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20" r:id="rId2"/>
    <p:sldId id="584" r:id="rId3"/>
    <p:sldId id="585" r:id="rId4"/>
    <p:sldId id="669" r:id="rId5"/>
    <p:sldId id="679" r:id="rId6"/>
    <p:sldId id="72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1" autoAdjust="0"/>
    <p:restoredTop sz="99744" autoAdjust="0"/>
  </p:normalViewPr>
  <p:slideViewPr>
    <p:cSldViewPr>
      <p:cViewPr varScale="1">
        <p:scale>
          <a:sx n="81" d="100"/>
          <a:sy n="81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71C79-9243-457E-ADFC-287FA4D059B1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82393-D72B-4B6B-981E-5086C0DD6C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9" descr="CNA-s4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8613"/>
            <a:ext cx="914082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altLang="ko-KR" sz="700">
                <a:solidFill>
                  <a:srgbClr val="D3D3D3"/>
                </a:solidFill>
                <a:latin typeface="Arial" charset="0"/>
                <a:ea typeface="굴림" charset="-127"/>
              </a:rPr>
              <a:t>© 2006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3173413" y="6672263"/>
            <a:ext cx="8778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altLang="ko-KR" sz="700">
                <a:solidFill>
                  <a:srgbClr val="D3D3D3"/>
                </a:solidFill>
                <a:latin typeface="Arial" charset="0"/>
                <a:ea typeface="굴림" charset="-127"/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altLang="ko-KR" sz="700">
                <a:solidFill>
                  <a:srgbClr val="D3D3D3"/>
                </a:solidFill>
                <a:latin typeface="Arial" charset="0"/>
                <a:ea typeface="굴림" charset="-127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367510D-25A5-4D9A-A397-E453254A2E70}" type="slidenum">
              <a:rPr lang="en-US" altLang="ko-KR" sz="1000">
                <a:solidFill>
                  <a:srgbClr val="D3D3D3"/>
                </a:solidFill>
                <a:latin typeface="Arial" charset="0"/>
                <a:ea typeface="굴림" charset="-127"/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altLang="ko-KR" sz="1000">
              <a:solidFill>
                <a:srgbClr val="D3D3D3"/>
              </a:solidFill>
              <a:latin typeface="Arial" charset="0"/>
              <a:ea typeface="굴림" charset="-127"/>
            </a:endParaRPr>
          </a:p>
        </p:txBody>
      </p: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557463"/>
            <a:ext cx="5207009" cy="830262"/>
          </a:xfrm>
          <a:ln/>
        </p:spPr>
        <p:txBody>
          <a:bodyPr anchor="ctr">
            <a:noAutofit/>
          </a:bodyPr>
          <a:lstStyle>
            <a:lvl1pPr>
              <a:defRPr sz="28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3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DA0-677C-49EC-94E5-2AF913AA6183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9579-5EC3-4B7F-B205-BACD2002E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altLang="ko-KR" smtClean="0">
                <a:latin typeface="굴림" pitchFamily="50" charset="-127"/>
                <a:ea typeface="굴림" pitchFamily="50" charset="-127"/>
              </a:rPr>
              <a:t>Port Security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428604"/>
            <a:ext cx="20361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500" b="1" smtClean="0">
                <a:latin typeface="굴림" pitchFamily="50" charset="-127"/>
                <a:ea typeface="굴림" pitchFamily="50" charset="-127"/>
              </a:rPr>
              <a:t>MAC Flooding Attack</a:t>
            </a:r>
            <a:endParaRPr lang="ko-KR" altLang="en-US" sz="15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0582" y="930646"/>
            <a:ext cx="798050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smtClean="0"/>
              <a:t>- </a:t>
            </a:r>
            <a:r>
              <a:rPr lang="ko-KR" altLang="en-US" sz="1200" smtClean="0"/>
              <a:t>스</a:t>
            </a:r>
            <a:r>
              <a:rPr kumimoji="1" lang="ko-KR" altLang="en-US" sz="1200" smtClean="0"/>
              <a:t>위치로 구성된 네트워크 환경에서는 </a:t>
            </a:r>
            <a:r>
              <a:rPr kumimoji="1" lang="en-US" altLang="ko-KR" sz="1200" smtClean="0"/>
              <a:t>Frame</a:t>
            </a:r>
            <a:r>
              <a:rPr kumimoji="1" lang="ko-KR" altLang="en-US" sz="1200" smtClean="0"/>
              <a:t>이 </a:t>
            </a:r>
            <a:r>
              <a:rPr kumimoji="1" lang="en-US" altLang="ko-KR" sz="1200" smtClean="0"/>
              <a:t>MAC table</a:t>
            </a:r>
            <a:r>
              <a:rPr kumimoji="1" lang="ko-KR" altLang="en-US" sz="1200" smtClean="0"/>
              <a:t>을 기반으로 </a:t>
            </a:r>
            <a:r>
              <a:rPr kumimoji="1" lang="en-US" altLang="ko-KR" sz="1200" smtClean="0"/>
              <a:t>forwarding</a:t>
            </a:r>
            <a:r>
              <a:rPr kumimoji="1" lang="ko-KR" altLang="en-US" sz="1200" smtClean="0"/>
              <a:t>된다</a:t>
            </a:r>
            <a:r>
              <a:rPr kumimoji="1" lang="en-US" altLang="ko-KR" sz="1200" smtClean="0"/>
              <a:t>. </a:t>
            </a:r>
          </a:p>
          <a:p>
            <a:pPr fontAlgn="base"/>
            <a:endParaRPr lang="en-US" altLang="ko-KR" sz="1200" smtClean="0"/>
          </a:p>
          <a:p>
            <a:pPr fontAlgn="base"/>
            <a:r>
              <a:rPr lang="en-US" altLang="ko-KR" sz="1200" smtClean="0"/>
              <a:t>- MAC Flooding Attack</a:t>
            </a:r>
            <a:r>
              <a:rPr kumimoji="1" lang="ko-KR" altLang="en-US" sz="1200" smtClean="0"/>
              <a:t>의 특징</a:t>
            </a:r>
            <a:endParaRPr lang="ko-KR" altLang="en-US" sz="1200" smtClean="0"/>
          </a:p>
          <a:p>
            <a:pPr fontAlgn="base"/>
            <a:r>
              <a:rPr kumimoji="1" lang="en-US" altLang="ko-KR" sz="1200" smtClean="0"/>
              <a:t>. </a:t>
            </a:r>
            <a:r>
              <a:rPr kumimoji="1" lang="ko-KR" altLang="en-US" sz="1200" smtClean="0"/>
              <a:t>스위치로 구성된 네트워크 환경에서 스위치의 </a:t>
            </a:r>
            <a:r>
              <a:rPr kumimoji="1" lang="en-US" altLang="ko-KR" sz="1200" smtClean="0"/>
              <a:t>dynamic address learning </a:t>
            </a:r>
            <a:r>
              <a:rPr kumimoji="1" lang="ko-KR" altLang="en-US" sz="1200" smtClean="0"/>
              <a:t>동작을 이용해서 공격한다</a:t>
            </a:r>
            <a:r>
              <a:rPr kumimoji="1" lang="en-US" altLang="ko-KR" sz="1200" smtClean="0"/>
              <a:t>. </a:t>
            </a:r>
            <a:endParaRPr lang="ko-KR" altLang="en-US" sz="1200" smtClean="0"/>
          </a:p>
          <a:p>
            <a:pPr fontAlgn="base"/>
            <a:r>
              <a:rPr kumimoji="1" lang="en-US" altLang="ko-KR" sz="1200" smtClean="0"/>
              <a:t>. </a:t>
            </a:r>
            <a:r>
              <a:rPr kumimoji="1" lang="ko-KR" altLang="en-US" sz="1200" smtClean="0"/>
              <a:t>네트워크 내에 존재하지 않는 </a:t>
            </a:r>
            <a:r>
              <a:rPr kumimoji="1" lang="en-US" altLang="ko-KR" sz="1200" smtClean="0"/>
              <a:t>MAC</a:t>
            </a:r>
            <a:r>
              <a:rPr kumimoji="1" lang="ko-KR" altLang="en-US" sz="1200" smtClean="0"/>
              <a:t>을 짧은 시간에 많이 등록하여</a:t>
            </a:r>
            <a:r>
              <a:rPr kumimoji="1" lang="en-US" altLang="ko-KR" sz="1200" smtClean="0"/>
              <a:t>, </a:t>
            </a:r>
          </a:p>
          <a:p>
            <a:pPr fontAlgn="base"/>
            <a:r>
              <a:rPr kumimoji="1" lang="en-US" altLang="ko-KR" sz="1200" smtClean="0"/>
              <a:t>  MAC table</a:t>
            </a:r>
            <a:r>
              <a:rPr kumimoji="1" lang="ko-KR" altLang="en-US" sz="1200" smtClean="0"/>
              <a:t>에 할당된 메모리를 고갈시켜 실제 </a:t>
            </a:r>
            <a:r>
              <a:rPr kumimoji="1" lang="en-US" altLang="ko-KR" sz="1200" smtClean="0"/>
              <a:t>MAC </a:t>
            </a:r>
            <a:r>
              <a:rPr kumimoji="1" lang="ko-KR" altLang="en-US" sz="1200" smtClean="0"/>
              <a:t>정보는 등록되지 못하게 한다</a:t>
            </a:r>
            <a:r>
              <a:rPr kumimoji="1" lang="en-US" altLang="ko-KR" sz="120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34" y="2347264"/>
            <a:ext cx="7980508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[ Port Security ]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1200" smtClean="0"/>
          </a:p>
          <a:p>
            <a:pPr>
              <a:spcBef>
                <a:spcPct val="0"/>
              </a:spcBef>
            </a:pPr>
            <a:r>
              <a:rPr lang="ko-KR" altLang="en-US" sz="1200" smtClean="0">
                <a:solidFill>
                  <a:srgbClr val="0070C0"/>
                </a:solidFill>
              </a:rPr>
              <a:t>포트보안은 허락되지 않은 사용자가 몰래 스위치에 어떤 장치나 다른 호스트를 연결하는 것을 막는 방법이다</a:t>
            </a:r>
            <a:r>
              <a:rPr lang="en-US" altLang="ko-KR" sz="1200" smtClean="0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2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"switchport mode access, switchport mode trunk, L3 SVI </a:t>
            </a:r>
            <a:r>
              <a:rPr lang="ko-KR" altLang="en-US" sz="12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 포트보안 잘 작동함</a:t>
            </a:r>
            <a:r>
              <a:rPr lang="en-US" altLang="ko-KR" sz="12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"</a:t>
            </a:r>
          </a:p>
          <a:p>
            <a:pPr>
              <a:spcBef>
                <a:spcPct val="0"/>
              </a:spcBef>
            </a:pPr>
            <a:endParaRPr lang="ko-KR" altLang="en-US" sz="120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 smtClean="0">
                <a:latin typeface="굴림" pitchFamily="50" charset="-127"/>
                <a:ea typeface="굴림" pitchFamily="50" charset="-127"/>
              </a:rPr>
              <a:t>-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Port Security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는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Port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로의 접근하는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MAC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주소의 수를 제한하여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MAC flooding attack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을 차단한다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. </a:t>
            </a:r>
            <a:endParaRPr lang="ko-KR" altLang="en-US" sz="1200" smtClean="0">
              <a:latin typeface="굴림" pitchFamily="50" charset="-127"/>
              <a:ea typeface="굴림" pitchFamily="50" charset="-127"/>
            </a:endParaRPr>
          </a:p>
          <a:p>
            <a:endParaRPr kumimoji="1" lang="en-US" altLang="ko-KR" sz="1200" smtClean="0">
              <a:latin typeface="굴림" pitchFamily="50" charset="-127"/>
              <a:ea typeface="굴림" pitchFamily="50" charset="-127"/>
            </a:endParaRPr>
          </a:p>
          <a:p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- Port Security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의 특징</a:t>
            </a:r>
            <a:endParaRPr lang="ko-KR" altLang="en-US" sz="1200" smtClean="0">
              <a:latin typeface="굴림" pitchFamily="50" charset="-127"/>
              <a:ea typeface="굴림" pitchFamily="50" charset="-127"/>
            </a:endParaRPr>
          </a:p>
          <a:p>
            <a:pPr fontAlgn="base"/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1. 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지정된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port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와 연관되어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MAC table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에 기록될 수 있는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MAC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의 수를 제한한다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. </a:t>
            </a:r>
            <a:endParaRPr lang="ko-KR" altLang="en-US" sz="1200" smtClean="0">
              <a:latin typeface="굴림" pitchFamily="50" charset="-127"/>
              <a:ea typeface="굴림" pitchFamily="50" charset="-127"/>
            </a:endParaRPr>
          </a:p>
          <a:p>
            <a:pPr fontAlgn="base"/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2. 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제한된 수의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MAC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에 대한 정보는 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static, dynamic, sticky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한 방법으로 인식될 수 있다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smtClean="0">
              <a:latin typeface="굴림" pitchFamily="50" charset="-127"/>
              <a:ea typeface="굴림" pitchFamily="50" charset="-127"/>
            </a:endParaRPr>
          </a:p>
          <a:p>
            <a:pPr fontAlgn="base"/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3. </a:t>
            </a:r>
            <a:r>
              <a:rPr kumimoji="1" lang="ko-KR" altLang="en-US" sz="1200" smtClean="0">
                <a:latin typeface="굴림" pitchFamily="50" charset="-127"/>
                <a:ea typeface="굴림" pitchFamily="50" charset="-127"/>
              </a:rPr>
              <a:t>이를 위반하는 상황이 발생했을 때 이에 대응하는 다양한 동작을 취할 수 있다</a:t>
            </a:r>
            <a:r>
              <a:rPr kumimoji="1" lang="en-US" altLang="ko-KR" sz="12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428604"/>
            <a:ext cx="13083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500" b="1" smtClean="0">
                <a:latin typeface="굴림" pitchFamily="50" charset="-127"/>
                <a:ea typeface="굴림" pitchFamily="50" charset="-127"/>
              </a:rPr>
              <a:t>Port Security</a:t>
            </a:r>
            <a:endParaRPr lang="ko-KR" altLang="en-US" sz="1500" smtClean="0"/>
          </a:p>
        </p:txBody>
      </p:sp>
      <p:sp>
        <p:nvSpPr>
          <p:cNvPr id="7" name="직사각형 6"/>
          <p:cNvSpPr/>
          <p:nvPr/>
        </p:nvSpPr>
        <p:spPr>
          <a:xfrm>
            <a:off x="571472" y="1063760"/>
            <a:ext cx="5286412" cy="13756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>
              <a:spcBef>
                <a:spcPct val="0"/>
              </a:spcBef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[ </a:t>
            </a:r>
            <a:r>
              <a:rPr lang="ko-KR" altLang="en-US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동적 보안 </a:t>
            </a: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] </a:t>
            </a:r>
            <a:r>
              <a:rPr lang="en-US" altLang="ko-KR" sz="1200" smtClean="0">
                <a:solidFill>
                  <a:srgbClr val="00B050"/>
                </a:solidFill>
              </a:rPr>
              <a:t>Secure</a:t>
            </a:r>
            <a:r>
              <a:rPr lang="en-US" altLang="ko-KR" sz="1200" smtClean="0">
                <a:solidFill>
                  <a:srgbClr val="0070C0"/>
                </a:solidFill>
              </a:rPr>
              <a:t>Dynamic</a:t>
            </a:r>
            <a:r>
              <a:rPr lang="en-US" altLang="ko-KR" sz="1200" smtClean="0">
                <a:solidFill>
                  <a:srgbClr val="00B050"/>
                </a:solidFill>
              </a:rPr>
              <a:t> (Type)</a:t>
            </a:r>
            <a:endParaRPr lang="en-US" altLang="ko-KR" sz="1200" b="1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 sz="120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int  fa0/1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switchport  mode  access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switchport  port-security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switchport  port-security  maximum  2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switchport  port-security  violation  (shutdown | protect | restrict)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2475946"/>
            <a:ext cx="5286412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indent="-342900">
              <a:spcBef>
                <a:spcPct val="0"/>
              </a:spcBef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정적 보안</a:t>
            </a: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] </a:t>
            </a:r>
            <a:r>
              <a:rPr lang="en-US" altLang="ko-KR" sz="1200" b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Secure</a:t>
            </a:r>
            <a:r>
              <a:rPr lang="en-US" altLang="ko-KR" sz="1200" b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Configured</a:t>
            </a:r>
            <a:r>
              <a:rPr lang="en-US" altLang="ko-KR" sz="1200" b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(Type)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sz="120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int  fa0/1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switchport  mode  access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switchport  port-security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switchport  port-security  mac-address   </a:t>
            </a:r>
            <a:r>
              <a:rPr lang="en-US" altLang="ko-KR" sz="12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0000.0000.0001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switchport  port-security  maximum  2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switchport  port-security  violation  (shutdown | protect | restrict)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1472" y="4091588"/>
            <a:ext cx="5286412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indent="-342900">
              <a:spcBef>
                <a:spcPct val="0"/>
              </a:spcBef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[sticky </a:t>
            </a:r>
            <a:r>
              <a:rPr lang="ko-KR" altLang="en-US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보안</a:t>
            </a: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] </a:t>
            </a:r>
            <a:r>
              <a:rPr lang="en-US" altLang="ko-KR" sz="1200" b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Secure</a:t>
            </a:r>
            <a:r>
              <a:rPr lang="en-US" altLang="ko-KR" sz="1200" b="1" smtClean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Sticky </a:t>
            </a:r>
            <a:r>
              <a:rPr lang="en-US" altLang="ko-KR" sz="1200" b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(Type)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sz="1200" b="1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int  fa0/1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switchport  mode  access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switchport  port-security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switchport  port-security  mac-address  </a:t>
            </a:r>
            <a:r>
              <a:rPr lang="en-US" altLang="ko-KR" sz="12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sticky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switchport  port-security  maximum  2</a:t>
            </a:r>
          </a:p>
          <a:p>
            <a:pPr indent="-342900">
              <a:spcBef>
                <a:spcPct val="0"/>
              </a:spcBef>
              <a:defRPr/>
            </a:pPr>
            <a:r>
              <a:rPr lang="en-US" altLang="ko-KR" sz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switchport  port-security  violation  (shutdown | protect | restrict)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74712" y="1109480"/>
            <a:ext cx="2339102" cy="27699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chemeClr val="accent4"/>
                </a:solidFill>
                <a:latin typeface="굴림" pitchFamily="50" charset="-127"/>
                <a:ea typeface="굴림" pitchFamily="50" charset="-127"/>
              </a:rPr>
              <a:t># show port-security address</a:t>
            </a:r>
            <a:endParaRPr lang="en-US" altLang="ko-KR" sz="1200" b="1" smtClean="0">
              <a:solidFill>
                <a:schemeClr val="accent4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74712" y="2519952"/>
            <a:ext cx="2339102" cy="27699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chemeClr val="accent4"/>
                </a:solidFill>
                <a:latin typeface="굴림" pitchFamily="50" charset="-127"/>
                <a:ea typeface="굴림" pitchFamily="50" charset="-127"/>
              </a:rPr>
              <a:t># show port-security address</a:t>
            </a:r>
            <a:endParaRPr lang="en-US" altLang="ko-KR" sz="1200" b="1" smtClean="0">
              <a:solidFill>
                <a:schemeClr val="accent4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6490" y="4126059"/>
            <a:ext cx="2339102" cy="27699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chemeClr val="accent4"/>
                </a:solidFill>
                <a:latin typeface="굴림" pitchFamily="50" charset="-127"/>
                <a:ea typeface="굴림" pitchFamily="50" charset="-127"/>
              </a:rPr>
              <a:t># show port-security address</a:t>
            </a:r>
            <a:endParaRPr lang="en-US" altLang="ko-KR" sz="1200" b="1" smtClean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29322" y="1113955"/>
            <a:ext cx="142859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# copy  run   star</a:t>
            </a:r>
            <a:endParaRPr lang="en-US" altLang="ko-KR" sz="1200" b="1" smtClean="0"/>
          </a:p>
        </p:txBody>
      </p:sp>
      <p:sp>
        <p:nvSpPr>
          <p:cNvPr id="13" name="직사각형 12"/>
          <p:cNvSpPr/>
          <p:nvPr/>
        </p:nvSpPr>
        <p:spPr>
          <a:xfrm>
            <a:off x="5929322" y="2471277"/>
            <a:ext cx="142859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# copy  run   star</a:t>
            </a:r>
            <a:endParaRPr lang="en-US" altLang="ko-KR" sz="1200" b="1" smtClean="0"/>
          </a:p>
        </p:txBody>
      </p:sp>
      <p:sp>
        <p:nvSpPr>
          <p:cNvPr id="16" name="직사각형 15"/>
          <p:cNvSpPr/>
          <p:nvPr/>
        </p:nvSpPr>
        <p:spPr>
          <a:xfrm>
            <a:off x="5929322" y="4114351"/>
            <a:ext cx="142859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# copy  run   star</a:t>
            </a:r>
            <a:endParaRPr lang="en-US" altLang="ko-KR" sz="1200" b="1" smtClean="0"/>
          </a:p>
        </p:txBody>
      </p:sp>
      <p:sp>
        <p:nvSpPr>
          <p:cNvPr id="17" name="직사각형 16"/>
          <p:cNvSpPr/>
          <p:nvPr/>
        </p:nvSpPr>
        <p:spPr>
          <a:xfrm>
            <a:off x="1979712" y="423017"/>
            <a:ext cx="1635384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500" b="1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"IOU  2d </a:t>
            </a:r>
            <a:r>
              <a:rPr lang="ko-KR" altLang="en-US" sz="1500" b="1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작동함</a:t>
            </a:r>
            <a:r>
              <a:rPr lang="en-US" altLang="ko-KR" sz="1500" b="1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"</a:t>
            </a:r>
            <a:endParaRPr lang="en-US" altLang="ko-KR" sz="1500" b="1">
              <a:solidFill>
                <a:srgbClr val="00B0F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8" y="764704"/>
            <a:ext cx="5505854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794338" y="3140968"/>
            <a:ext cx="1080120" cy="21602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9" y="4005064"/>
            <a:ext cx="52864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0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00" y="4224365"/>
            <a:ext cx="5532599" cy="1508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1" y="3288261"/>
            <a:ext cx="5532599" cy="647756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620688"/>
            <a:ext cx="6812344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783992" y="1340767"/>
            <a:ext cx="2592288" cy="574541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441295" cy="46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17493</TotalTime>
  <Words>298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Port Security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삼성</cp:lastModifiedBy>
  <cp:revision>2376</cp:revision>
  <dcterms:created xsi:type="dcterms:W3CDTF">2014-10-14T06:31:30Z</dcterms:created>
  <dcterms:modified xsi:type="dcterms:W3CDTF">2016-03-28T07:27:03Z</dcterms:modified>
</cp:coreProperties>
</file>