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497"/>
    <p:restoredTop sz="93548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A9E0489-A55F-40A5-84C3-C72FF9295E06}" type="datetime1">
              <a:rPr lang="ko-KR" altLang="en-US"/>
              <a:pPr lvl="0">
                <a:defRPr/>
              </a:pPr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82E68B3-AFC4-4758-8ADA-6FBE9049764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A4F22B1-4112-4EEF-8FE7-1CD2A6EEB83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>
                <a:solidFill>
                  <a:srgbClr val="ff0000"/>
                </a:solidFill>
              </a:rPr>
              <a:t/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>
                <a:solidFill>
                  <a:srgbClr val="ff0000"/>
                </a:solidFill>
              </a:rPr>
              <a:t/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rgbClr val="ff0000"/>
                </a:solidFill>
              </a:rPr>
              <a:t>2811</a:t>
            </a:r>
            <a:r>
              <a:rPr lang="en-US" altLang="ko-KR" sz="1200" baseline="0">
                <a:solidFill>
                  <a:srgbClr val="ff0000"/>
                </a:solidFill>
              </a:rPr>
              <a:t> </a:t>
            </a:r>
            <a:r>
              <a:rPr lang="ko-KR" altLang="en-US" sz="1200" baseline="0">
                <a:solidFill>
                  <a:srgbClr val="ff0000"/>
                </a:solidFill>
              </a:rPr>
              <a:t>라우터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rgbClr val="ff0000"/>
                </a:solidFill>
              </a:rPr>
              <a:t>2811</a:t>
            </a:r>
            <a:r>
              <a:rPr lang="en-US" altLang="ko-KR" sz="1200" baseline="0">
                <a:solidFill>
                  <a:srgbClr val="ff0000"/>
                </a:solidFill>
              </a:rPr>
              <a:t> </a:t>
            </a:r>
            <a:r>
              <a:rPr lang="ko-KR" altLang="en-US" sz="1200" baseline="0">
                <a:solidFill>
                  <a:srgbClr val="ff0000"/>
                </a:solidFill>
              </a:rPr>
              <a:t>라우터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rgbClr val="ff0000"/>
                </a:solidFill>
              </a:rPr>
              <a:t>2811</a:t>
            </a:r>
            <a:r>
              <a:rPr lang="en-US" altLang="ko-KR" sz="1200" baseline="0">
                <a:solidFill>
                  <a:srgbClr val="ff0000"/>
                </a:solidFill>
              </a:rPr>
              <a:t> </a:t>
            </a:r>
            <a:r>
              <a:rPr lang="ko-KR" altLang="en-US" sz="1200" baseline="0">
                <a:solidFill>
                  <a:srgbClr val="ff0000"/>
                </a:solidFill>
              </a:rPr>
              <a:t>라우터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rgbClr val="ff0000"/>
                </a:solidFill>
              </a:rPr>
              <a:t>2811</a:t>
            </a:r>
            <a:r>
              <a:rPr lang="en-US" altLang="ko-KR" sz="1200" baseline="0">
                <a:solidFill>
                  <a:srgbClr val="ff0000"/>
                </a:solidFill>
              </a:rPr>
              <a:t> </a:t>
            </a:r>
            <a:r>
              <a:rPr lang="ko-KR" altLang="en-US" sz="1200" baseline="0">
                <a:solidFill>
                  <a:srgbClr val="ff0000"/>
                </a:solidFill>
              </a:rPr>
              <a:t>라우터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rgbClr val="ff0000"/>
                </a:solidFill>
              </a:rPr>
              <a:t>2811</a:t>
            </a:r>
            <a:r>
              <a:rPr lang="en-US" altLang="ko-KR" sz="1200" baseline="0">
                <a:solidFill>
                  <a:srgbClr val="ff0000"/>
                </a:solidFill>
              </a:rPr>
              <a:t> </a:t>
            </a:r>
            <a:r>
              <a:rPr lang="ko-KR" altLang="en-US" sz="1200" baseline="0">
                <a:solidFill>
                  <a:srgbClr val="ff0000"/>
                </a:solidFill>
              </a:rPr>
              <a:t>라우터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rgbClr val="ff0000"/>
                </a:solidFill>
              </a:rPr>
              <a:t>2811</a:t>
            </a:r>
            <a:r>
              <a:rPr lang="en-US" altLang="ko-KR" sz="1200" baseline="0">
                <a:solidFill>
                  <a:srgbClr val="ff0000"/>
                </a:solidFill>
              </a:rPr>
              <a:t> </a:t>
            </a:r>
            <a:r>
              <a:rPr lang="ko-KR" altLang="en-US" sz="1200" baseline="0">
                <a:solidFill>
                  <a:srgbClr val="ff0000"/>
                </a:solidFill>
              </a:rPr>
              <a:t>라우터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rgbClr val="ff0000"/>
                </a:solidFill>
              </a:rPr>
              <a:t>2811</a:t>
            </a:r>
            <a:r>
              <a:rPr lang="en-US" altLang="ko-KR" sz="1200" baseline="0">
                <a:solidFill>
                  <a:srgbClr val="ff0000"/>
                </a:solidFill>
              </a:rPr>
              <a:t> </a:t>
            </a:r>
            <a:r>
              <a:rPr lang="ko-KR" altLang="en-US" sz="1200" baseline="0">
                <a:solidFill>
                  <a:srgbClr val="ff0000"/>
                </a:solidFill>
              </a:rPr>
              <a:t>라우터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rgbClr val="ff0000"/>
                </a:solidFill>
              </a:rPr>
              <a:t>2811</a:t>
            </a:r>
            <a:r>
              <a:rPr lang="en-US" altLang="ko-KR" sz="1200" baseline="0">
                <a:solidFill>
                  <a:srgbClr val="ff0000"/>
                </a:solidFill>
              </a:rPr>
              <a:t> </a:t>
            </a:r>
            <a:r>
              <a:rPr lang="ko-KR" altLang="en-US" sz="1200" baseline="0">
                <a:solidFill>
                  <a:srgbClr val="ff0000"/>
                </a:solidFill>
              </a:rPr>
              <a:t>라우터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>
                <a:solidFill>
                  <a:srgbClr val="ff0000"/>
                </a:solidFill>
              </a:rPr>
              <a:t/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>
                <a:solidFill>
                  <a:srgbClr val="ff0000"/>
                </a:solidFill>
              </a:rPr>
              <a:t/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>
                <a:solidFill>
                  <a:srgbClr val="ff0000"/>
                </a:solidFill>
              </a:rPr>
              <a:t/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>
                <a:solidFill>
                  <a:srgbClr val="ff0000"/>
                </a:solidFill>
              </a:rPr>
              <a:t/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>
                <a:solidFill>
                  <a:srgbClr val="ff0000"/>
                </a:solidFill>
              </a:rPr>
              <a:t/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>
                <a:solidFill>
                  <a:srgbClr val="ff0000"/>
                </a:solidFill>
              </a:rPr>
              <a:t/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>
                <a:solidFill>
                  <a:srgbClr val="ff0000"/>
                </a:solidFill>
              </a:rPr>
              <a:t/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>
                <a:solidFill>
                  <a:srgbClr val="ff0000"/>
                </a:solidFill>
              </a:rPr>
              <a:t/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hyperlink" Target="http://icones.pro/go.php?http://icdn.pro/images/fr/o/r/ordinateur-pc-icone-6183-48.png" TargetMode="External" /><Relationship Id="rId6" Type="http://schemas.openxmlformats.org/officeDocument/2006/relationships/image" Target="../media/image1.png"  /><Relationship Id="rId7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hyperlink" Target="http://icones.pro/go.php?http://icdn.pro/images/fr/o/r/ordinateur-pc-icone-6183-48.png" TargetMode="External" /><Relationship Id="rId6" Type="http://schemas.openxmlformats.org/officeDocument/2006/relationships/image" Target="../media/image1.png"  /><Relationship Id="rId7" Type="http://schemas.openxmlformats.org/officeDocument/2006/relationships/image" Target="../media/image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hyperlink" Target="http://icones.pro/go.php?http://icdn.pro/images/fr/o/r/ordinateur-pc-icone-6183-48.png" TargetMode="External" /><Relationship Id="rId6" Type="http://schemas.openxmlformats.org/officeDocument/2006/relationships/image" Target="../media/image1.png"  /><Relationship Id="rId7" Type="http://schemas.openxmlformats.org/officeDocument/2006/relationships/image" Target="../media/image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hyperlink" Target="http://icones.pro/go.php?http://icdn.pro/images/fr/o/r/ordinateur-pc-icone-6183-48.png" TargetMode="External" /><Relationship Id="rId6" Type="http://schemas.openxmlformats.org/officeDocument/2006/relationships/image" Target="../media/image1.png"  /><Relationship Id="rId7" Type="http://schemas.openxmlformats.org/officeDocument/2006/relationships/image" Target="../media/image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://icones.pro/go.php?http://icdn.pro/images/fr/o/r/ordinateur-pc-icone-6183-48.png" TargetMode="External"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2.png"  /><Relationship Id="rId8" Type="http://schemas.openxmlformats.org/officeDocument/2006/relationships/hyperlink" Target="http:\\www.clker.com\cliparts\b\0\c\c\1343841796926375646Switch%20Final.svg.med.png" TargetMode="External" /><Relationship Id="rId9" Type="http://schemas.openxmlformats.org/officeDocument/2006/relationships/image" Target="../media/image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hyperlink" Target="http://icones.pro/go.php?http://icdn.pro/images/fr/o/r/ordinateur-pc-icone-6183-48.png" TargetMode="External" /><Relationship Id="rId6" Type="http://schemas.openxmlformats.org/officeDocument/2006/relationships/image" Target="../media/image1.png"  /><Relationship Id="rId7" Type="http://schemas.openxmlformats.org/officeDocument/2006/relationships/image" Target="../media/image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hyperlink" Target="http://icones.pro/go.php?http://icdn.pro/images/fr/o/r/ordinateur-pc-icone-6183-48.png" TargetMode="External" /><Relationship Id="rId6" Type="http://schemas.openxmlformats.org/officeDocument/2006/relationships/image" Target="../media/image1.png"  /><Relationship Id="rId7" Type="http://schemas.openxmlformats.org/officeDocument/2006/relationships/image" Target="../media/image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hyperlink" Target="http://icones.pro/go.php?http://icdn.pro/images/fr/o/r/ordinateur-pc-icone-6183-48.png" TargetMode="External" /><Relationship Id="rId6" Type="http://schemas.openxmlformats.org/officeDocument/2006/relationships/image" Target="../media/image1.png"  /><Relationship Id="rId7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10" Type="http://schemas.openxmlformats.org/officeDocument/2006/relationships/image" Target="../media/image1.png"  /><Relationship Id="rId11" Type="http://schemas.openxmlformats.org/officeDocument/2006/relationships/image" Target="../media/image1.png"  /><Relationship Id="rId12" Type="http://schemas.openxmlformats.org/officeDocument/2006/relationships/image" Target="../media/image1.png"  /><Relationship Id="rId13" Type="http://schemas.openxmlformats.org/officeDocument/2006/relationships/image" Target="../media/image1.png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://icones.pro/go.php?http://icdn.pro/images/fr/o/r/ordinateur-pc-icone-6183-48.png" TargetMode="External"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1.png"  /><Relationship Id="rId8" Type="http://schemas.openxmlformats.org/officeDocument/2006/relationships/image" Target="../media/image1.png"  /><Relationship Id="rId9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74210" y="3461995"/>
            <a:ext cx="33123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 dirty="0">
                <a:latin typeface="THE정고딕110" pitchFamily="18" charset="-127"/>
                <a:ea typeface="THE정고딕110" pitchFamily="18" charset="-127"/>
              </a:rPr>
              <a:t>PART 9</a:t>
            </a:r>
            <a:endParaRPr lang="ko-KR" altLang="en-US" sz="1600" spc="-150" dirty="0">
              <a:latin typeface="THE정고딕110" pitchFamily="18" charset="-127"/>
              <a:ea typeface="THE정고딕110" pitchFamily="18" charset="-127"/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2322082" y="3233583"/>
            <a:ext cx="4464496" cy="96011"/>
            <a:chOff x="2195736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95736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19573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44208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2844" y="2500306"/>
            <a:ext cx="8858312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IPv6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325904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0" spc="-150">
                <a:latin typeface="THE정고딕140"/>
                <a:ea typeface="THE정고딕140"/>
              </a:rPr>
              <a:t>4. IPv4 </a:t>
            </a:r>
            <a:r>
              <a:rPr lang="ko-KR" altLang="en-US" sz="3600" b="0" spc="-150">
                <a:latin typeface="THE정고딕140"/>
                <a:ea typeface="THE정고딕140"/>
              </a:rPr>
              <a:t>및 </a:t>
            </a:r>
            <a:r>
              <a:rPr lang="en-US" altLang="ko-KR" sz="3600" b="0" spc="-150">
                <a:latin typeface="THE정고딕140"/>
                <a:ea typeface="THE정고딕140"/>
              </a:rPr>
              <a:t>IPv6 </a:t>
            </a:r>
            <a:r>
              <a:rPr lang="ko-KR" altLang="en-US" sz="3600" b="0" spc="-150">
                <a:latin typeface="THE정고딕140"/>
                <a:ea typeface="THE정고딕140"/>
              </a:rPr>
              <a:t>주소 체계 대응 관계</a:t>
            </a:r>
            <a:endParaRPr lang="ko-KR" altLang="en-US" sz="36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39225" y="1794856"/>
          <a:ext cx="7704856" cy="41502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84152"/>
                <a:gridCol w="2384152"/>
                <a:gridCol w="2936552"/>
              </a:tblGrid>
              <a:tr h="432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IPv5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주소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IPv6 </a:t>
                      </a:r>
                      <a:r>
                        <a:rPr lang="ko-KR" altLang="en-US"/>
                        <a:t>주소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432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멀티캐스트 주소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224.0.0.0/4 (D</a:t>
                      </a:r>
                      <a:r>
                        <a:rPr lang="en-US" altLang="ko-KR" baseline="0"/>
                        <a:t> Class)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FF00::/8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432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브로드캐스트 주소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255.255.255.255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없음 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  <a:sym typeface="Wingdings"/>
                        </a:rPr>
                        <a:t>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sym typeface="Wingdings"/>
                        </a:rPr>
                        <a:t>애니캐스트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</a:tr>
              <a:tr h="432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미지정 주소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0.0.0.0/32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::/128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432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루프백 주소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127.0.0.1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::1/128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432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공인 </a:t>
                      </a:r>
                      <a:r>
                        <a:rPr lang="en-US" altLang="ko-KR"/>
                        <a:t>IP </a:t>
                      </a:r>
                      <a:r>
                        <a:rPr lang="ko-KR" altLang="en-US"/>
                        <a:t>주소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공인 </a:t>
                      </a:r>
                      <a:r>
                        <a:rPr lang="en-US" altLang="ko-KR"/>
                        <a:t>IP </a:t>
                      </a:r>
                      <a:r>
                        <a:rPr lang="ko-KR" altLang="en-US"/>
                        <a:t>주소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Global Unicast Address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9144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사설 </a:t>
                      </a:r>
                      <a:r>
                        <a:rPr lang="en-US" altLang="ko-KR"/>
                        <a:t>IP </a:t>
                      </a:r>
                      <a:r>
                        <a:rPr lang="ko-KR" altLang="en-US" baseline="0"/>
                        <a:t>주소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10.0.0.0/8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172.16.0.0/12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192.168.0.0/16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FC00::/7 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  <a:sym typeface="Wingdings"/>
                        </a:rPr>
                        <a:t> Unique</a:t>
                      </a:r>
                      <a:r>
                        <a:rPr lang="en-US" altLang="ko-KR" baseline="0">
                          <a:solidFill>
                            <a:srgbClr val="ff0000"/>
                          </a:solidFill>
                          <a:sym typeface="Wingdings"/>
                        </a:rPr>
                        <a:t> local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</a:tr>
              <a:tr h="64008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링크 로컬 주소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169.254.0.0/16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FE80::/64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  <a:sym typeface="Wingdings"/>
                        </a:rPr>
                        <a:t> Link-local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1259468"/>
            <a:ext cx="38594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※ IPv4 </a:t>
            </a:r>
            <a:r>
              <a:rPr lang="ko-KR" altLang="en-US"/>
              <a:t>및 </a:t>
            </a:r>
            <a:r>
              <a:rPr lang="en-US" altLang="ko-KR"/>
              <a:t>IPv6 </a:t>
            </a:r>
            <a:r>
              <a:rPr lang="ko-KR" altLang="en-US"/>
              <a:t>주소 체계 대응 관계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69680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5. Link-Local Unicast Address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504" y="1196752"/>
            <a:ext cx="8945000" cy="1154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/>
              <a:t>. ipv6 address 2001:290:1:1::1/64	: </a:t>
            </a:r>
            <a:r>
              <a:rPr lang="ko-KR" altLang="en-US" sz="1000" b="1"/>
              <a:t>자신이 </a:t>
            </a:r>
            <a:r>
              <a:rPr lang="en-US" altLang="ko-KR" sz="1000" b="1"/>
              <a:t>IP </a:t>
            </a:r>
            <a:r>
              <a:rPr lang="ko-KR" altLang="en-US" sz="1000" b="1"/>
              <a:t>주소를 할당</a:t>
            </a:r>
            <a:endParaRPr lang="ko-KR" altLang="en-US" sz="1000" b="1"/>
          </a:p>
          <a:p>
            <a:pPr lvl="0">
              <a:defRPr/>
            </a:pPr>
            <a:r>
              <a:rPr lang="en-US" altLang="ko-KR" sz="1000" b="1"/>
              <a:t>. ipv6 address 2001:290:1:1::/64 </a:t>
            </a:r>
            <a:r>
              <a:rPr lang="en-US" altLang="ko-KR" sz="1000" b="1">
                <a:solidFill>
                  <a:srgbClr val="ff0000"/>
                </a:solidFill>
              </a:rPr>
              <a:t>eui-64</a:t>
            </a:r>
            <a:r>
              <a:rPr lang="en-US" altLang="ko-KR" sz="1000" b="1"/>
              <a:t>	: Interface ID</a:t>
            </a:r>
            <a:r>
              <a:rPr lang="ko-KR" altLang="en-US" sz="1000" b="1"/>
              <a:t>가 자동으로 설정</a:t>
            </a:r>
            <a:endParaRPr lang="ko-KR" altLang="en-US" sz="1000" b="1"/>
          </a:p>
          <a:p>
            <a:pPr lvl="0">
              <a:defRPr/>
            </a:pPr>
            <a:endParaRPr lang="en-US" altLang="ko-KR" sz="1000" b="1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000"/>
              <a:t>[ EUI-64 Format </a:t>
            </a:r>
            <a:r>
              <a:rPr lang="ko-KR" altLang="en-US" sz="1000"/>
              <a:t>생성 절차 </a:t>
            </a:r>
            <a:r>
              <a:rPr lang="en-US" altLang="ko-KR" sz="1000"/>
              <a:t>]</a:t>
            </a:r>
            <a:endParaRPr lang="en-US" altLang="ko-KR" sz="1000"/>
          </a:p>
          <a:p>
            <a:pPr lvl="0">
              <a:defRPr/>
            </a:pPr>
            <a:endParaRPr lang="en-US" altLang="ko-KR" sz="1000"/>
          </a:p>
          <a:p>
            <a:pPr lvl="0">
              <a:defRPr/>
            </a:pPr>
            <a:r>
              <a:rPr lang="ko-KR" altLang="en-US" sz="1000"/>
              <a:t>장비의 인터페이스에 </a:t>
            </a:r>
            <a:r>
              <a:rPr lang="en-US" altLang="ko-KR" sz="1000"/>
              <a:t>IPv6</a:t>
            </a:r>
            <a:r>
              <a:rPr lang="ko-KR" altLang="en-US" sz="1000"/>
              <a:t>가 활성화되거나 또는 인터페이스에 글로벌 주소를 부여하면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해당 주소가 부여되기 전에 먼저 </a:t>
            </a:r>
            <a:r>
              <a:rPr lang="en-US" altLang="ko-KR" sz="1000">
                <a:solidFill>
                  <a:srgbClr val="ff0000"/>
                </a:solidFill>
              </a:rPr>
              <a:t>EUI-64 (Extended Unique Identifier-64)</a:t>
            </a:r>
            <a:r>
              <a:rPr lang="ko-KR" altLang="en-US" sz="1000"/>
              <a:t>라고 하는 포맷으로 </a:t>
            </a:r>
            <a:r>
              <a:rPr lang="ko-KR" altLang="en-US" sz="1000">
                <a:solidFill>
                  <a:srgbClr val="ff0000"/>
                </a:solidFill>
              </a:rPr>
              <a:t>주소가 자동으로 부여된다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27584" y="2664207"/>
          <a:ext cx="2808000" cy="54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000"/>
                <a:gridCol w="936000"/>
                <a:gridCol w="936000"/>
              </a:tblGrid>
              <a:tr h="274320">
                <a:tc gridSpan="3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MAC</a:t>
                      </a:r>
                      <a:r>
                        <a:rPr lang="en-US" altLang="ko-KR" sz="1200" baseline="0"/>
                        <a:t> </a:t>
                      </a:r>
                      <a:r>
                        <a:rPr lang="ko-KR" altLang="en-US" sz="1200" baseline="0"/>
                        <a:t>주소 </a:t>
                      </a:r>
                      <a:r>
                        <a:rPr lang="en-US" altLang="ko-KR" sz="1200" baseline="0"/>
                        <a:t>48bit</a:t>
                      </a:r>
                      <a:endParaRPr lang="ko-KR" altLang="en-US" sz="12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</a:tr>
              <a:tr h="27432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000A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B73D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21E0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1313892" y="3168263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584" y="3539336"/>
            <a:ext cx="167368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0000 00</a:t>
            </a: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en-US" altLang="ko-KR" sz="1200"/>
              <a:t>0 0000 1010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827584" y="3976253"/>
            <a:ext cx="257855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최상위 일곱번째 비트가 </a:t>
            </a:r>
            <a:r>
              <a:rPr lang="en-US" altLang="ko-KR" sz="1000"/>
              <a:t>0</a:t>
            </a:r>
            <a:r>
              <a:rPr lang="ko-KR" altLang="en-US" sz="1000"/>
              <a:t>이면 </a:t>
            </a:r>
            <a:r>
              <a:rPr lang="en-US" altLang="ko-KR" sz="1000">
                <a:solidFill>
                  <a:srgbClr val="ff0000"/>
                </a:solidFill>
              </a:rPr>
              <a:t>1</a:t>
            </a:r>
            <a:r>
              <a:rPr lang="ko-KR" altLang="en-US" sz="1000"/>
              <a:t>로 변환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최상위 일곱번째 비트가 </a:t>
            </a:r>
            <a:r>
              <a:rPr lang="en-US" altLang="ko-KR" sz="1000"/>
              <a:t>1</a:t>
            </a:r>
            <a:r>
              <a:rPr lang="ko-KR" altLang="en-US" sz="1000"/>
              <a:t>이면 </a:t>
            </a:r>
            <a:r>
              <a:rPr lang="en-US" altLang="ko-KR" sz="1000"/>
              <a:t>0</a:t>
            </a:r>
            <a:r>
              <a:rPr lang="ko-KR" altLang="en-US" sz="1000"/>
              <a:t>으로 변환</a:t>
            </a:r>
            <a:endParaRPr lang="ko-KR" altLang="en-US" sz="100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499509" y="380043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364088" y="2664207"/>
          <a:ext cx="2808000" cy="54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000"/>
                <a:gridCol w="936000"/>
                <a:gridCol w="936000"/>
              </a:tblGrid>
              <a:tr h="274320">
                <a:tc gridSpan="3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MAC</a:t>
                      </a:r>
                      <a:r>
                        <a:rPr lang="en-US" altLang="ko-KR" sz="1200" baseline="0"/>
                        <a:t> </a:t>
                      </a:r>
                      <a:r>
                        <a:rPr lang="ko-KR" altLang="en-US" sz="1200" baseline="0"/>
                        <a:t>주소 </a:t>
                      </a:r>
                      <a:r>
                        <a:rPr lang="en-US" altLang="ko-KR" sz="1200" baseline="0"/>
                        <a:t>48bit</a:t>
                      </a:r>
                      <a:endParaRPr lang="ko-KR" altLang="en-US" sz="12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</a:tr>
              <a:tr h="27432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000A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B7 3D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21E0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0" name="오른쪽 화살표 9"/>
          <p:cNvSpPr/>
          <p:nvPr/>
        </p:nvSpPr>
        <p:spPr>
          <a:xfrm>
            <a:off x="4283968" y="2736215"/>
            <a:ext cx="432048" cy="3600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418872" y="3816335"/>
          <a:ext cx="2808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/>
                <a:gridCol w="702000"/>
                <a:gridCol w="702000"/>
                <a:gridCol w="702000"/>
              </a:tblGrid>
              <a:tr h="274320">
                <a:tc gridSpan="4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 baseline="0"/>
                        <a:t>Interface ID 64bit</a:t>
                      </a:r>
                      <a:endParaRPr lang="ko-KR" altLang="en-US" sz="12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</a:tr>
              <a:tr h="27432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000A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B7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FF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FE</a:t>
                      </a:r>
                      <a:r>
                        <a:rPr lang="en-US" altLang="ko-KR" sz="1200"/>
                        <a:t>3D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21E0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9" name="오른쪽 화살표 28"/>
          <p:cNvSpPr/>
          <p:nvPr/>
        </p:nvSpPr>
        <p:spPr>
          <a:xfrm rot="5400000">
            <a:off x="6551908" y="3317795"/>
            <a:ext cx="432048" cy="3600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28062" y="4376363"/>
            <a:ext cx="158812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EUI-64 Format 64bit</a:t>
            </a:r>
            <a:endParaRPr lang="ko-KR" altLang="en-US" sz="1200"/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3555048" y="3816335"/>
          <a:ext cx="152100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008"/>
              </a:tblGrid>
              <a:tr h="27432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 baseline="0"/>
                        <a:t>Network ID 64bit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  <a:tr h="27432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FE80::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3" name="덧셈 기호 12"/>
          <p:cNvSpPr/>
          <p:nvPr/>
        </p:nvSpPr>
        <p:spPr>
          <a:xfrm>
            <a:off x="5100832" y="3921360"/>
            <a:ext cx="288032" cy="315101"/>
          </a:xfrm>
          <a:prstGeom prst="mathPlus">
            <a:avLst>
              <a:gd name="adj1" fmla="val 2352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00930" y="4869160"/>
            <a:ext cx="4548260" cy="35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/>
              <a:t>ipv6 address 2001:290:1:1::/64 </a:t>
            </a:r>
            <a:r>
              <a:rPr lang="en-US" altLang="ko-KR" b="1">
                <a:solidFill>
                  <a:srgbClr val="ff0000"/>
                </a:solidFill>
              </a:rPr>
              <a:t>eui-64 </a:t>
            </a:r>
            <a:r>
              <a:rPr lang="en-US" altLang="ko-KR" b="1"/>
              <a:t>??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0793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6. IPv6 Routing Protocol – Static 1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3486" y="1628800"/>
            <a:ext cx="7416824" cy="192782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"/>
          <p:cNvGrpSpPr/>
          <p:nvPr/>
        </p:nvGrpSpPr>
        <p:grpSpPr>
          <a:xfrm rot="0">
            <a:off x="1461613" y="2492896"/>
            <a:ext cx="6198780" cy="2879260"/>
            <a:chOff x="1445711" y="2204864"/>
            <a:chExt cx="6198780" cy="2879260"/>
          </a:xfrm>
        </p:grpSpPr>
        <p:grpSp>
          <p:nvGrpSpPr>
            <p:cNvPr id="3" name="그룹 33"/>
            <p:cNvGrpSpPr/>
            <p:nvPr/>
          </p:nvGrpSpPr>
          <p:grpSpPr>
            <a:xfrm rot="0">
              <a:off x="2123728" y="2294657"/>
              <a:ext cx="4959418" cy="267215"/>
              <a:chOff x="1547664" y="2365814"/>
              <a:chExt cx="1363315" cy="177078"/>
            </a:xfrm>
          </p:grpSpPr>
          <p:cxnSp>
            <p:nvCxnSpPr>
              <p:cNvPr id="35" name="직선 연결선 3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/>
            <p:cNvCxnSpPr/>
            <p:nvPr/>
          </p:nvCxnSpPr>
          <p:spPr>
            <a:xfrm flipH="1">
              <a:off x="192482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6538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그룹 2"/>
            <p:cNvGrpSpPr/>
            <p:nvPr/>
          </p:nvGrpSpPr>
          <p:grpSpPr>
            <a:xfrm rot="0">
              <a:off x="1445711" y="2204864"/>
              <a:ext cx="975154" cy="648072"/>
              <a:chOff x="1436606" y="2959605"/>
              <a:chExt cx="975154" cy="648072"/>
            </a:xfrm>
          </p:grpSpPr>
          <p:pic>
            <p:nvPicPr>
              <p:cNvPr id="21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R1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그룹 23"/>
            <p:cNvGrpSpPr/>
            <p:nvPr/>
          </p:nvGrpSpPr>
          <p:grpSpPr>
            <a:xfrm rot="0">
              <a:off x="6669337" y="2204864"/>
              <a:ext cx="975154" cy="648072"/>
              <a:chOff x="1436606" y="2959605"/>
              <a:chExt cx="975154" cy="648072"/>
            </a:xfrm>
          </p:grpSpPr>
          <p:pic>
            <p:nvPicPr>
              <p:cNvPr id="25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R2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600866" y="4365104"/>
              <a:ext cx="664844" cy="719020"/>
            </a:xfrm>
            <a:prstGeom prst="rect">
              <a:avLst/>
            </a:prstGeom>
            <a:noFill/>
          </p:spPr>
        </p:pic>
        <p:pic>
          <p:nvPicPr>
            <p:cNvPr id="33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6841426" y="4365104"/>
              <a:ext cx="664844" cy="719020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368235" y="2359913"/>
            <a:ext cx="907621" cy="267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2002::1/64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5868144" y="2492896"/>
            <a:ext cx="907621" cy="2674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2002::2/64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3747864" y="1753327"/>
            <a:ext cx="1648208" cy="635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# show ipv6 int brief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# show ipv6 route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# show ipv6 int s0/0</a:t>
            </a:r>
            <a:endParaRPr lang="ko-KR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2355654" y="2780928"/>
            <a:ext cx="482824" cy="2651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6289565" y="2846486"/>
            <a:ext cx="482824" cy="266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1059510" y="3060091"/>
            <a:ext cx="9076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2003::2/64</a:t>
            </a:r>
            <a:endParaRPr lang="en-US" altLang="ko-KR" sz="1200"/>
          </a:p>
        </p:txBody>
      </p:sp>
      <p:sp>
        <p:nvSpPr>
          <p:cNvPr id="44" name="TextBox 43"/>
          <p:cNvSpPr txBox="1"/>
          <p:nvPr/>
        </p:nvSpPr>
        <p:spPr>
          <a:xfrm>
            <a:off x="7221497" y="3068960"/>
            <a:ext cx="9076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2004::2/64</a:t>
            </a:r>
            <a:endParaRPr lang="ko-KR" altLang="en-US" sz="1200"/>
          </a:p>
        </p:txBody>
      </p:sp>
      <p:sp>
        <p:nvSpPr>
          <p:cNvPr id="45" name="TextBox 44"/>
          <p:cNvSpPr txBox="1"/>
          <p:nvPr/>
        </p:nvSpPr>
        <p:spPr>
          <a:xfrm>
            <a:off x="1477937" y="5372156"/>
            <a:ext cx="907621" cy="2647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2003::1/64</a:t>
            </a:r>
            <a:endParaRPr lang="en-US" altLang="ko-KR" sz="1200"/>
          </a:p>
        </p:txBody>
      </p:sp>
      <p:sp>
        <p:nvSpPr>
          <p:cNvPr id="46" name="TextBox 45"/>
          <p:cNvSpPr txBox="1"/>
          <p:nvPr/>
        </p:nvSpPr>
        <p:spPr>
          <a:xfrm>
            <a:off x="6725417" y="5372155"/>
            <a:ext cx="907621" cy="2647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2004::1/64</a:t>
            </a:r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2339752" y="3140968"/>
            <a:ext cx="2071702" cy="17339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unicast-routing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2002::1/64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2003::2/64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50834" y="3140968"/>
            <a:ext cx="2053414" cy="17339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unicast-routing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2002::2/64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fa0/0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2004::2/64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99592" y="1987780"/>
            <a:ext cx="21255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00">
                <a:solidFill>
                  <a:srgbClr val="00b050"/>
                </a:solidFill>
                <a:latin typeface="+mn-ea"/>
              </a:rPr>
              <a:t>ipv6 route 2004::/64 2002::2</a:t>
            </a:r>
            <a:endParaRPr lang="en-US" altLang="ko-KR" sz="120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997566" y="1987779"/>
            <a:ext cx="2123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00">
                <a:solidFill>
                  <a:srgbClr val="00b050"/>
                </a:solidFill>
                <a:latin typeface="+mn-ea"/>
              </a:rPr>
              <a:t>ipv6 route 2003::/64 2002::1</a:t>
            </a:r>
            <a:endParaRPr lang="en-US" altLang="ko-KR" sz="1200">
              <a:solidFill>
                <a:srgbClr val="00b05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0793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7. IPv6 Routing Protocol – Static 2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3486" y="1628800"/>
            <a:ext cx="7416824" cy="192782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"/>
          <p:cNvGrpSpPr/>
          <p:nvPr/>
        </p:nvGrpSpPr>
        <p:grpSpPr>
          <a:xfrm rot="0">
            <a:off x="1461613" y="2492896"/>
            <a:ext cx="6198780" cy="2879260"/>
            <a:chOff x="1445711" y="2204864"/>
            <a:chExt cx="6198780" cy="2879260"/>
          </a:xfrm>
        </p:grpSpPr>
        <p:grpSp>
          <p:nvGrpSpPr>
            <p:cNvPr id="3" name="그룹 33"/>
            <p:cNvGrpSpPr/>
            <p:nvPr/>
          </p:nvGrpSpPr>
          <p:grpSpPr>
            <a:xfrm rot="0">
              <a:off x="2123728" y="2294657"/>
              <a:ext cx="4959418" cy="267215"/>
              <a:chOff x="1547664" y="2365814"/>
              <a:chExt cx="1363315" cy="177078"/>
            </a:xfrm>
          </p:grpSpPr>
          <p:cxnSp>
            <p:nvCxnSpPr>
              <p:cNvPr id="35" name="직선 연결선 3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/>
            <p:cNvCxnSpPr/>
            <p:nvPr/>
          </p:nvCxnSpPr>
          <p:spPr>
            <a:xfrm flipH="1">
              <a:off x="192482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6538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그룹 2"/>
            <p:cNvGrpSpPr/>
            <p:nvPr/>
          </p:nvGrpSpPr>
          <p:grpSpPr>
            <a:xfrm rot="0">
              <a:off x="1445711" y="2204864"/>
              <a:ext cx="975154" cy="648072"/>
              <a:chOff x="1436606" y="2959605"/>
              <a:chExt cx="975154" cy="648072"/>
            </a:xfrm>
          </p:grpSpPr>
          <p:pic>
            <p:nvPicPr>
              <p:cNvPr id="21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R1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그룹 23"/>
            <p:cNvGrpSpPr/>
            <p:nvPr/>
          </p:nvGrpSpPr>
          <p:grpSpPr>
            <a:xfrm rot="0">
              <a:off x="6669337" y="2204864"/>
              <a:ext cx="975154" cy="648072"/>
              <a:chOff x="1436606" y="2959605"/>
              <a:chExt cx="975154" cy="648072"/>
            </a:xfrm>
          </p:grpSpPr>
          <p:pic>
            <p:nvPicPr>
              <p:cNvPr id="25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R2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600866" y="4365104"/>
              <a:ext cx="664844" cy="719020"/>
            </a:xfrm>
            <a:prstGeom prst="rect">
              <a:avLst/>
            </a:prstGeom>
            <a:noFill/>
          </p:spPr>
        </p:pic>
        <p:pic>
          <p:nvPicPr>
            <p:cNvPr id="33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6841426" y="4365104"/>
              <a:ext cx="664844" cy="719020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368235" y="2359913"/>
            <a:ext cx="907621" cy="267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2002::1/64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5868144" y="2492896"/>
            <a:ext cx="907621" cy="2674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2002::2/64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3747864" y="1753327"/>
            <a:ext cx="1648208" cy="635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# show ipv6 int brief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# show ipv6 route</a:t>
            </a:r>
            <a:endParaRPr lang="en-US" altLang="ko-KR" sz="1200"/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# show ipv6 int s0/0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55654" y="2780928"/>
            <a:ext cx="482824" cy="2651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6289565" y="2846486"/>
            <a:ext cx="482824" cy="266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1059510" y="3060091"/>
            <a:ext cx="9076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2003::2/64</a:t>
            </a:r>
            <a:endParaRPr lang="en-US" altLang="ko-KR" sz="1200"/>
          </a:p>
        </p:txBody>
      </p:sp>
      <p:sp>
        <p:nvSpPr>
          <p:cNvPr id="44" name="TextBox 43"/>
          <p:cNvSpPr txBox="1"/>
          <p:nvPr/>
        </p:nvSpPr>
        <p:spPr>
          <a:xfrm>
            <a:off x="7221497" y="3068960"/>
            <a:ext cx="9076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2004::2/64</a:t>
            </a:r>
            <a:endParaRPr lang="ko-KR" altLang="en-US" sz="1200"/>
          </a:p>
        </p:txBody>
      </p:sp>
      <p:sp>
        <p:nvSpPr>
          <p:cNvPr id="45" name="TextBox 44"/>
          <p:cNvSpPr txBox="1"/>
          <p:nvPr/>
        </p:nvSpPr>
        <p:spPr>
          <a:xfrm>
            <a:off x="1477937" y="5372156"/>
            <a:ext cx="907621" cy="2647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2003::1/64</a:t>
            </a:r>
            <a:endParaRPr lang="en-US" altLang="ko-KR" sz="1200"/>
          </a:p>
        </p:txBody>
      </p:sp>
      <p:sp>
        <p:nvSpPr>
          <p:cNvPr id="46" name="TextBox 45"/>
          <p:cNvSpPr txBox="1"/>
          <p:nvPr/>
        </p:nvSpPr>
        <p:spPr>
          <a:xfrm>
            <a:off x="6725417" y="5372155"/>
            <a:ext cx="907621" cy="2647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2004::1/64</a:t>
            </a:r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2339752" y="3140968"/>
            <a:ext cx="2071702" cy="17339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unicast-routing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2002::1/64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2003::2/64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50834" y="3140968"/>
            <a:ext cx="2053414" cy="17339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unicast-routing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2002::2/64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fa0/0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2004::2/64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95660" y="1987780"/>
            <a:ext cx="3486705" cy="27699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00">
                <a:solidFill>
                  <a:srgbClr val="00b050"/>
                </a:solidFill>
                <a:latin typeface="+mn-ea"/>
              </a:rPr>
              <a:t>ipv6 route 2004::/64 s0/0 “</a:t>
            </a:r>
            <a:r>
              <a:rPr lang="ko-KR" altLang="en-US" sz="1200">
                <a:solidFill>
                  <a:srgbClr val="00b050"/>
                </a:solidFill>
                <a:latin typeface="+mn-ea"/>
              </a:rPr>
              <a:t>이웃 링크 로컬 주소</a:t>
            </a:r>
            <a:r>
              <a:rPr lang="en-US" altLang="ko-KR" sz="1200">
                <a:solidFill>
                  <a:srgbClr val="00b050"/>
                </a:solidFill>
                <a:latin typeface="+mn-ea"/>
              </a:rPr>
              <a:t>”</a:t>
            </a:r>
            <a:endParaRPr lang="en-US" altLang="ko-KR" sz="120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33627" y="1987780"/>
            <a:ext cx="3487488" cy="27699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00">
                <a:solidFill>
                  <a:srgbClr val="00b050"/>
                </a:solidFill>
                <a:latin typeface="+mn-ea"/>
              </a:rPr>
              <a:t>ipv6 route 2003::/64 s0/0 “</a:t>
            </a:r>
            <a:r>
              <a:rPr lang="ko-KR" altLang="en-US" sz="1200">
                <a:solidFill>
                  <a:srgbClr val="00b050"/>
                </a:solidFill>
                <a:latin typeface="+mn-ea"/>
              </a:rPr>
              <a:t>이웃 링크 로컬 주소</a:t>
            </a:r>
            <a:r>
              <a:rPr lang="en-US" altLang="ko-KR" sz="1200">
                <a:solidFill>
                  <a:srgbClr val="00b050"/>
                </a:solidFill>
                <a:latin typeface="+mn-ea"/>
              </a:rPr>
              <a:t>”</a:t>
            </a:r>
            <a:endParaRPr lang="en-US" altLang="ko-KR" sz="120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52" name="직선 연결선 51"/>
          <p:cNvCxnSpPr>
            <a:stCxn id="51" idx="2"/>
            <a:endCxn id="21" idx="0"/>
          </p:cNvCxnSpPr>
          <p:nvPr/>
        </p:nvCxnSpPr>
        <p:spPr>
          <a:xfrm rot="5400000">
            <a:off x="1836428" y="2377541"/>
            <a:ext cx="228117" cy="2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5400000">
            <a:off x="7078591" y="2390804"/>
            <a:ext cx="228117" cy="2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0793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8. IPv6 Routing Protocol – Default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3486" y="1628800"/>
            <a:ext cx="7416824" cy="192782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"/>
          <p:cNvGrpSpPr/>
          <p:nvPr/>
        </p:nvGrpSpPr>
        <p:grpSpPr>
          <a:xfrm rot="0">
            <a:off x="1461613" y="2492896"/>
            <a:ext cx="6198780" cy="2879260"/>
            <a:chOff x="1445711" y="2204864"/>
            <a:chExt cx="6198780" cy="2879260"/>
          </a:xfrm>
        </p:grpSpPr>
        <p:grpSp>
          <p:nvGrpSpPr>
            <p:cNvPr id="3" name="그룹 33"/>
            <p:cNvGrpSpPr/>
            <p:nvPr/>
          </p:nvGrpSpPr>
          <p:grpSpPr>
            <a:xfrm rot="0">
              <a:off x="2123728" y="2294657"/>
              <a:ext cx="4959418" cy="267215"/>
              <a:chOff x="1547664" y="2365814"/>
              <a:chExt cx="1363315" cy="177078"/>
            </a:xfrm>
          </p:grpSpPr>
          <p:cxnSp>
            <p:nvCxnSpPr>
              <p:cNvPr id="35" name="직선 연결선 3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/>
            <p:cNvCxnSpPr/>
            <p:nvPr/>
          </p:nvCxnSpPr>
          <p:spPr>
            <a:xfrm flipH="1">
              <a:off x="192482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6538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그룹 2"/>
            <p:cNvGrpSpPr/>
            <p:nvPr/>
          </p:nvGrpSpPr>
          <p:grpSpPr>
            <a:xfrm rot="0">
              <a:off x="1445711" y="2204864"/>
              <a:ext cx="975154" cy="648072"/>
              <a:chOff x="1436606" y="2959605"/>
              <a:chExt cx="975154" cy="648072"/>
            </a:xfrm>
          </p:grpSpPr>
          <p:pic>
            <p:nvPicPr>
              <p:cNvPr id="21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R1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그룹 23"/>
            <p:cNvGrpSpPr/>
            <p:nvPr/>
          </p:nvGrpSpPr>
          <p:grpSpPr>
            <a:xfrm rot="0">
              <a:off x="6669337" y="2204864"/>
              <a:ext cx="975154" cy="648072"/>
              <a:chOff x="1436606" y="2959605"/>
              <a:chExt cx="975154" cy="648072"/>
            </a:xfrm>
          </p:grpSpPr>
          <p:pic>
            <p:nvPicPr>
              <p:cNvPr id="25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R2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600866" y="4365104"/>
              <a:ext cx="664844" cy="719020"/>
            </a:xfrm>
            <a:prstGeom prst="rect">
              <a:avLst/>
            </a:prstGeom>
            <a:noFill/>
          </p:spPr>
        </p:pic>
        <p:pic>
          <p:nvPicPr>
            <p:cNvPr id="33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6841426" y="4365104"/>
              <a:ext cx="664844" cy="719020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368235" y="2359913"/>
            <a:ext cx="907621" cy="267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2002::1/64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5868144" y="2492896"/>
            <a:ext cx="907621" cy="2674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2002::2/64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3747864" y="1753327"/>
            <a:ext cx="1648208" cy="635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# show ipv6 int brief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# show ipv6 route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# show ipv6 int s0/0</a:t>
            </a:r>
            <a:endParaRPr lang="ko-KR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2355654" y="2780928"/>
            <a:ext cx="482824" cy="2651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6289565" y="2846486"/>
            <a:ext cx="482824" cy="266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1059510" y="3060091"/>
            <a:ext cx="9076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2003::2/64</a:t>
            </a:r>
            <a:endParaRPr lang="en-US" altLang="ko-KR" sz="1200"/>
          </a:p>
        </p:txBody>
      </p:sp>
      <p:sp>
        <p:nvSpPr>
          <p:cNvPr id="44" name="TextBox 43"/>
          <p:cNvSpPr txBox="1"/>
          <p:nvPr/>
        </p:nvSpPr>
        <p:spPr>
          <a:xfrm>
            <a:off x="7221497" y="3068960"/>
            <a:ext cx="9076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2004::2/64</a:t>
            </a:r>
            <a:endParaRPr lang="ko-KR" altLang="en-US" sz="1200"/>
          </a:p>
        </p:txBody>
      </p:sp>
      <p:sp>
        <p:nvSpPr>
          <p:cNvPr id="45" name="TextBox 44"/>
          <p:cNvSpPr txBox="1"/>
          <p:nvPr/>
        </p:nvSpPr>
        <p:spPr>
          <a:xfrm>
            <a:off x="1477937" y="5372156"/>
            <a:ext cx="907621" cy="2647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2003::1/64</a:t>
            </a:r>
            <a:endParaRPr lang="en-US" altLang="ko-KR" sz="1200"/>
          </a:p>
        </p:txBody>
      </p:sp>
      <p:sp>
        <p:nvSpPr>
          <p:cNvPr id="46" name="TextBox 45"/>
          <p:cNvSpPr txBox="1"/>
          <p:nvPr/>
        </p:nvSpPr>
        <p:spPr>
          <a:xfrm>
            <a:off x="6725417" y="5372155"/>
            <a:ext cx="907621" cy="2647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2004::1/64</a:t>
            </a:r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2339752" y="3140968"/>
            <a:ext cx="2071702" cy="17339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unicast-routing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2002::1/64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2003::2/64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50834" y="3140968"/>
            <a:ext cx="2053414" cy="17339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unicast-routing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2002::2/64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fa0/0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2004::2/64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43608" y="1987780"/>
            <a:ext cx="17986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00">
                <a:solidFill>
                  <a:srgbClr val="00b050"/>
                </a:solidFill>
                <a:latin typeface="+mn-ea"/>
              </a:rPr>
              <a:t>ipv6 route 0::/0 2002::2</a:t>
            </a:r>
            <a:endParaRPr lang="en-US" altLang="ko-KR" sz="120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301758" y="1987780"/>
            <a:ext cx="17986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00">
                <a:solidFill>
                  <a:srgbClr val="00b050"/>
                </a:solidFill>
                <a:latin typeface="+mn-ea"/>
              </a:rPr>
              <a:t>ipv6 route 0::/0 2002::1</a:t>
            </a:r>
            <a:endParaRPr lang="en-US" altLang="ko-KR" sz="1200">
              <a:solidFill>
                <a:srgbClr val="00b05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0793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9. IPv6 Routing Protocol – Static 4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3486" y="1628800"/>
            <a:ext cx="7416824" cy="192782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"/>
          <p:cNvGrpSpPr/>
          <p:nvPr/>
        </p:nvGrpSpPr>
        <p:grpSpPr>
          <a:xfrm rot="0">
            <a:off x="1461613" y="2492896"/>
            <a:ext cx="6198780" cy="2879260"/>
            <a:chOff x="1445711" y="2204864"/>
            <a:chExt cx="6198780" cy="2879260"/>
          </a:xfrm>
        </p:grpSpPr>
        <p:grpSp>
          <p:nvGrpSpPr>
            <p:cNvPr id="3" name="그룹 33"/>
            <p:cNvGrpSpPr/>
            <p:nvPr/>
          </p:nvGrpSpPr>
          <p:grpSpPr>
            <a:xfrm rot="0">
              <a:off x="2123728" y="2294657"/>
              <a:ext cx="4959418" cy="267215"/>
              <a:chOff x="1547664" y="2365814"/>
              <a:chExt cx="1363315" cy="177078"/>
            </a:xfrm>
          </p:grpSpPr>
          <p:cxnSp>
            <p:nvCxnSpPr>
              <p:cNvPr id="35" name="직선 연결선 3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/>
            <p:cNvCxnSpPr/>
            <p:nvPr/>
          </p:nvCxnSpPr>
          <p:spPr>
            <a:xfrm flipH="1">
              <a:off x="192482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6538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그룹 2"/>
            <p:cNvGrpSpPr/>
            <p:nvPr/>
          </p:nvGrpSpPr>
          <p:grpSpPr>
            <a:xfrm rot="0">
              <a:off x="1445711" y="2204864"/>
              <a:ext cx="975154" cy="648072"/>
              <a:chOff x="1436606" y="2959605"/>
              <a:chExt cx="975154" cy="648072"/>
            </a:xfrm>
          </p:grpSpPr>
          <p:pic>
            <p:nvPicPr>
              <p:cNvPr id="21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R1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그룹 23"/>
            <p:cNvGrpSpPr/>
            <p:nvPr/>
          </p:nvGrpSpPr>
          <p:grpSpPr>
            <a:xfrm rot="0">
              <a:off x="6669337" y="2204864"/>
              <a:ext cx="975154" cy="648072"/>
              <a:chOff x="1436606" y="2959605"/>
              <a:chExt cx="975154" cy="648072"/>
            </a:xfrm>
          </p:grpSpPr>
          <p:pic>
            <p:nvPicPr>
              <p:cNvPr id="25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R2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600866" y="4365104"/>
              <a:ext cx="664844" cy="719020"/>
            </a:xfrm>
            <a:prstGeom prst="rect">
              <a:avLst/>
            </a:prstGeom>
            <a:noFill/>
          </p:spPr>
        </p:pic>
        <p:pic>
          <p:nvPicPr>
            <p:cNvPr id="33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6841426" y="4365104"/>
              <a:ext cx="664844" cy="719020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368235" y="2359913"/>
            <a:ext cx="1338828" cy="267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2002::/64 EUI-64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5380460" y="2492896"/>
            <a:ext cx="1423788" cy="2674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2002::2/64 EUI-64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3747864" y="1753327"/>
            <a:ext cx="1648208" cy="635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# show ipv6 int brief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# show ipv6 route</a:t>
            </a:r>
            <a:endParaRPr lang="en-US" altLang="ko-KR" sz="1200"/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# show ipv6 int s0/0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55654" y="2780928"/>
            <a:ext cx="482824" cy="2651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6289565" y="2846486"/>
            <a:ext cx="482824" cy="266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611560" y="3060091"/>
            <a:ext cx="132773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2003::/64 EUI-64</a:t>
            </a:r>
            <a:endParaRPr lang="en-US" altLang="ko-KR" sz="1200"/>
          </a:p>
        </p:txBody>
      </p:sp>
      <p:sp>
        <p:nvSpPr>
          <p:cNvPr id="44" name="TextBox 43"/>
          <p:cNvSpPr txBox="1"/>
          <p:nvPr/>
        </p:nvSpPr>
        <p:spPr>
          <a:xfrm>
            <a:off x="7221497" y="3068960"/>
            <a:ext cx="13281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2004::/64 EUI-64</a:t>
            </a:r>
            <a:endParaRPr lang="en-US" altLang="ko-KR" sz="1200"/>
          </a:p>
        </p:txBody>
      </p:sp>
      <p:sp>
        <p:nvSpPr>
          <p:cNvPr id="45" name="TextBox 44"/>
          <p:cNvSpPr txBox="1"/>
          <p:nvPr/>
        </p:nvSpPr>
        <p:spPr>
          <a:xfrm>
            <a:off x="1477937" y="5372156"/>
            <a:ext cx="907621" cy="2647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2003::1/64</a:t>
            </a:r>
            <a:endParaRPr lang="en-US" altLang="ko-KR" sz="1200"/>
          </a:p>
        </p:txBody>
      </p:sp>
      <p:sp>
        <p:nvSpPr>
          <p:cNvPr id="46" name="TextBox 45"/>
          <p:cNvSpPr txBox="1"/>
          <p:nvPr/>
        </p:nvSpPr>
        <p:spPr>
          <a:xfrm>
            <a:off x="6725417" y="5372155"/>
            <a:ext cx="907621" cy="2647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2004::1/64</a:t>
            </a:r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2123728" y="3140968"/>
            <a:ext cx="2356162" cy="17339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unicast-routing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2002::/64 EUI-64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2003::/64 EUI-64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52882" y="3140968"/>
            <a:ext cx="2367390" cy="17339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unicast-routing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2002::/64 EUI-64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fa0/0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2004::/64 EUI-64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71600" y="1987780"/>
            <a:ext cx="19773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00">
                <a:solidFill>
                  <a:srgbClr val="00b050"/>
                </a:solidFill>
                <a:latin typeface="+mn-ea"/>
              </a:rPr>
              <a:t>ipv6 route 0::/0 2002:</a:t>
            </a:r>
            <a:r>
              <a:rPr lang="ko-KR" altLang="en-US" sz="1200">
                <a:solidFill>
                  <a:srgbClr val="00b050"/>
                </a:solidFill>
                <a:latin typeface="+mn-ea"/>
              </a:rPr>
              <a:t>확인</a:t>
            </a:r>
            <a:endParaRPr lang="en-US" altLang="ko-KR" sz="120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78922" y="1987780"/>
            <a:ext cx="1987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00">
                <a:solidFill>
                  <a:srgbClr val="00b050"/>
                </a:solidFill>
                <a:latin typeface="+mn-ea"/>
              </a:rPr>
              <a:t>ipv6 route 0::/0 2002:</a:t>
            </a:r>
            <a:r>
              <a:rPr lang="ko-KR" altLang="en-US" sz="1200">
                <a:solidFill>
                  <a:srgbClr val="00b050"/>
                </a:solidFill>
                <a:latin typeface="+mn-ea"/>
              </a:rPr>
              <a:t>확인</a:t>
            </a:r>
            <a:endParaRPr lang="en-US" altLang="ko-KR" sz="120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40958" y="5649155"/>
            <a:ext cx="1765107" cy="263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00">
                <a:solidFill>
                  <a:srgbClr val="00b050"/>
                </a:solidFill>
                <a:latin typeface="+mn-ea"/>
              </a:rPr>
              <a:t>Default Gateway : </a:t>
            </a:r>
            <a:r>
              <a:rPr lang="ko-KR" altLang="en-US" sz="1200">
                <a:solidFill>
                  <a:srgbClr val="00b050"/>
                </a:solidFill>
                <a:latin typeface="+mn-ea"/>
              </a:rPr>
              <a:t>확인</a:t>
            </a:r>
            <a:endParaRPr lang="en-US" altLang="ko-KR" sz="120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82027" y="5660863"/>
            <a:ext cx="17815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00">
                <a:solidFill>
                  <a:srgbClr val="00b050"/>
                </a:solidFill>
                <a:latin typeface="+mn-ea"/>
              </a:rPr>
              <a:t>Default Gateway : </a:t>
            </a:r>
            <a:r>
              <a:rPr lang="ko-KR" altLang="en-US" sz="1200">
                <a:solidFill>
                  <a:srgbClr val="00b050"/>
                </a:solidFill>
                <a:latin typeface="+mn-ea"/>
              </a:rPr>
              <a:t>확인</a:t>
            </a:r>
            <a:endParaRPr lang="en-US" altLang="ko-KR" sz="1200">
              <a:solidFill>
                <a:srgbClr val="00b05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2715059" y="1351801"/>
            <a:ext cx="5047937" cy="397993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10544"/>
            <a:ext cx="9144000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0" spc="-150">
                <a:latin typeface="THE정고딕140"/>
                <a:ea typeface="THE정고딕140"/>
              </a:rPr>
              <a:t>10. IPv6 Routing Protocol – autoconfig</a:t>
            </a:r>
            <a:endParaRPr lang="ko-KR" altLang="en-US" sz="36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2513968" y="3060900"/>
            <a:ext cx="16935" cy="187760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87307" y="2933942"/>
            <a:ext cx="35273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 b="1">
                <a:solidFill>
                  <a:schemeClr val="bg1"/>
                </a:solidFill>
              </a:rPr>
              <a:t>R2</a:t>
            </a:r>
            <a:endParaRPr lang="ko-KR" altLang="en-US" sz="105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877" y="1585210"/>
            <a:ext cx="16353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# show ipv6 int brief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# show ipv6 route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# show ipv6 int s0/0</a:t>
            </a:r>
            <a:endParaRPr lang="ko-KR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2928900" y="2978368"/>
            <a:ext cx="907621" cy="448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f0/1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2002::2/64</a:t>
            </a:r>
            <a:endParaRPr lang="ko-KR" alt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1601981" y="3215140"/>
            <a:ext cx="907621" cy="45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2003::2/64</a:t>
            </a:r>
            <a:endParaRPr lang="en-US" altLang="ko-KR" sz="1200"/>
          </a:p>
        </p:txBody>
      </p:sp>
      <p:cxnSp>
        <p:nvCxnSpPr>
          <p:cNvPr id="55" name="직선 연결선 54"/>
          <p:cNvCxnSpPr/>
          <p:nvPr/>
        </p:nvCxnSpPr>
        <p:spPr>
          <a:xfrm flipH="1">
            <a:off x="5063049" y="2812039"/>
            <a:ext cx="16935" cy="187760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079984" y="2933942"/>
            <a:ext cx="2112819" cy="203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190013" y="4808185"/>
            <a:ext cx="664844" cy="719020"/>
          </a:xfrm>
          <a:prstGeom prst="rect">
            <a:avLst/>
          </a:prstGeom>
          <a:noFill/>
        </p:spPr>
      </p:pic>
      <p:pic>
        <p:nvPicPr>
          <p:cNvPr id="33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739095" y="4210928"/>
            <a:ext cx="664844" cy="719020"/>
          </a:xfrm>
          <a:prstGeom prst="rect">
            <a:avLst/>
          </a:prstGeom>
          <a:noFill/>
        </p:spPr>
      </p:pic>
      <p:pic>
        <p:nvPicPr>
          <p:cNvPr id="54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781352" y="2612471"/>
            <a:ext cx="664844" cy="719020"/>
          </a:xfrm>
          <a:prstGeom prst="rect">
            <a:avLst/>
          </a:prstGeom>
          <a:noFill/>
        </p:spPr>
      </p:pic>
      <p:cxnSp>
        <p:nvCxnSpPr>
          <p:cNvPr id="57" name="직선 연결선 56"/>
          <p:cNvCxnSpPr/>
          <p:nvPr/>
        </p:nvCxnSpPr>
        <p:spPr>
          <a:xfrm>
            <a:off x="2832424" y="2931907"/>
            <a:ext cx="236995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그룹 2"/>
          <p:cNvGrpSpPr/>
          <p:nvPr/>
        </p:nvGrpSpPr>
        <p:grpSpPr>
          <a:xfrm rot="0">
            <a:off x="2034859" y="2647945"/>
            <a:ext cx="975154" cy="648072"/>
            <a:chOff x="1436606" y="2959605"/>
            <a:chExt cx="975154" cy="648072"/>
          </a:xfrm>
        </p:grpSpPr>
        <p:pic>
          <p:nvPicPr>
            <p:cNvPr id="21" name="Picture 9" descr="Router by juanjo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436606" y="2959605"/>
              <a:ext cx="975154" cy="648072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765428" y="3245602"/>
              <a:ext cx="351378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50" b="1">
                  <a:solidFill>
                    <a:schemeClr val="bg1"/>
                  </a:solidFill>
                </a:rPr>
                <a:t>R1</a:t>
              </a:r>
              <a:endParaRPr lang="ko-KR" altLang="en-US" sz="1050" b="1">
                <a:solidFill>
                  <a:schemeClr val="bg1"/>
                </a:solidFill>
              </a:endParaRPr>
            </a:p>
          </p:txBody>
        </p:sp>
      </p:grpSp>
      <p:pic>
        <p:nvPicPr>
          <p:cNvPr id="48" name="Picture 4" descr="Switch Final Clip Art">
            <a:hlinkClick r:id="rId8" tooltip="Download as SVG file"/>
          </p:cNvPr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4634365" y="2604084"/>
            <a:ext cx="874305" cy="73579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2060157" y="5528265"/>
            <a:ext cx="9076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2003::1/64</a:t>
            </a:r>
            <a:endParaRPr lang="en-US" altLang="ko-KR" sz="1200"/>
          </a:p>
        </p:txBody>
      </p:sp>
      <p:sp>
        <p:nvSpPr>
          <p:cNvPr id="7" name="TextBox 6"/>
          <p:cNvSpPr txBox="1"/>
          <p:nvPr/>
        </p:nvSpPr>
        <p:spPr>
          <a:xfrm>
            <a:off x="4600515" y="4927007"/>
            <a:ext cx="9201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ip auto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640952" y="3329611"/>
            <a:ext cx="9180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ip auto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74189" y="5517232"/>
            <a:ext cx="44277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라우터일 경우 </a:t>
            </a:r>
            <a:r>
              <a:rPr lang="en-US" altLang="ko-KR">
                <a:latin typeface="+mn-ea"/>
              </a:rPr>
              <a:t>: ipv6 address 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autoconfig</a:t>
            </a:r>
            <a:endParaRPr lang="ko-KR" altLang="en-US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0793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11. IPv6 Routing Protocol – RIPng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1744909"/>
            <a:ext cx="7416824" cy="192782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" name="그룹 7"/>
          <p:cNvGrpSpPr/>
          <p:nvPr/>
        </p:nvGrpSpPr>
        <p:grpSpPr>
          <a:xfrm rot="0">
            <a:off x="1301695" y="2609005"/>
            <a:ext cx="6198780" cy="2879260"/>
            <a:chOff x="1445711" y="2204864"/>
            <a:chExt cx="6198780" cy="2879260"/>
          </a:xfrm>
        </p:grpSpPr>
        <p:grpSp>
          <p:nvGrpSpPr>
            <p:cNvPr id="5" name="그룹 33"/>
            <p:cNvGrpSpPr/>
            <p:nvPr/>
          </p:nvGrpSpPr>
          <p:grpSpPr>
            <a:xfrm rot="0">
              <a:off x="2123728" y="2294657"/>
              <a:ext cx="4959418" cy="267215"/>
              <a:chOff x="1547664" y="2365814"/>
              <a:chExt cx="1363315" cy="177078"/>
            </a:xfrm>
          </p:grpSpPr>
          <p:cxnSp>
            <p:nvCxnSpPr>
              <p:cNvPr id="35" name="직선 연결선 3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/>
            <p:cNvCxnSpPr/>
            <p:nvPr/>
          </p:nvCxnSpPr>
          <p:spPr>
            <a:xfrm flipH="1">
              <a:off x="192482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6538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그룹 2"/>
            <p:cNvGrpSpPr/>
            <p:nvPr/>
          </p:nvGrpSpPr>
          <p:grpSpPr>
            <a:xfrm rot="0">
              <a:off x="1445711" y="2204864"/>
              <a:ext cx="975154" cy="648072"/>
              <a:chOff x="1436606" y="2959605"/>
              <a:chExt cx="975154" cy="648072"/>
            </a:xfrm>
          </p:grpSpPr>
          <p:pic>
            <p:nvPicPr>
              <p:cNvPr id="21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R1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그룹 23"/>
            <p:cNvGrpSpPr/>
            <p:nvPr/>
          </p:nvGrpSpPr>
          <p:grpSpPr>
            <a:xfrm rot="0">
              <a:off x="6669337" y="2204864"/>
              <a:ext cx="975154" cy="648072"/>
              <a:chOff x="1436606" y="2959605"/>
              <a:chExt cx="975154" cy="648072"/>
            </a:xfrm>
          </p:grpSpPr>
          <p:pic>
            <p:nvPicPr>
              <p:cNvPr id="25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65428" y="3245602"/>
                <a:ext cx="352471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R2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600866" y="4365104"/>
              <a:ext cx="664844" cy="719020"/>
            </a:xfrm>
            <a:prstGeom prst="rect">
              <a:avLst/>
            </a:prstGeom>
            <a:noFill/>
          </p:spPr>
        </p:pic>
        <p:pic>
          <p:nvPicPr>
            <p:cNvPr id="33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6841426" y="4365104"/>
              <a:ext cx="664844" cy="719020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208317" y="2476022"/>
            <a:ext cx="907621" cy="265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2002::1/64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5736709" y="2609005"/>
            <a:ext cx="907621" cy="265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2002::2/64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3587946" y="1869436"/>
            <a:ext cx="16374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# show ipv6 int brief</a:t>
            </a:r>
            <a:endParaRPr lang="en-US" altLang="ko-KR" sz="1200"/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# show ipv6 route</a:t>
            </a:r>
            <a:endParaRPr lang="en-US" altLang="ko-KR" sz="12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200"/>
              <a:t># show ipv6 int s0/0</a:t>
            </a:r>
            <a:endParaRPr lang="ko-KR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2195736" y="2897037"/>
            <a:ext cx="486504" cy="2633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6129647" y="2962595"/>
            <a:ext cx="486418" cy="264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925125" y="3176200"/>
            <a:ext cx="907621" cy="450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2003::2/64</a:t>
            </a:r>
            <a:endParaRPr lang="en-US" altLang="ko-KR" sz="1200"/>
          </a:p>
        </p:txBody>
      </p:sp>
      <p:sp>
        <p:nvSpPr>
          <p:cNvPr id="44" name="TextBox 43"/>
          <p:cNvSpPr txBox="1"/>
          <p:nvPr/>
        </p:nvSpPr>
        <p:spPr>
          <a:xfrm>
            <a:off x="7061579" y="3185069"/>
            <a:ext cx="897511" cy="4515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2004::2/64</a:t>
            </a:r>
            <a:endParaRPr lang="en-US" altLang="ko-KR" sz="1200"/>
          </a:p>
        </p:txBody>
      </p:sp>
      <p:sp>
        <p:nvSpPr>
          <p:cNvPr id="45" name="TextBox 44"/>
          <p:cNvSpPr txBox="1"/>
          <p:nvPr/>
        </p:nvSpPr>
        <p:spPr>
          <a:xfrm>
            <a:off x="1318019" y="5488265"/>
            <a:ext cx="897496" cy="2629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2003::1/64</a:t>
            </a:r>
            <a:endParaRPr lang="en-US" altLang="ko-KR" sz="1200"/>
          </a:p>
        </p:txBody>
      </p:sp>
      <p:sp>
        <p:nvSpPr>
          <p:cNvPr id="46" name="TextBox 45"/>
          <p:cNvSpPr txBox="1"/>
          <p:nvPr/>
        </p:nvSpPr>
        <p:spPr>
          <a:xfrm>
            <a:off x="6565499" y="5488264"/>
            <a:ext cx="907621" cy="2629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2004::1/64</a:t>
            </a:r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2219589" y="3257077"/>
            <a:ext cx="1944216" cy="22845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+mn-ea"/>
              </a:rPr>
              <a:t>ipv6 unicast-routing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router rip 100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2002::1/64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rip 100 enable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2003::2/64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rip 100 enable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36980" y="3257077"/>
            <a:ext cx="1935342" cy="22845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+mn-ea"/>
              </a:rPr>
              <a:t>ipv6 unicast-routing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router rip 100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2002::2/64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rip 100 enable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fa0/0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2004::2/64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rip 100 enable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847" y="1960933"/>
            <a:ext cx="27039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RIPng : Next-Generation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5887450" y="1412776"/>
            <a:ext cx="2624090" cy="909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Multicast (Hello Packet)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RIPv2 : 224.0.0.9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RIPng : FF02::9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0793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12. IPv6 Routing Protocol – EIGRP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3486" y="1628800"/>
            <a:ext cx="7416824" cy="192782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" name="그룹 7"/>
          <p:cNvGrpSpPr/>
          <p:nvPr/>
        </p:nvGrpSpPr>
        <p:grpSpPr>
          <a:xfrm rot="0">
            <a:off x="1461613" y="2492896"/>
            <a:ext cx="6198780" cy="2879260"/>
            <a:chOff x="1445711" y="2204864"/>
            <a:chExt cx="6198780" cy="2879260"/>
          </a:xfrm>
        </p:grpSpPr>
        <p:grpSp>
          <p:nvGrpSpPr>
            <p:cNvPr id="4" name="그룹 33"/>
            <p:cNvGrpSpPr/>
            <p:nvPr/>
          </p:nvGrpSpPr>
          <p:grpSpPr>
            <a:xfrm rot="0">
              <a:off x="2123728" y="2294657"/>
              <a:ext cx="4959418" cy="267215"/>
              <a:chOff x="1547664" y="2365814"/>
              <a:chExt cx="1363315" cy="177078"/>
            </a:xfrm>
          </p:grpSpPr>
          <p:cxnSp>
            <p:nvCxnSpPr>
              <p:cNvPr id="35" name="직선 연결선 3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/>
            <p:cNvCxnSpPr/>
            <p:nvPr/>
          </p:nvCxnSpPr>
          <p:spPr>
            <a:xfrm flipH="1">
              <a:off x="192482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6538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2"/>
            <p:cNvGrpSpPr/>
            <p:nvPr/>
          </p:nvGrpSpPr>
          <p:grpSpPr>
            <a:xfrm rot="0">
              <a:off x="1445711" y="2204864"/>
              <a:ext cx="975154" cy="648072"/>
              <a:chOff x="1436606" y="2959605"/>
              <a:chExt cx="975154" cy="648072"/>
            </a:xfrm>
          </p:grpSpPr>
          <p:pic>
            <p:nvPicPr>
              <p:cNvPr id="21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R1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그룹 23"/>
            <p:cNvGrpSpPr/>
            <p:nvPr/>
          </p:nvGrpSpPr>
          <p:grpSpPr>
            <a:xfrm rot="0">
              <a:off x="6669337" y="2204864"/>
              <a:ext cx="975154" cy="648072"/>
              <a:chOff x="1436606" y="2959605"/>
              <a:chExt cx="975154" cy="648072"/>
            </a:xfrm>
          </p:grpSpPr>
          <p:pic>
            <p:nvPicPr>
              <p:cNvPr id="25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R2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600866" y="4365104"/>
              <a:ext cx="664844" cy="719020"/>
            </a:xfrm>
            <a:prstGeom prst="rect">
              <a:avLst/>
            </a:prstGeom>
            <a:noFill/>
          </p:spPr>
        </p:pic>
        <p:pic>
          <p:nvPicPr>
            <p:cNvPr id="33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6841426" y="4365104"/>
              <a:ext cx="664844" cy="719020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368235" y="2359913"/>
            <a:ext cx="907621" cy="267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2002::1/64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5896627" y="2492896"/>
            <a:ext cx="907621" cy="2674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2002::2/64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3747864" y="1753327"/>
            <a:ext cx="1648208" cy="635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# show ipv6 int brief</a:t>
            </a:r>
            <a:endParaRPr lang="en-US" altLang="ko-KR" sz="1200"/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# show ipv6 route</a:t>
            </a:r>
            <a:endParaRPr lang="en-US" altLang="ko-KR" sz="12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200"/>
              <a:t># show ipv6 int s0/0</a:t>
            </a:r>
            <a:endParaRPr lang="ko-KR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2355654" y="2780928"/>
            <a:ext cx="482824" cy="2651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6289565" y="2846486"/>
            <a:ext cx="482824" cy="266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1085043" y="3060091"/>
            <a:ext cx="9076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2003::2/64</a:t>
            </a:r>
            <a:endParaRPr lang="en-US" altLang="ko-KR" sz="1200"/>
          </a:p>
        </p:txBody>
      </p:sp>
      <p:sp>
        <p:nvSpPr>
          <p:cNvPr id="44" name="TextBox 43"/>
          <p:cNvSpPr txBox="1"/>
          <p:nvPr/>
        </p:nvSpPr>
        <p:spPr>
          <a:xfrm>
            <a:off x="7221497" y="3068960"/>
            <a:ext cx="9076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2004::2/64</a:t>
            </a:r>
            <a:endParaRPr lang="en-US" altLang="ko-KR" sz="1200"/>
          </a:p>
        </p:txBody>
      </p:sp>
      <p:sp>
        <p:nvSpPr>
          <p:cNvPr id="45" name="TextBox 44"/>
          <p:cNvSpPr txBox="1"/>
          <p:nvPr/>
        </p:nvSpPr>
        <p:spPr>
          <a:xfrm>
            <a:off x="1477937" y="5372156"/>
            <a:ext cx="907621" cy="2647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2003::1/64</a:t>
            </a:r>
            <a:endParaRPr lang="en-US" altLang="ko-KR" sz="1200"/>
          </a:p>
        </p:txBody>
      </p:sp>
      <p:sp>
        <p:nvSpPr>
          <p:cNvPr id="46" name="TextBox 45"/>
          <p:cNvSpPr txBox="1"/>
          <p:nvPr/>
        </p:nvSpPr>
        <p:spPr>
          <a:xfrm>
            <a:off x="6725417" y="5372155"/>
            <a:ext cx="907621" cy="2647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2004::1/64</a:t>
            </a:r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2379507" y="3140968"/>
            <a:ext cx="1944216" cy="28293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+mn-ea"/>
              </a:rPr>
              <a:t>ipv6 unicast-routing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router eigrp 100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eigrp router-id 1.1.1.1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no shutdown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2002::1/64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eigrp 100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2003::2/64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eigrp 100 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96898" y="3140968"/>
            <a:ext cx="1935342" cy="28293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+mn-ea"/>
              </a:rPr>
              <a:t>ipv6 unicast-routing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router eigrp 100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eigrp router-id 1.1.2.2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no shutdown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2002::2/64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eigrp 100 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fa0/0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2004::2/64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eigrp 100 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1581" y="1844824"/>
            <a:ext cx="12618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EIGRP 100</a:t>
            </a: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887450" y="1412776"/>
            <a:ext cx="2624090" cy="909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Multicast (Hello Packet)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EIGRP : 224.0.0.10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EIGRP : FF02::10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0793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13. IPv6 Routing Protocol – OSPF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3486" y="1628800"/>
            <a:ext cx="7416824" cy="192782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" name="그룹 7"/>
          <p:cNvGrpSpPr/>
          <p:nvPr/>
        </p:nvGrpSpPr>
        <p:grpSpPr>
          <a:xfrm rot="0">
            <a:off x="1461613" y="2492896"/>
            <a:ext cx="6198780" cy="2879260"/>
            <a:chOff x="1445711" y="2204864"/>
            <a:chExt cx="6198780" cy="2879260"/>
          </a:xfrm>
        </p:grpSpPr>
        <p:grpSp>
          <p:nvGrpSpPr>
            <p:cNvPr id="4" name="그룹 33"/>
            <p:cNvGrpSpPr/>
            <p:nvPr/>
          </p:nvGrpSpPr>
          <p:grpSpPr>
            <a:xfrm rot="0">
              <a:off x="2123728" y="2294657"/>
              <a:ext cx="4959418" cy="267215"/>
              <a:chOff x="1547664" y="2365814"/>
              <a:chExt cx="1363315" cy="177078"/>
            </a:xfrm>
          </p:grpSpPr>
          <p:cxnSp>
            <p:nvCxnSpPr>
              <p:cNvPr id="35" name="직선 연결선 3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/>
            <p:cNvCxnSpPr/>
            <p:nvPr/>
          </p:nvCxnSpPr>
          <p:spPr>
            <a:xfrm flipH="1">
              <a:off x="192482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6538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2"/>
            <p:cNvGrpSpPr/>
            <p:nvPr/>
          </p:nvGrpSpPr>
          <p:grpSpPr>
            <a:xfrm rot="0">
              <a:off x="1445711" y="2204864"/>
              <a:ext cx="975154" cy="648072"/>
              <a:chOff x="1436606" y="2959605"/>
              <a:chExt cx="975154" cy="648072"/>
            </a:xfrm>
          </p:grpSpPr>
          <p:pic>
            <p:nvPicPr>
              <p:cNvPr id="21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R1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그룹 23"/>
            <p:cNvGrpSpPr/>
            <p:nvPr/>
          </p:nvGrpSpPr>
          <p:grpSpPr>
            <a:xfrm rot="0">
              <a:off x="6669337" y="2204864"/>
              <a:ext cx="975154" cy="648072"/>
              <a:chOff x="1436606" y="2959605"/>
              <a:chExt cx="975154" cy="648072"/>
            </a:xfrm>
          </p:grpSpPr>
          <p:pic>
            <p:nvPicPr>
              <p:cNvPr id="25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R2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600866" y="4365104"/>
              <a:ext cx="664844" cy="719020"/>
            </a:xfrm>
            <a:prstGeom prst="rect">
              <a:avLst/>
            </a:prstGeom>
            <a:noFill/>
          </p:spPr>
        </p:pic>
        <p:pic>
          <p:nvPicPr>
            <p:cNvPr id="33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6841426" y="4365104"/>
              <a:ext cx="664844" cy="719020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368235" y="2359913"/>
            <a:ext cx="907621" cy="267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2002::1/64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5896627" y="2492896"/>
            <a:ext cx="907621" cy="2674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2002::2/64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3747864" y="1753327"/>
            <a:ext cx="1648208" cy="635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# show ipv6 int brief</a:t>
            </a:r>
            <a:endParaRPr lang="en-US" altLang="ko-KR" sz="1200"/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# show ipv6 route</a:t>
            </a:r>
            <a:endParaRPr lang="en-US" altLang="ko-KR" sz="12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200"/>
              <a:t># show ipv6 int s0/0</a:t>
            </a:r>
            <a:endParaRPr lang="ko-KR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2355654" y="2780928"/>
            <a:ext cx="482824" cy="2651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6289565" y="2846486"/>
            <a:ext cx="482824" cy="266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1085043" y="3060091"/>
            <a:ext cx="9076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2003::2/64</a:t>
            </a:r>
            <a:endParaRPr lang="en-US" altLang="ko-KR" sz="1200"/>
          </a:p>
        </p:txBody>
      </p:sp>
      <p:sp>
        <p:nvSpPr>
          <p:cNvPr id="44" name="TextBox 43"/>
          <p:cNvSpPr txBox="1"/>
          <p:nvPr/>
        </p:nvSpPr>
        <p:spPr>
          <a:xfrm>
            <a:off x="7221497" y="3068960"/>
            <a:ext cx="9076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2004::2/64</a:t>
            </a:r>
            <a:endParaRPr lang="en-US" altLang="ko-KR" sz="1200"/>
          </a:p>
        </p:txBody>
      </p:sp>
      <p:sp>
        <p:nvSpPr>
          <p:cNvPr id="45" name="TextBox 44"/>
          <p:cNvSpPr txBox="1"/>
          <p:nvPr/>
        </p:nvSpPr>
        <p:spPr>
          <a:xfrm>
            <a:off x="1477937" y="5372156"/>
            <a:ext cx="907621" cy="2647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2003::1/64</a:t>
            </a:r>
            <a:endParaRPr lang="en-US" altLang="ko-KR" sz="1200"/>
          </a:p>
        </p:txBody>
      </p:sp>
      <p:sp>
        <p:nvSpPr>
          <p:cNvPr id="46" name="TextBox 45"/>
          <p:cNvSpPr txBox="1"/>
          <p:nvPr/>
        </p:nvSpPr>
        <p:spPr>
          <a:xfrm>
            <a:off x="6725417" y="5372155"/>
            <a:ext cx="907621" cy="2647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2004::1/64</a:t>
            </a:r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2379507" y="3140968"/>
            <a:ext cx="1944216" cy="2467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+mn-ea"/>
              </a:rPr>
              <a:t>ipv6 unicast-routing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router ospf 1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router-id 1.1.1.1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2002::1/64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ospf 1 area 0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2003::2/64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ospf 1 area 0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96898" y="3140968"/>
            <a:ext cx="1935342" cy="2467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+mn-ea"/>
              </a:rPr>
              <a:t>ipv6 unicast-routing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router ospf 1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router-id 1.1.2.2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2002::2/64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ospf 1 area 0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fa0/0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2004::2/64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ospf 1 area 0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1844824"/>
            <a:ext cx="16946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OSPF 1 Area 0</a:t>
            </a: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887450" y="1412776"/>
            <a:ext cx="2624090" cy="909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Multicast (Hello Packet)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OSPF : 224.0.0.5 - 6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OSPF : FF02::5 - 6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69680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1 - 1. IPv6 </a:t>
            </a:r>
            <a:r>
              <a:rPr lang="ko-KR" altLang="en-US" sz="4000" b="0" spc="-150">
                <a:latin typeface="THE정고딕140"/>
                <a:ea typeface="THE정고딕140"/>
              </a:rPr>
              <a:t>주소 표기법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952" y="1114409"/>
            <a:ext cx="9089016" cy="209361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/>
              <a:t>. IPv4</a:t>
            </a:r>
            <a:r>
              <a:rPr lang="ko-KR" altLang="en-US" sz="1200" b="1"/>
              <a:t>와 </a:t>
            </a:r>
            <a:r>
              <a:rPr lang="en-US" altLang="ko-KR" sz="1200" b="1"/>
              <a:t>IPv6 </a:t>
            </a:r>
            <a:r>
              <a:rPr lang="ko-KR" altLang="en-US" sz="1200" b="1"/>
              <a:t>주소 표기 방식 비교</a:t>
            </a:r>
            <a:endParaRPr lang="ko-KR" altLang="en-US" sz="1200" b="1"/>
          </a:p>
          <a:p>
            <a:pPr lvl="0">
              <a:defRPr/>
            </a:pPr>
            <a:endParaRPr lang="en-US" altLang="ko-KR" sz="1200" b="1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95952" y="1556792"/>
          <a:ext cx="3744000" cy="6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000"/>
                <a:gridCol w="936000"/>
                <a:gridCol w="936000"/>
                <a:gridCol w="936000"/>
              </a:tblGrid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8bit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8bit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8bit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8bit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11111111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11111111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11111111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11111111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3564464" y="2420960"/>
          <a:ext cx="5184000" cy="6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76479" y="3631307"/>
          <a:ext cx="5184000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FDEC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AB98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321</a:t>
                      </a:r>
                      <a:r>
                        <a:rPr lang="en-US" altLang="ko-KR" sz="120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000</a:t>
                      </a:r>
                      <a:r>
                        <a:rPr lang="en-US" altLang="ko-KR" sz="1200"/>
                        <a:t>C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ACDE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0000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cxnSp>
        <p:nvCxnSpPr>
          <p:cNvPr id="27" name="직선 연결선 26"/>
          <p:cNvCxnSpPr/>
          <p:nvPr/>
        </p:nvCxnSpPr>
        <p:spPr>
          <a:xfrm>
            <a:off x="45427" y="3212976"/>
            <a:ext cx="908901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76479" y="4243411"/>
          <a:ext cx="5184000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FDEC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AB98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321</a:t>
                      </a:r>
                      <a:r>
                        <a:rPr lang="en-US" altLang="ko-KR" sz="120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C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ACDE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12" name="아래쪽 화살표 11"/>
          <p:cNvSpPr/>
          <p:nvPr/>
        </p:nvSpPr>
        <p:spPr>
          <a:xfrm>
            <a:off x="2724751" y="4038972"/>
            <a:ext cx="288032" cy="14401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5971" y="3256409"/>
            <a:ext cx="9089016" cy="26593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1) </a:t>
            </a:r>
            <a:r>
              <a:rPr lang="ko-KR" altLang="en-US" sz="1200"/>
              <a:t>규칙 </a:t>
            </a:r>
            <a:r>
              <a:rPr lang="en-US" altLang="ko-KR" sz="1200"/>
              <a:t>: IPv6</a:t>
            </a:r>
            <a:r>
              <a:rPr lang="ko-KR" altLang="en-US" sz="1200"/>
              <a:t>의 </a:t>
            </a:r>
            <a:r>
              <a:rPr lang="en-US" altLang="ko-KR" sz="1200"/>
              <a:t>“ 0 “ </a:t>
            </a:r>
            <a:r>
              <a:rPr lang="ko-KR" altLang="en-US" sz="1200"/>
              <a:t>값을 포함하는 주소에 대한 주소 생략 방법 </a:t>
            </a:r>
            <a:r>
              <a:rPr lang="en-US" altLang="ko-KR" sz="1200"/>
              <a:t>: </a:t>
            </a:r>
            <a:r>
              <a:rPr lang="ko-KR" altLang="en-US" sz="1200"/>
              <a:t>각 필드의 </a:t>
            </a:r>
            <a:r>
              <a:rPr lang="ko-KR" altLang="en-US" sz="1200">
                <a:solidFill>
                  <a:srgbClr val="ff0000"/>
                </a:solidFill>
              </a:rPr>
              <a:t>최상위 </a:t>
            </a:r>
            <a:r>
              <a:rPr lang="en-US" altLang="ko-KR" sz="1200">
                <a:solidFill>
                  <a:srgbClr val="ff0000"/>
                </a:solidFill>
              </a:rPr>
              <a:t>0</a:t>
            </a:r>
            <a:r>
              <a:rPr lang="ko-KR" altLang="en-US" sz="1200">
                <a:solidFill>
                  <a:srgbClr val="ff0000"/>
                </a:solidFill>
              </a:rPr>
              <a:t>일 경우 </a:t>
            </a:r>
            <a:r>
              <a:rPr lang="ko-KR" altLang="en-US" sz="1200"/>
              <a:t>또는 </a:t>
            </a:r>
            <a:r>
              <a:rPr lang="ko-KR" altLang="en-US" sz="1200">
                <a:solidFill>
                  <a:srgbClr val="ff0000"/>
                </a:solidFill>
              </a:rPr>
              <a:t>연속적인 </a:t>
            </a:r>
            <a:r>
              <a:rPr lang="en-US" altLang="ko-KR" sz="1200">
                <a:solidFill>
                  <a:srgbClr val="ff0000"/>
                </a:solidFill>
              </a:rPr>
              <a:t>0</a:t>
            </a:r>
            <a:r>
              <a:rPr lang="ko-KR" altLang="en-US" sz="1200">
                <a:solidFill>
                  <a:srgbClr val="ff0000"/>
                </a:solidFill>
              </a:rPr>
              <a:t>일 경우 </a:t>
            </a:r>
            <a:r>
              <a:rPr lang="ko-KR" altLang="en-US" sz="1200"/>
              <a:t>생략법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6366" y="4797152"/>
            <a:ext cx="9089016" cy="449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2) </a:t>
            </a:r>
            <a:r>
              <a:rPr lang="ko-KR" altLang="en-US" sz="1200"/>
              <a:t>규칙 </a:t>
            </a:r>
            <a:r>
              <a:rPr lang="en-US" altLang="ko-KR" sz="1200"/>
              <a:t>: IPv6</a:t>
            </a:r>
            <a:r>
              <a:rPr lang="ko-KR" altLang="en-US" sz="1200"/>
              <a:t>의 </a:t>
            </a:r>
            <a:r>
              <a:rPr lang="en-US" altLang="ko-KR" sz="1200"/>
              <a:t>“ 0 “ </a:t>
            </a:r>
            <a:r>
              <a:rPr lang="ko-KR" altLang="en-US" sz="1200"/>
              <a:t>값을 포함하는 주소에 대한 주소 생략 방법 </a:t>
            </a:r>
            <a:r>
              <a:rPr lang="en-US" altLang="ko-KR" sz="1200"/>
              <a:t>: </a:t>
            </a:r>
            <a:r>
              <a:rPr lang="ko-KR" altLang="en-US" sz="1200"/>
              <a:t>각 필드에 연속적인 </a:t>
            </a:r>
            <a:r>
              <a:rPr lang="en-US" altLang="ko-KR" sz="1200"/>
              <a:t>0</a:t>
            </a:r>
            <a:r>
              <a:rPr lang="ko-KR" altLang="en-US" sz="1200"/>
              <a:t>을 한 번 이상 생략 불가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                                                                                    (</a:t>
            </a:r>
            <a:r>
              <a:rPr lang="ko-KR" altLang="en-US" sz="1200"/>
              <a:t>연속된 </a:t>
            </a:r>
            <a:r>
              <a:rPr lang="en-US" altLang="ko-KR" sz="1200"/>
              <a:t>0</a:t>
            </a:r>
            <a:r>
              <a:rPr lang="ko-KR" altLang="en-US" sz="1200"/>
              <a:t>의 필드를 생략 후 콜론</a:t>
            </a:r>
            <a:r>
              <a:rPr lang="en-US" altLang="ko-KR" sz="1200"/>
              <a:t>(:</a:t>
            </a:r>
            <a:r>
              <a:rPr lang="en-US" altLang="ko-KR" sz="1200">
                <a:sym typeface="Wingdings"/>
              </a:rPr>
              <a:t>:)</a:t>
            </a:r>
            <a:r>
              <a:rPr lang="ko-KR" altLang="en-US" sz="1200">
                <a:sym typeface="Wingdings"/>
              </a:rPr>
              <a:t>으로 표기</a:t>
            </a:r>
            <a:r>
              <a:rPr lang="en-US" altLang="ko-KR" sz="1200">
                <a:sym typeface="Wingdings"/>
              </a:rPr>
              <a:t>)</a:t>
            </a:r>
            <a:endParaRPr lang="en-US" altLang="ko-KR" sz="1200"/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76479" y="5301208"/>
          <a:ext cx="5184000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BEFF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AB98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ACDE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276479" y="5913312"/>
          <a:ext cx="5184000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/>
                <a:gridCol w="648000"/>
                <a:gridCol w="1944000"/>
                <a:gridCol w="648000"/>
                <a:gridCol w="648000"/>
                <a:gridCol w="648000"/>
              </a:tblGrid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BEFF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AB98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sym typeface="Wingdings"/>
                        </a:rPr>
                        <a:t>: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ACDE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36" name="아래쪽 화살표 35"/>
          <p:cNvSpPr/>
          <p:nvPr/>
        </p:nvSpPr>
        <p:spPr>
          <a:xfrm>
            <a:off x="2724751" y="5708873"/>
            <a:ext cx="288032" cy="14401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734276" y="2915419"/>
            <a:ext cx="9111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67028" y="2722637"/>
            <a:ext cx="18485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F = 1111</a:t>
            </a:r>
            <a:r>
              <a:rPr lang="ko-KR" altLang="en-US"/>
              <a:t> </a:t>
            </a:r>
            <a:r>
              <a:rPr lang="en-US" altLang="ko-KR"/>
              <a:t>(8421)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177156" y="1794361"/>
            <a:ext cx="32294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마디당 </a:t>
            </a:r>
            <a:r>
              <a:rPr lang="en-US" altLang="ko-KR"/>
              <a:t>8</a:t>
            </a:r>
            <a:r>
              <a:rPr lang="ko-KR" altLang="en-US"/>
              <a:t>비트 </a:t>
            </a:r>
            <a:r>
              <a:rPr lang="en-US" altLang="ko-KR"/>
              <a:t>, 10</a:t>
            </a:r>
            <a:r>
              <a:rPr lang="ko-KR" altLang="en-US"/>
              <a:t>진수로 표현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69680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1 - 2. IPv6 </a:t>
            </a:r>
            <a:r>
              <a:rPr lang="ko-KR" altLang="en-US" sz="4000" b="0" spc="-150">
                <a:latin typeface="THE정고딕140"/>
                <a:ea typeface="THE정고딕140"/>
              </a:rPr>
              <a:t>주소 요약 표현 문제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23728" y="1340768"/>
            <a:ext cx="4751658" cy="50295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buAutoNum type="arabicParenR"/>
              <a:defRPr/>
            </a:pPr>
            <a:r>
              <a:rPr lang="en-US" altLang="ko-KR" sz="1200"/>
              <a:t>IPv6 </a:t>
            </a:r>
            <a:r>
              <a:rPr lang="ko-KR" altLang="en-US" sz="1200"/>
              <a:t>주소 </a:t>
            </a:r>
            <a:r>
              <a:rPr lang="en-US" altLang="ko-KR" sz="1200"/>
              <a:t>: 2001:0DA7:0001:BAC1:0000:0000:A123:FFFF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          요약 </a:t>
            </a:r>
            <a:r>
              <a:rPr lang="en-US" altLang="ko-KR" sz="1200"/>
              <a:t>: 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2) IPv6 </a:t>
            </a:r>
            <a:r>
              <a:rPr lang="ko-KR" altLang="en-US" sz="1200"/>
              <a:t>주소 </a:t>
            </a:r>
            <a:r>
              <a:rPr lang="en-US" altLang="ko-KR" sz="1200"/>
              <a:t>: FE80:0000:0000:0000:0321:5FFF:CAFE:FE7E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3) IPv6 </a:t>
            </a:r>
            <a:r>
              <a:rPr lang="ko-KR" altLang="en-US" sz="1200"/>
              <a:t>주소 </a:t>
            </a:r>
            <a:r>
              <a:rPr lang="en-US" altLang="ko-KR" sz="1200"/>
              <a:t>: FF02:0000:0000:0000:0000:0000:0000:0001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4) IPv6 </a:t>
            </a:r>
            <a:r>
              <a:rPr lang="ko-KR" altLang="en-US" sz="1200"/>
              <a:t>주소 </a:t>
            </a:r>
            <a:r>
              <a:rPr lang="en-US" altLang="ko-KR" sz="1200"/>
              <a:t>: FF03:0000:0000:0000:5FCD:0000:0000:0123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          요약 </a:t>
            </a:r>
            <a:r>
              <a:rPr lang="en-US" altLang="ko-KR" sz="1200"/>
              <a:t>: 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5) IPv6 </a:t>
            </a:r>
            <a:r>
              <a:rPr lang="ko-KR" altLang="en-US" sz="1200"/>
              <a:t>주소 </a:t>
            </a:r>
            <a:r>
              <a:rPr lang="en-US" altLang="ko-KR" sz="1200"/>
              <a:t>: AC78:2000:4000:3000:0000:0000:0000:46CD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6) IPv6 </a:t>
            </a:r>
            <a:r>
              <a:rPr lang="ko-KR" altLang="en-US" sz="1200"/>
              <a:t>주소 </a:t>
            </a:r>
            <a:r>
              <a:rPr lang="en-US" altLang="ko-KR" sz="1200"/>
              <a:t>: 3213:0005:0006:0007:0008:0000:54DF:0001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7) IPv6 </a:t>
            </a:r>
            <a:r>
              <a:rPr lang="ko-KR" altLang="en-US" sz="1200"/>
              <a:t>주소 </a:t>
            </a:r>
            <a:r>
              <a:rPr lang="en-US" altLang="ko-KR" sz="1200"/>
              <a:t>: FF02:7401:0000:0000:4CAC:0000:0000:0001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          요약 </a:t>
            </a:r>
            <a:r>
              <a:rPr lang="en-US" altLang="ko-KR" sz="1200"/>
              <a:t>: 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8) IPv6 </a:t>
            </a:r>
            <a:r>
              <a:rPr lang="ko-KR" altLang="en-US" sz="1200"/>
              <a:t>주소 </a:t>
            </a:r>
            <a:r>
              <a:rPr lang="en-US" altLang="ko-KR" sz="1200"/>
              <a:t>: 2001:DB80:0001:0000:0000:0000:0000:0001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9) IPv6 </a:t>
            </a:r>
            <a:r>
              <a:rPr lang="ko-KR" altLang="en-US" sz="1200"/>
              <a:t>주소 </a:t>
            </a:r>
            <a:r>
              <a:rPr lang="en-US" altLang="ko-KR" sz="1200"/>
              <a:t>: FF02:0000:0000:0000:0000:0000:0000:0001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69680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1 - 2. IPv6 </a:t>
            </a:r>
            <a:r>
              <a:rPr lang="ko-KR" altLang="en-US" sz="4000" b="0" spc="-150">
                <a:latin typeface="THE정고딕140"/>
                <a:ea typeface="THE정고딕140"/>
              </a:rPr>
              <a:t>주소 요약 표현 </a:t>
            </a:r>
            <a:r>
              <a:rPr lang="ko-KR" altLang="en-US" sz="4000" b="0" spc="-150">
                <a:solidFill>
                  <a:srgbClr val="ff0000"/>
                </a:solidFill>
                <a:latin typeface="THE정고딕140"/>
                <a:ea typeface="THE정고딕140"/>
              </a:rPr>
              <a:t>답</a:t>
            </a:r>
            <a:endParaRPr lang="ko-KR" altLang="en-US" sz="4000" b="0" spc="-150">
              <a:solidFill>
                <a:srgbClr val="ff0000"/>
              </a:solidFill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23728" y="1340768"/>
            <a:ext cx="4679650" cy="50295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buAutoNum type="arabicParenR"/>
              <a:defRPr/>
            </a:pPr>
            <a:r>
              <a:rPr lang="en-US" altLang="ko-KR" sz="1200"/>
              <a:t>IPv6 </a:t>
            </a:r>
            <a:r>
              <a:rPr lang="ko-KR" altLang="en-US" sz="1200"/>
              <a:t>주소 </a:t>
            </a:r>
            <a:r>
              <a:rPr lang="en-US" altLang="ko-KR" sz="1200"/>
              <a:t>: 2001:</a:t>
            </a:r>
            <a:r>
              <a:rPr lang="en-US" altLang="ko-KR" sz="1200">
                <a:solidFill>
                  <a:srgbClr val="ff0000"/>
                </a:solidFill>
              </a:rPr>
              <a:t>0</a:t>
            </a:r>
            <a:r>
              <a:rPr lang="en-US" altLang="ko-KR" sz="1200"/>
              <a:t>DA7:</a:t>
            </a:r>
            <a:r>
              <a:rPr lang="en-US" altLang="ko-KR" sz="1200">
                <a:solidFill>
                  <a:srgbClr val="ff0000"/>
                </a:solidFill>
              </a:rPr>
              <a:t>000</a:t>
            </a:r>
            <a:r>
              <a:rPr lang="en-US" altLang="ko-KR" sz="1200"/>
              <a:t>1:BAC1: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:A123:FFFF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          요약 </a:t>
            </a:r>
            <a:r>
              <a:rPr lang="en-US" altLang="ko-KR" sz="1200"/>
              <a:t>: 2001:DA7:1:BAC1::A123:FFFF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2) IPv6 </a:t>
            </a:r>
            <a:r>
              <a:rPr lang="ko-KR" altLang="en-US" sz="1200"/>
              <a:t>주소 </a:t>
            </a:r>
            <a:r>
              <a:rPr lang="en-US" altLang="ko-KR" sz="1200"/>
              <a:t>: FE80: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</a:t>
            </a:r>
            <a:r>
              <a:rPr lang="en-US" altLang="ko-KR" sz="1200"/>
              <a:t>321:5FFF:CAFE:FE7E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FE80::321:5FFF:CAFE:FE7E:CC7D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3) IPv6 </a:t>
            </a:r>
            <a:r>
              <a:rPr lang="ko-KR" altLang="en-US" sz="1200"/>
              <a:t>주소 </a:t>
            </a:r>
            <a:r>
              <a:rPr lang="en-US" altLang="ko-KR" sz="1200"/>
              <a:t>: FF02: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</a:t>
            </a:r>
            <a:r>
              <a:rPr lang="en-US" altLang="ko-KR" sz="1200"/>
              <a:t>1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FF02::1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4) IPv6 </a:t>
            </a:r>
            <a:r>
              <a:rPr lang="ko-KR" altLang="en-US" sz="1200"/>
              <a:t>주소 </a:t>
            </a:r>
            <a:r>
              <a:rPr lang="en-US" altLang="ko-KR" sz="1200"/>
              <a:t>: FF03: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:5FCD: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</a:t>
            </a:r>
            <a:r>
              <a:rPr lang="en-US" altLang="ko-KR" sz="1200"/>
              <a:t>123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          요약 </a:t>
            </a:r>
            <a:r>
              <a:rPr lang="en-US" altLang="ko-KR" sz="1200"/>
              <a:t>: FF03:0:0:0:5FCD::123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5) IPv6 </a:t>
            </a:r>
            <a:r>
              <a:rPr lang="ko-KR" altLang="en-US" sz="1200"/>
              <a:t>주소 </a:t>
            </a:r>
            <a:r>
              <a:rPr lang="en-US" altLang="ko-KR" sz="1200"/>
              <a:t>: AC78:2000:4000:3000: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:46CD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          요약 </a:t>
            </a:r>
            <a:r>
              <a:rPr lang="en-US" altLang="ko-KR" sz="1200"/>
              <a:t>: AC78:2000:4000:3000::46CD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  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6) IPv6 </a:t>
            </a:r>
            <a:r>
              <a:rPr lang="ko-KR" altLang="en-US" sz="1200"/>
              <a:t>주소 </a:t>
            </a:r>
            <a:r>
              <a:rPr lang="en-US" altLang="ko-KR" sz="1200"/>
              <a:t>: 3213:</a:t>
            </a:r>
            <a:r>
              <a:rPr lang="en-US" altLang="ko-KR" sz="1200">
                <a:solidFill>
                  <a:srgbClr val="ff0000"/>
                </a:solidFill>
              </a:rPr>
              <a:t>000</a:t>
            </a:r>
            <a:r>
              <a:rPr lang="en-US" altLang="ko-KR" sz="1200"/>
              <a:t>5:</a:t>
            </a:r>
            <a:r>
              <a:rPr lang="en-US" altLang="ko-KR" sz="1200">
                <a:solidFill>
                  <a:srgbClr val="ff0000"/>
                </a:solidFill>
              </a:rPr>
              <a:t>000</a:t>
            </a:r>
            <a:r>
              <a:rPr lang="en-US" altLang="ko-KR" sz="1200"/>
              <a:t>6:</a:t>
            </a:r>
            <a:r>
              <a:rPr lang="en-US" altLang="ko-KR" sz="1200">
                <a:solidFill>
                  <a:srgbClr val="ff0000"/>
                </a:solidFill>
              </a:rPr>
              <a:t>000</a:t>
            </a:r>
            <a:r>
              <a:rPr lang="en-US" altLang="ko-KR" sz="1200"/>
              <a:t>7:</a:t>
            </a:r>
            <a:r>
              <a:rPr lang="en-US" altLang="ko-KR" sz="1200">
                <a:solidFill>
                  <a:srgbClr val="ff0000"/>
                </a:solidFill>
              </a:rPr>
              <a:t>000</a:t>
            </a:r>
            <a:r>
              <a:rPr lang="en-US" altLang="ko-KR" sz="1200"/>
              <a:t>8: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:54DF:</a:t>
            </a:r>
            <a:r>
              <a:rPr lang="en-US" altLang="ko-KR" sz="1200">
                <a:solidFill>
                  <a:srgbClr val="ff0000"/>
                </a:solidFill>
              </a:rPr>
              <a:t>0001</a:t>
            </a:r>
            <a:endParaRPr lang="en-US" altLang="ko-KR" sz="12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3213:5:6:7:8::54DF:1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7) IPv6 </a:t>
            </a:r>
            <a:r>
              <a:rPr lang="ko-KR" altLang="en-US" sz="1200"/>
              <a:t>주소 </a:t>
            </a:r>
            <a:r>
              <a:rPr lang="en-US" altLang="ko-KR" sz="1200"/>
              <a:t>: FF02:7401: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:4CAC: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0001</a:t>
            </a:r>
            <a:endParaRPr lang="en-US" altLang="ko-KR" sz="12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sz="1200"/>
              <a:t>          요약 </a:t>
            </a:r>
            <a:r>
              <a:rPr lang="en-US" altLang="ko-KR" sz="1200"/>
              <a:t>: FF02:7401::4CAC:0:0:1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8) IPv6 </a:t>
            </a:r>
            <a:r>
              <a:rPr lang="ko-KR" altLang="en-US" sz="1200"/>
              <a:t>주소 </a:t>
            </a:r>
            <a:r>
              <a:rPr lang="en-US" altLang="ko-KR" sz="1200"/>
              <a:t>: 2001:DB80:</a:t>
            </a:r>
            <a:r>
              <a:rPr lang="en-US" altLang="ko-KR" sz="1200">
                <a:solidFill>
                  <a:srgbClr val="ff0000"/>
                </a:solidFill>
              </a:rPr>
              <a:t>000</a:t>
            </a:r>
            <a:r>
              <a:rPr lang="en-US" altLang="ko-KR" sz="1200"/>
              <a:t>1: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</a:t>
            </a:r>
            <a:r>
              <a:rPr lang="en-US" altLang="ko-KR" sz="1200"/>
              <a:t>1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2001:DB80:1::1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9) IPv6 </a:t>
            </a:r>
            <a:r>
              <a:rPr lang="ko-KR" altLang="en-US" sz="1200"/>
              <a:t>주소 </a:t>
            </a:r>
            <a:r>
              <a:rPr lang="en-US" altLang="ko-KR" sz="1200"/>
              <a:t>: FF02: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0001</a:t>
            </a:r>
            <a:endParaRPr lang="en-US" altLang="ko-KR" sz="12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FF02::1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69680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1 - 3. IPv6 Network </a:t>
            </a:r>
            <a:r>
              <a:rPr lang="ko-KR" altLang="en-US" sz="4000" b="0" spc="-150">
                <a:latin typeface="THE정고딕140"/>
                <a:ea typeface="THE정고딕140"/>
              </a:rPr>
              <a:t>와 </a:t>
            </a:r>
            <a:r>
              <a:rPr lang="en-US" altLang="ko-KR" sz="4000" b="0" spc="-150">
                <a:latin typeface="THE정고딕140"/>
                <a:ea typeface="THE정고딕140"/>
              </a:rPr>
              <a:t>Host ID </a:t>
            </a:r>
            <a:r>
              <a:rPr lang="ko-KR" altLang="en-US" sz="4000" b="0" spc="-150">
                <a:latin typeface="THE정고딕140"/>
                <a:ea typeface="THE정고딕140"/>
              </a:rPr>
              <a:t>구분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952" y="1114409"/>
            <a:ext cx="9089016" cy="209361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200" b="1"/>
          </a:p>
          <a:p>
            <a:pPr lvl="0">
              <a:defRPr/>
            </a:pPr>
            <a:endParaRPr lang="en-US" altLang="ko-KR" sz="1200" b="1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251520" y="1268760"/>
          <a:ext cx="5184000" cy="6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76479" y="4417563"/>
          <a:ext cx="5184000" cy="6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000"/>
                <a:gridCol w="2592000"/>
              </a:tblGrid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Network</a:t>
                      </a:r>
                      <a:r>
                        <a:rPr lang="en-US" altLang="ko-KR" sz="120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</a:rPr>
                        <a:t>구간 </a:t>
                      </a:r>
                      <a:r>
                        <a:rPr lang="en-US" altLang="ko-KR" sz="1200" baseline="0">
                          <a:solidFill>
                            <a:schemeClr val="tx1"/>
                          </a:solidFill>
                        </a:rPr>
                        <a:t>(60 bits)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lang="en-US" altLang="ko-KR" sz="120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</a:rPr>
                        <a:t>구간 </a:t>
                      </a:r>
                      <a:r>
                        <a:rPr lang="en-US" altLang="ko-KR" sz="1200" baseline="0">
                          <a:solidFill>
                            <a:schemeClr val="tx1"/>
                          </a:solidFill>
                        </a:rPr>
                        <a:t>(68 bits)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rgbClr val="0070c0"/>
                          </a:solidFill>
                        </a:rPr>
                        <a:t>2001:0DB7:0000:CA3</a:t>
                      </a:r>
                      <a:endParaRPr lang="ko-KR" alt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rgbClr val="0070c0"/>
                          </a:solidFill>
                        </a:rPr>
                        <a:t>0:0000:0000:0000:0000</a:t>
                      </a:r>
                      <a:endParaRPr lang="ko-KR" alt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cxnSp>
        <p:nvCxnSpPr>
          <p:cNvPr id="27" name="직선 연결선 26"/>
          <p:cNvCxnSpPr/>
          <p:nvPr/>
        </p:nvCxnSpPr>
        <p:spPr>
          <a:xfrm>
            <a:off x="45427" y="2772977"/>
            <a:ext cx="908901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406" y="2893140"/>
            <a:ext cx="2360362" cy="2672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1) Network ID</a:t>
            </a:r>
            <a:r>
              <a:rPr lang="ko-KR" altLang="en-US" sz="1200"/>
              <a:t>와 </a:t>
            </a:r>
            <a:r>
              <a:rPr lang="en-US" altLang="ko-KR" sz="1200"/>
              <a:t>Host ID </a:t>
            </a:r>
            <a:r>
              <a:rPr lang="ko-KR" altLang="en-US" sz="1200"/>
              <a:t>구간</a:t>
            </a:r>
            <a:endParaRPr lang="en-US" altLang="ko-KR" sz="1200"/>
          </a:p>
        </p:txBody>
      </p:sp>
      <p:cxnSp>
        <p:nvCxnSpPr>
          <p:cNvPr id="4" name="직선 연결선 3"/>
          <p:cNvCxnSpPr/>
          <p:nvPr/>
        </p:nvCxnSpPr>
        <p:spPr>
          <a:xfrm>
            <a:off x="459593" y="1820522"/>
            <a:ext cx="0" cy="432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253019"/>
            <a:ext cx="16626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8 4 2 1 = 4bit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5822" y="3356992"/>
            <a:ext cx="5168225" cy="3002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2001:0DB7:0000:CA30:0000:0000:0000:0000/60</a:t>
            </a:r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5821" y="3913507"/>
            <a:ext cx="5168225" cy="3002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2001:DB7:0:CA30::/60</a:t>
            </a:r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2724751" y="3713385"/>
            <a:ext cx="288032" cy="14401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5322056"/>
            <a:ext cx="5418146" cy="2957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문제</a:t>
            </a:r>
            <a:r>
              <a:rPr lang="en-US" altLang="ko-KR" sz="1400"/>
              <a:t>) </a:t>
            </a:r>
            <a:r>
              <a:rPr lang="ko-KR" altLang="en-US" sz="1400"/>
              <a:t>위의 네트워크 대역에서 가질 수 있는 </a:t>
            </a:r>
            <a:r>
              <a:rPr lang="en-US" altLang="ko-KR" sz="1400"/>
              <a:t>Host </a:t>
            </a:r>
            <a:r>
              <a:rPr lang="ko-KR" altLang="en-US" sz="1400"/>
              <a:t>주소의 범위는 </a:t>
            </a:r>
            <a:r>
              <a:rPr lang="en-US" altLang="ko-KR" sz="1400"/>
              <a:t>?</a:t>
            </a:r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3494625" y="5773849"/>
            <a:ext cx="4824536" cy="291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2001:DB7:0:CA3</a:t>
            </a:r>
            <a:r>
              <a:rPr lang="en-US" altLang="ko-KR" sz="1400">
                <a:solidFill>
                  <a:srgbClr val="ff0000"/>
                </a:solidFill>
              </a:rPr>
              <a:t>0</a:t>
            </a:r>
            <a:r>
              <a:rPr lang="en-US" altLang="ko-KR" sz="1400"/>
              <a:t>:: ~ 2001:DB7:0:CA3</a:t>
            </a:r>
            <a:r>
              <a:rPr lang="en-US" altLang="ko-KR" sz="1400">
                <a:solidFill>
                  <a:srgbClr val="ff0000"/>
                </a:solidFill>
              </a:rPr>
              <a:t>F</a:t>
            </a:r>
            <a:r>
              <a:rPr lang="en-US" altLang="ko-KR" sz="1400"/>
              <a:t>:</a:t>
            </a:r>
            <a:r>
              <a:rPr lang="en-US" altLang="ko-KR" sz="1400">
                <a:solidFill>
                  <a:srgbClr val="ff0000"/>
                </a:solidFill>
              </a:rPr>
              <a:t>FFFF</a:t>
            </a:r>
            <a:r>
              <a:rPr lang="en-US" altLang="ko-KR" sz="1400"/>
              <a:t>:</a:t>
            </a:r>
            <a:r>
              <a:rPr lang="en-US" altLang="ko-KR" sz="1400">
                <a:solidFill>
                  <a:srgbClr val="ff0000"/>
                </a:solidFill>
              </a:rPr>
              <a:t>FFFF</a:t>
            </a:r>
            <a:r>
              <a:rPr lang="en-US" altLang="ko-KR" sz="1400"/>
              <a:t>:</a:t>
            </a:r>
            <a:r>
              <a:rPr lang="en-US" altLang="ko-KR" sz="1400">
                <a:solidFill>
                  <a:srgbClr val="ff0000"/>
                </a:solidFill>
              </a:rPr>
              <a:t>FFFF</a:t>
            </a:r>
            <a:r>
              <a:rPr lang="en-US" altLang="ko-KR" sz="1400"/>
              <a:t>:</a:t>
            </a:r>
            <a:r>
              <a:rPr lang="en-US" altLang="ko-KR" sz="1400">
                <a:solidFill>
                  <a:srgbClr val="ff0000"/>
                </a:solidFill>
              </a:rPr>
              <a:t>FFFF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69680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2 - 1. IPv6 </a:t>
            </a:r>
            <a:r>
              <a:rPr lang="ko-KR" altLang="en-US" sz="4000" b="0" spc="-150">
                <a:latin typeface="THE정고딕140"/>
                <a:ea typeface="THE정고딕140"/>
              </a:rPr>
              <a:t>주소 종류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1496" y="1207785"/>
            <a:ext cx="9089016" cy="2666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/>
              <a:t>. Broadcast </a:t>
            </a:r>
            <a:r>
              <a:rPr lang="ko-KR" altLang="en-US" sz="1200" b="1"/>
              <a:t>방식을 없애고</a:t>
            </a:r>
            <a:r>
              <a:rPr lang="en-US" altLang="ko-KR" sz="1200" b="1"/>
              <a:t>, Anycast </a:t>
            </a:r>
            <a:r>
              <a:rPr lang="ko-KR" altLang="en-US" sz="1200" b="1"/>
              <a:t>방식을 채택</a:t>
            </a:r>
            <a:endParaRPr lang="en-US" altLang="ko-KR" sz="1200" b="1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1628800"/>
          <a:ext cx="2880000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152"/>
                <a:gridCol w="1511848"/>
              </a:tblGrid>
              <a:tr h="30480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IPv4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IPv6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0480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Unicast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Unicast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0480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Multicast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Multicast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0480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Broadcast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Anycast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72"/>
          <p:cNvGrpSpPr/>
          <p:nvPr/>
        </p:nvGrpSpPr>
        <p:grpSpPr>
          <a:xfrm rot="0">
            <a:off x="698360" y="3501008"/>
            <a:ext cx="3600400" cy="2227847"/>
            <a:chOff x="899592" y="3356992"/>
            <a:chExt cx="2886951" cy="1651783"/>
          </a:xfrm>
        </p:grpSpPr>
        <p:pic>
          <p:nvPicPr>
            <p:cNvPr id="47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99592" y="363736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48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530569" y="3356992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49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2301969" y="4551575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50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3329343" y="375166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52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3025333" y="4347113"/>
              <a:ext cx="457200" cy="457200"/>
            </a:xfrm>
            <a:prstGeom prst="rect">
              <a:avLst/>
            </a:prstGeom>
            <a:noFill/>
          </p:spPr>
        </p:pic>
        <p:cxnSp>
          <p:nvCxnSpPr>
            <p:cNvPr id="64" name="직선 화살표 연결선 63"/>
            <p:cNvCxnSpPr>
              <a:stCxn id="47" idx="3"/>
              <a:endCxn id="48" idx="1"/>
            </p:cNvCxnSpPr>
            <p:nvPr/>
          </p:nvCxnSpPr>
          <p:spPr>
            <a:xfrm flipV="1">
              <a:off x="1356792" y="3585592"/>
              <a:ext cx="1173777" cy="280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47" idx="3"/>
              <a:endCxn id="50" idx="1"/>
            </p:cNvCxnSpPr>
            <p:nvPr/>
          </p:nvCxnSpPr>
          <p:spPr>
            <a:xfrm>
              <a:off x="1356792" y="3865960"/>
              <a:ext cx="1972551" cy="11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47" idx="3"/>
              <a:endCxn id="52" idx="1"/>
            </p:cNvCxnSpPr>
            <p:nvPr/>
          </p:nvCxnSpPr>
          <p:spPr>
            <a:xfrm>
              <a:off x="1356792" y="3865960"/>
              <a:ext cx="1668541" cy="7097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47" idx="3"/>
              <a:endCxn id="49" idx="1"/>
            </p:cNvCxnSpPr>
            <p:nvPr/>
          </p:nvCxnSpPr>
          <p:spPr>
            <a:xfrm>
              <a:off x="1356792" y="3865960"/>
              <a:ext cx="945177" cy="9142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76"/>
          <p:cNvGrpSpPr/>
          <p:nvPr/>
        </p:nvGrpSpPr>
        <p:grpSpPr>
          <a:xfrm rot="0">
            <a:off x="4939542" y="3512191"/>
            <a:ext cx="3600400" cy="2227847"/>
            <a:chOff x="899592" y="3356992"/>
            <a:chExt cx="2886951" cy="1651783"/>
          </a:xfrm>
        </p:grpSpPr>
        <p:pic>
          <p:nvPicPr>
            <p:cNvPr id="78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899592" y="363736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79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2530569" y="3356992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80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2301969" y="4551575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81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3329343" y="375166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82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13"/>
            <a:srcRect/>
            <a:stretch>
              <a:fillRect/>
            </a:stretch>
          </p:blipFill>
          <p:spPr>
            <a:xfrm>
              <a:off x="3025333" y="4347113"/>
              <a:ext cx="457200" cy="457200"/>
            </a:xfrm>
            <a:prstGeom prst="rect">
              <a:avLst/>
            </a:prstGeom>
            <a:noFill/>
          </p:spPr>
        </p:pic>
        <p:cxnSp>
          <p:nvCxnSpPr>
            <p:cNvPr id="86" name="직선 화살표 연결선 85"/>
            <p:cNvCxnSpPr>
              <a:stCxn id="78" idx="3"/>
              <a:endCxn id="80" idx="1"/>
            </p:cNvCxnSpPr>
            <p:nvPr/>
          </p:nvCxnSpPr>
          <p:spPr>
            <a:xfrm>
              <a:off x="1356792" y="3865960"/>
              <a:ext cx="945177" cy="9142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3275856" y="2556953"/>
            <a:ext cx="525473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: Anycast </a:t>
            </a:r>
            <a:r>
              <a:rPr lang="ko-KR" altLang="en-US" sz="1200"/>
              <a:t>주소를 목적지로 하는 패킷을 가장 가까운 노드로 전달하는 방식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95087" y="3212976"/>
            <a:ext cx="4032448" cy="2736304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707563" y="3212976"/>
            <a:ext cx="4032448" cy="2736304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69680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2 - 2. IPv6 </a:t>
            </a:r>
            <a:r>
              <a:rPr lang="ko-KR" altLang="en-US" sz="4000" b="0" spc="-150">
                <a:latin typeface="THE정고딕140"/>
                <a:ea typeface="THE정고딕140"/>
              </a:rPr>
              <a:t>주소 종류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1496" y="1207785"/>
            <a:ext cx="9089016" cy="2666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/>
              <a:t>. IPv6 </a:t>
            </a:r>
            <a:r>
              <a:rPr lang="ko-KR" altLang="en-US" sz="1200" b="1"/>
              <a:t>유니캐스트 주소 종류</a:t>
            </a:r>
            <a:endParaRPr lang="en-US" altLang="ko-KR" sz="1200" b="1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1628800"/>
          <a:ext cx="2880000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152"/>
                <a:gridCol w="1511848"/>
              </a:tblGrid>
              <a:tr h="30480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IPv4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IPv6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0480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Unicast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Unicast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Multicast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Multicast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0480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Broadcast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Anycast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63893" y="3076911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 rowSpan="4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Unicast</a:t>
                      </a:r>
                      <a:endParaRPr lang="en-US" altLang="ko-KR" sz="1400"/>
                    </a:p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Address</a:t>
                      </a:r>
                      <a:endParaRPr lang="ko-KR" altLang="en-US" sz="14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en-US" altLang="ko-KR" sz="1400"/>
                        <a:t> Global Unicast</a:t>
                      </a:r>
                      <a:r>
                        <a:rPr lang="en-US" altLang="ko-KR" sz="1400" baseline="0"/>
                        <a:t> Address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708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en-US" altLang="ko-KR" sz="1400"/>
                        <a:t> Link-Local</a:t>
                      </a:r>
                      <a:r>
                        <a:rPr lang="en-US" altLang="ko-KR" sz="1400" baseline="0"/>
                        <a:t> Unicast Address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708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en-US" altLang="ko-KR" sz="1400"/>
                        <a:t> Unique Local</a:t>
                      </a:r>
                      <a:r>
                        <a:rPr lang="en-US" altLang="ko-KR" sz="1400" baseline="0"/>
                        <a:t> Unicast Address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708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ko-KR" altLang="en-US" sz="1400"/>
                        <a:t> 기타 </a:t>
                      </a:r>
                      <a:r>
                        <a:rPr lang="en-US" altLang="ko-KR" sz="1400"/>
                        <a:t>Address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7084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Multicast</a:t>
                      </a:r>
                      <a:r>
                        <a:rPr lang="en-US" altLang="ko-KR" sz="1400" baseline="0"/>
                        <a:t> Address</a:t>
                      </a:r>
                      <a:endParaRPr lang="ko-KR" altLang="en-US" sz="14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400"/>
                    </a:p>
                  </a:txBody>
                  <a:tcPr marL="91440" marR="91440" anchor="ctr"/>
                </a:tc>
              </a:tr>
              <a:tr h="37084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Anycast Address</a:t>
                      </a:r>
                      <a:endParaRPr lang="ko-KR" altLang="en-US" sz="14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400"/>
                    </a:p>
                  </a:txBody>
                  <a:tcPr marL="91440" marR="91440" anchor="ctr"/>
                </a:tc>
              </a:tr>
            </a:tbl>
          </a:graphicData>
        </a:graphic>
      </p:graphicFrame>
      <p:cxnSp>
        <p:nvCxnSpPr>
          <p:cNvPr id="8" name="꺾인 연결선 7"/>
          <p:cNvCxnSpPr/>
          <p:nvPr/>
        </p:nvCxnSpPr>
        <p:spPr>
          <a:xfrm>
            <a:off x="3283889" y="2043485"/>
            <a:ext cx="1428004" cy="1033426"/>
          </a:xfrm>
          <a:prstGeom prst="bentConnector3">
            <a:avLst>
              <a:gd name="adj1" fmla="val 10011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69680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2 - 3. IPv6 </a:t>
            </a:r>
            <a:r>
              <a:rPr lang="ko-KR" altLang="en-US" sz="4000" b="0" spc="-150">
                <a:latin typeface="THE정고딕140"/>
                <a:ea typeface="THE정고딕140"/>
              </a:rPr>
              <a:t>주소의 공통적 특징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594" y="1124744"/>
            <a:ext cx="9089016" cy="6354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/>
              <a:t>. </a:t>
            </a:r>
            <a:r>
              <a:rPr lang="en-US" altLang="ko-KR" sz="1200" b="1">
                <a:solidFill>
                  <a:srgbClr val="ff0000"/>
                </a:solidFill>
              </a:rPr>
              <a:t>IPv6</a:t>
            </a:r>
            <a:r>
              <a:rPr lang="ko-KR" altLang="en-US" sz="1200" b="1">
                <a:solidFill>
                  <a:srgbClr val="ff0000"/>
                </a:solidFill>
              </a:rPr>
              <a:t>의 인터페이스는 복수의 </a:t>
            </a:r>
            <a:r>
              <a:rPr lang="en-US" altLang="ko-KR" sz="1200" b="1">
                <a:solidFill>
                  <a:srgbClr val="ff0000"/>
                </a:solidFill>
              </a:rPr>
              <a:t>Unicast, Multicast, Anycast </a:t>
            </a:r>
            <a:r>
              <a:rPr lang="ko-KR" altLang="en-US" sz="1200" b="1">
                <a:solidFill>
                  <a:srgbClr val="ff0000"/>
                </a:solidFill>
              </a:rPr>
              <a:t>주소를 가질 수 있음</a:t>
            </a:r>
            <a:r>
              <a:rPr lang="en-US" altLang="ko-KR" sz="1200" b="1">
                <a:solidFill>
                  <a:srgbClr val="ff0000"/>
                </a:solidFill>
              </a:rPr>
              <a:t>.</a:t>
            </a:r>
            <a:endParaRPr lang="en-US" altLang="ko-KR" sz="1200" b="1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1200" b="1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200" b="1"/>
              <a:t>- Scope</a:t>
            </a:r>
            <a:endParaRPr lang="en-US" altLang="ko-KR" sz="1200" b="1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7544" y="1820522"/>
            <a:ext cx="6156737" cy="2376264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25453" y="2192436"/>
            <a:ext cx="4392488" cy="163243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70351" y="2600545"/>
            <a:ext cx="2349134" cy="8162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9937" y="2523135"/>
            <a:ext cx="1018228" cy="903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/>
              <a:t>Global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Scope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(</a:t>
            </a:r>
            <a:r>
              <a:rPr lang="ko-KR" altLang="en-US"/>
              <a:t>전세계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958950" y="2420888"/>
            <a:ext cx="1694695" cy="1177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/>
              <a:t>Site-Local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Scope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(</a:t>
            </a:r>
            <a:r>
              <a:rPr lang="ko-KR" altLang="en-US"/>
              <a:t>학교</a:t>
            </a:r>
            <a:r>
              <a:rPr lang="en-US" altLang="ko-KR"/>
              <a:t>, </a:t>
            </a:r>
            <a:r>
              <a:rPr lang="ko-KR" altLang="en-US"/>
              <a:t>회사 등</a:t>
            </a:r>
            <a:r>
              <a:rPr lang="en-US" altLang="ko-KR"/>
              <a:t>)</a:t>
            </a:r>
            <a:endParaRPr lang="en-US" altLang="ko-KR"/>
          </a:p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없어짐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43699" y="2682109"/>
            <a:ext cx="199131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/>
              <a:t>Link-Local Scope 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(Intra-Network)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779912" y="4365104"/>
          <a:ext cx="478131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921"/>
                <a:gridCol w="2304256"/>
                <a:gridCol w="1224136"/>
              </a:tblGrid>
              <a:tr h="30480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IPv6</a:t>
                      </a:r>
                      <a:r>
                        <a:rPr lang="en-US" altLang="ko-KR" sz="1400" baseline="0"/>
                        <a:t> Prefix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Allocation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Reference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04800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2000::/3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Global Unicast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RFC4291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04800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FC00::/7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Unique Local Unicast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/>
                        <a:t>RFC4293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04800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FE80::/10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Link-Local</a:t>
                      </a:r>
                      <a:r>
                        <a:rPr lang="en-US" altLang="ko-KR" sz="1400" baseline="0"/>
                        <a:t> Unicast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/>
                        <a:t>RFC4291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04800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FF00::/8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Multicast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/>
                        <a:t>RFC4291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68197" y="5941329"/>
            <a:ext cx="29862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http://www.ietf.org/rfc.html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69680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3. Global Unicast Address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594" y="1077704"/>
            <a:ext cx="9089016" cy="1606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/>
              <a:t>. </a:t>
            </a:r>
            <a:r>
              <a:rPr lang="ko-KR" altLang="en-US" sz="1000" b="1"/>
              <a:t>글로벌 유니캐스트 주소 </a:t>
            </a:r>
            <a:endParaRPr lang="ko-KR" altLang="en-US" sz="1000" b="1"/>
          </a:p>
          <a:p>
            <a:pPr lvl="0">
              <a:defRPr/>
            </a:pPr>
            <a:endParaRPr lang="en-US" altLang="ko-KR" sz="1000" b="1"/>
          </a:p>
          <a:p>
            <a:pPr lvl="0">
              <a:defRPr/>
            </a:pPr>
            <a:r>
              <a:rPr lang="en-US" altLang="ko-KR" sz="1000" b="1"/>
              <a:t>- MSB (Most Significant Byte) 3Bit</a:t>
            </a:r>
            <a:r>
              <a:rPr lang="ko-KR" altLang="en-US" sz="1000" b="1"/>
              <a:t>는 무조건 </a:t>
            </a:r>
            <a:r>
              <a:rPr lang="en-US" altLang="ko-KR" sz="1000" b="1"/>
              <a:t>“001”</a:t>
            </a:r>
            <a:r>
              <a:rPr lang="ko-KR" altLang="en-US" sz="1000" b="1"/>
              <a:t>로 시작</a:t>
            </a:r>
            <a:endParaRPr lang="ko-KR" altLang="en-US" sz="1000" b="1"/>
          </a:p>
          <a:p>
            <a:pPr lvl="0">
              <a:defRPr/>
            </a:pPr>
            <a:r>
              <a:rPr lang="en-US" altLang="ko-KR" sz="1000" b="1"/>
              <a:t>    </a:t>
            </a:r>
            <a:r>
              <a:rPr lang="en-US" altLang="ko-KR" sz="1000"/>
              <a:t>“2XXX:” </a:t>
            </a:r>
            <a:r>
              <a:rPr lang="ko-KR" altLang="en-US" sz="1000"/>
              <a:t>또는 </a:t>
            </a:r>
            <a:r>
              <a:rPr lang="en-US" altLang="ko-KR" sz="1000"/>
              <a:t>“3XXX:”</a:t>
            </a:r>
            <a:r>
              <a:rPr lang="ko-KR" altLang="en-US" sz="1000"/>
              <a:t>로 시작하면 무조건 </a:t>
            </a:r>
            <a:r>
              <a:rPr lang="en-US" altLang="ko-KR" sz="1000"/>
              <a:t>Unicast Address : </a:t>
            </a:r>
            <a:r>
              <a:rPr lang="en-US" altLang="ko-KR" sz="1000" b="1">
                <a:solidFill>
                  <a:srgbClr val="ff0000"/>
                </a:solidFill>
                <a:latin typeface="굴림"/>
                <a:ea typeface="굴림"/>
              </a:rPr>
              <a:t>2000::/3(</a:t>
            </a:r>
            <a:r>
              <a:rPr lang="en-US" altLang="ko-KR" sz="1000" b="1">
                <a:solidFill>
                  <a:srgbClr val="00b050"/>
                </a:solidFill>
                <a:latin typeface="굴림"/>
                <a:ea typeface="굴림"/>
              </a:rPr>
              <a:t>001</a:t>
            </a:r>
            <a:r>
              <a:rPr lang="en-US" altLang="ko-KR" sz="1000">
                <a:solidFill>
                  <a:srgbClr val="7030a0"/>
                </a:solidFill>
                <a:latin typeface="굴림"/>
                <a:ea typeface="굴림"/>
              </a:rPr>
              <a:t>0   0000  0000  0000</a:t>
            </a:r>
            <a:r>
              <a:rPr lang="en-US" altLang="ko-KR" sz="1000" b="1">
                <a:solidFill>
                  <a:srgbClr val="ff0000"/>
                </a:solidFill>
                <a:latin typeface="굴림"/>
                <a:ea typeface="굴림"/>
              </a:rPr>
              <a:t>)</a:t>
            </a:r>
            <a:r>
              <a:rPr lang="en-US" altLang="ko-KR" sz="1000">
                <a:solidFill>
                  <a:srgbClr val="00b050"/>
                </a:solidFill>
                <a:latin typeface="굴림"/>
                <a:ea typeface="굴림"/>
              </a:rPr>
              <a:t> ~ </a:t>
            </a:r>
            <a:r>
              <a:rPr lang="en-US" altLang="ko-KR" sz="1000" b="1">
                <a:solidFill>
                  <a:srgbClr val="ff0000"/>
                </a:solidFill>
                <a:latin typeface="굴림"/>
                <a:ea typeface="굴림"/>
              </a:rPr>
              <a:t>3FFF:: /3(</a:t>
            </a:r>
            <a:r>
              <a:rPr lang="en-US" altLang="ko-KR" sz="1000" b="1">
                <a:solidFill>
                  <a:srgbClr val="00b050"/>
                </a:solidFill>
                <a:latin typeface="굴림"/>
                <a:ea typeface="굴림"/>
              </a:rPr>
              <a:t>001</a:t>
            </a:r>
            <a:r>
              <a:rPr lang="en-US" altLang="ko-KR" sz="1000">
                <a:solidFill>
                  <a:srgbClr val="7030a0"/>
                </a:solidFill>
                <a:latin typeface="굴림"/>
                <a:ea typeface="굴림"/>
              </a:rPr>
              <a:t>1  1111  1111  1111</a:t>
            </a:r>
            <a:r>
              <a:rPr lang="en-US" altLang="ko-KR" sz="1000" b="1">
                <a:solidFill>
                  <a:srgbClr val="ff0000"/>
                </a:solidFill>
                <a:latin typeface="굴림"/>
                <a:ea typeface="굴림"/>
              </a:rPr>
              <a:t>)</a:t>
            </a:r>
            <a:endParaRPr lang="en-US" altLang="ko-KR" sz="1000" b="1">
              <a:solidFill>
                <a:srgbClr val="ff0000"/>
              </a:solidFill>
              <a:latin typeface="굴림"/>
              <a:ea typeface="굴림"/>
            </a:endParaRPr>
          </a:p>
          <a:p>
            <a:pPr lvl="0">
              <a:defRPr/>
            </a:pPr>
            <a:endParaRPr lang="en-US" altLang="ko-KR" sz="1000" b="1"/>
          </a:p>
          <a:p>
            <a:pPr lvl="0">
              <a:defRPr/>
            </a:pPr>
            <a:r>
              <a:rPr lang="en-US" altLang="ko-KR" sz="1000" b="1"/>
              <a:t>- IANA(Internet Assigned Numbers Authority)</a:t>
            </a:r>
            <a:r>
              <a:rPr lang="ko-KR" altLang="en-US" sz="1000" b="1"/>
              <a:t>는 </a:t>
            </a:r>
            <a:r>
              <a:rPr lang="en-US" altLang="ko-KR" sz="1000" b="1"/>
              <a:t>“2000::/3”</a:t>
            </a:r>
            <a:r>
              <a:rPr lang="ko-KR" altLang="en-US" sz="1000" b="1"/>
              <a:t>의 </a:t>
            </a:r>
            <a:r>
              <a:rPr lang="en-US" altLang="ko-KR" sz="1000" b="1"/>
              <a:t>Global Unicast Address</a:t>
            </a:r>
            <a:r>
              <a:rPr lang="ko-KR" altLang="en-US" sz="1000" b="1"/>
              <a:t>를 보유하고 </a:t>
            </a:r>
            <a:r>
              <a:rPr lang="en-US" altLang="ko-KR" sz="1000" b="1"/>
              <a:t>APNIC</a:t>
            </a:r>
            <a:r>
              <a:rPr lang="ko-KR" altLang="en-US" sz="1000" b="1"/>
              <a:t>에게 </a:t>
            </a:r>
            <a:r>
              <a:rPr lang="en-US" altLang="ko-KR" sz="1000" b="1"/>
              <a:t>“2001:200:: /23”</a:t>
            </a:r>
            <a:r>
              <a:rPr lang="ko-KR" altLang="en-US" sz="1000" b="1"/>
              <a:t>을 할당</a:t>
            </a:r>
            <a:endParaRPr lang="ko-KR" altLang="en-US" sz="1000" b="1"/>
          </a:p>
          <a:p>
            <a:pPr lvl="0">
              <a:defRPr/>
            </a:pPr>
            <a:r>
              <a:rPr lang="en-US" altLang="ko-KR" sz="1000" b="1"/>
              <a:t>  </a:t>
            </a:r>
            <a:r>
              <a:rPr lang="ko-KR" altLang="en-US" sz="1000"/>
              <a:t>└ </a:t>
            </a:r>
            <a:r>
              <a:rPr lang="en-US" altLang="ko-KR" sz="1000"/>
              <a:t>APNIC</a:t>
            </a:r>
            <a:r>
              <a:rPr lang="ko-KR" altLang="en-US" sz="1000"/>
              <a:t>는 </a:t>
            </a:r>
            <a:r>
              <a:rPr lang="en-US" altLang="ko-KR" sz="1000">
                <a:solidFill>
                  <a:srgbClr val="ff0000"/>
                </a:solidFill>
              </a:rPr>
              <a:t>KRNIC -&gt; </a:t>
            </a:r>
            <a:r>
              <a:rPr lang="ko-KR" altLang="en-US" sz="1000">
                <a:solidFill>
                  <a:srgbClr val="ff0000"/>
                </a:solidFill>
              </a:rPr>
              <a:t>한국인터넷진흥원</a:t>
            </a:r>
            <a:r>
              <a:rPr lang="en-US" altLang="ko-KR" sz="1000">
                <a:solidFill>
                  <a:srgbClr val="ff0000"/>
                </a:solidFill>
              </a:rPr>
              <a:t>(KISA)</a:t>
            </a:r>
            <a:r>
              <a:rPr lang="ko-KR" altLang="en-US" sz="1000">
                <a:solidFill>
                  <a:srgbClr val="ff0000"/>
                </a:solidFill>
              </a:rPr>
              <a:t>에게 </a:t>
            </a:r>
            <a:r>
              <a:rPr lang="en-US" altLang="ko-KR" sz="1000">
                <a:solidFill>
                  <a:srgbClr val="ff0000"/>
                </a:solidFill>
              </a:rPr>
              <a:t>“2001:290::/32”</a:t>
            </a:r>
            <a:r>
              <a:rPr lang="ko-KR" altLang="en-US" sz="1000">
                <a:solidFill>
                  <a:srgbClr val="ff0000"/>
                </a:solidFill>
              </a:rPr>
              <a:t>를 할당하고 </a:t>
            </a:r>
            <a:r>
              <a:rPr lang="en-US" altLang="ko-KR" sz="1000">
                <a:solidFill>
                  <a:srgbClr val="ff0000"/>
                </a:solidFill>
              </a:rPr>
              <a:t>KISA</a:t>
            </a:r>
            <a:r>
              <a:rPr lang="ko-KR" altLang="en-US" sz="1000">
                <a:solidFill>
                  <a:srgbClr val="ff0000"/>
                </a:solidFill>
              </a:rPr>
              <a:t>가 </a:t>
            </a:r>
            <a:r>
              <a:rPr lang="en-US" altLang="ko-KR" sz="1000">
                <a:solidFill>
                  <a:srgbClr val="ff0000"/>
                </a:solidFill>
              </a:rPr>
              <a:t>SK </a:t>
            </a:r>
            <a:r>
              <a:rPr lang="ko-KR" altLang="en-US" sz="1000">
                <a:solidFill>
                  <a:srgbClr val="ff0000"/>
                </a:solidFill>
              </a:rPr>
              <a:t>브로드밴드에게 할당</a:t>
            </a:r>
            <a:endParaRPr lang="ko-KR" altLang="en-US" sz="10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1000" b="1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000" b="1"/>
              <a:t>- SK </a:t>
            </a:r>
            <a:r>
              <a:rPr lang="ko-KR" altLang="en-US" sz="1000" b="1"/>
              <a:t>브로드밴드는 </a:t>
            </a:r>
            <a:r>
              <a:rPr lang="en-US" altLang="ko-KR" sz="1000" b="1"/>
              <a:t>“2001:290:XXXX:XXXX::/48”</a:t>
            </a:r>
            <a:r>
              <a:rPr lang="ko-KR" altLang="en-US" sz="1000" b="1"/>
              <a:t>로 지역별 설계</a:t>
            </a:r>
            <a:endParaRPr lang="ko-KR" altLang="en-US" sz="1000" b="1"/>
          </a:p>
          <a:p>
            <a:pPr lvl="0">
              <a:defRPr/>
            </a:pPr>
            <a:r>
              <a:rPr lang="en-US" altLang="ko-KR" sz="1000"/>
              <a:t>  </a:t>
            </a:r>
            <a:r>
              <a:rPr lang="ko-KR" altLang="en-US" sz="1000"/>
              <a:t>└ </a:t>
            </a:r>
            <a:r>
              <a:rPr lang="en-US" altLang="ko-KR" sz="1000"/>
              <a:t>SK </a:t>
            </a:r>
            <a:r>
              <a:rPr lang="ko-KR" altLang="en-US" sz="1000"/>
              <a:t>브로드밴드의 인터넷을 사용하는 기관 등은 </a:t>
            </a:r>
            <a:r>
              <a:rPr lang="en-US" altLang="ko-KR" sz="1000"/>
              <a:t>“2001:290:XXXX:XXXX::/48” </a:t>
            </a:r>
            <a:r>
              <a:rPr lang="ko-KR" altLang="en-US" sz="1000"/>
              <a:t>주소를 할당 받음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23528" y="3925378"/>
          <a:ext cx="8496944" cy="5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224136"/>
                <a:gridCol w="6192688"/>
              </a:tblGrid>
              <a:tr h="283920"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APNIC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23bits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283920"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23528" y="4549597"/>
          <a:ext cx="8496944" cy="5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656184"/>
                <a:gridCol w="5760640"/>
              </a:tblGrid>
              <a:tr h="283920"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KISA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32bits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283920"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23528" y="5173543"/>
          <a:ext cx="8496944" cy="5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2664296"/>
                <a:gridCol w="4752528"/>
              </a:tblGrid>
              <a:tr h="283920"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SK Broadband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48bits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283920"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323528" y="5797762"/>
          <a:ext cx="8496944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2664296"/>
                <a:gridCol w="1052696"/>
                <a:gridCol w="3699832"/>
              </a:tblGrid>
              <a:tr h="252028"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48bits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16bits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252028"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23528" y="3308837"/>
          <a:ext cx="8496944" cy="5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504056"/>
                <a:gridCol w="6912768"/>
              </a:tblGrid>
              <a:tr h="283920"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IANA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3bits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283920"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070c0"/>
                          </a:solidFill>
                        </a:rPr>
                        <a:t>001</a:t>
                      </a: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323528" y="2750826"/>
          <a:ext cx="8496944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3708412"/>
                <a:gridCol w="3708412"/>
              </a:tblGrid>
              <a:tr h="252028"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IPv6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주소 체계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Network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>
                          <a:solidFill>
                            <a:schemeClr val="tx1"/>
                          </a:solidFill>
                        </a:rPr>
                        <a:t>구간 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(64 bits)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>
                          <a:solidFill>
                            <a:schemeClr val="tx1"/>
                          </a:solidFill>
                        </a:rPr>
                        <a:t>구간 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(64 bits)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252028"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5115811" y="2700969"/>
            <a:ext cx="0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4306</ep:Words>
  <ep:PresentationFormat>화면 슬라이드 쇼(4:3)</ep:PresentationFormat>
  <ep:Paragraphs>1222</ep:Paragraphs>
  <ep:Slides>19</ep:Slides>
  <ep:Notes>33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PowerPoint 프레젠테이션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2015-08-03T11:42:53.000</dcterms:created>
  <dc:creator>itbank</dc:creator>
  <cp:lastModifiedBy>jwg89</cp:lastModifiedBy>
  <dcterms:modified xsi:type="dcterms:W3CDTF">2019-07-08T12:27:06.495</dcterms:modified>
  <cp:revision>1112</cp:revision>
  <dc:title>슬라이드 1</dc:title>
  <cp:version>0906.0100.01</cp:version>
</cp:coreProperties>
</file>