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F12B9-5CB9-4DFC-96EC-B0FDCB670EAF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C04A-6836-428D-BFEB-C9D9829DB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4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3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한 스위치에 그룹 번호를 다르게 해야함</a:t>
            </a:r>
            <a:r>
              <a:rPr lang="en-US" altLang="ko-KR" smtClean="0"/>
              <a:t>.</a:t>
            </a:r>
            <a:endParaRPr lang="ko-KR" altLang="en-US" smtClean="0"/>
          </a:p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2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6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5F6E-9664-4401-9005-1B36F2122F77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B860-F419-4AA8-8CD1-FD914BE4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5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s/b/0/c/c/1343841796926375646Switch%20Final.svg.med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98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>
                <a:latin typeface="THE정고딕110" pitchFamily="18" charset="-127"/>
                <a:ea typeface="THE정고딕110" pitchFamily="18" charset="-127"/>
              </a:rPr>
              <a:t>PART 3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3846082" y="3233584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66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L2 EtherChannel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. </a:t>
            </a:r>
            <a:r>
              <a:rPr lang="ko-KR" altLang="en-US" sz="4000" spc="-150">
                <a:latin typeface="THE정고딕140" pitchFamily="18" charset="-127"/>
                <a:ea typeface="THE정고딕140" pitchFamily="18" charset="-127"/>
              </a:rPr>
              <a:t>이더채널 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(EtherChannel)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8952" y="1142985"/>
            <a:ext cx="457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</a:t>
            </a:r>
            <a:r>
              <a:rPr lang="en-US" altLang="ko-KR" sz="1000" b="1" dirty="0" err="1"/>
              <a:t>EtherChannel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n</a:t>
            </a:r>
            <a:r>
              <a:rPr lang="ko-KR" altLang="en-US" sz="1000" dirty="0"/>
              <a:t>개의 물리적인 인터페이스를 하나의 논리적인 인터페이스로 하여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Failover</a:t>
            </a:r>
            <a:r>
              <a:rPr lang="en-US" altLang="ko-KR" sz="1000" dirty="0"/>
              <a:t> </a:t>
            </a:r>
            <a:r>
              <a:rPr lang="ko-KR" altLang="en-US" sz="1000" dirty="0"/>
              <a:t>기능과 </a:t>
            </a:r>
            <a:r>
              <a:rPr lang="en-US" altLang="ko-KR" sz="1000" dirty="0">
                <a:solidFill>
                  <a:srgbClr val="FF0000"/>
                </a:solidFill>
              </a:rPr>
              <a:t>Load-balancing</a:t>
            </a:r>
            <a:r>
              <a:rPr lang="en-US" altLang="ko-KR" sz="1000" dirty="0"/>
              <a:t> </a:t>
            </a:r>
            <a:r>
              <a:rPr lang="ko-KR" altLang="en-US" sz="1000" dirty="0"/>
              <a:t>기능을 지원함</a:t>
            </a:r>
            <a:r>
              <a:rPr lang="en-US" altLang="ko-KR" sz="1000" dirty="0"/>
              <a:t>. (L2, L3)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737" y="2906136"/>
            <a:ext cx="1571636" cy="12144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0800000" flipV="1">
            <a:off x="3070737" y="2906136"/>
            <a:ext cx="1571636" cy="12144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2463514" y="3513359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4035944" y="3512565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070737" y="2906136"/>
            <a:ext cx="15716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070737" y="4149766"/>
            <a:ext cx="15716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070737" y="4192020"/>
            <a:ext cx="1571636" cy="1143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10800000" flipV="1">
            <a:off x="2999299" y="4120582"/>
            <a:ext cx="1643074" cy="12144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5400000">
            <a:off x="4006760" y="4727011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70737" y="5284800"/>
            <a:ext cx="15716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2504974" y="4727011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>
            <a:off x="2412326" y="4727011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7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77" y="2620384"/>
            <a:ext cx="832389" cy="645240"/>
          </a:xfrm>
          <a:prstGeom prst="rect">
            <a:avLst/>
          </a:prstGeom>
          <a:noFill/>
        </p:spPr>
      </p:pic>
      <p:pic>
        <p:nvPicPr>
          <p:cNvPr id="88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8613" y="2620384"/>
            <a:ext cx="832389" cy="645240"/>
          </a:xfrm>
          <a:prstGeom prst="rect">
            <a:avLst/>
          </a:prstGeom>
          <a:noFill/>
        </p:spPr>
      </p:pic>
      <p:cxnSp>
        <p:nvCxnSpPr>
          <p:cNvPr id="93" name="직선 연결선 92"/>
          <p:cNvCxnSpPr/>
          <p:nvPr/>
        </p:nvCxnSpPr>
        <p:spPr>
          <a:xfrm rot="5400000">
            <a:off x="4097654" y="4727011"/>
            <a:ext cx="121444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112397" y="4117535"/>
            <a:ext cx="1571636" cy="1143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rot="10800000" flipV="1">
            <a:off x="3132447" y="4182292"/>
            <a:ext cx="1571636" cy="1143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142175" y="5365966"/>
            <a:ext cx="15716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070737" y="4068600"/>
            <a:ext cx="15716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2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77" y="5046978"/>
            <a:ext cx="832389" cy="645240"/>
          </a:xfrm>
          <a:prstGeom prst="rect">
            <a:avLst/>
          </a:prstGeom>
          <a:noFill/>
        </p:spPr>
      </p:pic>
      <p:pic>
        <p:nvPicPr>
          <p:cNvPr id="89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8613" y="3832532"/>
            <a:ext cx="832389" cy="645240"/>
          </a:xfrm>
          <a:prstGeom prst="rect">
            <a:avLst/>
          </a:prstGeom>
          <a:noFill/>
        </p:spPr>
      </p:pic>
      <p:pic>
        <p:nvPicPr>
          <p:cNvPr id="9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8613" y="5046978"/>
            <a:ext cx="832389" cy="645240"/>
          </a:xfrm>
          <a:prstGeom prst="rect">
            <a:avLst/>
          </a:prstGeom>
          <a:noFill/>
        </p:spPr>
      </p:pic>
      <p:pic>
        <p:nvPicPr>
          <p:cNvPr id="90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77" y="3832532"/>
            <a:ext cx="832389" cy="645240"/>
          </a:xfrm>
          <a:prstGeom prst="rect">
            <a:avLst/>
          </a:prstGeom>
          <a:noFill/>
        </p:spPr>
      </p:pic>
      <p:sp>
        <p:nvSpPr>
          <p:cNvPr id="110" name="타원 109"/>
          <p:cNvSpPr/>
          <p:nvPr/>
        </p:nvSpPr>
        <p:spPr>
          <a:xfrm>
            <a:off x="2952728" y="4692086"/>
            <a:ext cx="214314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4563276" y="4701814"/>
            <a:ext cx="214314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553416" y="4854214"/>
            <a:ext cx="214314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991772" y="4854418"/>
            <a:ext cx="214314" cy="71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3858624" y="5221336"/>
            <a:ext cx="71438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3829440" y="3997162"/>
            <a:ext cx="71438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582337" y="5957848"/>
            <a:ext cx="456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STP </a:t>
            </a:r>
            <a:r>
              <a:rPr lang="ko-KR" altLang="en-US" sz="1000" dirty="0"/>
              <a:t>자동 실행됨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루핑</a:t>
            </a:r>
            <a:r>
              <a:rPr lang="ko-KR" altLang="en-US" sz="1000" dirty="0"/>
              <a:t> 방지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STP</a:t>
            </a:r>
            <a:r>
              <a:rPr lang="ko-KR" altLang="en-US" sz="1000" dirty="0"/>
              <a:t>에 의해 막혀 있던 포트를 열 때는 </a:t>
            </a:r>
            <a:r>
              <a:rPr lang="en-US" altLang="ko-KR" sz="1000" dirty="0"/>
              <a:t>Delay Time</a:t>
            </a:r>
            <a:r>
              <a:rPr lang="ko-KR" altLang="en-US" sz="1000" dirty="0"/>
              <a:t>이 몇 초간 발생할 수 있음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976328" y="2191757"/>
            <a:ext cx="1733167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EtherChannel Links</a:t>
            </a:r>
            <a:endParaRPr lang="ko-KR" altLang="en-US" sz="1400"/>
          </a:p>
        </p:txBody>
      </p:sp>
      <p:sp>
        <p:nvSpPr>
          <p:cNvPr id="119" name="직사각형 118"/>
          <p:cNvSpPr/>
          <p:nvPr/>
        </p:nvSpPr>
        <p:spPr>
          <a:xfrm>
            <a:off x="2504644" y="2071678"/>
            <a:ext cx="2714644" cy="3643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96000" y="1142985"/>
            <a:ext cx="45720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</a:t>
            </a:r>
            <a:r>
              <a:rPr lang="en-US" altLang="ko-KR" sz="1000" b="1" dirty="0" err="1"/>
              <a:t>EtherChannel</a:t>
            </a:r>
            <a:r>
              <a:rPr lang="en-US" altLang="ko-KR" sz="1000" b="1" dirty="0"/>
              <a:t> Protocol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PAgP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Csico</a:t>
            </a:r>
            <a:r>
              <a:rPr lang="en-US" altLang="ko-KR" sz="1000" dirty="0"/>
              <a:t> </a:t>
            </a:r>
            <a:r>
              <a:rPr lang="ko-KR" altLang="en-US" sz="1000" dirty="0"/>
              <a:t>장비 간</a:t>
            </a:r>
            <a:r>
              <a:rPr lang="en-US" altLang="ko-KR" sz="1000" dirty="0"/>
              <a:t>), LACP(IEEE </a:t>
            </a:r>
            <a:r>
              <a:rPr lang="ko-KR" altLang="en-US" sz="1000" dirty="0"/>
              <a:t>표준</a:t>
            </a:r>
            <a:r>
              <a:rPr lang="en-US" altLang="ko-KR" sz="1000" dirty="0"/>
              <a:t>), </a:t>
            </a:r>
            <a:r>
              <a:rPr lang="ko-KR" altLang="en-US" sz="1000" dirty="0"/>
              <a:t>프로토콜 없이 구성 가능</a:t>
            </a:r>
            <a:endParaRPr lang="en-US" altLang="ko-KR" sz="1000" dirty="0"/>
          </a:p>
          <a:p>
            <a:r>
              <a:rPr lang="ko-KR" altLang="en-US" sz="1000" dirty="0" err="1"/>
              <a:t>이더채널에</a:t>
            </a:r>
            <a:r>
              <a:rPr lang="ko-KR" altLang="en-US" sz="1000" dirty="0"/>
              <a:t> 구성되는 물리적 인터페이스는 모두 동일한 구성을 가져야 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. </a:t>
            </a:r>
            <a:r>
              <a:rPr lang="en-US" altLang="ko-KR" sz="1000" b="1" dirty="0" err="1"/>
              <a:t>PAgP</a:t>
            </a:r>
            <a:r>
              <a:rPr lang="en-US" altLang="ko-KR" sz="1000" b="1" dirty="0"/>
              <a:t> (Port Aggregation Protocol)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CSICO </a:t>
            </a:r>
            <a:r>
              <a:rPr lang="ko-KR" altLang="en-US" sz="1000" dirty="0"/>
              <a:t>전용 </a:t>
            </a:r>
            <a:r>
              <a:rPr lang="ko-KR" altLang="en-US" sz="1000" dirty="0" err="1"/>
              <a:t>이더채널</a:t>
            </a:r>
            <a:r>
              <a:rPr lang="ko-KR" altLang="en-US" sz="1000" dirty="0"/>
              <a:t> 프로토콜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Desirable</a:t>
            </a:r>
            <a:r>
              <a:rPr lang="ko-KR" altLang="en-US" sz="1000" dirty="0"/>
              <a:t>와 </a:t>
            </a:r>
            <a:r>
              <a:rPr lang="en-US" altLang="ko-KR" sz="1000" dirty="0"/>
              <a:t>Auto </a:t>
            </a:r>
            <a:r>
              <a:rPr lang="ko-KR" altLang="en-US" sz="1000" dirty="0"/>
              <a:t>모드가 있음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Desirable</a:t>
            </a:r>
            <a:r>
              <a:rPr lang="en-US" altLang="ko-KR" sz="1000" dirty="0"/>
              <a:t> Mode : </a:t>
            </a:r>
            <a:r>
              <a:rPr lang="ko-KR" altLang="en-US" sz="1000" dirty="0"/>
              <a:t>무조건 </a:t>
            </a:r>
            <a:r>
              <a:rPr lang="en-US" altLang="ko-KR" sz="1000" dirty="0" err="1"/>
              <a:t>PAgP</a:t>
            </a:r>
            <a:r>
              <a:rPr lang="ko-KR" altLang="en-US" sz="1000" dirty="0"/>
              <a:t> </a:t>
            </a:r>
            <a:r>
              <a:rPr lang="ko-KR" altLang="en-US" sz="1000" dirty="0"/>
              <a:t>동작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Auto </a:t>
            </a:r>
            <a:r>
              <a:rPr lang="en-US" altLang="ko-KR" sz="1000" dirty="0"/>
              <a:t>Mode : </a:t>
            </a:r>
            <a:r>
              <a:rPr lang="ko-KR" altLang="en-US" sz="1000" dirty="0"/>
              <a:t>상대 스위치 포트가 </a:t>
            </a:r>
            <a:r>
              <a:rPr lang="en-US" altLang="ko-KR" sz="1000" dirty="0" err="1"/>
              <a:t>PAgP</a:t>
            </a:r>
            <a:r>
              <a:rPr lang="ko-KR" altLang="en-US" sz="1000" dirty="0"/>
              <a:t>일 경우만 </a:t>
            </a:r>
            <a:r>
              <a:rPr lang="en-US" altLang="ko-KR" sz="1000" err="1"/>
              <a:t>PAgP</a:t>
            </a:r>
            <a:r>
              <a:rPr lang="en-US" altLang="ko-KR" sz="1000"/>
              <a:t> </a:t>
            </a:r>
            <a:r>
              <a:rPr lang="ko-KR" altLang="en-US" sz="1000"/>
              <a:t>동작</a:t>
            </a: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en-US" altLang="ko-KR" sz="1000"/>
              <a:t>8</a:t>
            </a:r>
            <a:r>
              <a:rPr lang="ko-KR" altLang="en-US" sz="1000"/>
              <a:t>개까지 지원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. LACP (Link Aggregation Control Protocol)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IEEE </a:t>
            </a:r>
            <a:r>
              <a:rPr lang="ko-KR" altLang="en-US" sz="1000" dirty="0"/>
              <a:t>표준 </a:t>
            </a:r>
            <a:r>
              <a:rPr lang="ko-KR" altLang="en-US" sz="1000" dirty="0" err="1"/>
              <a:t>이더채널</a:t>
            </a:r>
            <a:r>
              <a:rPr lang="ko-KR" altLang="en-US" sz="1000" dirty="0"/>
              <a:t> 프로토콜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Active</a:t>
            </a:r>
            <a:r>
              <a:rPr lang="ko-KR" altLang="en-US" sz="1000" dirty="0"/>
              <a:t>와 </a:t>
            </a:r>
            <a:r>
              <a:rPr lang="en-US" altLang="ko-KR" sz="1000" dirty="0"/>
              <a:t>Passive </a:t>
            </a:r>
            <a:r>
              <a:rPr lang="ko-KR" altLang="en-US" sz="1000" dirty="0"/>
              <a:t>모드가 있음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Active Mode : </a:t>
            </a:r>
            <a:r>
              <a:rPr lang="ko-KR" altLang="en-US" sz="1000" dirty="0"/>
              <a:t>무조건 </a:t>
            </a:r>
            <a:r>
              <a:rPr lang="en-US" altLang="ko-KR" sz="1000" dirty="0"/>
              <a:t>LACP</a:t>
            </a:r>
            <a:r>
              <a:rPr lang="ko-KR" altLang="en-US" sz="1000" dirty="0"/>
              <a:t> </a:t>
            </a:r>
            <a:r>
              <a:rPr lang="ko-KR" altLang="en-US" sz="1000" dirty="0"/>
              <a:t>동작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Passive Mode : </a:t>
            </a:r>
            <a:r>
              <a:rPr lang="ko-KR" altLang="en-US" sz="1000" dirty="0"/>
              <a:t>상대 스위치 포트가 </a:t>
            </a:r>
            <a:r>
              <a:rPr lang="en-US" altLang="ko-KR" sz="1000" dirty="0"/>
              <a:t>LACP</a:t>
            </a:r>
            <a:r>
              <a:rPr lang="ko-KR" altLang="en-US" sz="1000" dirty="0"/>
              <a:t>일 경우만 </a:t>
            </a:r>
            <a:r>
              <a:rPr lang="en-US" altLang="ko-KR" sz="1000"/>
              <a:t>LACP </a:t>
            </a:r>
            <a:r>
              <a:rPr lang="ko-KR" altLang="en-US" sz="1000"/>
              <a:t>동작</a:t>
            </a: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en-US" altLang="ko-KR" sz="1000"/>
              <a:t>16</a:t>
            </a:r>
            <a:r>
              <a:rPr lang="ko-KR" altLang="en-US" sz="1000"/>
              <a:t>개까지 지원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574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. </a:t>
            </a:r>
            <a:r>
              <a:rPr lang="ko-KR" altLang="en-US" sz="4000" spc="-150">
                <a:latin typeface="THE정고딕140" pitchFamily="18" charset="-127"/>
                <a:ea typeface="THE정고딕140" pitchFamily="18" charset="-127"/>
              </a:rPr>
              <a:t>이더채널 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(EtherChannel)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1416" y="1142985"/>
            <a:ext cx="4000528" cy="1883011"/>
          </a:xfrm>
          <a:prstGeom prst="rect">
            <a:avLst/>
          </a:prstGeom>
          <a:ln>
            <a:noFill/>
          </a:ln>
        </p:spPr>
        <p:txBody>
          <a:bodyPr wrap="square" lIns="72000" tIns="36000" rIns="0" bIns="0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</a:rPr>
              <a:t>[ L2 </a:t>
            </a:r>
            <a:r>
              <a:rPr lang="ko-KR" altLang="en-US" sz="1200" b="1" dirty="0" err="1">
                <a:latin typeface="+mn-ea"/>
              </a:rPr>
              <a:t>이더채널</a:t>
            </a:r>
            <a:r>
              <a:rPr lang="ko-KR" altLang="en-US" sz="1200" b="1" dirty="0">
                <a:latin typeface="+mn-ea"/>
              </a:rPr>
              <a:t> 구성 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range fa1/1 – 5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-if-range)# channel-protocol </a:t>
            </a:r>
            <a:r>
              <a:rPr lang="en-US" altLang="ko-KR" sz="1200" dirty="0" err="1">
                <a:latin typeface="+mn-ea"/>
              </a:rPr>
              <a:t>lacp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-if-range)# channel-group </a:t>
            </a:r>
            <a:r>
              <a:rPr lang="en-US" altLang="ko-KR" sz="1200" dirty="0">
                <a:latin typeface="+mn-ea"/>
              </a:rPr>
              <a:t>2 mode active</a:t>
            </a: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200" b="1" dirty="0"/>
              <a:t>Trunk Mode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port-channel 2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-if)# </a:t>
            </a:r>
            <a:r>
              <a:rPr lang="en-US" altLang="ko-KR" sz="1200" dirty="0" err="1">
                <a:latin typeface="+mn-ea"/>
              </a:rPr>
              <a:t>switchport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trunk encapsulation dot1q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-if)# </a:t>
            </a:r>
            <a:r>
              <a:rPr lang="en-US" altLang="ko-KR" sz="1200" dirty="0" err="1">
                <a:latin typeface="+mn-ea"/>
              </a:rPr>
              <a:t>switchport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mode trunk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32512" y="1133170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</a:rPr>
              <a:t>. LACP(IEEE</a:t>
            </a:r>
            <a:r>
              <a:rPr lang="en-US" altLang="ko-KR" sz="1200" b="1" dirty="0">
                <a:latin typeface="+mn-ea"/>
              </a:rPr>
              <a:t>),  </a:t>
            </a:r>
            <a:r>
              <a:rPr lang="en-US" altLang="ko-KR" sz="1200" b="1" dirty="0" err="1">
                <a:latin typeface="+mn-ea"/>
              </a:rPr>
              <a:t>PAgP</a:t>
            </a:r>
            <a:r>
              <a:rPr lang="en-US" altLang="ko-KR" sz="1200" b="1" dirty="0">
                <a:latin typeface="+mn-ea"/>
              </a:rPr>
              <a:t>(Cisco),  ON</a:t>
            </a: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LACP </a:t>
            </a:r>
            <a:r>
              <a:rPr lang="ko-KR" altLang="en-US" sz="1200" b="1" dirty="0">
                <a:latin typeface="+mn-ea"/>
              </a:rPr>
              <a:t>구성</a:t>
            </a:r>
            <a:endParaRPr lang="en-US" altLang="ko-KR" sz="1200" b="1" dirty="0">
              <a:latin typeface="+mn-ea"/>
            </a:endParaRP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range fa0/1 </a:t>
            </a:r>
            <a:r>
              <a:rPr lang="en-US" altLang="ko-KR" sz="1200" dirty="0">
                <a:latin typeface="+mn-ea"/>
              </a:rPr>
              <a:t>- 10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channel-protocol </a:t>
            </a:r>
            <a:r>
              <a:rPr lang="en-US" altLang="ko-KR" sz="1200" dirty="0" err="1">
                <a:latin typeface="+mn-ea"/>
              </a:rPr>
              <a:t>lacp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channel-group </a:t>
            </a:r>
            <a:r>
              <a:rPr lang="en-US" altLang="ko-KR" sz="1200" dirty="0">
                <a:latin typeface="+mn-ea"/>
              </a:rPr>
              <a:t>1 </a:t>
            </a:r>
            <a:r>
              <a:rPr lang="en-US" altLang="ko-KR" sz="1200" dirty="0">
                <a:latin typeface="+mn-ea"/>
              </a:rPr>
              <a:t>mode </a:t>
            </a:r>
            <a:r>
              <a:rPr lang="en-US" altLang="ko-KR" sz="1200" dirty="0">
                <a:latin typeface="+mn-ea"/>
              </a:rPr>
              <a:t>(active, passive)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 active : Enable LACP unconditionally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 passive : Enable LACP only if a LACP device is detected</a:t>
            </a: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latin typeface="+mn-ea"/>
              </a:rPr>
              <a:t>- </a:t>
            </a:r>
            <a:r>
              <a:rPr lang="en-US" altLang="ko-KR" sz="1200" b="1" dirty="0" err="1">
                <a:latin typeface="+mn-ea"/>
              </a:rPr>
              <a:t>PAgP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구성</a:t>
            </a:r>
            <a:endParaRPr lang="en-US" altLang="ko-KR" sz="1200" b="1" dirty="0">
              <a:latin typeface="+mn-ea"/>
            </a:endParaRP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range </a:t>
            </a:r>
            <a:r>
              <a:rPr lang="en-US" altLang="ko-KR" sz="1200" dirty="0">
                <a:latin typeface="+mn-ea"/>
              </a:rPr>
              <a:t>fa0/1 - 10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channel-protocol </a:t>
            </a:r>
            <a:r>
              <a:rPr lang="en-US" altLang="ko-KR" sz="1200" dirty="0" err="1">
                <a:latin typeface="+mn-ea"/>
              </a:rPr>
              <a:t>PAgP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channel-group </a:t>
            </a:r>
            <a:r>
              <a:rPr lang="en-US" altLang="ko-KR" sz="1200" dirty="0">
                <a:latin typeface="+mn-ea"/>
              </a:rPr>
              <a:t>1 mode (</a:t>
            </a:r>
            <a:r>
              <a:rPr lang="en-US" altLang="ko-KR" sz="1200" dirty="0">
                <a:latin typeface="+mn-ea"/>
              </a:rPr>
              <a:t>desirable, auto)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 desirable : Enable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PAgP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unconditionally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 auto : Enable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PAgP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only if a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PAgP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device is detected</a:t>
            </a: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ON (</a:t>
            </a:r>
            <a:r>
              <a:rPr lang="ko-KR" altLang="en-US" sz="1200" b="1" dirty="0">
                <a:latin typeface="+mn-ea"/>
              </a:rPr>
              <a:t>프로토콜 없이 구성</a:t>
            </a:r>
            <a:r>
              <a:rPr lang="en-US" altLang="ko-KR" sz="1200" b="1" dirty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range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fa0/1 - 10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channel-group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1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mode on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. on : Enable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Etherchannel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only</a:t>
            </a:r>
          </a:p>
          <a:p>
            <a:pPr>
              <a:defRPr/>
            </a:pPr>
            <a:endParaRPr lang="en-US" altLang="ko-KR" sz="1200" b="1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# show </a:t>
            </a:r>
            <a:r>
              <a:rPr lang="en-US" altLang="ko-KR" sz="1200" dirty="0" err="1">
                <a:solidFill>
                  <a:srgbClr val="7030A0"/>
                </a:solidFill>
                <a:latin typeface="+mn-ea"/>
              </a:rPr>
              <a:t>etherchannel</a:t>
            </a: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 summary</a:t>
            </a:r>
            <a:endParaRPr lang="en-US" altLang="ko-KR" sz="1200" dirty="0">
              <a:solidFill>
                <a:srgbClr val="7030A0"/>
              </a:solidFill>
              <a:latin typeface="+mn-ea"/>
            </a:endParaRPr>
          </a:p>
          <a:p>
            <a:pPr>
              <a:defRPr/>
            </a:pPr>
            <a:endParaRPr lang="en-US" altLang="ko-KR" sz="1200" dirty="0">
              <a:solidFill>
                <a:srgbClr val="7030A0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# default </a:t>
            </a:r>
            <a:r>
              <a:rPr lang="en-US" altLang="ko-KR" sz="1200" dirty="0" err="1">
                <a:solidFill>
                  <a:srgbClr val="7030A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 range </a:t>
            </a:r>
            <a:r>
              <a:rPr lang="en-US" altLang="ko-KR" sz="1200">
                <a:solidFill>
                  <a:srgbClr val="7030A0"/>
                </a:solidFill>
                <a:latin typeface="+mn-ea"/>
              </a:rPr>
              <a:t>fa0/1 </a:t>
            </a:r>
            <a:r>
              <a:rPr lang="en-US" altLang="ko-KR" sz="1200">
                <a:solidFill>
                  <a:srgbClr val="7030A0"/>
                </a:solidFill>
                <a:latin typeface="+mn-ea"/>
              </a:rPr>
              <a:t>– 10</a:t>
            </a:r>
            <a:endParaRPr lang="en-US" altLang="ko-KR" sz="1200" dirty="0">
              <a:solidFill>
                <a:srgbClr val="7030A0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# no </a:t>
            </a:r>
            <a:r>
              <a:rPr lang="en-US" altLang="ko-KR" sz="1200" dirty="0" err="1">
                <a:solidFill>
                  <a:srgbClr val="7030A0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port-channel </a:t>
            </a:r>
            <a:r>
              <a:rPr lang="en-US" altLang="ko-KR" sz="1200" dirty="0">
                <a:solidFill>
                  <a:srgbClr val="7030A0"/>
                </a:solidFill>
                <a:latin typeface="+mn-ea"/>
              </a:rPr>
              <a:t>1</a:t>
            </a:r>
            <a:endParaRPr lang="en-US" altLang="ko-KR" sz="1200" b="1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767716" y="4888603"/>
            <a:ext cx="2094421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3905" y="4950693"/>
            <a:ext cx="2094421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741358" y="4777696"/>
            <a:ext cx="122394" cy="484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783633" y="5015703"/>
            <a:ext cx="2094421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77444" y="5087408"/>
            <a:ext cx="2094421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83633" y="5149991"/>
            <a:ext cx="2094421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513" y="4581128"/>
            <a:ext cx="1296144" cy="1004728"/>
          </a:xfrm>
          <a:prstGeom prst="rect">
            <a:avLst/>
          </a:prstGeom>
          <a:noFill/>
        </p:spPr>
      </p:pic>
      <p:pic>
        <p:nvPicPr>
          <p:cNvPr id="21" name="Picture 4" descr="Switch Final Clip Art">
            <a:hlinkClick r:id="rId3" tooltip="Download as SVG 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5840" y="4588424"/>
            <a:ext cx="1296144" cy="1004728"/>
          </a:xfrm>
          <a:prstGeom prst="rect">
            <a:avLst/>
          </a:prstGeom>
          <a:noFill/>
        </p:spPr>
      </p:pic>
      <p:cxnSp>
        <p:nvCxnSpPr>
          <p:cNvPr id="22" name="직선 연결선 21"/>
          <p:cNvCxnSpPr/>
          <p:nvPr/>
        </p:nvCxnSpPr>
        <p:spPr>
          <a:xfrm>
            <a:off x="6103328" y="5468592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와이드스크린</PresentationFormat>
  <Paragraphs>75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2016-04-14T04:34:14Z</dcterms:created>
  <dcterms:modified xsi:type="dcterms:W3CDTF">2016-04-14T04:34:36Z</dcterms:modified>
</cp:coreProperties>
</file>