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E94E-64C1-45D6-B2CA-9D658BF86F4B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BF7CD-7878-4E24-805A-ECF2ADD7C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97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2A798-1B44-460A-86E2-5E7822795BDA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9F71-0409-4AD7-B964-4CC8AE8A0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74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smtClean="0">
                <a:latin typeface="THE정고딕110" pitchFamily="18" charset="-127"/>
                <a:ea typeface="THE정고딕110" pitchFamily="18" charset="-127"/>
              </a:rPr>
              <a:t>PART 4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267744" y="3233583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STP (Spanning Tree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0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. STP (Spanning-Tree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42984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STP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스위치 </a:t>
            </a:r>
            <a:r>
              <a:rPr lang="en-US" altLang="ko-KR" sz="1000" dirty="0" smtClean="0"/>
              <a:t>Flooding</a:t>
            </a:r>
            <a:r>
              <a:rPr lang="ko-KR" altLang="en-US" sz="1000" dirty="0" smtClean="0"/>
              <a:t>으로 인한 </a:t>
            </a:r>
            <a:r>
              <a:rPr lang="ko-KR" altLang="en-US" sz="1000" dirty="0" err="1" smtClean="0"/>
              <a:t>루핑</a:t>
            </a:r>
            <a:r>
              <a:rPr lang="ko-KR" altLang="en-US" sz="1000" dirty="0" smtClean="0"/>
              <a:t> 방지를 위해 개발된 프로토콜</a:t>
            </a:r>
            <a:endParaRPr lang="en-US" altLang="ko-KR" sz="1000" dirty="0" smtClean="0"/>
          </a:p>
          <a:p>
            <a:r>
              <a:rPr lang="ko-KR" altLang="en-US" sz="1000" dirty="0" smtClean="0"/>
              <a:t>하나의 포트를 </a:t>
            </a:r>
            <a:r>
              <a:rPr lang="en-US" altLang="ko-KR" sz="1000" dirty="0" smtClean="0"/>
              <a:t>Block </a:t>
            </a:r>
            <a:r>
              <a:rPr lang="ko-KR" altLang="en-US" sz="1000" dirty="0" smtClean="0"/>
              <a:t>시켜 </a:t>
            </a:r>
            <a:r>
              <a:rPr lang="en-US" altLang="ko-KR" sz="1000" dirty="0" smtClean="0"/>
              <a:t>Looping</a:t>
            </a:r>
            <a:r>
              <a:rPr lang="ko-KR" altLang="en-US" sz="1000" dirty="0" smtClean="0"/>
              <a:t>을 방지한다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08512" y="126876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en-US" altLang="ko-KR" sz="1000" b="1" dirty="0">
                <a:latin typeface="+mn-ea"/>
              </a:rPr>
              <a:t>IEEE </a:t>
            </a:r>
            <a:r>
              <a:rPr lang="ko-KR" altLang="en-US" sz="1000" b="1" dirty="0">
                <a:latin typeface="+mn-ea"/>
              </a:rPr>
              <a:t>표준</a:t>
            </a:r>
            <a:endParaRPr lang="en-US" altLang="ko-KR" sz="1000" b="1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STP(Spanning Tree Protocol)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 IEEE 802.1D </a:t>
            </a:r>
            <a:r>
              <a:rPr lang="ko-KR" altLang="en-US" sz="1000" dirty="0">
                <a:latin typeface="+mn-ea"/>
              </a:rPr>
              <a:t>표준 프로토콜로 </a:t>
            </a:r>
            <a:r>
              <a:rPr lang="en-US" altLang="ko-KR" sz="1000" dirty="0">
                <a:latin typeface="+mn-ea"/>
              </a:rPr>
              <a:t>L2</a:t>
            </a:r>
            <a:r>
              <a:rPr lang="ko-KR" altLang="en-US" sz="1000" dirty="0">
                <a:latin typeface="+mn-ea"/>
              </a:rPr>
              <a:t>에서 논리적으로 </a:t>
            </a:r>
            <a:r>
              <a:rPr lang="en-US" altLang="ko-KR" sz="1000" dirty="0">
                <a:latin typeface="+mn-ea"/>
              </a:rPr>
              <a:t>Loop</a:t>
            </a:r>
            <a:r>
              <a:rPr lang="ko-KR" altLang="en-US" sz="1000" dirty="0">
                <a:latin typeface="+mn-ea"/>
              </a:rPr>
              <a:t>를 방지 한다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RSTP(Rapid Spanning Tree Protocol)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IEEE 802.1W </a:t>
            </a:r>
            <a:r>
              <a:rPr lang="ko-KR" altLang="en-US" sz="1000" dirty="0">
                <a:latin typeface="+mn-ea"/>
              </a:rPr>
              <a:t>표준 프로토콜로 </a:t>
            </a:r>
            <a:r>
              <a:rPr lang="en-US" altLang="ko-KR" sz="1000" dirty="0">
                <a:latin typeface="+mn-ea"/>
              </a:rPr>
              <a:t>STP</a:t>
            </a:r>
            <a:r>
              <a:rPr lang="ko-KR" altLang="en-US" sz="1000" dirty="0">
                <a:latin typeface="+mn-ea"/>
              </a:rPr>
              <a:t>의 느린 수렴시간을 보완해서 나온 프로토콜이다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MSTP(Multiple Spanning Tree Protocol)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>
                <a:latin typeface="+mn-ea"/>
              </a:rPr>
              <a:t>IEEE </a:t>
            </a:r>
            <a:r>
              <a:rPr lang="en-US" altLang="ko-KR" sz="1000" smtClean="0">
                <a:latin typeface="+mn-ea"/>
              </a:rPr>
              <a:t>802.1S </a:t>
            </a:r>
            <a:r>
              <a:rPr lang="ko-KR" altLang="en-US" sz="1000" dirty="0">
                <a:latin typeface="+mn-ea"/>
              </a:rPr>
              <a:t>표준 프로토콜로 </a:t>
            </a:r>
            <a:r>
              <a:rPr lang="en-US" altLang="ko-KR" sz="1000" dirty="0">
                <a:latin typeface="+mn-ea"/>
              </a:rPr>
              <a:t>VLAN</a:t>
            </a:r>
            <a:r>
              <a:rPr lang="ko-KR" altLang="en-US" sz="1000" dirty="0">
                <a:latin typeface="+mn-ea"/>
              </a:rPr>
              <a:t>을 </a:t>
            </a:r>
            <a:r>
              <a:rPr lang="en-US" altLang="ko-KR" sz="1000" dirty="0" smtClean="0">
                <a:latin typeface="+mn-ea"/>
              </a:rPr>
              <a:t>Instance</a:t>
            </a:r>
            <a:r>
              <a:rPr lang="ko-KR" altLang="en-US" sz="1000" dirty="0" smtClean="0">
                <a:latin typeface="+mn-ea"/>
              </a:rPr>
              <a:t> 별로 </a:t>
            </a:r>
            <a:r>
              <a:rPr lang="ko-KR" altLang="en-US" sz="1000" dirty="0">
                <a:latin typeface="+mn-ea"/>
              </a:rPr>
              <a:t>나누어서 부하분산 등의 </a:t>
            </a:r>
            <a:r>
              <a:rPr lang="ko-KR" altLang="en-US" sz="1000" dirty="0" smtClean="0">
                <a:latin typeface="+mn-ea"/>
              </a:rPr>
              <a:t>추가적인 </a:t>
            </a:r>
            <a:r>
              <a:rPr lang="ko-KR" altLang="en-US" sz="1000" dirty="0">
                <a:latin typeface="+mn-ea"/>
              </a:rPr>
              <a:t>기능을 제공한다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en-US" altLang="ko-KR" sz="1000" b="1" dirty="0">
                <a:latin typeface="+mn-ea"/>
              </a:rPr>
              <a:t>Cisco </a:t>
            </a:r>
            <a:r>
              <a:rPr lang="ko-KR" altLang="en-US" sz="1000" b="1" dirty="0">
                <a:latin typeface="+mn-ea"/>
              </a:rPr>
              <a:t>전용</a:t>
            </a:r>
            <a:endParaRPr lang="en-US" altLang="ko-KR" sz="1000" b="1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smtClean="0">
                <a:latin typeface="+mn-ea"/>
              </a:rPr>
              <a:t>PVST(Per-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Spanning </a:t>
            </a:r>
            <a:r>
              <a:rPr lang="en-US" altLang="ko-KR" sz="1000" dirty="0">
                <a:latin typeface="+mn-ea"/>
              </a:rPr>
              <a:t>Tree Protocol)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VLAN</a:t>
            </a:r>
            <a:r>
              <a:rPr lang="ko-KR" altLang="en-US" sz="1000" dirty="0">
                <a:latin typeface="+mn-ea"/>
              </a:rPr>
              <a:t>별로 </a:t>
            </a:r>
            <a:r>
              <a:rPr lang="en-US" altLang="ko-KR" sz="1000" dirty="0">
                <a:latin typeface="+mn-ea"/>
              </a:rPr>
              <a:t>STP</a:t>
            </a:r>
            <a:r>
              <a:rPr lang="ko-KR" altLang="en-US" sz="1000" dirty="0">
                <a:latin typeface="+mn-ea"/>
              </a:rPr>
              <a:t>구성이 가능하고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Portfast</a:t>
            </a: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err="1">
                <a:latin typeface="+mn-ea"/>
              </a:rPr>
              <a:t>Uplinkfast</a:t>
            </a: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err="1">
                <a:latin typeface="+mn-ea"/>
              </a:rPr>
              <a:t>Backbonefast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등의 추가적인 옵션을 제공한다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PVST+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PVST</a:t>
            </a:r>
            <a:r>
              <a:rPr lang="ko-KR" altLang="en-US" sz="1000" dirty="0">
                <a:latin typeface="+mn-ea"/>
              </a:rPr>
              <a:t>에서 확장 기능을 제공한다</a:t>
            </a:r>
            <a:r>
              <a:rPr lang="en-US" altLang="ko-KR" sz="1000" dirty="0">
                <a:latin typeface="+mn-ea"/>
              </a:rPr>
              <a:t>. ISL </a:t>
            </a:r>
            <a:r>
              <a:rPr lang="ko-KR" altLang="en-US" sz="1000" dirty="0">
                <a:latin typeface="+mn-ea"/>
              </a:rPr>
              <a:t>및 </a:t>
            </a:r>
            <a:r>
              <a:rPr lang="en-US" altLang="ko-KR" sz="1000" dirty="0">
                <a:latin typeface="+mn-ea"/>
              </a:rPr>
              <a:t>IEEE802.1Q </a:t>
            </a:r>
            <a:r>
              <a:rPr lang="ko-KR" altLang="en-US" sz="1000" dirty="0" err="1">
                <a:latin typeface="+mn-ea"/>
              </a:rPr>
              <a:t>트렁킹을</a:t>
            </a:r>
            <a:r>
              <a:rPr lang="ko-KR" altLang="en-US" sz="1000" dirty="0">
                <a:latin typeface="+mn-ea"/>
              </a:rPr>
              <a:t> 지원하고</a:t>
            </a:r>
            <a:r>
              <a:rPr lang="en-US" altLang="ko-KR" sz="1000" dirty="0">
                <a:latin typeface="+mn-ea"/>
              </a:rPr>
              <a:t>, BPDU Guard/Root Guard </a:t>
            </a:r>
            <a:r>
              <a:rPr lang="ko-KR" altLang="en-US" sz="1000" dirty="0">
                <a:latin typeface="+mn-ea"/>
              </a:rPr>
              <a:t>기능을 제공한다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- Rapid-PVST+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+mn-ea"/>
              </a:rPr>
              <a:t>  RSTP 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>
                <a:latin typeface="+mn-ea"/>
              </a:rPr>
              <a:t>PVST</a:t>
            </a:r>
            <a:r>
              <a:rPr lang="en-US" altLang="ko-KR" sz="1000" dirty="0" smtClean="0">
                <a:latin typeface="+mn-ea"/>
              </a:rPr>
              <a:t>+ 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ko-KR" altLang="en-US" sz="1000" dirty="0">
                <a:latin typeface="+mn-ea"/>
              </a:rPr>
              <a:t>합친 것과 유사하다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987453" y="2348880"/>
            <a:ext cx="1313198" cy="158417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15445" y="3933056"/>
            <a:ext cx="266429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00650" y="2348880"/>
            <a:ext cx="1279091" cy="158417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259" y="3725954"/>
            <a:ext cx="832389" cy="645240"/>
          </a:xfrm>
          <a:prstGeom prst="rect">
            <a:avLst/>
          </a:prstGeom>
          <a:noFill/>
        </p:spPr>
      </p:pic>
      <p:pic>
        <p:nvPicPr>
          <p:cNvPr id="9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3547" y="3725954"/>
            <a:ext cx="832389" cy="645240"/>
          </a:xfrm>
          <a:prstGeom prst="rect">
            <a:avLst/>
          </a:prstGeom>
          <a:noFill/>
        </p:spPr>
      </p:pic>
      <p:pic>
        <p:nvPicPr>
          <p:cNvPr id="43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4456" y="2132856"/>
            <a:ext cx="832389" cy="645240"/>
          </a:xfrm>
          <a:prstGeom prst="rect">
            <a:avLst/>
          </a:prstGeom>
          <a:noFill/>
        </p:spPr>
      </p:pic>
      <p:cxnSp>
        <p:nvCxnSpPr>
          <p:cNvPr id="53" name="직선 연결선 52"/>
          <p:cNvCxnSpPr/>
          <p:nvPr/>
        </p:nvCxnSpPr>
        <p:spPr>
          <a:xfrm>
            <a:off x="971600" y="5330392"/>
            <a:ext cx="266429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71600" y="5402400"/>
            <a:ext cx="266429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259" y="5088016"/>
            <a:ext cx="832389" cy="645240"/>
          </a:xfrm>
          <a:prstGeom prst="rect">
            <a:avLst/>
          </a:prstGeom>
          <a:noFill/>
        </p:spPr>
      </p:pic>
      <p:pic>
        <p:nvPicPr>
          <p:cNvPr id="52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3546" y="5088016"/>
            <a:ext cx="832389" cy="645240"/>
          </a:xfrm>
          <a:prstGeom prst="rect">
            <a:avLst/>
          </a:prstGeom>
          <a:noFill/>
        </p:spPr>
      </p:pic>
      <p:sp>
        <p:nvSpPr>
          <p:cNvPr id="18" name="타원 17"/>
          <p:cNvSpPr/>
          <p:nvPr/>
        </p:nvSpPr>
        <p:spPr>
          <a:xfrm>
            <a:off x="3419872" y="3730672"/>
            <a:ext cx="78876" cy="720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163546" y="5364904"/>
            <a:ext cx="78876" cy="720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2718" y="350100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Block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5961" y="5415027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Block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0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1. STP (Spanning-Tree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42984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BPDU (Bridged Protocol Data Unit)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STP</a:t>
            </a:r>
            <a:r>
              <a:rPr lang="ko-KR" altLang="en-US" sz="1000" dirty="0" smtClean="0"/>
              <a:t>가 지원되는 스위치 사이에 교환되는 프레임 </a:t>
            </a:r>
            <a:r>
              <a:rPr lang="en-US" altLang="ko-KR" sz="1000" dirty="0" smtClean="0"/>
              <a:t>(Root Bridge</a:t>
            </a:r>
            <a:r>
              <a:rPr lang="ko-KR" altLang="en-US" sz="1000" dirty="0" smtClean="0"/>
              <a:t>만 생성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08512" y="114919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[ Spanning-tree Port </a:t>
            </a:r>
            <a:r>
              <a:rPr lang="ko-KR" altLang="en-US" sz="1000" b="1" dirty="0" smtClean="0">
                <a:latin typeface="+mn-ea"/>
              </a:rPr>
              <a:t>상태 </a:t>
            </a:r>
            <a:r>
              <a:rPr lang="en-US" altLang="ko-KR" sz="1000" b="1" dirty="0" smtClean="0">
                <a:latin typeface="+mn-ea"/>
              </a:rPr>
              <a:t>]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BPDU Hello </a:t>
            </a:r>
            <a:r>
              <a:rPr lang="ko-KR" altLang="en-US" sz="1000" dirty="0" err="1" smtClean="0">
                <a:latin typeface="+mn-ea"/>
              </a:rPr>
              <a:t>패킷을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초 간격으로 받아야 하는데 못 받았을 경우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1) Disable : shutdown </a:t>
            </a:r>
            <a:r>
              <a:rPr lang="ko-KR" altLang="en-US" sz="1000" dirty="0" smtClean="0">
                <a:latin typeface="+mn-ea"/>
              </a:rPr>
              <a:t>상태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2) Blocking : maximum Time (</a:t>
            </a:r>
            <a:r>
              <a:rPr lang="ko-KR" altLang="en-US" sz="1000" dirty="0" smtClean="0">
                <a:latin typeface="+mn-ea"/>
              </a:rPr>
              <a:t>남아있는 </a:t>
            </a:r>
            <a:r>
              <a:rPr lang="en-US" altLang="ko-KR" sz="1000" dirty="0" smtClean="0">
                <a:latin typeface="+mn-ea"/>
              </a:rPr>
              <a:t>BPDU </a:t>
            </a:r>
            <a:r>
              <a:rPr lang="ko-KR" altLang="en-US" sz="1000" dirty="0" smtClean="0">
                <a:latin typeface="+mn-ea"/>
              </a:rPr>
              <a:t>없애는 데</a:t>
            </a:r>
            <a:r>
              <a:rPr lang="en-US" altLang="ko-KR" sz="1000" dirty="0" smtClean="0">
                <a:latin typeface="+mn-ea"/>
              </a:rPr>
              <a:t>, 20</a:t>
            </a:r>
            <a:r>
              <a:rPr lang="ko-KR" altLang="en-US" sz="1000" dirty="0" smtClean="0">
                <a:latin typeface="+mn-ea"/>
              </a:rPr>
              <a:t>초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3) Listening : forward-delay (BPDU </a:t>
            </a:r>
            <a:r>
              <a:rPr lang="ko-KR" altLang="en-US" sz="1000" dirty="0" smtClean="0">
                <a:latin typeface="+mn-ea"/>
              </a:rPr>
              <a:t>수신하는데</a:t>
            </a:r>
            <a:r>
              <a:rPr lang="en-US" altLang="ko-KR" sz="1000" dirty="0" smtClean="0">
                <a:latin typeface="+mn-ea"/>
              </a:rPr>
              <a:t>, 15</a:t>
            </a:r>
            <a:r>
              <a:rPr lang="ko-KR" altLang="en-US" sz="1000" dirty="0" smtClean="0">
                <a:latin typeface="+mn-ea"/>
              </a:rPr>
              <a:t>초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4) Learning : forward-delay (</a:t>
            </a:r>
            <a:r>
              <a:rPr lang="ko-KR" altLang="en-US" sz="1000" dirty="0" smtClean="0">
                <a:latin typeface="+mn-ea"/>
              </a:rPr>
              <a:t>수신한 </a:t>
            </a:r>
            <a:r>
              <a:rPr lang="en-US" altLang="ko-KR" sz="1000" dirty="0" smtClean="0">
                <a:latin typeface="+mn-ea"/>
              </a:rPr>
              <a:t>BPDU</a:t>
            </a:r>
            <a:r>
              <a:rPr lang="ko-KR" altLang="en-US" sz="1000" dirty="0" smtClean="0">
                <a:latin typeface="+mn-ea"/>
              </a:rPr>
              <a:t>를 가지고 선출하는데</a:t>
            </a:r>
            <a:r>
              <a:rPr lang="en-US" altLang="ko-KR" sz="1000" dirty="0" smtClean="0">
                <a:latin typeface="+mn-ea"/>
              </a:rPr>
              <a:t>, 15</a:t>
            </a:r>
            <a:r>
              <a:rPr lang="ko-KR" altLang="en-US" sz="1000" dirty="0" smtClean="0">
                <a:latin typeface="+mn-ea"/>
              </a:rPr>
              <a:t>초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5) Forwarding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※ STP </a:t>
            </a:r>
            <a:r>
              <a:rPr lang="ko-KR" altLang="en-US" sz="1000" dirty="0" smtClean="0">
                <a:latin typeface="+mn-ea"/>
              </a:rPr>
              <a:t>단점 </a:t>
            </a:r>
            <a:r>
              <a:rPr lang="en-US" altLang="ko-KR" sz="1000" dirty="0" smtClean="0">
                <a:latin typeface="+mn-ea"/>
              </a:rPr>
              <a:t>: Convergence time</a:t>
            </a:r>
            <a:r>
              <a:rPr lang="ko-KR" altLang="en-US" sz="1000" dirty="0" smtClean="0">
                <a:latin typeface="+mn-ea"/>
              </a:rPr>
              <a:t>이 느리다</a:t>
            </a:r>
            <a:r>
              <a:rPr lang="en-US" altLang="ko-KR" sz="1000" dirty="0" smtClean="0">
                <a:latin typeface="+mn-ea"/>
              </a:rPr>
              <a:t>. (Forwarding </a:t>
            </a:r>
            <a:r>
              <a:rPr lang="ko-KR" altLang="en-US" sz="1000" dirty="0" smtClean="0">
                <a:latin typeface="+mn-ea"/>
              </a:rPr>
              <a:t>단계까지 </a:t>
            </a:r>
            <a:r>
              <a:rPr lang="en-US" altLang="ko-KR" sz="1000" dirty="0" smtClean="0">
                <a:latin typeface="+mn-ea"/>
              </a:rPr>
              <a:t>50</a:t>
            </a:r>
            <a:r>
              <a:rPr lang="ko-KR" altLang="en-US" sz="1000" dirty="0" smtClean="0">
                <a:latin typeface="+mn-ea"/>
              </a:rPr>
              <a:t>초</a:t>
            </a:r>
            <a:r>
              <a:rPr lang="en-US" altLang="ko-KR" sz="1000" dirty="0" smtClean="0">
                <a:latin typeface="+mn-ea"/>
              </a:rPr>
              <a:t>)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2895581"/>
              </p:ext>
            </p:extLst>
          </p:nvPr>
        </p:nvGraphicFramePr>
        <p:xfrm>
          <a:off x="428596" y="1894230"/>
          <a:ext cx="3652217" cy="424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77"/>
                <a:gridCol w="2581740"/>
              </a:tblGrid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Bytes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Field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Protocol</a:t>
                      </a:r>
                      <a:r>
                        <a:rPr lang="en-US" altLang="ko-KR" sz="1200" baseline="0" dirty="0" smtClean="0"/>
                        <a:t> of ID = 0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Version =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STP: 0, RSTP:2,</a:t>
                      </a:r>
                      <a:r>
                        <a:rPr lang="en-US" altLang="ko-KR" sz="1200" baseline="0" dirty="0" smtClean="0"/>
                        <a:t> MSTP:3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 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Message</a:t>
                      </a:r>
                      <a:r>
                        <a:rPr lang="en-US" altLang="ko-KR" sz="1200" baseline="0" dirty="0" smtClean="0"/>
                        <a:t> Type = 0x00 : BPDU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 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flags =</a:t>
                      </a:r>
                      <a:r>
                        <a:rPr lang="en-US" altLang="ko-KR" sz="1200" baseline="0" dirty="0" smtClean="0"/>
                        <a:t> TCA : 0x80, TC : 0x01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8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Root ID = Root</a:t>
                      </a:r>
                      <a:r>
                        <a:rPr lang="en-US" altLang="ko-KR" sz="1200" baseline="0" dirty="0" smtClean="0"/>
                        <a:t> Switch ID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Cost of Path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8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Bridge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Port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 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Message</a:t>
                      </a:r>
                      <a:r>
                        <a:rPr lang="en-US" altLang="ko-KR" sz="1200" baseline="0" dirty="0" smtClean="0"/>
                        <a:t> Age (BPDU Age)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Maximum Time</a:t>
                      </a:r>
                      <a:r>
                        <a:rPr lang="en-US" altLang="ko-KR" sz="1200" baseline="0" dirty="0" smtClean="0"/>
                        <a:t> = 20</a:t>
                      </a:r>
                      <a:r>
                        <a:rPr lang="ko-KR" altLang="en-US" sz="1200" baseline="0" dirty="0" smtClean="0"/>
                        <a:t>초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Hello</a:t>
                      </a:r>
                      <a:r>
                        <a:rPr lang="en-US" altLang="ko-KR" sz="1200" baseline="0" dirty="0" smtClean="0"/>
                        <a:t> Time = 2</a:t>
                      </a:r>
                      <a:r>
                        <a:rPr lang="ko-KR" altLang="en-US" sz="1200" baseline="0" dirty="0" smtClean="0"/>
                        <a:t>초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Forward Delay = 30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0" y="3000372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TCN BPDU (Topology Change Notification BPDU)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토폴로지가 변경 됐을 때 주고 받는 </a:t>
            </a:r>
            <a:r>
              <a:rPr lang="en-US" altLang="ko-KR" sz="1000" dirty="0" smtClean="0"/>
              <a:t>BPDU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909734" y="3683396"/>
          <a:ext cx="3929090" cy="130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857256"/>
                <a:gridCol w="2071702"/>
              </a:tblGrid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Filed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Size(Byte)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Content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Protocol</a:t>
                      </a:r>
                      <a:r>
                        <a:rPr lang="en-US" altLang="ko-KR" sz="1200" baseline="0" smtClean="0"/>
                        <a:t> ID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Version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STP</a:t>
                      </a:r>
                      <a:r>
                        <a:rPr lang="en-US" altLang="ko-KR" sz="1200" baseline="0" dirty="0" smtClean="0"/>
                        <a:t> : 0, RSTP : 2, MSTP : 3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 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marL="80600" marR="80600" marT="40300" marB="403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0x80</a:t>
                      </a:r>
                      <a:r>
                        <a:rPr lang="en-US" altLang="ko-KR" sz="1200" baseline="0" dirty="0" smtClean="0"/>
                        <a:t> : TCA , 0x01 : TC</a:t>
                      </a:r>
                      <a:endParaRPr lang="ko-KR" altLang="en-US" sz="1200" dirty="0"/>
                    </a:p>
                  </a:txBody>
                  <a:tcPr marL="80600" marR="80600" marT="40300" marB="403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90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. STP (Spanning-Tree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536038" y="4250252"/>
            <a:ext cx="4500024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06" y="2099629"/>
            <a:ext cx="2714644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000" b="1" dirty="0" smtClean="0"/>
              <a:t>. Root Bridge </a:t>
            </a:r>
            <a:r>
              <a:rPr lang="ko-KR" altLang="en-US" sz="1000" b="1" dirty="0" smtClean="0"/>
              <a:t>선출 순서</a:t>
            </a: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# show spanning-tree</a:t>
            </a:r>
          </a:p>
          <a:p>
            <a:pPr>
              <a:spcBef>
                <a:spcPct val="0"/>
              </a:spcBef>
              <a:defRPr/>
            </a:pPr>
            <a:endParaRPr lang="en-US" altLang="ko-KR" sz="1000" b="1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b="1" dirty="0" smtClean="0">
                <a:latin typeface="+mn-ea"/>
              </a:rPr>
              <a:t>■ 루트 스위치 선출</a:t>
            </a:r>
            <a:r>
              <a:rPr lang="en-US" altLang="ko-KR" sz="1000" b="1" dirty="0" smtClean="0">
                <a:latin typeface="+mn-ea"/>
              </a:rPr>
              <a:t>(Root Switch)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 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스위치 우선 순위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(Priority)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가장 낮은 것 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 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스위치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MAC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주소가 가장 낮은 것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Designated-Port(DP) </a:t>
            </a:r>
          </a:p>
          <a:p>
            <a:pPr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각각의 링크 별로 하나의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Port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만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로 선출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1) Root Switch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는 무조건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 됨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2) Path-cost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3) Bridge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4) Port-ID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  <a:endParaRPr lang="en-US" altLang="ko-KR" sz="1000" b="1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Root-Port(RP)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Root Switch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를 제외한 나머지 스위치에서 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각각 하나의 포트를 루트 포트로 선출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1) Path cost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2) Bridge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3) Port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BP(Block Port)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RP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도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도 아닌 포트가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Block Port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  <a:endParaRPr lang="ko-KR" altLang="en-US" sz="10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 flipV="1">
            <a:off x="4367414" y="1611143"/>
            <a:ext cx="1643074" cy="12144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867612" y="1611143"/>
            <a:ext cx="1643074" cy="12858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67414" y="2928934"/>
            <a:ext cx="1571636" cy="12144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0800000" flipV="1">
            <a:off x="5939050" y="2857496"/>
            <a:ext cx="1643074" cy="12858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925" y="2643182"/>
            <a:ext cx="832389" cy="645240"/>
          </a:xfrm>
          <a:prstGeom prst="rect">
            <a:avLst/>
          </a:prstGeom>
          <a:noFill/>
        </p:spPr>
      </p:pic>
      <p:pic>
        <p:nvPicPr>
          <p:cNvPr id="14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8786" y="2643182"/>
            <a:ext cx="832389" cy="645240"/>
          </a:xfrm>
          <a:prstGeom prst="rect">
            <a:avLst/>
          </a:prstGeom>
          <a:noFill/>
        </p:spPr>
      </p:pic>
      <p:pic>
        <p:nvPicPr>
          <p:cNvPr id="15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0422" y="1396829"/>
            <a:ext cx="832389" cy="645240"/>
          </a:xfrm>
          <a:prstGeom prst="rect">
            <a:avLst/>
          </a:prstGeom>
          <a:noFill/>
        </p:spPr>
      </p:pic>
      <p:pic>
        <p:nvPicPr>
          <p:cNvPr id="16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0422" y="3926768"/>
            <a:ext cx="832389" cy="645240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5705280" y="169230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33644" y="293866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96324" y="420509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06100" y="293866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68168" y="196833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Root Bridge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4802" y="385762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Block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4670" y="3857628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RP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96306" y="257174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RP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3166" y="257174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RP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67414" y="318277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DP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53496" y="318277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DP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554" y="17020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DP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96240" y="172211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DP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43707" y="1150608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MAC : 0000.0000.1111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81596" y="3429000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MAC : 0000.0000.2222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41238" y="3429000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MAC : 0000.0000.3333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50178" y="4500570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MAC </a:t>
            </a:r>
            <a:r>
              <a:rPr lang="en-US" altLang="ko-KR" sz="1000" b="1" smtClean="0">
                <a:solidFill>
                  <a:schemeClr val="tx2"/>
                </a:solidFill>
              </a:rPr>
              <a:t>: 0000.0000.4444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72424" y="4750112"/>
            <a:ext cx="5572164" cy="1631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※ STP</a:t>
            </a:r>
            <a:r>
              <a:rPr lang="ko-KR" altLang="en-US" sz="1000" b="1" dirty="0" smtClean="0">
                <a:latin typeface="+mn-ea"/>
              </a:rPr>
              <a:t>의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가지 구성요소</a:t>
            </a:r>
            <a:endParaRPr lang="en-US" altLang="ko-KR" sz="1000" b="1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. Root Bridge </a:t>
            </a:r>
          </a:p>
          <a:p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네트워크당 하나의 </a:t>
            </a:r>
            <a:r>
              <a:rPr lang="en-US" altLang="ko-KR" sz="1000" dirty="0" smtClean="0">
                <a:latin typeface="+mn-ea"/>
              </a:rPr>
              <a:t>Root Bridge</a:t>
            </a:r>
            <a:r>
              <a:rPr lang="ko-KR" altLang="en-US" sz="1000" dirty="0" smtClean="0">
                <a:latin typeface="+mn-ea"/>
              </a:rPr>
              <a:t>가 존재한다</a:t>
            </a:r>
            <a:r>
              <a:rPr lang="en-US" altLang="ko-KR" sz="1000" dirty="0" smtClean="0">
                <a:latin typeface="+mn-ea"/>
              </a:rPr>
              <a:t>. Tree</a:t>
            </a:r>
            <a:r>
              <a:rPr lang="ko-KR" altLang="en-US" sz="1000" dirty="0" smtClean="0">
                <a:latin typeface="+mn-ea"/>
              </a:rPr>
              <a:t>의 최상위 노드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. Root Port </a:t>
            </a:r>
          </a:p>
          <a:p>
            <a:r>
              <a:rPr lang="en-US" altLang="ko-KR" sz="1000" dirty="0" smtClean="0">
                <a:latin typeface="+mn-ea"/>
              </a:rPr>
              <a:t>  RB</a:t>
            </a:r>
            <a:r>
              <a:rPr lang="ko-KR" altLang="en-US" sz="1000" dirty="0" smtClean="0">
                <a:latin typeface="+mn-ea"/>
              </a:rPr>
              <a:t>를 제외한 모든 </a:t>
            </a:r>
            <a:r>
              <a:rPr lang="ko-KR" altLang="en-US" sz="1000" dirty="0" err="1" smtClean="0">
                <a:latin typeface="+mn-ea"/>
              </a:rPr>
              <a:t>브릿지는</a:t>
            </a:r>
            <a:r>
              <a:rPr lang="ko-KR" altLang="en-US" sz="1000" dirty="0" smtClean="0">
                <a:latin typeface="+mn-ea"/>
              </a:rPr>
              <a:t> 하나의 </a:t>
            </a:r>
            <a:r>
              <a:rPr lang="en-US" altLang="ko-KR" sz="1000" b="1" dirty="0" smtClean="0">
                <a:latin typeface="+mn-ea"/>
              </a:rPr>
              <a:t>RP</a:t>
            </a:r>
            <a:r>
              <a:rPr lang="ko-KR" altLang="en-US" sz="1000" dirty="0" smtClean="0">
                <a:latin typeface="+mn-ea"/>
              </a:rPr>
              <a:t>를 가진다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. Designated Port</a:t>
            </a:r>
          </a:p>
          <a:p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주변에 하나 이상의 </a:t>
            </a:r>
            <a:r>
              <a:rPr lang="ko-KR" altLang="en-US" sz="1000" dirty="0" err="1" smtClean="0">
                <a:latin typeface="+mn-ea"/>
              </a:rPr>
              <a:t>브릿지가</a:t>
            </a:r>
            <a:r>
              <a:rPr lang="ko-KR" altLang="en-US" sz="1000" dirty="0" smtClean="0">
                <a:latin typeface="+mn-ea"/>
              </a:rPr>
              <a:t> 있을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 브릿지와 연결되는 </a:t>
            </a:r>
            <a:r>
              <a:rPr lang="en-US" altLang="ko-KR" sz="1000" b="1" dirty="0" smtClean="0">
                <a:latin typeface="+mn-ea"/>
              </a:rPr>
              <a:t>DP</a:t>
            </a:r>
            <a:r>
              <a:rPr lang="ko-KR" altLang="en-US" sz="1000" dirty="0" smtClean="0">
                <a:latin typeface="+mn-ea"/>
              </a:rPr>
              <a:t>를 하나 가지고 있어야 한다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14282" y="1256676"/>
            <a:ext cx="4069686" cy="553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Cost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비용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: 19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Bridge ID     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스위치 우선순위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: 32768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+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스위치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MAC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Port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ID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포트 우선순위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: 128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+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포트 번호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rot="10800000">
            <a:off x="0" y="2000240"/>
            <a:ext cx="278605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90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. STP (Spanning-Tree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536038" y="4250252"/>
            <a:ext cx="4500024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06" y="2099629"/>
            <a:ext cx="2714644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000" b="1" dirty="0" smtClean="0"/>
              <a:t>. Root Bridge </a:t>
            </a:r>
            <a:r>
              <a:rPr lang="ko-KR" altLang="en-US" sz="1000" b="1" dirty="0" smtClean="0"/>
              <a:t>선출 순서</a:t>
            </a: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# show spanning-tree</a:t>
            </a:r>
          </a:p>
          <a:p>
            <a:pPr>
              <a:spcBef>
                <a:spcPct val="0"/>
              </a:spcBef>
              <a:defRPr/>
            </a:pPr>
            <a:endParaRPr lang="en-US" altLang="ko-KR" sz="1000" b="1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b="1" dirty="0" smtClean="0">
                <a:latin typeface="+mn-ea"/>
              </a:rPr>
              <a:t>■ 루트 스위치 선출</a:t>
            </a:r>
            <a:r>
              <a:rPr lang="en-US" altLang="ko-KR" sz="1000" b="1" dirty="0" smtClean="0">
                <a:latin typeface="+mn-ea"/>
              </a:rPr>
              <a:t>(Root Switch)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 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스위치 우선 순위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가장 낮은 것 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 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스위치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MAC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주소가 가장 낮은 것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Designated-Port(DP) </a:t>
            </a:r>
          </a:p>
          <a:p>
            <a:pPr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각각의 링크 별로 하나의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Port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만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로 선출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1) Root Switch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는 무조건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 됨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2) Path-cost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3) Bridge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4) Port-ID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  <a:endParaRPr lang="en-US" altLang="ko-KR" sz="1000" b="1" dirty="0" smtClean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Root-Port(RP)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Root Switch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를 제외한 나머지 스위치에서 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각각 하나의 포트를 루트 포트로 선출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1) Path cost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2) Bridge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3) Port ID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b="1" dirty="0" smtClean="0">
                <a:latin typeface="+mn-ea"/>
              </a:rPr>
              <a:t>BP(Block Port)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RP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도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DP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도 아닌 포트가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B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P(Block Port)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latin typeface="+mn-ea"/>
              </a:rPr>
              <a:t>------------------------------------------------</a:t>
            </a:r>
            <a:endParaRPr lang="ko-KR" altLang="en-US" sz="10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 flipV="1">
            <a:off x="4367414" y="1611143"/>
            <a:ext cx="1643074" cy="12144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867612" y="1611143"/>
            <a:ext cx="1643074" cy="12858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67414" y="2928934"/>
            <a:ext cx="1571636" cy="12144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0800000" flipV="1">
            <a:off x="5939050" y="2857496"/>
            <a:ext cx="1643074" cy="12858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925" y="2643182"/>
            <a:ext cx="832389" cy="645240"/>
          </a:xfrm>
          <a:prstGeom prst="rect">
            <a:avLst/>
          </a:prstGeom>
          <a:noFill/>
        </p:spPr>
      </p:pic>
      <p:pic>
        <p:nvPicPr>
          <p:cNvPr id="14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8786" y="2643182"/>
            <a:ext cx="832389" cy="645240"/>
          </a:xfrm>
          <a:prstGeom prst="rect">
            <a:avLst/>
          </a:prstGeom>
          <a:noFill/>
        </p:spPr>
      </p:pic>
      <p:pic>
        <p:nvPicPr>
          <p:cNvPr id="15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0422" y="1396829"/>
            <a:ext cx="832389" cy="645240"/>
          </a:xfrm>
          <a:prstGeom prst="rect">
            <a:avLst/>
          </a:prstGeom>
          <a:noFill/>
        </p:spPr>
      </p:pic>
      <p:pic>
        <p:nvPicPr>
          <p:cNvPr id="16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0422" y="3926768"/>
            <a:ext cx="832389" cy="645240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5705280" y="169230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33644" y="293866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96324" y="420509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06100" y="293866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SW4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68168" y="196833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Root Bridge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4802" y="385762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Block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4670" y="3857628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RP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96306" y="257174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RP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3166" y="257174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RP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67414" y="318277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DP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53496" y="318277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DP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554" y="17020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DP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96240" y="172211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C00000"/>
                </a:solidFill>
              </a:rPr>
              <a:t>DP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rot="10800000">
            <a:off x="0" y="2000240"/>
            <a:ext cx="278605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896400" y="4966423"/>
            <a:ext cx="321471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■ 루트 스위치 지정 방법</a:t>
            </a: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유형 </a:t>
            </a:r>
            <a:r>
              <a:rPr lang="en-US" altLang="ko-KR" sz="1000" dirty="0" smtClean="0">
                <a:latin typeface="+mn-ea"/>
              </a:rPr>
              <a:t>1</a:t>
            </a: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 smtClean="0">
                <a:latin typeface="+mn-ea"/>
              </a:rPr>
              <a:t>)# spanning-tree 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10,20</a:t>
            </a:r>
            <a:r>
              <a:rPr lang="en-US" altLang="ko-KR" sz="1000" dirty="0" smtClean="0">
                <a:latin typeface="+mn-ea"/>
              </a:rPr>
              <a:t> root </a:t>
            </a:r>
            <a:r>
              <a:rPr lang="en-US" altLang="ko-KR" sz="1000" dirty="0" smtClean="0">
                <a:solidFill>
                  <a:schemeClr val="accent4"/>
                </a:solidFill>
                <a:latin typeface="+mn-ea"/>
              </a:rPr>
              <a:t>primary </a:t>
            </a:r>
            <a:r>
              <a:rPr lang="en-US" altLang="ko-KR" sz="1000" dirty="0" smtClean="0">
                <a:latin typeface="+mn-ea"/>
              </a:rPr>
              <a:t>  </a:t>
            </a: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 smtClean="0">
                <a:latin typeface="+mn-ea"/>
              </a:rPr>
              <a:t>)# spanning-tree 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10,20</a:t>
            </a:r>
            <a:r>
              <a:rPr lang="en-US" altLang="ko-KR" sz="1000" dirty="0" smtClean="0">
                <a:latin typeface="+mn-ea"/>
              </a:rPr>
              <a:t> root </a:t>
            </a:r>
            <a:r>
              <a:rPr lang="en-US" altLang="ko-KR" sz="1000" dirty="0" smtClean="0">
                <a:solidFill>
                  <a:schemeClr val="accent5"/>
                </a:solidFill>
                <a:latin typeface="+mn-ea"/>
              </a:rPr>
              <a:t>secondary</a:t>
            </a:r>
          </a:p>
          <a:p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- </a:t>
            </a:r>
            <a:r>
              <a:rPr lang="ko-KR" altLang="en-US" sz="1000" smtClean="0">
                <a:latin typeface="+mn-ea"/>
              </a:rPr>
              <a:t>유형 </a:t>
            </a:r>
            <a:r>
              <a:rPr lang="en-US" altLang="ko-KR" sz="1000" smtClean="0">
                <a:latin typeface="+mn-ea"/>
              </a:rPr>
              <a:t>2 (</a:t>
            </a:r>
            <a:r>
              <a:rPr lang="ko-KR" altLang="en-US" sz="1000" smtClean="0">
                <a:latin typeface="+mn-ea"/>
              </a:rPr>
              <a:t>★</a:t>
            </a:r>
            <a:r>
              <a:rPr lang="en-US" altLang="ko-KR" sz="1000" smtClean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 smtClean="0">
                <a:latin typeface="+mn-ea"/>
              </a:rPr>
              <a:t>)# spanning-tree 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10,20</a:t>
            </a:r>
            <a:r>
              <a:rPr lang="en-US" altLang="ko-KR" sz="1000" dirty="0" smtClean="0">
                <a:latin typeface="+mn-ea"/>
              </a:rPr>
              <a:t> priority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0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4096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에서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Increase, decrease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5714" y="115060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Priority 0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97060" y="280551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Priority 32769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8926" y="281524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Priority 32769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0072" y="4510917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2"/>
                </a:solidFill>
              </a:rPr>
              <a:t>Priority 32769</a:t>
            </a:r>
            <a:endParaRPr lang="ko-KR" altLang="en-US" sz="1000" b="1">
              <a:solidFill>
                <a:schemeClr val="tx2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82548" y="4971452"/>
            <a:ext cx="2857520" cy="1785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■ </a:t>
            </a:r>
            <a:r>
              <a:rPr lang="en-US" altLang="ko-KR" sz="1000" dirty="0" smtClean="0">
                <a:latin typeface="+mn-ea"/>
              </a:rPr>
              <a:t>Block Port </a:t>
            </a:r>
            <a:r>
              <a:rPr lang="ko-KR" altLang="en-US" sz="1000" dirty="0" smtClean="0">
                <a:latin typeface="+mn-ea"/>
              </a:rPr>
              <a:t>바꾸고 싶을 경우</a:t>
            </a: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유형 </a:t>
            </a:r>
            <a:r>
              <a:rPr lang="en-US" altLang="ko-KR" sz="1000" dirty="0" smtClean="0">
                <a:latin typeface="+mn-ea"/>
              </a:rPr>
              <a:t>1</a:t>
            </a: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 smtClean="0">
                <a:latin typeface="+mn-ea"/>
              </a:rPr>
              <a:t>-if)# spanning-tree 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10,20</a:t>
            </a:r>
            <a:r>
              <a:rPr lang="en-US" altLang="ko-KR" sz="1000" dirty="0" smtClean="0">
                <a:latin typeface="+mn-ea"/>
              </a:rPr>
              <a:t> cost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</a:t>
            </a: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패킷</a:t>
            </a:r>
            <a:r>
              <a:rPr lang="ko-KR" altLang="en-US" sz="1000" dirty="0" smtClean="0">
                <a:latin typeface="+mn-ea"/>
              </a:rPr>
              <a:t> 트레이서 </a:t>
            </a:r>
            <a:r>
              <a:rPr lang="en-US" altLang="ko-KR" sz="1000" dirty="0" smtClean="0">
                <a:latin typeface="+mn-ea"/>
              </a:rPr>
              <a:t>X)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유형 </a:t>
            </a:r>
            <a:r>
              <a:rPr lang="en-US" altLang="ko-KR" sz="1000" dirty="0" smtClean="0">
                <a:latin typeface="+mn-ea"/>
              </a:rPr>
              <a:t>2</a:t>
            </a:r>
          </a:p>
          <a:p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 smtClean="0">
                <a:latin typeface="+mn-ea"/>
              </a:rPr>
              <a:t>-if)# spanning-tree </a:t>
            </a:r>
            <a:r>
              <a:rPr lang="en-US" altLang="ko-KR" sz="1000" dirty="0" err="1" smtClean="0">
                <a:latin typeface="+mn-ea"/>
              </a:rPr>
              <a:t>vlan</a:t>
            </a:r>
            <a:r>
              <a:rPr lang="en-US" altLang="ko-KR" sz="1000" dirty="0" smtClean="0">
                <a:latin typeface="+mn-ea"/>
              </a:rPr>
              <a:t> 1 port-priority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160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Port-Priority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값인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128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보다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16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높거나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낮아야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rot="10800000">
            <a:off x="2786050" y="4857760"/>
            <a:ext cx="635795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14282" y="1256676"/>
            <a:ext cx="4069686" cy="553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Cost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비용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: 19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Bridge ID     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스위치 우선순위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: 32768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+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스위치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MAC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 Port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ID	=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포트 우선순위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: 128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+ 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포트 번호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0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841</Words>
  <Application>Microsoft Office PowerPoint</Application>
  <PresentationFormat>화면 슬라이드 쇼(4:3)</PresentationFormat>
  <Paragraphs>228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김성대</dc:creator>
  <cp:lastModifiedBy>김성대</cp:lastModifiedBy>
  <cp:revision>3</cp:revision>
  <dcterms:created xsi:type="dcterms:W3CDTF">2016-04-15T02:54:54Z</dcterms:created>
  <dcterms:modified xsi:type="dcterms:W3CDTF">2016-04-15T03:09:19Z</dcterms:modified>
</cp:coreProperties>
</file>