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94" r:id="rId2"/>
    <p:sldId id="264" r:id="rId3"/>
    <p:sldId id="265" r:id="rId4"/>
    <p:sldId id="266" r:id="rId5"/>
    <p:sldId id="259" r:id="rId6"/>
    <p:sldId id="263" r:id="rId7"/>
    <p:sldId id="278" r:id="rId8"/>
    <p:sldId id="281" r:id="rId9"/>
    <p:sldId id="279" r:id="rId10"/>
    <p:sldId id="280" r:id="rId11"/>
    <p:sldId id="276" r:id="rId12"/>
    <p:sldId id="272" r:id="rId13"/>
    <p:sldId id="277" r:id="rId14"/>
    <p:sldId id="274" r:id="rId15"/>
    <p:sldId id="283" r:id="rId16"/>
    <p:sldId id="282" r:id="rId17"/>
    <p:sldId id="288" r:id="rId18"/>
    <p:sldId id="289" r:id="rId19"/>
    <p:sldId id="290" r:id="rId20"/>
    <p:sldId id="291" r:id="rId21"/>
    <p:sldId id="292" r:id="rId22"/>
    <p:sldId id="29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40" d="100"/>
          <a:sy n="40" d="100"/>
        </p:scale>
        <p:origin x="6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rgbClr val="587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40786" y="1268416"/>
            <a:ext cx="11516783" cy="4751387"/>
          </a:xfrm>
          <a:prstGeom prst="rect">
            <a:avLst/>
          </a:prstGeom>
          <a:solidFill>
            <a:schemeClr val="bg1"/>
          </a:solidFill>
          <a:ln w="635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 dirty="0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 rot="5400000">
            <a:off x="-246325" y="3644107"/>
            <a:ext cx="47386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 dirty="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349252" y="2481263"/>
            <a:ext cx="1152313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 dirty="0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370419" y="3656013"/>
            <a:ext cx="1152313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 dirty="0"/>
          </a:p>
        </p:txBody>
      </p:sp>
      <p:pic>
        <p:nvPicPr>
          <p:cNvPr id="10" name="Picture 35" descr="표지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73325"/>
            <a:ext cx="17526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5615948" y="849852"/>
            <a:ext cx="5856651" cy="2486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500" tIns="35100" rIns="67500" bIns="35100">
            <a:spAutoFit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/>
            </a:pPr>
            <a:r>
              <a:rPr lang="en-US" altLang="ko-KR" sz="1200" i="1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Industrial Engineering - Systems Approach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434" y="692697"/>
            <a:ext cx="5953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산업경영공학 </a:t>
            </a:r>
            <a:r>
              <a:rPr lang="en-US" altLang="ko-KR" sz="18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접근</a:t>
            </a:r>
          </a:p>
        </p:txBody>
      </p:sp>
    </p:spTree>
    <p:extLst>
      <p:ext uri="{BB962C8B-B14F-4D97-AF65-F5344CB8AC3E}">
        <p14:creationId xmlns:p14="http://schemas.microsoft.com/office/powerpoint/2010/main" val="64466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395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30949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62003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0884" y="274641"/>
            <a:ext cx="2808816" cy="58181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34433" y="274641"/>
            <a:ext cx="8223251" cy="58181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82566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D8AE7-A447-40D9-A661-F5C1C792B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CF1E78-AE02-4FBF-AB9F-44A397E79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FF2EF-148F-4B8A-B6CD-10452C75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932-830D-4611-BA01-4FC22A88463B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DC1C4-7D0A-4EDD-A625-6918F16D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F9590-0D62-454F-98CC-4D20D9F9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2EED-8B1F-49A2-A33C-0FFE9602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6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bg>
      <p:bgPr>
        <a:solidFill>
          <a:srgbClr val="587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40786" y="1268416"/>
            <a:ext cx="11516783" cy="4751387"/>
          </a:xfrm>
          <a:prstGeom prst="rect">
            <a:avLst/>
          </a:prstGeom>
          <a:solidFill>
            <a:schemeClr val="bg1"/>
          </a:solidFill>
          <a:ln w="635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 dirty="0"/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 rot="5400000">
            <a:off x="-246325" y="3644107"/>
            <a:ext cx="47386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rot="5400000">
            <a:off x="1508389" y="3652044"/>
            <a:ext cx="47386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 dirty="0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>
            <a:off x="370419" y="3656013"/>
            <a:ext cx="1152313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349252" y="2481263"/>
            <a:ext cx="1152313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 dirty="0"/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59" y="2643265"/>
            <a:ext cx="1701412" cy="8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33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4580" name="Picture 4" descr="http://www.powerpatterns.com/i/sites/1/bridge-the-gap-man-jumping-acro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19" y="1316569"/>
            <a:ext cx="1729316" cy="113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6" name="Picture 20" descr="http://www.jobmail.co.za/blog/wp-content/uploads/2014/12/Industrial-Engineering-Jobs.jp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8" y="4857349"/>
            <a:ext cx="1728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8" name="Picture 22" descr="http://www.atitan.com/uploads/Image/Engineering%20Solutions.jpg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575" y="3683124"/>
            <a:ext cx="1728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5615948" y="849852"/>
            <a:ext cx="5856651" cy="2486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500" tIns="35100" rIns="67500" bIns="35100">
            <a:spAutoFit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/>
            </a:pPr>
            <a:r>
              <a:rPr lang="en-US" altLang="ko-KR" sz="1200" i="1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Industrial Engineering - Systems Approach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4434" y="692697"/>
            <a:ext cx="5953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산업경영공학 </a:t>
            </a:r>
            <a:r>
              <a:rPr lang="en-US" altLang="ko-KR" sz="18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접근</a:t>
            </a:r>
          </a:p>
        </p:txBody>
      </p:sp>
      <p:pic>
        <p:nvPicPr>
          <p:cNvPr id="30" name="Picture 35" descr="표지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73325"/>
            <a:ext cx="17526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35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5" descr="표지1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79" y="2892080"/>
            <a:ext cx="2568000" cy="15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618204" y="2902471"/>
            <a:ext cx="5189765" cy="3071192"/>
            <a:chOff x="751684" y="2878088"/>
            <a:chExt cx="2620100" cy="2324274"/>
          </a:xfrm>
        </p:grpSpPr>
        <p:pic>
          <p:nvPicPr>
            <p:cNvPr id="24" name="Picture 4" descr="http://www.powerpatterns.com/i/sites/1/bridge-the-gap-man-jumping-across.jp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797" y="2878088"/>
              <a:ext cx="1296987" cy="1138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0" descr="http://www.jobmail.co.za/blog/wp-content/uploads/2014/12/Industrial-Engineering-Jobs.jpg"/>
            <p:cNvPicPr preferRelativeResize="0"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684" y="4050362"/>
              <a:ext cx="1296000" cy="11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2" descr="http://www.atitan.com/uploads/Image/Engineering%20Solutions.jpg"/>
            <p:cNvPicPr preferRelativeResize="0">
              <a:picLocks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784" y="4050362"/>
              <a:ext cx="1296000" cy="11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직사각형 8"/>
          <p:cNvSpPr/>
          <p:nvPr/>
        </p:nvSpPr>
        <p:spPr bwMode="auto">
          <a:xfrm>
            <a:off x="506999" y="1268416"/>
            <a:ext cx="11178005" cy="278635"/>
          </a:xfrm>
          <a:prstGeom prst="rect">
            <a:avLst/>
          </a:prstGeom>
          <a:solidFill>
            <a:srgbClr val="5878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67500" tIns="35100" rIns="67500" bIns="35100">
            <a:spAutoFit/>
          </a:bodyPr>
          <a:lstStyle/>
          <a:p>
            <a:pPr>
              <a:defRPr/>
            </a:pPr>
            <a:endParaRPr lang="ko-KR" altLang="en-US" sz="1350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506999" y="2831707"/>
            <a:ext cx="11178005" cy="278635"/>
          </a:xfrm>
          <a:prstGeom prst="rect">
            <a:avLst/>
          </a:prstGeom>
          <a:solidFill>
            <a:srgbClr val="859DD1">
              <a:alpha val="8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67500" tIns="35100" rIns="67500" bIns="35100">
            <a:spAutoFit/>
          </a:bodyPr>
          <a:lstStyle/>
          <a:p>
            <a:pPr>
              <a:defRPr/>
            </a:pPr>
            <a:endParaRPr lang="ko-KR" altLang="en-US" sz="1350" dirty="0"/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5519937" y="849852"/>
            <a:ext cx="5856651" cy="2486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500" tIns="35100" rIns="67500" bIns="35100">
            <a:spAutoFit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/>
            </a:pPr>
            <a:r>
              <a:rPr lang="en-US" altLang="ko-KR" sz="1200" i="1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Industrial Engineering - Systems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434" y="692697"/>
            <a:ext cx="5953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b="1" i="1" dirty="0">
                <a:solidFill>
                  <a:srgbClr val="859DD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산업경영공학 </a:t>
            </a:r>
            <a:r>
              <a:rPr lang="en-US" altLang="ko-KR" sz="1800" b="1" i="1" dirty="0">
                <a:solidFill>
                  <a:srgbClr val="859DD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b="1" i="1" dirty="0">
                <a:solidFill>
                  <a:srgbClr val="859DD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접근</a:t>
            </a:r>
          </a:p>
        </p:txBody>
      </p:sp>
    </p:spTree>
    <p:extLst>
      <p:ext uri="{BB962C8B-B14F-4D97-AF65-F5344CB8AC3E}">
        <p14:creationId xmlns:p14="http://schemas.microsoft.com/office/powerpoint/2010/main" val="740172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90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8644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435" y="908050"/>
            <a:ext cx="5516033" cy="5184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53669" y="908050"/>
            <a:ext cx="5516033" cy="5184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3774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92801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7953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30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3" y="908050"/>
            <a:ext cx="1123526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03717" y="66678"/>
            <a:ext cx="11997267" cy="6729413"/>
          </a:xfrm>
          <a:prstGeom prst="rect">
            <a:avLst/>
          </a:prstGeom>
          <a:noFill/>
          <a:ln w="88900">
            <a:solidFill>
              <a:srgbClr val="859DD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 dirty="0"/>
          </a:p>
        </p:txBody>
      </p:sp>
      <p:sp>
        <p:nvSpPr>
          <p:cNvPr id="1028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429684" y="274638"/>
            <a:ext cx="9505949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65" name="Line 41"/>
          <p:cNvSpPr>
            <a:spLocks noChangeShapeType="1"/>
          </p:cNvSpPr>
          <p:nvPr/>
        </p:nvSpPr>
        <p:spPr bwMode="auto">
          <a:xfrm>
            <a:off x="431802" y="765175"/>
            <a:ext cx="11233151" cy="0"/>
          </a:xfrm>
          <a:prstGeom prst="line">
            <a:avLst/>
          </a:prstGeom>
          <a:noFill/>
          <a:ln w="25400">
            <a:solidFill>
              <a:srgbClr val="859DD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350" dirty="0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11138179" y="6308726"/>
            <a:ext cx="5036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latinLnBrk="0" hangingPunct="0">
              <a:defRPr/>
            </a:pPr>
            <a:fld id="{57A3FC1E-1843-43EB-8B99-BF40D8C57C4D}" type="slidenum"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0" latinLnBrk="0" hangingPunct="0">
                <a:defRPr/>
              </a:pPr>
              <a:t>‹#›</a:t>
            </a:fld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8174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kumimoji="1" sz="1500">
          <a:solidFill>
            <a:schemeClr val="tx1"/>
          </a:solidFill>
          <a:latin typeface="Arial Black" pitchFamily="34" charset="0"/>
          <a:ea typeface="HY견고딕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kumimoji="1" sz="1500">
          <a:solidFill>
            <a:schemeClr val="tx1"/>
          </a:solidFill>
          <a:latin typeface="Arial Black" pitchFamily="34" charset="0"/>
          <a:ea typeface="HY견고딕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kumimoji="1" sz="1500">
          <a:solidFill>
            <a:schemeClr val="tx1"/>
          </a:solidFill>
          <a:latin typeface="Arial Black" pitchFamily="34" charset="0"/>
          <a:ea typeface="HY견고딕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kumimoji="1" sz="1500">
          <a:solidFill>
            <a:schemeClr val="tx1"/>
          </a:solidFill>
          <a:latin typeface="Arial Black" pitchFamily="34" charset="0"/>
          <a:ea typeface="HY견고딕" pitchFamily="18" charset="-127"/>
        </a:defRPr>
      </a:lvl9pPr>
    </p:titleStyle>
    <p:bodyStyle>
      <a:lvl1pPr marL="198835" indent="-198835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59DD1"/>
        </a:buClr>
        <a:buFont typeface="Wingdings" pitchFamily="2" charset="2"/>
        <a:buChar char="n"/>
        <a:tabLst>
          <a:tab pos="1749029" algn="l"/>
        </a:tabLst>
        <a:defRPr kumimoji="1" sz="15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4591" indent="-191691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59DD1"/>
        </a:buClr>
        <a:buChar char="•"/>
        <a:tabLst>
          <a:tab pos="1749029" algn="l"/>
        </a:tabLst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876300" indent="-19050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59DD1"/>
        </a:buClr>
        <a:buFont typeface="Wingdings" pitchFamily="2" charset="2"/>
        <a:buChar char="ü"/>
        <a:tabLst>
          <a:tab pos="1749029" algn="l"/>
        </a:tabLst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200150" indent="-17145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59DD1"/>
        </a:buClr>
        <a:buChar char="–"/>
        <a:tabLst>
          <a:tab pos="1749029" algn="l"/>
        </a:tabLst>
        <a:defRPr kumimoji="1" sz="105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543050" indent="-17145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859DD1"/>
        </a:buClr>
        <a:buChar char="»"/>
        <a:tabLst>
          <a:tab pos="1749029" algn="l"/>
        </a:tabLst>
        <a:defRPr kumimoji="1" sz="105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885950" indent="-17145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1749029" algn="l"/>
        </a:tabLst>
        <a:defRPr kumimoji="1" sz="105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1749029" algn="l"/>
        </a:tabLst>
        <a:defRPr kumimoji="1" sz="105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1749029" algn="l"/>
        </a:tabLst>
        <a:defRPr kumimoji="1" sz="105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1749029" algn="l"/>
        </a:tabLst>
        <a:defRPr kumimoji="1" sz="10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17ABE9-B83A-D367-29F8-7B7BA92631BF}"/>
              </a:ext>
            </a:extLst>
          </p:cNvPr>
          <p:cNvSpPr txBox="1"/>
          <p:nvPr/>
        </p:nvSpPr>
        <p:spPr>
          <a:xfrm>
            <a:off x="2241883" y="3075057"/>
            <a:ext cx="791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부산광역시 인구대비 주차장 분석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64954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32DA38-7B79-44C8-A263-02EA3CEC858D}"/>
              </a:ext>
            </a:extLst>
          </p:cNvPr>
          <p:cNvSpPr txBox="1"/>
          <p:nvPr/>
        </p:nvSpPr>
        <p:spPr>
          <a:xfrm>
            <a:off x="456698" y="364707"/>
            <a:ext cx="1789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+mj-ea"/>
                <a:ea typeface="+mj-ea"/>
              </a:rPr>
              <a:t>구별 유동인구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49350-185F-3036-6972-4F37289033C4}"/>
              </a:ext>
            </a:extLst>
          </p:cNvPr>
          <p:cNvSpPr txBox="1"/>
          <p:nvPr/>
        </p:nvSpPr>
        <p:spPr>
          <a:xfrm>
            <a:off x="545431" y="1082065"/>
            <a:ext cx="61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구별 유동인구를 </a:t>
            </a:r>
            <a:r>
              <a:rPr lang="ko-KR" altLang="en-US">
                <a:latin typeface="+mn-ea"/>
              </a:rPr>
              <a:t>막대그래프로 나타냄</a:t>
            </a:r>
            <a:endParaRPr lang="ko-KR" altLang="en-US" dirty="0">
              <a:latin typeface="+mn-ea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8476E39-4276-FEB0-239D-FC013C51F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0" y="1768645"/>
            <a:ext cx="6534261" cy="472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92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F0245E-7B1A-4451-A3BF-B52D83F9825E}"/>
              </a:ext>
            </a:extLst>
          </p:cNvPr>
          <p:cNvSpPr txBox="1"/>
          <p:nvPr/>
        </p:nvSpPr>
        <p:spPr>
          <a:xfrm>
            <a:off x="777540" y="2381617"/>
            <a:ext cx="377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이상치 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서면이 주차공간에 비해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유동인구가 엄청 많은 것으로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C1B10-442D-4D0A-8645-4FF23ED04B01}"/>
              </a:ext>
            </a:extLst>
          </p:cNvPr>
          <p:cNvSpPr txBox="1"/>
          <p:nvPr/>
        </p:nvSpPr>
        <p:spPr>
          <a:xfrm>
            <a:off x="456698" y="352926"/>
            <a:ext cx="170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Box-plot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924E5C0-6E4A-2409-57C4-A7A22B0A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958" y="1207145"/>
            <a:ext cx="67151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설명선: 아래쪽 화살표 8">
            <a:extLst>
              <a:ext uri="{FF2B5EF4-FFF2-40B4-BE49-F238E27FC236}">
                <a16:creationId xmlns:a16="http://schemas.microsoft.com/office/drawing/2014/main" id="{86A01DDE-B5E9-49B5-850C-DAE45D370007}"/>
              </a:ext>
            </a:extLst>
          </p:cNvPr>
          <p:cNvSpPr/>
          <p:nvPr/>
        </p:nvSpPr>
        <p:spPr bwMode="auto">
          <a:xfrm>
            <a:off x="10313321" y="2590803"/>
            <a:ext cx="1005888" cy="569126"/>
          </a:xfrm>
          <a:prstGeom prst="downArrowCallout">
            <a:avLst>
              <a:gd name="adj1" fmla="val 25000"/>
              <a:gd name="adj2" fmla="val 30637"/>
              <a:gd name="adj3" fmla="val 25000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가는각진제목체" pitchFamily="18" charset="-127"/>
                <a:ea typeface="가는각진제목체" pitchFamily="18" charset="-127"/>
              </a:rPr>
              <a:t>서면</a:t>
            </a:r>
          </a:p>
        </p:txBody>
      </p:sp>
    </p:spTree>
    <p:extLst>
      <p:ext uri="{BB962C8B-B14F-4D97-AF65-F5344CB8AC3E}">
        <p14:creationId xmlns:p14="http://schemas.microsoft.com/office/powerpoint/2010/main" val="1855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5A0FCE-2512-414D-9115-FDA1582009AC}"/>
              </a:ext>
            </a:extLst>
          </p:cNvPr>
          <p:cNvSpPr txBox="1"/>
          <p:nvPr/>
        </p:nvSpPr>
        <p:spPr>
          <a:xfrm>
            <a:off x="965488" y="2104437"/>
            <a:ext cx="3850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urier New" panose="02070309020205020404" pitchFamily="49" charset="0"/>
              </a:rPr>
              <a:t>상관관계 수치가 대체적으로 낮음</a:t>
            </a:r>
            <a:endParaRPr lang="en-US" altLang="ko-KR" dirty="0"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7A6B1-7E92-4A32-9D92-F5E24F385CB6}"/>
              </a:ext>
            </a:extLst>
          </p:cNvPr>
          <p:cNvSpPr txBox="1"/>
          <p:nvPr/>
        </p:nvSpPr>
        <p:spPr>
          <a:xfrm>
            <a:off x="456699" y="352926"/>
            <a:ext cx="142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heatmap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00B1A9F-245F-2572-E121-5446129B9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71" y="1154531"/>
            <a:ext cx="6557534" cy="498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54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08F335-D8BD-4C93-9E34-1817B42CF137}"/>
              </a:ext>
            </a:extLst>
          </p:cNvPr>
          <p:cNvSpPr txBox="1"/>
          <p:nvPr/>
        </p:nvSpPr>
        <p:spPr>
          <a:xfrm>
            <a:off x="729542" y="3429000"/>
            <a:ext cx="368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유동인구가 증가한다고 해서 주차구획수가 증가하는 경향을 보이지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53C47-58B6-4121-B36F-CFA89C27D7BB}"/>
              </a:ext>
            </a:extLst>
          </p:cNvPr>
          <p:cNvSpPr txBox="1"/>
          <p:nvPr/>
        </p:nvSpPr>
        <p:spPr>
          <a:xfrm>
            <a:off x="456698" y="352926"/>
            <a:ext cx="5139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+mj-ea"/>
                <a:ea typeface="+mj-ea"/>
              </a:rPr>
              <a:t>주차구획수와</a:t>
            </a:r>
            <a:r>
              <a:rPr lang="ko-KR" altLang="en-US" sz="2000" b="1" dirty="0">
                <a:latin typeface="+mj-ea"/>
                <a:ea typeface="+mj-ea"/>
              </a:rPr>
              <a:t> 유동인구 간 관계성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E64CE1-A398-C99E-7F2D-F0394F721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024" y="1348039"/>
            <a:ext cx="7017167" cy="471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35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898832-E82E-4CE7-B398-31361FC330FF}"/>
              </a:ext>
            </a:extLst>
          </p:cNvPr>
          <p:cNvSpPr txBox="1"/>
          <p:nvPr/>
        </p:nvSpPr>
        <p:spPr>
          <a:xfrm>
            <a:off x="1058780" y="2505670"/>
            <a:ext cx="343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※ </a:t>
            </a:r>
            <a:r>
              <a:rPr lang="ko-KR" altLang="en-US" dirty="0">
                <a:latin typeface="+mn-ea"/>
              </a:rPr>
              <a:t>신뢰구간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Min : </a:t>
            </a:r>
            <a:r>
              <a:rPr lang="en-US" altLang="ko-KR" b="0" i="0" dirty="0">
                <a:effectLst/>
                <a:latin typeface="+mn-ea"/>
              </a:rPr>
              <a:t>8208.700353654638</a:t>
            </a:r>
          </a:p>
          <a:p>
            <a:r>
              <a:rPr lang="en-US" altLang="ko-KR" dirty="0">
                <a:latin typeface="+mn-ea"/>
              </a:rPr>
              <a:t>Max : </a:t>
            </a:r>
            <a:r>
              <a:rPr lang="en-US" altLang="ko-KR" b="0" i="0" dirty="0">
                <a:effectLst/>
                <a:latin typeface="+mn-ea"/>
              </a:rPr>
              <a:t>26700.29964634536</a:t>
            </a:r>
            <a:endParaRPr lang="ko-KR" altLang="en-US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DB349-25AE-44F4-B5F6-C5615D65DBC6}"/>
              </a:ext>
            </a:extLst>
          </p:cNvPr>
          <p:cNvSpPr txBox="1"/>
          <p:nvPr/>
        </p:nvSpPr>
        <p:spPr>
          <a:xfrm>
            <a:off x="1058780" y="3755630"/>
            <a:ext cx="405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95% </a:t>
            </a:r>
            <a:r>
              <a:rPr lang="ko-KR" altLang="en-US" dirty="0">
                <a:latin typeface="+mn-ea"/>
              </a:rPr>
              <a:t>신뢰구간에 포함되는 구는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북구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사하구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수영구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해운대구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B669B-A32B-450A-9FA5-D3DB9CD573E9}"/>
              </a:ext>
            </a:extLst>
          </p:cNvPr>
          <p:cNvSpPr txBox="1"/>
          <p:nvPr/>
        </p:nvSpPr>
        <p:spPr>
          <a:xfrm>
            <a:off x="456699" y="352926"/>
            <a:ext cx="1291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신뢰구간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1F14B8-2030-87F8-D36B-03C3BD4E0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97" y="1221980"/>
            <a:ext cx="2562225" cy="5067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833CAE-DC5F-0B44-A930-E0C10959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864" y="1221980"/>
            <a:ext cx="2562225" cy="28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6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75E2A-1074-4BEA-91FC-412FB3640244}"/>
              </a:ext>
            </a:extLst>
          </p:cNvPr>
          <p:cNvSpPr txBox="1"/>
          <p:nvPr/>
        </p:nvSpPr>
        <p:spPr>
          <a:xfrm>
            <a:off x="3926305" y="3075057"/>
            <a:ext cx="4339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주거 주차장 분석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71876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8E1841-45D1-F915-A097-8BFDB084BF28}"/>
              </a:ext>
            </a:extLst>
          </p:cNvPr>
          <p:cNvSpPr txBox="1"/>
          <p:nvPr/>
        </p:nvSpPr>
        <p:spPr>
          <a:xfrm>
            <a:off x="456698" y="352926"/>
            <a:ext cx="351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+mj-ea"/>
                <a:ea typeface="+mj-ea"/>
              </a:rPr>
              <a:t>구군별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err="1">
                <a:latin typeface="+mj-ea"/>
                <a:ea typeface="+mj-ea"/>
              </a:rPr>
              <a:t>세대수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ko-KR" altLang="en-US" sz="2000" b="1" dirty="0">
                <a:latin typeface="+mj-ea"/>
                <a:ea typeface="+mj-ea"/>
              </a:rPr>
              <a:t>세대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10661A-70B2-3F17-B3E7-CB4E070D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68" y="1540819"/>
            <a:ext cx="6021380" cy="444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33602-7E59-A15D-20D7-58C6EC44BB74}"/>
              </a:ext>
            </a:extLst>
          </p:cNvPr>
          <p:cNvSpPr txBox="1"/>
          <p:nvPr/>
        </p:nvSpPr>
        <p:spPr>
          <a:xfrm>
            <a:off x="456698" y="1800327"/>
            <a:ext cx="6144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+mn-ea"/>
              </a:rPr>
              <a:t>결측치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X</a:t>
            </a:r>
            <a:r>
              <a:rPr lang="ko-KR" altLang="en-US" dirty="0">
                <a:latin typeface="+mn-ea"/>
              </a:rPr>
              <a:t>축 구 </a:t>
            </a:r>
            <a:r>
              <a:rPr lang="en-US" altLang="ko-KR" dirty="0">
                <a:latin typeface="+mn-ea"/>
              </a:rPr>
              <a:t>Y</a:t>
            </a:r>
            <a:r>
              <a:rPr lang="ko-KR" altLang="en-US" dirty="0">
                <a:latin typeface="+mn-ea"/>
              </a:rPr>
              <a:t>축 </a:t>
            </a:r>
            <a:r>
              <a:rPr lang="ko-KR" altLang="en-US" dirty="0" err="1">
                <a:latin typeface="+mn-ea"/>
              </a:rPr>
              <a:t>세대수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세대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bar plot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부산진구와 해운대구에 세대가 많은 것으로 확인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28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168C9-8589-15B6-4CDC-3E2D98753C1B}"/>
              </a:ext>
            </a:extLst>
          </p:cNvPr>
          <p:cNvSpPr txBox="1"/>
          <p:nvPr/>
        </p:nvSpPr>
        <p:spPr>
          <a:xfrm>
            <a:off x="456698" y="352926"/>
            <a:ext cx="481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신뢰구간 구하기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51E37-138E-CA8F-D498-7506E1C323AF}"/>
              </a:ext>
            </a:extLst>
          </p:cNvPr>
          <p:cNvSpPr txBox="1"/>
          <p:nvPr/>
        </p:nvSpPr>
        <p:spPr>
          <a:xfrm>
            <a:off x="754513" y="2073240"/>
            <a:ext cx="6144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※ </a:t>
            </a:r>
            <a:r>
              <a:rPr lang="ko-KR" altLang="en-US" dirty="0">
                <a:latin typeface="+mn-ea"/>
              </a:rPr>
              <a:t>신뢰구간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Min : </a:t>
            </a:r>
            <a:r>
              <a:rPr lang="en-US" altLang="ko-KR" b="0" i="0" dirty="0">
                <a:effectLst/>
                <a:latin typeface="+mn-ea"/>
              </a:rPr>
              <a:t>48.5515328431129</a:t>
            </a:r>
          </a:p>
          <a:p>
            <a:r>
              <a:rPr lang="en-US" altLang="ko-KR" dirty="0">
                <a:latin typeface="+mn-ea"/>
              </a:rPr>
              <a:t>Max : </a:t>
            </a:r>
            <a:r>
              <a:rPr lang="en-US" altLang="ko-KR" b="0" i="0" dirty="0">
                <a:effectLst/>
                <a:latin typeface="+mn-ea"/>
              </a:rPr>
              <a:t>153.4484671526887</a:t>
            </a:r>
            <a:endParaRPr lang="ko-KR" altLang="en-US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95% </a:t>
            </a:r>
            <a:r>
              <a:rPr lang="ko-KR" altLang="en-US" dirty="0">
                <a:latin typeface="+mn-ea"/>
              </a:rPr>
              <a:t>신뢰구간에 포함되는 구는</a:t>
            </a:r>
            <a:r>
              <a:rPr lang="en-US" altLang="ko-KR" dirty="0">
                <a:latin typeface="+mn-ea"/>
              </a:rPr>
              <a:t>:</a:t>
            </a:r>
          </a:p>
          <a:p>
            <a:r>
              <a:rPr lang="ko-KR" altLang="en-US" dirty="0">
                <a:latin typeface="+mn-ea"/>
              </a:rPr>
              <a:t>영도구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남구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북구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사하구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금정구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기장군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4976A1-32D1-5FA9-631C-8837DD56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447" y="1197412"/>
            <a:ext cx="2190385" cy="52603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B3497B-EF74-0706-8894-A3F03CF40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811" y="1197411"/>
            <a:ext cx="2625642" cy="32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4168C9-8589-15B6-4CDC-3E2D98753C1B}"/>
              </a:ext>
            </a:extLst>
          </p:cNvPr>
          <p:cNvSpPr txBox="1"/>
          <p:nvPr/>
        </p:nvSpPr>
        <p:spPr>
          <a:xfrm>
            <a:off x="456698" y="352926"/>
            <a:ext cx="481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상관관계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E2EB57-EA48-D7E5-3338-F5EBF215439F}"/>
              </a:ext>
            </a:extLst>
          </p:cNvPr>
          <p:cNvSpPr txBox="1"/>
          <p:nvPr/>
        </p:nvSpPr>
        <p:spPr>
          <a:xfrm>
            <a:off x="456698" y="1397089"/>
            <a:ext cx="6144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상관관계 수치가 대체적으로 낮음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2. </a:t>
            </a:r>
            <a:r>
              <a:rPr lang="ko-KR" altLang="en-US" dirty="0" err="1">
                <a:latin typeface="+mn-ea"/>
              </a:rPr>
              <a:t>세대수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세대가 증가한다고 해서 주차구획수가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증가하는 경향을 보이지 않음</a:t>
            </a:r>
            <a:endParaRPr lang="en-US" altLang="ko-KR" dirty="0">
              <a:latin typeface="+mn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DF2101-B22C-9DA8-7751-E696E7007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0" y="2667781"/>
            <a:ext cx="5577830" cy="373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20E2DF9-2A91-D623-1673-6CE7E89B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178" y="2667781"/>
            <a:ext cx="4914740" cy="373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59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E58424C-8878-F858-7498-C709ADC1A69E}"/>
              </a:ext>
            </a:extLst>
          </p:cNvPr>
          <p:cNvSpPr txBox="1"/>
          <p:nvPr/>
        </p:nvSpPr>
        <p:spPr>
          <a:xfrm>
            <a:off x="3926305" y="3075057"/>
            <a:ext cx="4339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결론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83906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0C5603-97E6-44E4-AEA4-5EEB41DF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6" y="895494"/>
            <a:ext cx="11028947" cy="5067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E324A6-D686-4F90-94A3-AC5F0FF21958}"/>
              </a:ext>
            </a:extLst>
          </p:cNvPr>
          <p:cNvSpPr txBox="1"/>
          <p:nvPr/>
        </p:nvSpPr>
        <p:spPr>
          <a:xfrm>
            <a:off x="433138" y="369661"/>
            <a:ext cx="2165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전국 주차장</a:t>
            </a:r>
            <a:r>
              <a:rPr lang="en-US" altLang="ko-KR" sz="2000" b="1" dirty="0">
                <a:latin typeface="+mj-ea"/>
                <a:ea typeface="+mj-ea"/>
              </a:rPr>
              <a:t>.csv</a:t>
            </a:r>
          </a:p>
        </p:txBody>
      </p:sp>
    </p:spTree>
    <p:extLst>
      <p:ext uri="{BB962C8B-B14F-4D97-AF65-F5344CB8AC3E}">
        <p14:creationId xmlns:p14="http://schemas.microsoft.com/office/powerpoint/2010/main" val="993310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76BAC3-9E6F-E0E4-C233-6CA3472A5785}"/>
              </a:ext>
            </a:extLst>
          </p:cNvPr>
          <p:cNvSpPr txBox="1"/>
          <p:nvPr/>
        </p:nvSpPr>
        <p:spPr>
          <a:xfrm>
            <a:off x="456698" y="2199194"/>
            <a:ext cx="61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인구 대비 부산진구에 주차장이 가장 많고</a:t>
            </a:r>
            <a:r>
              <a:rPr lang="en-US" altLang="ko-KR" dirty="0">
                <a:latin typeface="+mn-ea"/>
              </a:rPr>
              <a:t>,</a:t>
            </a:r>
          </a:p>
          <a:p>
            <a:r>
              <a:rPr lang="ko-KR" altLang="en-US" dirty="0">
                <a:latin typeface="+mn-ea"/>
              </a:rPr>
              <a:t>강서구에 주차장이 가장 적음</a:t>
            </a:r>
            <a:endParaRPr lang="en-US" altLang="ko-KR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819C0-0414-6AD5-4CA1-264C0EE6E8DF}"/>
              </a:ext>
            </a:extLst>
          </p:cNvPr>
          <p:cNvSpPr txBox="1"/>
          <p:nvPr/>
        </p:nvSpPr>
        <p:spPr>
          <a:xfrm>
            <a:off x="456698" y="352926"/>
            <a:ext cx="481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인구대비 주차장 비율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D24A5D-0CDD-E574-550B-6A79BC450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184" y="1223962"/>
            <a:ext cx="5412177" cy="495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29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2819C0-0414-6AD5-4CA1-264C0EE6E8DF}"/>
              </a:ext>
            </a:extLst>
          </p:cNvPr>
          <p:cNvSpPr txBox="1"/>
          <p:nvPr/>
        </p:nvSpPr>
        <p:spPr>
          <a:xfrm>
            <a:off x="456698" y="352926"/>
            <a:ext cx="481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인구대비 주차장 비율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E8D0B-F5A4-F51F-4E1B-58CFA0661AAD}"/>
              </a:ext>
            </a:extLst>
          </p:cNvPr>
          <p:cNvSpPr txBox="1"/>
          <p:nvPr/>
        </p:nvSpPr>
        <p:spPr>
          <a:xfrm>
            <a:off x="721895" y="146907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※ </a:t>
            </a:r>
            <a:r>
              <a:rPr lang="ko-KR" altLang="en-US" dirty="0">
                <a:latin typeface="+mn-ea"/>
              </a:rPr>
              <a:t>신뢰구간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Min : 8258.246659360806</a:t>
            </a:r>
          </a:p>
          <a:p>
            <a:r>
              <a:rPr lang="en-US" altLang="ko-KR" dirty="0">
                <a:latin typeface="+mn-ea"/>
              </a:rPr>
              <a:t>Max :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+mn-ea"/>
              </a:rPr>
              <a:t>26852.753340639196</a:t>
            </a:r>
          </a:p>
          <a:p>
            <a:endParaRPr lang="en-US" altLang="ko-KR" dirty="0">
              <a:solidFill>
                <a:srgbClr val="212121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95% </a:t>
            </a:r>
            <a:r>
              <a:rPr lang="ko-KR" altLang="en-US" dirty="0">
                <a:latin typeface="+mn-ea"/>
              </a:rPr>
              <a:t>신뢰구간에 포함되는 구는</a:t>
            </a:r>
            <a:r>
              <a:rPr lang="en-US" altLang="ko-KR" dirty="0">
                <a:latin typeface="+mn-ea"/>
              </a:rPr>
              <a:t>:</a:t>
            </a:r>
          </a:p>
          <a:p>
            <a:r>
              <a:rPr lang="ko-KR" altLang="en-US" dirty="0">
                <a:latin typeface="+mn-ea"/>
              </a:rPr>
              <a:t>영도구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남구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북구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사하구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금정구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수영구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A45A9D-E164-6871-C54A-485B1F21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991" y="1156535"/>
            <a:ext cx="2000250" cy="5314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41E729-C13C-FC30-7EE6-915822F1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241" y="1156535"/>
            <a:ext cx="1971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0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AF393E-E085-0235-1B3E-F4AF325C5DB9}"/>
              </a:ext>
            </a:extLst>
          </p:cNvPr>
          <p:cNvSpPr txBox="1"/>
          <p:nvPr/>
        </p:nvSpPr>
        <p:spPr>
          <a:xfrm>
            <a:off x="456698" y="352926"/>
            <a:ext cx="481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구별인구와 주차구획수의 관계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51827-793B-89A8-0653-53B295B077A1}"/>
              </a:ext>
            </a:extLst>
          </p:cNvPr>
          <p:cNvSpPr txBox="1"/>
          <p:nvPr/>
        </p:nvSpPr>
        <p:spPr>
          <a:xfrm>
            <a:off x="6918458" y="2782669"/>
            <a:ext cx="61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구별 인구수가 증가한다고 해서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주차 구획수가 증가하지는 않음</a:t>
            </a:r>
            <a:endParaRPr lang="en-US" altLang="ko-KR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5A9344-46A3-B830-5226-3E64D68B3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58" y="1428249"/>
            <a:ext cx="65913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6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E324A6-D686-4F90-94A3-AC5F0FF21958}"/>
              </a:ext>
            </a:extLst>
          </p:cNvPr>
          <p:cNvSpPr txBox="1"/>
          <p:nvPr/>
        </p:nvSpPr>
        <p:spPr>
          <a:xfrm>
            <a:off x="465221" y="368968"/>
            <a:ext cx="2839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주민등록인구통계</a:t>
            </a:r>
            <a:r>
              <a:rPr lang="en-US" altLang="ko-KR" sz="2000" b="1" dirty="0">
                <a:latin typeface="+mj-ea"/>
                <a:ea typeface="+mj-ea"/>
              </a:rPr>
              <a:t>.csv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34F9F3-5D02-447E-A0E0-2F46BD8D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50" y="951422"/>
            <a:ext cx="10825299" cy="49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5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E324A6-D686-4F90-94A3-AC5F0FF21958}"/>
              </a:ext>
            </a:extLst>
          </p:cNvPr>
          <p:cNvSpPr txBox="1"/>
          <p:nvPr/>
        </p:nvSpPr>
        <p:spPr>
          <a:xfrm>
            <a:off x="417095" y="362499"/>
            <a:ext cx="3449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+mj-ea"/>
                <a:ea typeface="+mj-ea"/>
              </a:rPr>
              <a:t>부산유동인구</a:t>
            </a:r>
            <a:r>
              <a:rPr lang="en-US" altLang="ko-KR" sz="2000" b="1" dirty="0">
                <a:latin typeface="+mj-ea"/>
                <a:ea typeface="+mj-ea"/>
              </a:rPr>
              <a:t>(2021).csv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6A95B0-2A86-4516-A3F3-34AC0A350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62" y="984584"/>
            <a:ext cx="18192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3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0BB197-7A86-488A-9F92-06C1A4FB60FA}"/>
              </a:ext>
            </a:extLst>
          </p:cNvPr>
          <p:cNvSpPr txBox="1"/>
          <p:nvPr/>
        </p:nvSpPr>
        <p:spPr>
          <a:xfrm>
            <a:off x="417094" y="372413"/>
            <a:ext cx="524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데이터 합치기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37C805-DD67-20D7-07A2-674E291C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71" y="1392028"/>
            <a:ext cx="7023389" cy="463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5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C504D71-9FFE-457D-9827-B35B4831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210676"/>
            <a:ext cx="8239125" cy="2257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953C4C-5AD5-43F0-AF52-2189C9D2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3" y="4194761"/>
            <a:ext cx="6810375" cy="1790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163293-F6D1-4E2B-98E2-194CE2A9B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706" y="4194761"/>
            <a:ext cx="3569772" cy="1790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BF470B-D4BF-451B-AE6E-050B76C22FDF}"/>
              </a:ext>
            </a:extLst>
          </p:cNvPr>
          <p:cNvSpPr txBox="1"/>
          <p:nvPr/>
        </p:nvSpPr>
        <p:spPr>
          <a:xfrm>
            <a:off x="449179" y="346457"/>
            <a:ext cx="3272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Columns, shape</a:t>
            </a:r>
            <a:r>
              <a:rPr lang="ko-KR" altLang="en-US" sz="2000" b="1" dirty="0">
                <a:latin typeface="+mj-ea"/>
                <a:ea typeface="+mj-ea"/>
              </a:rPr>
              <a:t> 확인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389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75E2A-1074-4BEA-91FC-412FB3640244}"/>
              </a:ext>
            </a:extLst>
          </p:cNvPr>
          <p:cNvSpPr txBox="1"/>
          <p:nvPr/>
        </p:nvSpPr>
        <p:spPr>
          <a:xfrm>
            <a:off x="3926305" y="3075057"/>
            <a:ext cx="4339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상업 주차장 분석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81598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E8C083-9476-4B09-AF4C-5895A1DCD7EB}"/>
              </a:ext>
            </a:extLst>
          </p:cNvPr>
          <p:cNvSpPr txBox="1"/>
          <p:nvPr/>
        </p:nvSpPr>
        <p:spPr>
          <a:xfrm>
            <a:off x="433136" y="359234"/>
            <a:ext cx="3128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Map</a:t>
            </a:r>
            <a:r>
              <a:rPr lang="ko-KR" altLang="en-US" sz="2000" b="1" dirty="0">
                <a:latin typeface="+mj-ea"/>
                <a:ea typeface="+mj-ea"/>
              </a:rPr>
              <a:t>에 주차장 위치 표시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E1564C-A39B-431C-9164-48B204468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13" y="1857884"/>
            <a:ext cx="9663277" cy="4382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EDCF24-FDAC-448F-F753-612147916198}"/>
              </a:ext>
            </a:extLst>
          </p:cNvPr>
          <p:cNvSpPr txBox="1"/>
          <p:nvPr/>
        </p:nvSpPr>
        <p:spPr>
          <a:xfrm>
            <a:off x="545431" y="921645"/>
            <a:ext cx="6144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+mn-ea"/>
              </a:rPr>
              <a:t>결측치</a:t>
            </a:r>
            <a:r>
              <a:rPr lang="ko-KR" altLang="en-US" dirty="0">
                <a:latin typeface="+mn-ea"/>
              </a:rPr>
              <a:t> 제거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전국 주차장 데이터에서 부산광역시 데이터만 필터링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Map</a:t>
            </a:r>
            <a:r>
              <a:rPr lang="ko-KR" altLang="en-US" dirty="0">
                <a:latin typeface="+mn-ea"/>
              </a:rPr>
              <a:t>에 주차장 표시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523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32DA38-7B79-44C8-A263-02EA3CEC858D}"/>
              </a:ext>
            </a:extLst>
          </p:cNvPr>
          <p:cNvSpPr txBox="1"/>
          <p:nvPr/>
        </p:nvSpPr>
        <p:spPr>
          <a:xfrm>
            <a:off x="456698" y="364707"/>
            <a:ext cx="214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+mj-ea"/>
                <a:ea typeface="+mj-ea"/>
              </a:rPr>
              <a:t>구별 </a:t>
            </a:r>
            <a:r>
              <a:rPr lang="ko-KR" altLang="en-US" sz="2000" b="1" dirty="0" err="1">
                <a:latin typeface="+mj-ea"/>
                <a:ea typeface="+mj-ea"/>
              </a:rPr>
              <a:t>주차구획수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D6CA1-A3DB-AA7C-CCFC-CB948191372A}"/>
              </a:ext>
            </a:extLst>
          </p:cNvPr>
          <p:cNvSpPr txBox="1"/>
          <p:nvPr/>
        </p:nvSpPr>
        <p:spPr>
          <a:xfrm>
            <a:off x="518718" y="1074496"/>
            <a:ext cx="61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구별 </a:t>
            </a:r>
            <a:r>
              <a:rPr lang="ko-KR" altLang="en-US" dirty="0" err="1">
                <a:latin typeface="+mn-ea"/>
              </a:rPr>
              <a:t>주차구획수</a:t>
            </a:r>
            <a:r>
              <a:rPr lang="ko-KR" altLang="en-US" dirty="0">
                <a:latin typeface="+mn-ea"/>
              </a:rPr>
              <a:t> 막대그래프로 나타냄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427CA51-D6B5-9654-263A-B74420409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17" y="1753506"/>
            <a:ext cx="6144127" cy="471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637433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Arial Black"/>
        <a:ea typeface="HY견고딕"/>
        <a:cs typeface=""/>
      </a:majorFont>
      <a:minorFont>
        <a:latin typeface="Tahoma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캡디OT (1)</Template>
  <TotalTime>1117</TotalTime>
  <Words>235</Words>
  <Application>Microsoft Office PowerPoint</Application>
  <PresentationFormat>와이드스크린</PresentationFormat>
  <Paragraphs>60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HY견고딕</vt:lpstr>
      <vt:lpstr>가는각진제목체</vt:lpstr>
      <vt:lpstr>맑은 고딕</vt:lpstr>
      <vt:lpstr>Arial</vt:lpstr>
      <vt:lpstr>Arial Black</vt:lpstr>
      <vt:lpstr>Courier New</vt:lpstr>
      <vt:lpstr>Tahoma</vt:lpstr>
      <vt:lpstr>Wingdings</vt:lpstr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jongchul</dc:creator>
  <cp:lastModifiedBy>정예빈</cp:lastModifiedBy>
  <cp:revision>5</cp:revision>
  <dcterms:created xsi:type="dcterms:W3CDTF">2022-05-02T00:35:29Z</dcterms:created>
  <dcterms:modified xsi:type="dcterms:W3CDTF">2022-07-11T01:57:51Z</dcterms:modified>
</cp:coreProperties>
</file>