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6" r:id="rId3"/>
    <p:sldId id="263" r:id="rId4"/>
    <p:sldId id="264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66" r:id="rId13"/>
    <p:sldId id="274" r:id="rId14"/>
    <p:sldId id="267" r:id="rId15"/>
    <p:sldId id="277" r:id="rId16"/>
    <p:sldId id="270" r:id="rId17"/>
    <p:sldId id="271" r:id="rId18"/>
    <p:sldId id="272" r:id="rId19"/>
    <p:sldId id="275" r:id="rId20"/>
    <p:sldId id="273" r:id="rId21"/>
    <p:sldId id="276" r:id="rId2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3767" autoAdjust="0"/>
  </p:normalViewPr>
  <p:slideViewPr>
    <p:cSldViewPr snapToGrid="0">
      <p:cViewPr varScale="1">
        <p:scale>
          <a:sx n="35" d="100"/>
          <a:sy n="35" d="100"/>
        </p:scale>
        <p:origin x="1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2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0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E243-C9EE-48A1-B056-32B3873348D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3E38-E54C-4BA9-AE99-58A896D4F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5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kosis.kr/statHtml/statHtml.do?orgId=101&amp;tblId=DT_1B26001_A01&amp;conn_path=I2" TargetMode="External"/><Relationship Id="rId3" Type="http://schemas.openxmlformats.org/officeDocument/2006/relationships/hyperlink" Target="https://www.sedaily.com/NewsVIew/1S60X71MQ3" TargetMode="External"/><Relationship Id="rId7" Type="http://schemas.openxmlformats.org/officeDocument/2006/relationships/hyperlink" Target="https://www.electimes.com/" TargetMode="External"/><Relationship Id="rId2" Type="http://schemas.openxmlformats.org/officeDocument/2006/relationships/hyperlink" Target="https://www.pangyotechnovalley.org/html/support_biz/pangyo_suppor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sis.kr/statHtml/statHtml.do?orgId=210&amp;tblId=DT_GRDP002&amp;conn_path=I3" TargetMode="External"/><Relationship Id="rId11" Type="http://schemas.openxmlformats.org/officeDocument/2006/relationships/hyperlink" Target="https://colab.research.google.com/drive/1Qqx5G7SzaLcUl16Zrm8x7K_z_BoGt3eS?usp=sharing" TargetMode="External"/><Relationship Id="rId5" Type="http://schemas.openxmlformats.org/officeDocument/2006/relationships/hyperlink" Target="http://kostat.go.kr/understand/info/info_lge/1/detail_lang.action?bmode=detail_lang&amp;pageNo=&amp;keyWord=0&amp;cd=SL4409&amp;sTt=" TargetMode="External"/><Relationship Id="rId10" Type="http://schemas.openxmlformats.org/officeDocument/2006/relationships/hyperlink" Target="https://ko.wikipedia.org/wiki/%EB%8B%B7%EC%BB%B4_%EB%B2%84%EB%B8%94" TargetMode="External"/><Relationship Id="rId4" Type="http://schemas.openxmlformats.org/officeDocument/2006/relationships/hyperlink" Target="https://www.reb.or.kr/r-one/main.do" TargetMode="External"/><Relationship Id="rId9" Type="http://schemas.openxmlformats.org/officeDocument/2006/relationships/hyperlink" Target="https://kosis.kr/statHtml/statHtml.do?orgId=101&amp;tblId=DT_1YL20631&amp;conn_path=I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stat.go.kr/understand/info/info_lge/1/detail_lang.action?bmode=detail_lang&amp;pageNo=&amp;keyWord=0&amp;cd=SL4409&amp;sTt=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B511D9D-1563-C568-8E93-B1EC631B0CBF}"/>
              </a:ext>
            </a:extLst>
          </p:cNvPr>
          <p:cNvGrpSpPr/>
          <p:nvPr/>
        </p:nvGrpSpPr>
        <p:grpSpPr>
          <a:xfrm>
            <a:off x="588354" y="5677424"/>
            <a:ext cx="15079292" cy="837153"/>
            <a:chOff x="588354" y="5072121"/>
            <a:chExt cx="15079292" cy="837153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4D3FCD9-D790-744C-DA50-C7F175F525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7" y="5909274"/>
              <a:ext cx="148879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6EC6E8-36BE-CFAD-7304-E98B3D98BEB5}"/>
                </a:ext>
              </a:extLst>
            </p:cNvPr>
            <p:cNvSpPr txBox="1"/>
            <p:nvPr/>
          </p:nvSpPr>
          <p:spPr>
            <a:xfrm>
              <a:off x="588354" y="5072121"/>
              <a:ext cx="150792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*</a:t>
              </a:r>
              <a:r>
                <a:rPr lang="ko-KR" altLang="en-US" sz="32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** 부산에 판교와 같은 </a:t>
              </a:r>
              <a:r>
                <a:rPr lang="en-US" altLang="ko-KR" sz="32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IT</a:t>
              </a:r>
              <a:r>
                <a:rPr lang="ko-KR" altLang="en-US" sz="32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산업단지가 유치된다면 부산의 </a:t>
              </a:r>
              <a:r>
                <a:rPr lang="en-US" altLang="ko-KR" sz="32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GRDP</a:t>
              </a:r>
              <a:r>
                <a:rPr lang="ko-KR" altLang="en-US" sz="32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를 예측**</a:t>
              </a:r>
              <a:r>
                <a:rPr lang="ko-KR" altLang="en-US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*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2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0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회귀분석으로 판교가 개발되지 않았을 경우의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를 예측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FB21228-E496-93F0-D2DB-0005F4F5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0" y="1619596"/>
            <a:ext cx="11384866" cy="103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8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2C7FF2-7030-B04D-0A40-D6B8BCF39945}"/>
              </a:ext>
            </a:extLst>
          </p:cNvPr>
          <p:cNvSpPr txBox="1"/>
          <p:nvPr/>
        </p:nvSpPr>
        <p:spPr>
          <a:xfrm>
            <a:off x="1089661" y="-3634766"/>
            <a:ext cx="13373100" cy="115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산업개발이 부산의 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에 미치는 영향을 알아보기 위해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2012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년에 개발된  </a:t>
            </a:r>
            <a:r>
              <a:rPr lang="ko-KR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판교테크노벨리를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활용하여 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0" y="628312"/>
            <a:ext cx="1190665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회귀분석으로 판교가 개발되지 않았을 경우의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를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8F2C58-B0E0-8D17-4990-D00EB49119C9}"/>
                  </a:ext>
                </a:extLst>
              </p:cNvPr>
              <p:cNvSpPr txBox="1"/>
              <p:nvPr/>
            </p:nvSpPr>
            <p:spPr>
              <a:xfrm>
                <a:off x="447470" y="1789525"/>
                <a:ext cx="100584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+mj-ea"/>
                    <a:ea typeface="+mj-ea"/>
                  </a:rPr>
                  <a:t>- </a:t>
                </a:r>
                <a:r>
                  <a:rPr lang="ko-KR" altLang="en-US" sz="2400" dirty="0">
                    <a:latin typeface="+mj-ea"/>
                    <a:ea typeface="+mj-ea"/>
                  </a:rPr>
                  <a:t>명목 </a:t>
                </a:r>
                <a:r>
                  <a:rPr lang="en-US" altLang="ko-KR" sz="2400" dirty="0">
                    <a:latin typeface="+mj-ea"/>
                    <a:ea typeface="+mj-ea"/>
                  </a:rPr>
                  <a:t>GRDP</a:t>
                </a:r>
                <a:r>
                  <a:rPr lang="ko-KR" altLang="en-US" sz="2400" dirty="0" err="1">
                    <a:latin typeface="+mj-ea"/>
                    <a:ea typeface="+mj-ea"/>
                  </a:rPr>
                  <a:t>회귀식</a:t>
                </a:r>
                <a:r>
                  <a:rPr lang="ko-KR" altLang="en-US" sz="2400" dirty="0">
                    <a:latin typeface="+mj-ea"/>
                    <a:ea typeface="+mj-ea"/>
                  </a:rPr>
                  <a:t> </a:t>
                </a:r>
                <a:r>
                  <a:rPr lang="en-US" altLang="ko-KR" sz="2400" dirty="0">
                    <a:latin typeface="+mj-ea"/>
                    <a:ea typeface="+mj-ea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m:t> = 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427978.59168035×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−85110546.6160372</m:t>
                      </m:r>
                    </m:oMath>
                  </m:oMathPara>
                </a14:m>
                <a:endParaRPr lang="en-US" altLang="ko-KR" sz="2400" dirty="0">
                  <a:solidFill>
                    <a:srgbClr val="21212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212121"/>
                    </a:solidFill>
                    <a:latin typeface="+mj-ea"/>
                    <a:ea typeface="+mj-ea"/>
                  </a:rPr>
                  <a:t>- </a:t>
                </a:r>
                <a:r>
                  <a:rPr lang="ko-KR" altLang="en-US" sz="2400" dirty="0">
                    <a:solidFill>
                      <a:srgbClr val="212121"/>
                    </a:solidFill>
                    <a:latin typeface="+mj-ea"/>
                    <a:ea typeface="+mj-ea"/>
                  </a:rPr>
                  <a:t>실질 </a:t>
                </a:r>
                <a:r>
                  <a:rPr lang="en-US" altLang="ko-KR" sz="2400" dirty="0">
                    <a:solidFill>
                      <a:srgbClr val="212121"/>
                    </a:solidFill>
                    <a:latin typeface="+mj-ea"/>
                    <a:ea typeface="+mj-ea"/>
                  </a:rPr>
                  <a:t>GRDP</a:t>
                </a:r>
                <a:r>
                  <a:rPr lang="ko-KR" altLang="en-US" sz="2400" dirty="0" err="1">
                    <a:solidFill>
                      <a:srgbClr val="212121"/>
                    </a:solidFill>
                    <a:latin typeface="+mj-ea"/>
                    <a:ea typeface="+mj-ea"/>
                  </a:rPr>
                  <a:t>회귀식</a:t>
                </a:r>
                <a:r>
                  <a:rPr lang="en-US" altLang="ko-KR" sz="2400" dirty="0">
                    <a:latin typeface="+mj-ea"/>
                    <a:ea typeface="+mj-ea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m:t> =</m:t>
                      </m:r>
                      <m:r>
                        <a:rPr lang="en-US" altLang="ko-KR" sz="24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447751.90093049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−890755514.581007</m:t>
                      </m:r>
                    </m:oMath>
                  </m:oMathPara>
                </a14:m>
                <a:endParaRPr lang="en-US" altLang="ko-KR" sz="2400" dirty="0">
                  <a:solidFill>
                    <a:srgbClr val="21212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8F2C58-B0E0-8D17-4990-D00EB491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0" y="1789525"/>
                <a:ext cx="10058402" cy="2308324"/>
              </a:xfrm>
              <a:prstGeom prst="rect">
                <a:avLst/>
              </a:prstGeo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1CD6997-3153-D856-05EB-D01CE9FB0BED}"/>
              </a:ext>
            </a:extLst>
          </p:cNvPr>
          <p:cNvSpPr txBox="1"/>
          <p:nvPr/>
        </p:nvSpPr>
        <p:spPr>
          <a:xfrm>
            <a:off x="559880" y="6738026"/>
            <a:ext cx="13638181" cy="342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i="1" dirty="0">
                <a:latin typeface="+mj-ea"/>
                <a:ea typeface="+mj-ea"/>
              </a:rPr>
              <a:t># </a:t>
            </a:r>
            <a:r>
              <a:rPr lang="ko-KR" altLang="en-US" sz="2800" i="1" dirty="0">
                <a:latin typeface="+mj-ea"/>
                <a:ea typeface="+mj-ea"/>
              </a:rPr>
              <a:t>판교개발이 이루어진 경우</a:t>
            </a:r>
            <a:endParaRPr lang="en-US" altLang="ko-KR" sz="2800" i="1" dirty="0">
              <a:solidFill>
                <a:srgbClr val="21212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+mj-ea"/>
                <a:ea typeface="+mj-ea"/>
              </a:rPr>
              <a:t> 명목</a:t>
            </a:r>
            <a:r>
              <a:rPr lang="en-US" altLang="ko-KR" sz="2800" dirty="0">
                <a:latin typeface="+mj-ea"/>
                <a:ea typeface="+mj-ea"/>
              </a:rPr>
              <a:t>GRDP </a:t>
            </a:r>
            <a:r>
              <a:rPr lang="en-US" altLang="ko-KR" sz="2800" b="1" dirty="0">
                <a:latin typeface="+mj-ea"/>
                <a:ea typeface="+mj-ea"/>
              </a:rPr>
              <a:t>19,308,265</a:t>
            </a:r>
            <a:r>
              <a:rPr lang="ko-KR" altLang="en-US" sz="2800" b="1" dirty="0">
                <a:latin typeface="+mj-ea"/>
                <a:ea typeface="+mj-ea"/>
              </a:rPr>
              <a:t>백만원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en-US" altLang="ko-KR" sz="2800" dirty="0">
                <a:latin typeface="+mj-ea"/>
                <a:ea typeface="+mj-ea"/>
              </a:rPr>
              <a:t> </a:t>
            </a:r>
            <a:r>
              <a:rPr lang="ko-KR" altLang="en-US" sz="2800" dirty="0">
                <a:latin typeface="+mj-ea"/>
                <a:ea typeface="+mj-ea"/>
              </a:rPr>
              <a:t>실질</a:t>
            </a:r>
            <a:r>
              <a:rPr lang="en-US" altLang="ko-KR" sz="2800" dirty="0">
                <a:latin typeface="+mj-ea"/>
                <a:ea typeface="+mj-ea"/>
              </a:rPr>
              <a:t>GRDP</a:t>
            </a:r>
            <a:r>
              <a:rPr lang="ko-KR" altLang="en-US" sz="2800" dirty="0">
                <a:latin typeface="+mj-ea"/>
                <a:ea typeface="+mj-ea"/>
              </a:rPr>
              <a:t>는 </a:t>
            </a:r>
            <a:r>
              <a:rPr lang="en-US" altLang="ko-KR" sz="2800" b="1" dirty="0">
                <a:latin typeface="+mj-ea"/>
                <a:ea typeface="+mj-ea"/>
              </a:rPr>
              <a:t>18,290,686</a:t>
            </a:r>
            <a:r>
              <a:rPr lang="ko-KR" altLang="en-US" sz="2800" b="1" dirty="0">
                <a:latin typeface="+mj-ea"/>
                <a:ea typeface="+mj-ea"/>
              </a:rPr>
              <a:t>백만원</a:t>
            </a:r>
            <a:endParaRPr lang="en-US" altLang="ko-KR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i="1" dirty="0">
                <a:latin typeface="+mj-ea"/>
                <a:ea typeface="+mj-ea"/>
              </a:rPr>
              <a:t># </a:t>
            </a:r>
            <a:r>
              <a:rPr lang="ko-KR" altLang="en-US" sz="2800" i="1" dirty="0">
                <a:latin typeface="+mj-ea"/>
                <a:ea typeface="+mj-ea"/>
              </a:rPr>
              <a:t>판교개발이 이루어지지 않은 경우</a:t>
            </a:r>
            <a:endParaRPr lang="en-US" altLang="ko-KR" sz="2800" i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명목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GRDP 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약</a:t>
            </a:r>
            <a:r>
              <a:rPr lang="en-US" altLang="ko-KR" sz="28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13,411,329</a:t>
            </a:r>
            <a:r>
              <a:rPr lang="ko-KR" altLang="en-US" sz="28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백만원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실질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GRDP 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약 </a:t>
            </a:r>
            <a:r>
              <a:rPr lang="en-US" altLang="ko-KR" sz="28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13,703,325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백만원으로 예측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78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2C7FF2-7030-B04D-0A40-D6B8BCF39945}"/>
              </a:ext>
            </a:extLst>
          </p:cNvPr>
          <p:cNvSpPr txBox="1"/>
          <p:nvPr/>
        </p:nvSpPr>
        <p:spPr>
          <a:xfrm>
            <a:off x="1089661" y="-3634766"/>
            <a:ext cx="13373100" cy="115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산업개발이 부산의 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에 미치는 영향을 알아보기 위해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2012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년에 개발된  </a:t>
            </a:r>
            <a:r>
              <a:rPr lang="ko-KR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판교테크노벨리를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활용하여 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A6472-18EB-59FF-0BF9-B76BFD45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1" y="3189070"/>
            <a:ext cx="14768145" cy="81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6A5AF-EA84-41EB-3B85-1F187372393E}"/>
              </a:ext>
            </a:extLst>
          </p:cNvPr>
          <p:cNvSpPr txBox="1"/>
          <p:nvPr/>
        </p:nvSpPr>
        <p:spPr>
          <a:xfrm>
            <a:off x="447471" y="2518618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부산의 </a:t>
            </a:r>
            <a:r>
              <a:rPr lang="en-US" altLang="ko-KR" sz="2400" dirty="0"/>
              <a:t>GRDP</a:t>
            </a:r>
            <a:r>
              <a:rPr lang="ko-KR" altLang="en-US" sz="2400" dirty="0"/>
              <a:t>시각화 </a:t>
            </a:r>
          </a:p>
        </p:txBody>
      </p:sp>
    </p:spTree>
    <p:extLst>
      <p:ext uri="{BB962C8B-B14F-4D97-AF65-F5344CB8AC3E}">
        <p14:creationId xmlns:p14="http://schemas.microsoft.com/office/powerpoint/2010/main" val="345603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2C7FF2-7030-B04D-0A40-D6B8BCF39945}"/>
              </a:ext>
            </a:extLst>
          </p:cNvPr>
          <p:cNvSpPr txBox="1"/>
          <p:nvPr/>
        </p:nvSpPr>
        <p:spPr>
          <a:xfrm>
            <a:off x="1089661" y="-3634766"/>
            <a:ext cx="13373100" cy="115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산업개발이 부산의 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에 미치는 영향을 알아보기 위해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2012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년에 개발된  </a:t>
            </a:r>
            <a:r>
              <a:rPr lang="ko-KR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판교테크노벨리를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활용하여 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6A5AF-EA84-41EB-3B85-1F187372393E}"/>
              </a:ext>
            </a:extLst>
          </p:cNvPr>
          <p:cNvSpPr txBox="1"/>
          <p:nvPr/>
        </p:nvSpPr>
        <p:spPr>
          <a:xfrm>
            <a:off x="447471" y="1800919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부산의 인구유출 그래프와 고령인구 비율 시각화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C9CED0-C77E-1DF5-89D0-36DC3C10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3" y="3408417"/>
            <a:ext cx="14706374" cy="80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B016E76-C29C-C9BC-A861-EC00D129A71D}"/>
              </a:ext>
            </a:extLst>
          </p:cNvPr>
          <p:cNvSpPr/>
          <p:nvPr/>
        </p:nvSpPr>
        <p:spPr>
          <a:xfrm>
            <a:off x="2452718" y="4133749"/>
            <a:ext cx="1165107" cy="119963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BE964B19-E3C0-1047-D13D-AF89CF8E4C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66820" y="3062085"/>
            <a:ext cx="1507529" cy="994482"/>
          </a:xfrm>
          <a:prstGeom prst="curvedConnector3">
            <a:avLst>
              <a:gd name="adj1" fmla="val 10055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B96A35-8813-E87D-97AE-79FD8BAF1118}"/>
              </a:ext>
            </a:extLst>
          </p:cNvPr>
          <p:cNvSpPr txBox="1"/>
          <p:nvPr/>
        </p:nvSpPr>
        <p:spPr>
          <a:xfrm>
            <a:off x="3788452" y="2575526"/>
            <a:ext cx="10861170" cy="51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2004</a:t>
            </a:r>
            <a:r>
              <a:rPr lang="ko-KR" altLang="en-US" sz="2400" b="1" dirty="0"/>
              <a:t>년</a:t>
            </a:r>
            <a:r>
              <a:rPr lang="en-US" altLang="ko-KR" sz="2400" b="1" dirty="0"/>
              <a:t>~2005</a:t>
            </a:r>
            <a:r>
              <a:rPr lang="ko-KR" altLang="en-US" sz="2400" b="1" dirty="0"/>
              <a:t>년경 부산의 인구 유출을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AB056-162C-0F7B-D34C-AFA5A8F9651C}"/>
              </a:ext>
            </a:extLst>
          </p:cNvPr>
          <p:cNvCxnSpPr/>
          <p:nvPr/>
        </p:nvCxnSpPr>
        <p:spPr>
          <a:xfrm flipV="1">
            <a:off x="9838312" y="5544935"/>
            <a:ext cx="3041127" cy="2924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CE4F6A-80CB-75CE-A807-5C8497795A55}"/>
              </a:ext>
            </a:extLst>
          </p:cNvPr>
          <p:cNvSpPr txBox="1"/>
          <p:nvPr/>
        </p:nvSpPr>
        <p:spPr>
          <a:xfrm rot="19007591">
            <a:off x="9139153" y="6500890"/>
            <a:ext cx="4206234" cy="41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고령화 비율이 점차 증가함을 확인</a:t>
            </a:r>
          </a:p>
        </p:txBody>
      </p:sp>
    </p:spTree>
    <p:extLst>
      <p:ext uri="{BB962C8B-B14F-4D97-AF65-F5344CB8AC3E}">
        <p14:creationId xmlns:p14="http://schemas.microsoft.com/office/powerpoint/2010/main" val="427656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90DAE-65EC-BE97-2F1C-34274306DD68}"/>
              </a:ext>
            </a:extLst>
          </p:cNvPr>
          <p:cNvSpPr txBox="1"/>
          <p:nvPr/>
        </p:nvSpPr>
        <p:spPr>
          <a:xfrm>
            <a:off x="466926" y="1715706"/>
            <a:ext cx="14513669" cy="261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i="0" dirty="0">
                <a:solidFill>
                  <a:srgbClr val="222222"/>
                </a:solidFill>
                <a:effectLst/>
                <a:latin typeface="Noto Serif KR"/>
              </a:rPr>
              <a:t>ARIMA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Noto Serif KR"/>
              </a:rPr>
              <a:t>모형 선택 이유 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Noto Serif KR"/>
              </a:rPr>
              <a:t>: </a:t>
            </a:r>
            <a:r>
              <a:rPr lang="ko-KR" altLang="en-US" sz="2400" b="1" dirty="0">
                <a:solidFill>
                  <a:srgbClr val="222222"/>
                </a:solidFill>
                <a:latin typeface="Noto Serif KR"/>
              </a:rPr>
              <a:t>시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Noto Serif KR"/>
              </a:rPr>
              <a:t>간 순서대로 정렬된 데이터에서 의미 있는 요약과 통계 정보를 추출하기 위해 선택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Noto Serif KR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400" b="0" i="0" dirty="0">
              <a:solidFill>
                <a:srgbClr val="222222"/>
              </a:solidFill>
              <a:effectLst/>
              <a:latin typeface="Noto Serif KR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＊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ARIMA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모형 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: 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일정한 시간 간격으로 표시된 자료의 특성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(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추세변동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, 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계절변동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, 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순환변동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, 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불규칙변동</a:t>
            </a:r>
            <a:r>
              <a:rPr lang="en-US" altLang="ko-KR" sz="2400" dirty="0">
                <a:solidFill>
                  <a:srgbClr val="222222"/>
                </a:solidFill>
                <a:latin typeface="Noto Serif KR"/>
              </a:rPr>
              <a:t>)</a:t>
            </a:r>
            <a:r>
              <a:rPr lang="ko-KR" altLang="en-US" sz="2400" dirty="0">
                <a:solidFill>
                  <a:srgbClr val="222222"/>
                </a:solidFill>
                <a:latin typeface="Noto Serif KR"/>
              </a:rPr>
              <a:t>을 파악하여 미래를 예측하는 분석방법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8CBC-1852-940D-893E-EC39B0CF6AB6}"/>
              </a:ext>
            </a:extLst>
          </p:cNvPr>
          <p:cNvSpPr txBox="1"/>
          <p:nvPr/>
        </p:nvSpPr>
        <p:spPr>
          <a:xfrm>
            <a:off x="447471" y="5339638"/>
            <a:ext cx="131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ARIMA</a:t>
            </a:r>
            <a:r>
              <a:rPr lang="ko-KR" altLang="en-US" sz="2400" dirty="0"/>
              <a:t>모형 패키지 사용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Train</a:t>
            </a:r>
            <a:r>
              <a:rPr lang="ko-KR" altLang="en-US" sz="2400" dirty="0"/>
              <a:t> 데이터셋 설정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Train</a:t>
            </a:r>
            <a:r>
              <a:rPr lang="ko-KR" altLang="en-US" sz="2400" dirty="0"/>
              <a:t> 데이터셋은  </a:t>
            </a:r>
            <a:r>
              <a:rPr lang="en-US" altLang="ko-KR" sz="2400" dirty="0"/>
              <a:t>1985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2020</a:t>
            </a:r>
            <a:r>
              <a:rPr lang="ko-KR" altLang="en-US" sz="2400" dirty="0"/>
              <a:t>년까지 설정</a:t>
            </a:r>
          </a:p>
        </p:txBody>
      </p:sp>
    </p:spTree>
    <p:extLst>
      <p:ext uri="{BB962C8B-B14F-4D97-AF65-F5344CB8AC3E}">
        <p14:creationId xmlns:p14="http://schemas.microsoft.com/office/powerpoint/2010/main" val="135713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8CBC-1852-940D-893E-EC39B0CF6AB6}"/>
              </a:ext>
            </a:extLst>
          </p:cNvPr>
          <p:cNvSpPr txBox="1"/>
          <p:nvPr/>
        </p:nvSpPr>
        <p:spPr>
          <a:xfrm>
            <a:off x="447471" y="2429509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ARIMA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모형의 차수 </a:t>
            </a:r>
            <a:r>
              <a:rPr lang="en-US" altLang="ko-KR" sz="2400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p,d,q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와 계수를 자동으로 추정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7D6B44-4BF3-221C-05B7-1438BA82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0" y="3444641"/>
            <a:ext cx="7734448" cy="71042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6B275E-6E82-83A8-8CE8-C652474EF01E}"/>
              </a:ext>
            </a:extLst>
          </p:cNvPr>
          <p:cNvSpPr/>
          <p:nvPr/>
        </p:nvSpPr>
        <p:spPr>
          <a:xfrm>
            <a:off x="749808" y="10168128"/>
            <a:ext cx="2670048" cy="344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BBBCF-6AF5-FB7A-7551-FC8D26D18C33}"/>
              </a:ext>
            </a:extLst>
          </p:cNvPr>
          <p:cNvSpPr txBox="1"/>
          <p:nvPr/>
        </p:nvSpPr>
        <p:spPr>
          <a:xfrm>
            <a:off x="453566" y="10884661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</a:t>
            </a:r>
            <a:r>
              <a:rPr lang="en-US" altLang="ko-KR" sz="2400" dirty="0"/>
              <a:t>p=2, d=1, q=0</a:t>
            </a:r>
            <a:r>
              <a:rPr lang="ko-KR" altLang="en-US" sz="2400" dirty="0"/>
              <a:t>으로 적용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92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8CBC-1852-940D-893E-EC39B0CF6AB6}"/>
              </a:ext>
            </a:extLst>
          </p:cNvPr>
          <p:cNvSpPr txBox="1"/>
          <p:nvPr/>
        </p:nvSpPr>
        <p:spPr>
          <a:xfrm>
            <a:off x="447471" y="1640491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모델 생성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CE13B-2DE3-0FD6-4E94-141AD0E75079}"/>
              </a:ext>
            </a:extLst>
          </p:cNvPr>
          <p:cNvSpPr txBox="1"/>
          <p:nvPr/>
        </p:nvSpPr>
        <p:spPr>
          <a:xfrm>
            <a:off x="773885" y="10973909"/>
            <a:ext cx="1101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▶유의확률 유의미하다고 판단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AE3929-9BE5-8011-5FBB-1E096FD6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5" y="2102156"/>
            <a:ext cx="14806792" cy="88717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34B2F5-57A6-421B-EB45-958C16082FEB}"/>
              </a:ext>
            </a:extLst>
          </p:cNvPr>
          <p:cNvSpPr/>
          <p:nvPr/>
        </p:nvSpPr>
        <p:spPr>
          <a:xfrm>
            <a:off x="6821424" y="6931152"/>
            <a:ext cx="1536192" cy="2066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8CBC-1852-940D-893E-EC39B0CF6AB6}"/>
              </a:ext>
            </a:extLst>
          </p:cNvPr>
          <p:cNvSpPr txBox="1"/>
          <p:nvPr/>
        </p:nvSpPr>
        <p:spPr>
          <a:xfrm>
            <a:off x="447471" y="2426875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시계열로 예측한 부산의 </a:t>
            </a:r>
            <a:r>
              <a:rPr lang="en-US" altLang="ko-KR" sz="2400" dirty="0"/>
              <a:t>2030</a:t>
            </a:r>
            <a:r>
              <a:rPr lang="ko-KR" altLang="en-US" sz="2400" dirty="0"/>
              <a:t>년까지 </a:t>
            </a:r>
            <a:r>
              <a:rPr lang="en-US" altLang="ko-KR" sz="2400" dirty="0"/>
              <a:t>GRDP </a:t>
            </a:r>
            <a:r>
              <a:rPr lang="ko-KR" altLang="en-US" sz="2400" dirty="0"/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7E18E45-E6B5-B5DA-CDCB-9518155C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8" y="3552936"/>
            <a:ext cx="13992871" cy="73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7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08CBC-1852-940D-893E-EC39B0CF6AB6}"/>
              </a:ext>
            </a:extLst>
          </p:cNvPr>
          <p:cNvSpPr txBox="1"/>
          <p:nvPr/>
        </p:nvSpPr>
        <p:spPr>
          <a:xfrm>
            <a:off x="447471" y="1640491"/>
            <a:ext cx="10058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경기도의 </a:t>
            </a:r>
            <a:r>
              <a:rPr lang="en-US" altLang="ko-KR" sz="2400" dirty="0"/>
              <a:t> 2004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2014</a:t>
            </a:r>
            <a:r>
              <a:rPr lang="ko-KR" altLang="en-US" sz="2400" dirty="0"/>
              <a:t>년까지 </a:t>
            </a:r>
            <a:r>
              <a:rPr lang="en-US" altLang="ko-KR" sz="2400" dirty="0"/>
              <a:t>10</a:t>
            </a:r>
            <a:r>
              <a:rPr lang="ko-KR" altLang="en-US" sz="2400" dirty="0"/>
              <a:t>년의 </a:t>
            </a:r>
            <a:r>
              <a:rPr lang="en-US" altLang="ko-KR" sz="2400" dirty="0"/>
              <a:t>GRDP</a:t>
            </a:r>
            <a:r>
              <a:rPr lang="ko-KR" altLang="en-US" sz="2400" dirty="0"/>
              <a:t>증가율 계산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부산의 예측</a:t>
            </a:r>
            <a:r>
              <a:rPr lang="en-US" altLang="ko-KR" sz="2400" dirty="0"/>
              <a:t>GRDP</a:t>
            </a:r>
            <a:r>
              <a:rPr lang="ko-KR" altLang="en-US" sz="2400" dirty="0"/>
              <a:t>에 증가율 곱하기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CAC9B-CC3E-3D10-5761-4EAE78BC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1" y="3197627"/>
            <a:ext cx="2550910" cy="7906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9A4117-197A-05DF-607C-612B800D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310" y="3846991"/>
            <a:ext cx="2398233" cy="72978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1F737E-DDDE-EABE-621F-E2B3A28C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33" y="3846991"/>
            <a:ext cx="3125973" cy="7358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BC337CF-0792-889F-ED40-F7B58C481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310" y="3059018"/>
            <a:ext cx="2100523" cy="8007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9D08F76-90A2-D2B3-3442-1A89CCCE2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149" y="3059018"/>
            <a:ext cx="2100523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67DC7A0-9CDB-8A61-7E21-B8CF869BD67D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E5D595B-5A67-CD7C-0554-4141EC18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2" y="1802302"/>
            <a:ext cx="12061486" cy="50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9CFC13-D5DC-F742-360A-904F34EDD366}"/>
              </a:ext>
            </a:extLst>
          </p:cNvPr>
          <p:cNvSpPr/>
          <p:nvPr/>
        </p:nvSpPr>
        <p:spPr>
          <a:xfrm>
            <a:off x="7766494" y="1880713"/>
            <a:ext cx="2176272" cy="23774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BE71D10-B388-70E6-E3F0-F10A98A6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083" y="6828705"/>
            <a:ext cx="8382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B4454-84A9-7097-1112-79ED859345DF}"/>
              </a:ext>
            </a:extLst>
          </p:cNvPr>
          <p:cNvSpPr txBox="1"/>
          <p:nvPr/>
        </p:nvSpPr>
        <p:spPr>
          <a:xfrm>
            <a:off x="447471" y="1364776"/>
            <a:ext cx="1005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센텀</a:t>
            </a:r>
            <a:r>
              <a:rPr lang="en-US" altLang="ko-KR" sz="2400" dirty="0"/>
              <a:t>2</a:t>
            </a:r>
            <a:r>
              <a:rPr lang="ko-KR" altLang="en-US" sz="2400" dirty="0"/>
              <a:t>지구가 개발될 경우 부산의 예측 </a:t>
            </a:r>
            <a:r>
              <a:rPr lang="en-US" altLang="ko-KR" sz="2400" dirty="0"/>
              <a:t>GRDP</a:t>
            </a:r>
            <a:r>
              <a:rPr lang="ko-KR" altLang="en-US" sz="2400" dirty="0"/>
              <a:t>시각화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21C8BC-A194-43A3-AFEB-DB286DC3C2CF}"/>
              </a:ext>
            </a:extLst>
          </p:cNvPr>
          <p:cNvSpPr/>
          <p:nvPr/>
        </p:nvSpPr>
        <p:spPr>
          <a:xfrm>
            <a:off x="7296912" y="6796766"/>
            <a:ext cx="8750342" cy="5069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6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636493-B7C8-63B0-0B96-ACF18188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31" y="9332031"/>
            <a:ext cx="5950713" cy="262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57A32-0E2B-98F5-7291-F399DBB7CEAB}"/>
              </a:ext>
            </a:extLst>
          </p:cNvPr>
          <p:cNvSpPr txBox="1"/>
          <p:nvPr/>
        </p:nvSpPr>
        <p:spPr>
          <a:xfrm>
            <a:off x="1633220" y="1547644"/>
            <a:ext cx="12829541" cy="9438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개요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판교테크노벨리는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2012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 조성이후 활발히 활동하고 있음 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- 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판교테크노벨리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 홈페이지의 연도별 게시물 개수의 통계 사용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판교가 개발된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2012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 이후에 부동산 가격이 상승하였음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판교 개발 이후를 비교하기 위해 중원구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분당구의 부동산 가격 변화율 추이 활용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br>
              <a:rPr lang="ko-KR" altLang="en-US" sz="2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회귀분석으로 판교가 개발되지 않았을 경우의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를 예측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-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경기도 명목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와 실질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사용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IT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업계를 나타내기 위해 전체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아닌 정보통신업의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5.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부산의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2030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년까지의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예측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ARIMA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사용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6.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부산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센텀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지구가 개발된다면 부산의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GRDP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예측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- ARIMA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모델에 경기도의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GRDP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증가율을 부산시에 반영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C7FF2-7030-B04D-0A40-D6B8BCF39945}"/>
              </a:ext>
            </a:extLst>
          </p:cNvPr>
          <p:cNvSpPr txBox="1"/>
          <p:nvPr/>
        </p:nvSpPr>
        <p:spPr>
          <a:xfrm>
            <a:off x="1089661" y="-3634766"/>
            <a:ext cx="13373100" cy="115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산업개발이 부산의 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에 미치는 영향을 알아보기 위해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2012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년에 개발된  </a:t>
            </a:r>
            <a:r>
              <a:rPr lang="ko-KR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판교테크노벨리를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활용하여 분석</a:t>
            </a:r>
          </a:p>
        </p:txBody>
      </p:sp>
    </p:spTree>
    <p:extLst>
      <p:ext uri="{BB962C8B-B14F-4D97-AF65-F5344CB8AC3E}">
        <p14:creationId xmlns:p14="http://schemas.microsoft.com/office/powerpoint/2010/main" val="279733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부산의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2030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년까지의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예측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5127-7C7F-D953-8159-7AEBE526384F}"/>
              </a:ext>
            </a:extLst>
          </p:cNvPr>
          <p:cNvSpPr txBox="1"/>
          <p:nvPr/>
        </p:nvSpPr>
        <p:spPr>
          <a:xfrm>
            <a:off x="447471" y="1599416"/>
            <a:ext cx="15136240" cy="73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+mj-ea"/>
                <a:ea typeface="+mj-ea"/>
              </a:rPr>
              <a:t>- 2027</a:t>
            </a:r>
            <a:r>
              <a:rPr lang="ko-KR" altLang="en-US" sz="2400" dirty="0">
                <a:latin typeface="+mj-ea"/>
                <a:ea typeface="+mj-ea"/>
              </a:rPr>
              <a:t>년 부산에 제 </a:t>
            </a: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 err="1">
                <a:latin typeface="+mj-ea"/>
                <a:ea typeface="+mj-ea"/>
              </a:rPr>
              <a:t>테크노벨리가</a:t>
            </a:r>
            <a:r>
              <a:rPr lang="ko-KR" altLang="en-US" sz="2400" dirty="0">
                <a:latin typeface="+mj-ea"/>
                <a:ea typeface="+mj-ea"/>
              </a:rPr>
              <a:t> 신설된다면</a:t>
            </a:r>
            <a:r>
              <a:rPr lang="en-US" altLang="ko-KR" sz="2400" dirty="0">
                <a:latin typeface="+mj-ea"/>
                <a:ea typeface="+mj-ea"/>
              </a:rPr>
              <a:t>, 2030</a:t>
            </a:r>
            <a:r>
              <a:rPr lang="ko-KR" altLang="en-US" sz="2400" dirty="0">
                <a:latin typeface="+mj-ea"/>
                <a:ea typeface="+mj-ea"/>
              </a:rPr>
              <a:t>년 예상 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는 약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3,607,763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백만원</a:t>
            </a:r>
            <a:r>
              <a:rPr lang="ko-KR" altLang="en-US" sz="2400" dirty="0">
                <a:latin typeface="+mj-ea"/>
                <a:ea typeface="+mj-ea"/>
              </a:rPr>
              <a:t>으로 추정됨</a:t>
            </a:r>
          </a:p>
        </p:txBody>
      </p:sp>
    </p:spTree>
    <p:extLst>
      <p:ext uri="{BB962C8B-B14F-4D97-AF65-F5344CB8AC3E}">
        <p14:creationId xmlns:p14="http://schemas.microsoft.com/office/powerpoint/2010/main" val="99753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3ED893-F1F6-325B-FAD6-11F2EBD77AFA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출처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169BE-9EB0-23A0-E0B2-EAD6E68F61B6}"/>
              </a:ext>
            </a:extLst>
          </p:cNvPr>
          <p:cNvSpPr txBox="1"/>
          <p:nvPr/>
        </p:nvSpPr>
        <p:spPr>
          <a:xfrm>
            <a:off x="447470" y="1781294"/>
            <a:ext cx="14365809" cy="1110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  <a:hlinkClick r:id="rId2"/>
              </a:rPr>
              <a:t>https://www.pangyotechnovalley.org/html/support_biz/pangyo_support.asp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hlinkClick r:id="rId3"/>
              </a:rPr>
              <a:t>https://www.sedaily.com/NewsVIew/1S60X71MQ3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  <a:hlinkClick r:id="rId4"/>
              </a:rPr>
              <a:t>https://www.reb.or.kr/r-one/main.do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  <a:hlinkClick r:id="rId5"/>
              </a:rPr>
              <a:t>http://kostat.go.kr/understand/info/info_lge/1/detail_lang.action?bmode=detail_lang&amp;pageNo=&amp;keyWord=0&amp;cd=SL4409&amp;sTt=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  <a:hlinkClick r:id="rId6"/>
              </a:rPr>
              <a:t>https://kosis.kr/statHtml/statHtml.do?orgId=210&amp;tblId=DT_GRDP002&amp;conn_path=I3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  <a:hlinkClick r:id="rId7"/>
              </a:rPr>
              <a:t>https://www.electimes.com</a:t>
            </a:r>
            <a:endParaRPr lang="en-US" altLang="ko-KR" sz="2400" b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  <a:hlinkClick r:id="rId8"/>
              </a:rPr>
              <a:t>https://kosis.kr/statHtml/statHtml.do?orgId=101&amp;tblId=DT_1B26001_A01&amp;conn_path=I2</a:t>
            </a:r>
            <a:endParaRPr lang="en-US" altLang="ko-KR" sz="2400" b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  <a:hlinkClick r:id="rId9"/>
              </a:rPr>
              <a:t>https://kosis.kr/statHtml/statHtml.do?orgId=101&amp;tblId=DT_1YL20631&amp;conn_path=I2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  <a:hlinkClick r:id="rId10"/>
              </a:rPr>
              <a:t>https://ko.wikipedia.org/wiki/%EB%8B%B7%EC%BB%B4_%EB%B2%84%EB%B8%94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  <a:hlinkClick r:id="rId11"/>
              </a:rPr>
              <a:t>https://colab.research.google.com/drive/1Qqx5G7SzaLcUl16Zrm8x7K_z_BoGt3eS?usp=sharing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b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7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2C7FF2-7030-B04D-0A40-D6B8BCF39945}"/>
              </a:ext>
            </a:extLst>
          </p:cNvPr>
          <p:cNvSpPr txBox="1"/>
          <p:nvPr/>
        </p:nvSpPr>
        <p:spPr>
          <a:xfrm>
            <a:off x="1089661" y="-3634766"/>
            <a:ext cx="13373100" cy="115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산업개발이 부산의 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GRPD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에 미치는 영향을 알아보기 위해</a:t>
            </a: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2012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년에 개발된  </a:t>
            </a:r>
            <a:r>
              <a:rPr lang="ko-KR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판교테크노벨리를</a:t>
            </a:r>
            <a:r>
              <a:rPr lang="ko-KR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활용하여 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877B1-CE98-9A1C-3EE0-DA1BA4E27EB1}"/>
              </a:ext>
            </a:extLst>
          </p:cNvPr>
          <p:cNvSpPr txBox="1"/>
          <p:nvPr/>
        </p:nvSpPr>
        <p:spPr>
          <a:xfrm>
            <a:off x="698231" y="1728324"/>
            <a:ext cx="14155960" cy="9438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부산시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시장 박형준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 도심융합특구 사업지구로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센텀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도시첨단산업단지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(191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만㎡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이하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센텀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지구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 선정됐다고 밝혔다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도심융합특구는 수도권을 제외한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5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 광역시 도심에  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판교 제</a:t>
            </a:r>
            <a:r>
              <a:rPr lang="en-US" altLang="ko-KR" sz="2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2400" b="1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테크노밸리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모델을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적용해 기업과 청년에게 매력적인 복합혁신공간을 만들어 제공하는 것으로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도심에 창업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벤처 등 범정부가 추진하는 지원사업을 집적하고 산업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주거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문화 등이 집약된 우수한 인프라를 갖춘 고밀도 거점 공간을 조성한다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대상지로 선정된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센텀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지구는 부산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대개조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프로젝트 일환으로 해운대구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반여동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반송동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석대동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일원에 </a:t>
            </a:r>
            <a:r>
              <a:rPr lang="en-US" altLang="ko-KR" sz="2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2027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년 완공을 목표로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부산도시공사와 함께 도시첨단산업단지 조성을 추진 중이며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또한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센텀시티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해운대와 인접해 우수한 주거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․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상업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․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문화 인프라를 활용할 수 있으며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도시철도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호선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반송로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등 시내 교통망 및 경부고속도로 등 광역교통망 접근성도 우수하다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이를 통해 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센텀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지구를 창업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벤처기업 등이 공존하는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ICT(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정보통신기술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중심의 미래 산업 생태계로 조성하고 매력적인 주거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․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상업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․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문화 복합공간도 함께 마련하여 우수한 지역 인재들의 정착을 도모할 예정이다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출처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전기신문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(https://www.electimes.com)</a:t>
            </a:r>
          </a:p>
        </p:txBody>
      </p:sp>
    </p:spTree>
    <p:extLst>
      <p:ext uri="{BB962C8B-B14F-4D97-AF65-F5344CB8AC3E}">
        <p14:creationId xmlns:p14="http://schemas.microsoft.com/office/powerpoint/2010/main" val="235726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3B55D18-33DC-8458-CB0C-DFB81CCDB226}"/>
              </a:ext>
            </a:extLst>
          </p:cNvPr>
          <p:cNvSpPr txBox="1"/>
          <p:nvPr/>
        </p:nvSpPr>
        <p:spPr>
          <a:xfrm>
            <a:off x="447471" y="1787461"/>
            <a:ext cx="10058402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※ </a:t>
            </a:r>
            <a:r>
              <a:rPr lang="ko-KR" altLang="en-US" sz="2400" dirty="0">
                <a:latin typeface="+mj-ea"/>
                <a:ea typeface="+mj-ea"/>
              </a:rPr>
              <a:t>부산의 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증가율 예측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시계열 데이터를 추정할 수 있는 </a:t>
            </a:r>
            <a:r>
              <a:rPr lang="en-US" altLang="ko-KR" sz="2400" dirty="0">
                <a:latin typeface="+mj-ea"/>
                <a:ea typeface="+mj-ea"/>
              </a:rPr>
              <a:t>ARIMA</a:t>
            </a:r>
            <a:r>
              <a:rPr lang="ko-KR" altLang="en-US" sz="2400" dirty="0">
                <a:latin typeface="+mj-ea"/>
                <a:ea typeface="+mj-ea"/>
              </a:rPr>
              <a:t>모형 활용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+mj-ea"/>
                <a:ea typeface="+mj-ea"/>
              </a:rPr>
              <a:t>IT</a:t>
            </a:r>
            <a:r>
              <a:rPr lang="ko-KR" altLang="en-US" sz="2400" dirty="0">
                <a:latin typeface="+mj-ea"/>
                <a:ea typeface="+mj-ea"/>
              </a:rPr>
              <a:t>버블이나 금융 위기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부산 경제 침체 등 다른 변수는 없다고 가정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실질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는 물가 변동을 반영하기 때문에 명목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만 추정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다른 업종이 정보통신업에 끼치는 영향은 없다고 가정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판교 개발 이후의 명목</a:t>
            </a:r>
            <a:r>
              <a:rPr lang="en-US" altLang="ko-KR" sz="2400" dirty="0">
                <a:latin typeface="+mj-ea"/>
                <a:ea typeface="+mj-ea"/>
              </a:rPr>
              <a:t>GRDP </a:t>
            </a:r>
            <a:r>
              <a:rPr lang="ko-KR" altLang="en-US" sz="2400" dirty="0">
                <a:latin typeface="+mj-ea"/>
                <a:ea typeface="+mj-ea"/>
              </a:rPr>
              <a:t>증가율을 부산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에 그대로 반영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2C087-9E78-B3CB-FE67-26FA4E337E78}"/>
              </a:ext>
            </a:extLst>
          </p:cNvPr>
          <p:cNvSpPr txBox="1"/>
          <p:nvPr/>
        </p:nvSpPr>
        <p:spPr>
          <a:xfrm>
            <a:off x="447471" y="9993065"/>
            <a:ext cx="15136240" cy="15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＊</a:t>
            </a:r>
            <a:r>
              <a:rPr lang="en-US" altLang="ko-KR" sz="2400" dirty="0"/>
              <a:t>IT</a:t>
            </a:r>
            <a:r>
              <a:rPr lang="ko-KR" altLang="en-US" sz="2400" dirty="0"/>
              <a:t>버블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닷컴버블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인터넷 관련 분야가 성장하면서 산업 국가의 주식 시장이 지분 가격의 급속한 상승을 본 </a:t>
            </a:r>
            <a:r>
              <a:rPr lang="en-US" altLang="ko-KR" sz="2400" dirty="0"/>
              <a:t>1995</a:t>
            </a:r>
            <a:r>
              <a:rPr lang="ko-KR" altLang="en-US" sz="2400" dirty="0"/>
              <a:t>년부터 닷컴 버블이 붕괴된 </a:t>
            </a:r>
            <a:r>
              <a:rPr lang="en-US" altLang="ko-KR" sz="2400" dirty="0"/>
              <a:t>2001</a:t>
            </a:r>
            <a:r>
              <a:rPr lang="ko-KR" altLang="en-US" sz="2400" dirty="0"/>
              <a:t>년까지 걸친 거품 경제 현상 </a:t>
            </a:r>
            <a:r>
              <a:rPr lang="ko-KR" altLang="en-US" dirty="0"/>
              <a:t>출처</a:t>
            </a:r>
            <a:r>
              <a:rPr lang="en-US" altLang="ko-KR" dirty="0"/>
              <a:t>:https://ko.wikipedia.org/wiki/%EB%8B%B7%EC%BB%B4_%EB%B2%84%EB%B8%94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6FBA1-A7CA-039F-0058-3229A84F6521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85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083FE-9611-4B43-13CF-16889B5DDD05}"/>
              </a:ext>
            </a:extLst>
          </p:cNvPr>
          <p:cNvSpPr txBox="1"/>
          <p:nvPr/>
        </p:nvSpPr>
        <p:spPr>
          <a:xfrm>
            <a:off x="447469" y="1287043"/>
            <a:ext cx="15136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＊</a:t>
            </a:r>
            <a:r>
              <a:rPr lang="en-US" altLang="ko-KR" sz="2400" dirty="0">
                <a:latin typeface="+mj-ea"/>
                <a:ea typeface="+mj-ea"/>
              </a:rPr>
              <a:t>GRDP :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+mj-ea"/>
                <a:ea typeface="+mj-ea"/>
              </a:rPr>
              <a:t>지역내총생산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(Gross Regional Domestic Product : </a:t>
            </a:r>
            <a:r>
              <a:rPr lang="en-US" altLang="ko-KR" sz="2400" b="1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GRDP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이란 일정 기간 동안에 일정 지역 내에서 새로이 창출된 최종생산물가치의 합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즉 각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+mj-ea"/>
                <a:ea typeface="+mj-ea"/>
              </a:rPr>
              <a:t>시ㆍ도내에서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+mj-ea"/>
                <a:ea typeface="+mj-ea"/>
              </a:rPr>
              <a:t> 경제활동별로 얼마만큼의 부가가치가 발생되었는가를 나타내는 경제지표</a:t>
            </a:r>
            <a:endParaRPr lang="en-US" altLang="ko-KR" sz="2400" b="0" i="0" dirty="0">
              <a:solidFill>
                <a:srgbClr val="202124"/>
              </a:solidFill>
              <a:effectLst/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출처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en-US" altLang="ko-KR" sz="2400" dirty="0">
                <a:latin typeface="+mj-ea"/>
                <a:ea typeface="+mj-ea"/>
                <a:hlinkClick r:id="rId2"/>
              </a:rPr>
              <a:t>http://kostat.go.kr/understand/info/info_lge/1/detail_lang.action?bmode=detail_lang&amp;pageNo=&amp;keyWord=0&amp;cd=SL4409&amp;sTt=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＊명목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GRDP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 물가 변동을 반영하지 않은 것이고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실질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GRDP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 물가 변동을 반영한 것</a:t>
            </a:r>
          </a:p>
          <a:p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BABED-B0FA-D663-C0CD-DA01DE6E8483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7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19B82-33B5-542B-317F-934933F0B9D3}"/>
              </a:ext>
            </a:extLst>
          </p:cNvPr>
          <p:cNvSpPr txBox="1"/>
          <p:nvPr/>
        </p:nvSpPr>
        <p:spPr>
          <a:xfrm>
            <a:off x="447470" y="1802358"/>
            <a:ext cx="1052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Selenium</a:t>
            </a:r>
            <a:r>
              <a:rPr lang="ko-KR" altLang="en-US" sz="2400" dirty="0"/>
              <a:t>을 사용하여 연도별 게시물 개수 추출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-</a:t>
            </a:r>
            <a:r>
              <a:rPr lang="ko-KR" altLang="en-US" sz="2400" dirty="0"/>
              <a:t>중복된 공지는 제거한 후</a:t>
            </a:r>
            <a:r>
              <a:rPr lang="en-US" altLang="ko-KR" sz="2400" dirty="0"/>
              <a:t>, Counter</a:t>
            </a:r>
            <a:r>
              <a:rPr lang="ko-KR" altLang="en-US" sz="2400" dirty="0"/>
              <a:t>을 활용하여 게시물 개수 통계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80FD9-BE04-BE94-5A47-BFC27EF19D7D}"/>
              </a:ext>
            </a:extLst>
          </p:cNvPr>
          <p:cNvSpPr txBox="1"/>
          <p:nvPr/>
        </p:nvSpPr>
        <p:spPr>
          <a:xfrm>
            <a:off x="447470" y="633240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판교테크노벨리는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 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2012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 조성이후 활발히 활동하고 있음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68E3DA-04A9-FE13-BE11-2FC4DDF3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0" y="5103616"/>
            <a:ext cx="6614552" cy="44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4C0F0A-2729-0BDC-4E7E-8B413EED7254}"/>
              </a:ext>
            </a:extLst>
          </p:cNvPr>
          <p:cNvSpPr txBox="1"/>
          <p:nvPr/>
        </p:nvSpPr>
        <p:spPr>
          <a:xfrm>
            <a:off x="7360487" y="5392540"/>
            <a:ext cx="8133406" cy="146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※ </a:t>
            </a:r>
            <a:r>
              <a:rPr lang="ko-KR" altLang="en-US" sz="2400" dirty="0"/>
              <a:t>지원사업의 개수는 다르지만 </a:t>
            </a:r>
            <a:r>
              <a:rPr lang="en-US" altLang="ko-KR" sz="2400" dirty="0"/>
              <a:t>2012</a:t>
            </a:r>
            <a:r>
              <a:rPr lang="ko-KR" altLang="en-US" sz="2400" dirty="0"/>
              <a:t>년부터 홈페이지가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  계속 활성화되고 있다는 것을 확인할 수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3627-DFB6-85DD-EF2B-5E41F7223E24}"/>
              </a:ext>
            </a:extLst>
          </p:cNvPr>
          <p:cNvSpPr txBox="1"/>
          <p:nvPr/>
        </p:nvSpPr>
        <p:spPr>
          <a:xfrm>
            <a:off x="7602732" y="7964798"/>
            <a:ext cx="8133406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＊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판교테크노벨리지원사업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판교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테크노벨리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입주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스타트업의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사업화 지원을 통해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경쟁력 제고와 통합 클러스터 생태계 활성화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19B82-33B5-542B-317F-934933F0B9D3}"/>
              </a:ext>
            </a:extLst>
          </p:cNvPr>
          <p:cNvSpPr txBox="1"/>
          <p:nvPr/>
        </p:nvSpPr>
        <p:spPr>
          <a:xfrm>
            <a:off x="486383" y="1802359"/>
            <a:ext cx="910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+mj-ea"/>
                <a:ea typeface="+mj-ea"/>
              </a:rPr>
              <a:t>Pandas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 err="1">
                <a:latin typeface="+mj-ea"/>
                <a:ea typeface="+mj-ea"/>
              </a:rPr>
              <a:t>Numpy</a:t>
            </a:r>
            <a:r>
              <a:rPr lang="ko-KR" altLang="en-US" sz="2400" dirty="0">
                <a:latin typeface="+mj-ea"/>
                <a:ea typeface="+mj-ea"/>
              </a:rPr>
              <a:t> 사용하여 데이터 정제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중원구와 분당구의 부동산 가격 데이터 시각화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80FD9-BE04-BE94-5A47-BFC27EF19D7D}"/>
              </a:ext>
            </a:extLst>
          </p:cNvPr>
          <p:cNvSpPr txBox="1"/>
          <p:nvPr/>
        </p:nvSpPr>
        <p:spPr>
          <a:xfrm>
            <a:off x="447471" y="628312"/>
            <a:ext cx="102140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판교가 개발된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2012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 이후에 부동산 가격이 </a:t>
            </a:r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상승하였읍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AA1C14-A5F4-EDB6-D063-BB037B99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2" y="3192172"/>
            <a:ext cx="13191402" cy="58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FFDDBCE-DF11-C019-46BA-09666E172DE3}"/>
              </a:ext>
            </a:extLst>
          </p:cNvPr>
          <p:cNvGrpSpPr/>
          <p:nvPr/>
        </p:nvGrpSpPr>
        <p:grpSpPr>
          <a:xfrm>
            <a:off x="10661515" y="8999828"/>
            <a:ext cx="7425317" cy="3032148"/>
            <a:chOff x="10505872" y="7977260"/>
            <a:chExt cx="8132322" cy="32572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658EC8-3ECD-1F1F-9E92-C03426F40FB8}"/>
                </a:ext>
              </a:extLst>
            </p:cNvPr>
            <p:cNvSpPr txBox="1"/>
            <p:nvPr/>
          </p:nvSpPr>
          <p:spPr>
            <a:xfrm>
              <a:off x="10505872" y="10865204"/>
              <a:ext cx="8132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출처 </a:t>
              </a:r>
              <a:r>
                <a:rPr lang="en-US" altLang="ko-KR" dirty="0"/>
                <a:t>: </a:t>
              </a:r>
              <a:r>
                <a:rPr lang="ko-KR" altLang="en-US" dirty="0"/>
                <a:t>https://www.sedaily.com/NewsVIew/1S60X71MQ3</a:t>
              </a: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988A67ED-8785-7875-789C-5D3F08ECE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8702" y="7977260"/>
              <a:ext cx="4690915" cy="2887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099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70" y="618988"/>
            <a:ext cx="11264632" cy="68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회귀분석으로 판교가 개발되지 않았을 경우의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를 예측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6F9A-F21F-35E2-4847-954F5791DF66}"/>
              </a:ext>
            </a:extLst>
          </p:cNvPr>
          <p:cNvSpPr txBox="1"/>
          <p:nvPr/>
        </p:nvSpPr>
        <p:spPr>
          <a:xfrm>
            <a:off x="486383" y="1802359"/>
            <a:ext cx="910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Pandas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 사용하여 데이터 정제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경기도의 명목</a:t>
            </a:r>
            <a:r>
              <a:rPr lang="en-US" altLang="ko-KR" sz="2400" dirty="0">
                <a:latin typeface="+mj-ea"/>
                <a:ea typeface="+mj-ea"/>
              </a:rPr>
              <a:t>GRDP</a:t>
            </a:r>
            <a:r>
              <a:rPr lang="ko-KR" altLang="en-US" sz="2400" dirty="0">
                <a:latin typeface="+mj-ea"/>
                <a:ea typeface="+mj-ea"/>
              </a:rPr>
              <a:t>와 실질</a:t>
            </a:r>
            <a:r>
              <a:rPr lang="en-US" altLang="ko-KR" sz="2400" dirty="0">
                <a:latin typeface="+mj-ea"/>
                <a:ea typeface="+mj-ea"/>
              </a:rPr>
              <a:t>GRDP </a:t>
            </a:r>
            <a:r>
              <a:rPr lang="ko-KR" altLang="en-US" sz="2400" dirty="0">
                <a:latin typeface="+mj-ea"/>
                <a:ea typeface="+mj-ea"/>
              </a:rPr>
              <a:t>시각화</a:t>
            </a:r>
            <a:endParaRPr lang="ko-KR" altLang="en-US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8943A30-4F8F-96F2-E8C4-7D920FD0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3" y="3503500"/>
            <a:ext cx="14672922" cy="7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7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236DB69-4B62-622C-7D8B-AAC02E950D2C}"/>
              </a:ext>
            </a:extLst>
          </p:cNvPr>
          <p:cNvSpPr txBox="1"/>
          <p:nvPr/>
        </p:nvSpPr>
        <p:spPr>
          <a:xfrm>
            <a:off x="447469" y="672073"/>
            <a:ext cx="11517551" cy="68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3.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회귀분석으로 판교가 개발되지 않았을 경우의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GRDP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를 예측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6F9A-F21F-35E2-4847-954F5791DF66}"/>
              </a:ext>
            </a:extLst>
          </p:cNvPr>
          <p:cNvSpPr txBox="1"/>
          <p:nvPr/>
        </p:nvSpPr>
        <p:spPr>
          <a:xfrm>
            <a:off x="486382" y="1973563"/>
            <a:ext cx="10466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/>
              <a:t>Sklearn</a:t>
            </a:r>
            <a:r>
              <a:rPr lang="ko-KR" altLang="en-US" sz="2400" dirty="0"/>
              <a:t> 사용</a:t>
            </a:r>
            <a:r>
              <a:rPr lang="en-US" altLang="ko-KR" sz="2400" dirty="0"/>
              <a:t>, </a:t>
            </a:r>
            <a:r>
              <a:rPr lang="ko-KR" altLang="en-US" sz="2400" dirty="0"/>
              <a:t>판교개발이 이루어지지 않았을 때의 </a:t>
            </a:r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GRDP</a:t>
            </a:r>
            <a:r>
              <a:rPr lang="ko-KR" altLang="en-US" sz="2400" dirty="0"/>
              <a:t>예측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명목</a:t>
            </a:r>
            <a:r>
              <a:rPr lang="en-US" altLang="ko-KR" sz="2400" dirty="0"/>
              <a:t>GRDP</a:t>
            </a:r>
            <a:r>
              <a:rPr lang="ko-KR" altLang="en-US" sz="2400" dirty="0"/>
              <a:t>와 실질</a:t>
            </a:r>
            <a:r>
              <a:rPr lang="en-US" altLang="ko-KR" sz="2400" dirty="0"/>
              <a:t>GRDP</a:t>
            </a:r>
            <a:r>
              <a:rPr lang="ko-KR" altLang="en-US" sz="2400" dirty="0"/>
              <a:t>의 회귀분석 선을 그래프에 나타냄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 날짜를 종속변수</a:t>
            </a:r>
            <a:r>
              <a:rPr lang="en-US" altLang="ko-KR" sz="2400" dirty="0"/>
              <a:t>, GRDP</a:t>
            </a:r>
            <a:r>
              <a:rPr lang="ko-KR" altLang="en-US" sz="2400" dirty="0"/>
              <a:t>를 독립변수로 회귀분석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판교가 개발되지 않았을 경우 </a:t>
            </a:r>
            <a:r>
              <a:rPr lang="en-US" altLang="ko-KR" sz="2400" dirty="0"/>
              <a:t>2020</a:t>
            </a:r>
            <a:r>
              <a:rPr lang="ko-KR" altLang="en-US" sz="2400" dirty="0"/>
              <a:t>년의 </a:t>
            </a:r>
            <a:r>
              <a:rPr lang="en-US" altLang="ko-KR" sz="2400" dirty="0"/>
              <a:t>GRDP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추청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1985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2011</a:t>
            </a:r>
            <a:r>
              <a:rPr lang="ko-KR" altLang="en-US" sz="2400" dirty="0" err="1"/>
              <a:t>년까지를</a:t>
            </a:r>
            <a:r>
              <a:rPr lang="ko-KR" altLang="en-US" sz="2400" dirty="0"/>
              <a:t> </a:t>
            </a:r>
            <a:r>
              <a:rPr lang="en-US" altLang="ko-KR" sz="2400" dirty="0"/>
              <a:t>train</a:t>
            </a:r>
            <a:r>
              <a:rPr lang="ko-KR" altLang="en-US" sz="2400" dirty="0"/>
              <a:t>데이터셋으로 설정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323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1303</Words>
  <Application>Microsoft Office PowerPoint</Application>
  <PresentationFormat>사용자 지정</PresentationFormat>
  <Paragraphs>132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Serif KR</vt:lpstr>
      <vt:lpstr>맑은 고딕</vt:lpstr>
      <vt:lpstr>Arial</vt:lpstr>
      <vt:lpstr>Calibri</vt:lpstr>
      <vt:lpstr>Calibri Light</vt:lpstr>
      <vt:lpstr>Cambria Math</vt:lpstr>
      <vt:lpstr>Courier New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정예빈</dc:creator>
  <cp:lastModifiedBy>정예빈</cp:lastModifiedBy>
  <cp:revision>5</cp:revision>
  <dcterms:created xsi:type="dcterms:W3CDTF">2022-07-03T06:20:31Z</dcterms:created>
  <dcterms:modified xsi:type="dcterms:W3CDTF">2022-07-09T02:09:12Z</dcterms:modified>
</cp:coreProperties>
</file>