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85" r:id="rId2"/>
    <p:sldId id="540" r:id="rId3"/>
    <p:sldId id="623" r:id="rId4"/>
    <p:sldId id="624" r:id="rId5"/>
    <p:sldId id="609" r:id="rId6"/>
    <p:sldId id="625" r:id="rId7"/>
    <p:sldId id="626" r:id="rId8"/>
    <p:sldId id="627" r:id="rId9"/>
    <p:sldId id="628" r:id="rId10"/>
    <p:sldId id="629" r:id="rId11"/>
    <p:sldId id="630" r:id="rId12"/>
    <p:sldId id="632" r:id="rId13"/>
    <p:sldId id="631" r:id="rId14"/>
    <p:sldId id="633" r:id="rId15"/>
    <p:sldId id="634" r:id="rId16"/>
    <p:sldId id="614" r:id="rId17"/>
  </p:sldIdLst>
  <p:sldSz cx="9906000" cy="6858000" type="A4"/>
  <p:notesSz cx="6797675" cy="9926638"/>
  <p:embeddedFontLst>
    <p:embeddedFont>
      <p:font typeface="Sinkin Sans 300 Light" panose="020B0600000101010101" charset="-127"/>
      <p:regular r:id="rId20"/>
    </p:embeddedFont>
    <p:embeddedFont>
      <p:font typeface="나눔고딕 ExtraBold" panose="020D0904000000000000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함초롬바탕" panose="02030604000101010101" pitchFamily="18" charset="-127"/>
      <p:regular r:id="rId24"/>
      <p:bold r:id="rId25"/>
    </p:embeddedFont>
    <p:embeddedFont>
      <p:font typeface="Wingdings 2" panose="05020102010507070707" pitchFamily="18" charset="2"/>
      <p:regular r:id="rId26"/>
    </p:embeddedFont>
  </p:embeddedFontLst>
  <p:defaultTextStyle>
    <a:defPPr>
      <a:defRPr lang="ko-KR"/>
    </a:defPPr>
    <a:lvl1pPr marL="0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677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354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031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2709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8387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064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9741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5418" algn="l" defTabSz="103135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pos="262">
          <p15:clr>
            <a:srgbClr val="A4A3A4"/>
          </p15:clr>
        </p15:guide>
        <p15:guide id="5" pos="5978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6CD48"/>
    <a:srgbClr val="E48220"/>
    <a:srgbClr val="242424"/>
    <a:srgbClr val="F8D336"/>
    <a:srgbClr val="F7D66D"/>
    <a:srgbClr val="F4C127"/>
    <a:srgbClr val="F9F1B9"/>
    <a:srgbClr val="F5C839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63" autoAdjust="0"/>
    <p:restoredTop sz="97022" autoAdjust="0"/>
  </p:normalViewPr>
  <p:slideViewPr>
    <p:cSldViewPr>
      <p:cViewPr varScale="1">
        <p:scale>
          <a:sx n="68" d="100"/>
          <a:sy n="68" d="100"/>
        </p:scale>
        <p:origin x="930" y="66"/>
      </p:cViewPr>
      <p:guideLst>
        <p:guide orient="horz" pos="73"/>
        <p:guide orient="horz" pos="4020"/>
        <p:guide orient="horz" pos="1071"/>
        <p:guide pos="262"/>
        <p:guide pos="5978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84"/>
    </p:cViewPr>
  </p:sorterViewPr>
  <p:notesViewPr>
    <p:cSldViewPr>
      <p:cViewPr varScale="1">
        <p:scale>
          <a:sx n="82" d="100"/>
          <a:sy n="82" d="100"/>
        </p:scale>
        <p:origin x="-385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8BCD95FC-042E-4565-86B0-28E8689C8DAC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0EC789D5-2276-4070-AAC7-AFBF4C3349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16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BA075E37-9F72-46BF-98AD-4A089CF0133B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7210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60" cy="49633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539FE3C9-FE9D-40B3-98B3-AE63C3699A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4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1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927" y="260648"/>
            <a:ext cx="907415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 contourW="25400">
              <a:bevelT w="1270" h="25400"/>
              <a:contourClr>
                <a:schemeClr val="bg1"/>
              </a:contourClr>
            </a:sp3d>
          </a:bodyPr>
          <a:lstStyle>
            <a:lvl1pPr algn="l">
              <a:defRPr lang="ko-KR" altLang="en-US" dirty="0"/>
            </a:lvl1pPr>
          </a:lstStyle>
          <a:p>
            <a:pPr lvl="0" algn="l" defTabSz="91416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927" y="1052513"/>
            <a:ext cx="907415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</a:lstStyle>
          <a:p>
            <a:pPr marL="266630" lvl="0" indent="-266630">
              <a:buSzPct val="80000"/>
              <a:buFont typeface="Wingdings 2" pitchFamily="18" charset="2"/>
              <a:buChar char=""/>
            </a:pPr>
            <a:r>
              <a:rPr lang="ko-KR" altLang="en-US" dirty="0"/>
              <a:t>마스터 텍스트 스타일을 편집합니다</a:t>
            </a:r>
          </a:p>
          <a:p>
            <a:pPr marL="447557" lvl="1" indent="-180927">
              <a:buSzPct val="80000"/>
              <a:buChar char="‒"/>
            </a:pPr>
            <a:r>
              <a:rPr lang="ko-KR" altLang="en-US" dirty="0"/>
              <a:t>둘째 수준</a:t>
            </a:r>
          </a:p>
          <a:p>
            <a:pPr marL="628484" lvl="2" indent="-180927">
              <a:buSzPct val="80000"/>
              <a:buFont typeface="Wingdings" pitchFamily="2" charset="2"/>
              <a:buChar char="§"/>
            </a:pPr>
            <a:r>
              <a:rPr lang="ko-KR" altLang="en-US" dirty="0"/>
              <a:t>셋째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25561" y="6616550"/>
            <a:ext cx="25487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defRPr>
            </a:lvl1pPr>
          </a:lstStyle>
          <a:p>
            <a:pPr defTabSz="914160"/>
            <a:fld id="{2CCA4613-5B35-4427-AB88-3731A5FBF7C0}" type="slidenum">
              <a:rPr lang="en-US" altLang="ko-KR" smtClean="0"/>
              <a:pPr defTabSz="91416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470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rgbClr val="F8D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99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06000" cy="936000"/>
          </a:xfrm>
          <a:prstGeom prst="rect">
            <a:avLst/>
          </a:prstGeom>
          <a:solidFill>
            <a:srgbClr val="F8D33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45000" y="267042"/>
            <a:ext cx="9216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>
              <a:defRPr lang="ko-KR" altLang="en-US" sz="2400" b="0" spc="-150"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algn="l" defTabSz="91416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60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000" y="267042"/>
            <a:ext cx="92160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>
              <a:defRPr lang="ko-KR" altLang="en-US" sz="2400" b="0" spc="-150"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algn="l" defTabSz="914160"/>
            <a:r>
              <a:rPr lang="ko-KR" altLang="en-US" dirty="0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45000" y="836712"/>
            <a:ext cx="9216000" cy="0"/>
          </a:xfrm>
          <a:prstGeom prst="line">
            <a:avLst/>
          </a:prstGeom>
          <a:ln w="38100">
            <a:solidFill>
              <a:srgbClr val="24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39138" y="836712"/>
            <a:ext cx="720000" cy="0"/>
          </a:xfrm>
          <a:prstGeom prst="line">
            <a:avLst/>
          </a:prstGeom>
          <a:ln w="38100">
            <a:solidFill>
              <a:srgbClr val="F8D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25561" y="6616550"/>
            <a:ext cx="25487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defRPr>
            </a:lvl1pPr>
          </a:lstStyle>
          <a:p>
            <a:pPr defTabSz="914160"/>
            <a:fld id="{2CCA4613-5B35-4427-AB88-3731A5FBF7C0}" type="slidenum">
              <a:rPr lang="en-US" altLang="ko-KR" smtClean="0"/>
              <a:pPr defTabSz="91416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1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bg>
      <p:bgPr>
        <a:solidFill>
          <a:srgbClr val="F5C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5000" y="267042"/>
            <a:ext cx="92160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>
              <a:defRPr lang="ko-KR" altLang="en-US" sz="2400" b="0" spc="-150">
                <a:solidFill>
                  <a:srgbClr val="24242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 algn="l" defTabSz="914160"/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45000" y="836712"/>
            <a:ext cx="921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45000" y="836712"/>
            <a:ext cx="72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25561" y="6616550"/>
            <a:ext cx="25487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defRPr>
            </a:lvl1pPr>
          </a:lstStyle>
          <a:p>
            <a:pPr defTabSz="914160"/>
            <a:fld id="{2CCA4613-5B35-4427-AB88-3731A5FBF7C0}" type="slidenum">
              <a:rPr lang="en-US" altLang="ko-KR" smtClean="0"/>
              <a:pPr defTabSz="91416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99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C1C2-2632-4F31-B486-FC5EC9FC4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334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3">
            <a:extLst>
              <a:ext uri="{FF2B5EF4-FFF2-40B4-BE49-F238E27FC236}">
                <a16:creationId xmlns:a16="http://schemas.microsoft.com/office/drawing/2014/main" id="{64F4FF79-7FE3-44BA-951F-B62826BAA2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76200"/>
            <a:ext cx="85693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60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0F016AA4-546C-4EA3-9E11-E1D055D08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288" y="69215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셋째 수준</a:t>
            </a: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9AF6A88E-17BF-4C24-951A-5E2FF9CFC3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70E5C08C-DECE-4C9E-A0C9-61FBB67F97A2}"/>
              </a:ext>
            </a:extLst>
          </p:cNvPr>
          <p:cNvSpPr/>
          <p:nvPr userDrawn="1"/>
        </p:nvSpPr>
        <p:spPr>
          <a:xfrm>
            <a:off x="9225850" y="6203951"/>
            <a:ext cx="328326" cy="328326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Sinkin Sans 300 Light" charset="0"/>
              <a:cs typeface="Sinkin Sans 300 Ligh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2EC34-B293-4D1C-AB45-05C5FFEC128C}"/>
              </a:ext>
            </a:extLst>
          </p:cNvPr>
          <p:cNvSpPr txBox="1"/>
          <p:nvPr userDrawn="1"/>
        </p:nvSpPr>
        <p:spPr>
          <a:xfrm>
            <a:off x="9153460" y="6242998"/>
            <a:ext cx="480060" cy="261618"/>
          </a:xfrm>
          <a:prstGeom prst="rect">
            <a:avLst/>
          </a:prstGeom>
          <a:noFill/>
        </p:spPr>
        <p:txBody>
          <a:bodyPr wrap="square" lIns="137168" tIns="68584" rIns="137168" bIns="68584" rtlCol="0">
            <a:spAutoFit/>
          </a:bodyPr>
          <a:lstStyle/>
          <a:p>
            <a:pPr algn="ctr"/>
            <a:fld id="{260E2A6B-A809-4840-BF14-8648BC0BDF87}" type="slidenum">
              <a:rPr lang="id-ID" sz="800" b="1" smtClean="0">
                <a:solidFill>
                  <a:schemeClr val="bg1"/>
                </a:solidFill>
                <a:latin typeface="Sinkin Sans 300 Light" charset="0"/>
                <a:cs typeface="Sinkin Sans 300 Light" charset="0"/>
              </a:rPr>
              <a:pPr algn="ctr"/>
              <a:t>‹#›</a:t>
            </a:fld>
            <a:endParaRPr lang="id-ID" sz="800" b="1" dirty="0">
              <a:solidFill>
                <a:schemeClr val="bg1"/>
              </a:solidFill>
              <a:latin typeface="Sinkin Sans 300 Light" charset="0"/>
              <a:cs typeface="Sinkin Sans 300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25561" y="6616550"/>
            <a:ext cx="254878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>
              <a:def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defRPr>
            </a:lvl1pPr>
          </a:lstStyle>
          <a:p>
            <a:pPr defTabSz="914160"/>
            <a:fld id="{2CCA4613-5B35-4427-AB88-3731A5FBF7C0}" type="slidenum">
              <a:rPr lang="en-US" altLang="ko-KR" smtClean="0"/>
              <a:pPr defTabSz="91416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606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8" r:id="rId5"/>
    <p:sldLayoutId id="2147483655" r:id="rId6"/>
    <p:sldLayoutId id="2147483659" r:id="rId7"/>
    <p:sldLayoutId id="2147483660" r:id="rId8"/>
  </p:sldLayoutIdLst>
  <p:hf hdr="0" ftr="0" dt="0"/>
  <p:txStyles>
    <p:titleStyle>
      <a:lvl1pPr algn="l" defTabSz="1031354" rtl="0" eaLnBrk="1" latinLnBrk="1" hangingPunct="1">
        <a:spcBef>
          <a:spcPct val="0"/>
        </a:spcBef>
        <a:buNone/>
        <a:defRPr kumimoji="0" lang="ko-KR" altLang="en-US" sz="2400" b="0" kern="1200" spc="-150" baseline="0" dirty="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386758" indent="-386758" algn="l" defTabSz="1031354" rtl="0" eaLnBrk="1" latinLnBrk="1" hangingPunct="1">
        <a:spcBef>
          <a:spcPct val="20000"/>
        </a:spcBef>
        <a:buFont typeface="Arial" pitchFamily="34" charset="0"/>
        <a:buChar char="•"/>
        <a:defRPr lang="ko-KR" altLang="en-US" sz="1600" kern="1200" spc="-150" smtClean="0">
          <a:solidFill>
            <a:schemeClr val="tx1"/>
          </a:solidFill>
          <a:latin typeface="+mn-lt"/>
          <a:ea typeface="+mn-ea"/>
          <a:cs typeface="+mn-cs"/>
        </a:defRPr>
      </a:lvl1pPr>
      <a:lvl2pPr marL="837976" indent="-322299" algn="l" defTabSz="1031354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spc="-150" smtClean="0">
          <a:solidFill>
            <a:schemeClr val="tx1"/>
          </a:solidFill>
          <a:latin typeface="+mn-lt"/>
          <a:ea typeface="+mn-ea"/>
          <a:cs typeface="+mn-cs"/>
        </a:defRPr>
      </a:lvl2pPr>
      <a:lvl3pPr marL="1289193" indent="-257839" algn="l" defTabSz="1031354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spc="-150" smtClean="0">
          <a:solidFill>
            <a:schemeClr val="tx1"/>
          </a:solidFill>
          <a:latin typeface="+mn-lt"/>
          <a:ea typeface="+mn-ea"/>
          <a:cs typeface="+mn-cs"/>
        </a:defRPr>
      </a:lvl3pPr>
      <a:lvl4pPr marL="1804870" indent="-257839" algn="l" defTabSz="1031354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320548" indent="-257839" algn="l" defTabSz="1031354" rtl="0" eaLnBrk="1" latinLnBrk="1" hangingPunct="1">
        <a:spcBef>
          <a:spcPct val="20000"/>
        </a:spcBef>
        <a:buFont typeface="Arial" pitchFamily="34" charset="0"/>
        <a:buChar char="»"/>
        <a:defRPr lang="ko-KR" alt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226" indent="-257839" algn="l" defTabSz="103135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1903" indent="-257839" algn="l" defTabSz="103135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7580" indent="-257839" algn="l" defTabSz="103135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3257" indent="-257839" algn="l" defTabSz="1031354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677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4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031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2709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8387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064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9741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5418" algn="l" defTabSz="103135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gyj/MoApp12ecoder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53000" y="5013176"/>
            <a:ext cx="5688632" cy="1449216"/>
          </a:xfrm>
          <a:prstGeom prst="rect">
            <a:avLst/>
          </a:prstGeom>
          <a:noFill/>
        </p:spPr>
        <p:txBody>
          <a:bodyPr wrap="square" lIns="180000" tIns="108000" rIns="180000" bIns="108000" anchor="ctr">
            <a:spAutoFit/>
          </a:bodyPr>
          <a:lstStyle/>
          <a:p>
            <a:r>
              <a:rPr lang="ko-KR" altLang="en-US" sz="1600" b="1" cap="all" spc="-1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경북대학교 컴퓨터학부 </a:t>
            </a:r>
            <a:r>
              <a:rPr lang="ko-KR" altLang="en-US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2012105021 </a:t>
            </a:r>
            <a:r>
              <a:rPr lang="ko-KR" altLang="en-US" sz="1600" b="1" cap="all" spc="-1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김우일</a:t>
            </a:r>
            <a:endParaRPr lang="en-US" altLang="ko-KR" sz="1600" b="1" cap="all" spc="-15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2012105025 </a:t>
            </a:r>
            <a:r>
              <a:rPr lang="ko-KR" altLang="en-US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김정환</a:t>
            </a:r>
            <a:endParaRPr lang="en-US" altLang="ko-KR" sz="1600" b="1" cap="all" spc="-15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2012105086 </a:t>
            </a:r>
            <a:r>
              <a:rPr lang="ko-KR" altLang="en-US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정영진</a:t>
            </a:r>
            <a:endParaRPr lang="en-US" altLang="ko-KR" sz="1600" b="1" cap="all" spc="-15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 2012105074 </a:t>
            </a:r>
            <a:r>
              <a:rPr lang="ko-KR" altLang="en-US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이주형</a:t>
            </a:r>
            <a:r>
              <a:rPr lang="en-US" altLang="ko-KR" sz="1600" b="1" cap="all" spc="-1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464" y="6280791"/>
            <a:ext cx="1504854" cy="5678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80000" tIns="108000" rIns="180000" bIns="18000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1800" cap="all" spc="-150" dirty="0">
                <a:ln w="0"/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2018. 12. 22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76836" y="2264755"/>
            <a:ext cx="306034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FCE08-B7C7-450C-8B74-688A94A785C0}"/>
              </a:ext>
            </a:extLst>
          </p:cNvPr>
          <p:cNvSpPr txBox="1"/>
          <p:nvPr/>
        </p:nvSpPr>
        <p:spPr>
          <a:xfrm>
            <a:off x="0" y="932214"/>
            <a:ext cx="9906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cap="all" spc="-15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모바일 앱 프로그래밍 팀 프로젝트</a:t>
            </a:r>
            <a:endParaRPr lang="en-US" altLang="ko-KR" b="1" cap="all" spc="-15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cap="all" spc="-15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4500" cap="all" spc="-15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500" cap="all" spc="-15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 보고서</a:t>
            </a:r>
            <a:endParaRPr lang="en-US" altLang="ko-KR" sz="4500" cap="all" spc="-15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4FA20-A7F7-4E01-BBC3-9B771D273F89}"/>
              </a:ext>
            </a:extLst>
          </p:cNvPr>
          <p:cNvSpPr/>
          <p:nvPr/>
        </p:nvSpPr>
        <p:spPr>
          <a:xfrm>
            <a:off x="0" y="-737"/>
            <a:ext cx="9906000" cy="737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12CF1-BC6C-4BDD-9035-257C2A6F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7"/>
            <a:ext cx="3384376" cy="68955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2E9E53-75EE-4CCA-AFEE-E7F6CD9874FF}"/>
              </a:ext>
            </a:extLst>
          </p:cNvPr>
          <p:cNvSpPr/>
          <p:nvPr/>
        </p:nvSpPr>
        <p:spPr>
          <a:xfrm>
            <a:off x="1460612" y="2404341"/>
            <a:ext cx="6984776" cy="157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굴림" panose="020B0600000101010101" pitchFamily="50" charset="-127"/>
                <a:ea typeface="굴림" panose="020B0600000101010101" pitchFamily="50" charset="-127"/>
              </a:rPr>
              <a:t> 12ecorder</a:t>
            </a:r>
            <a:endParaRPr lang="ko-KR" altLang="en-US" sz="5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07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3864364" y="2598003"/>
            <a:ext cx="572760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녹화 </a:t>
            </a:r>
            <a:r>
              <a:rPr lang="ko-KR" altLang="en-US" sz="21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시작하면과</a:t>
            </a:r>
            <a:r>
              <a:rPr lang="ko-KR" altLang="en-US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/>
              <a:t>setVisibility</a:t>
            </a:r>
            <a:r>
              <a:rPr lang="ko-KR" altLang="en-US" dirty="0"/>
              <a:t>로 번갈아 가며 </a:t>
            </a:r>
            <a:endParaRPr lang="en-US" altLang="ko-KR" dirty="0"/>
          </a:p>
          <a:p>
            <a:r>
              <a:rPr lang="ko-KR" altLang="en-US" dirty="0"/>
              <a:t>화면에 표시할 수 있게 처리하였고</a:t>
            </a:r>
            <a:r>
              <a:rPr lang="en-US" altLang="ko-KR" dirty="0"/>
              <a:t>, </a:t>
            </a:r>
            <a:r>
              <a:rPr lang="en-US" altLang="ko-KR" dirty="0" err="1"/>
              <a:t>cnt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하여 일시정지</a:t>
            </a:r>
            <a:r>
              <a:rPr lang="en-US" altLang="ko-KR" dirty="0"/>
              <a:t>/</a:t>
            </a:r>
            <a:r>
              <a:rPr lang="ko-KR" altLang="en-US" dirty="0"/>
              <a:t>재생을 구현했고</a:t>
            </a:r>
            <a:r>
              <a:rPr lang="en-US" altLang="ko-KR" dirty="0"/>
              <a:t>, flag</a:t>
            </a:r>
            <a:r>
              <a:rPr lang="ko-KR" altLang="en-US" dirty="0"/>
              <a:t>를 두어</a:t>
            </a:r>
            <a:endParaRPr lang="en-US" altLang="ko-KR" dirty="0"/>
          </a:p>
          <a:p>
            <a:r>
              <a:rPr lang="ko-KR" altLang="en-US" dirty="0"/>
              <a:t>현재의 상황을 표시했습니다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0"/>
            <a:endParaRPr lang="en-US" altLang="ko-KR" sz="21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3BEDE-38AD-4780-9E41-A4FAFD52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5828" y="-385365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8961592" descr="EMB000018b84fa0">
            <a:extLst>
              <a:ext uri="{FF2B5EF4-FFF2-40B4-BE49-F238E27FC236}">
                <a16:creationId xmlns:a16="http://schemas.microsoft.com/office/drawing/2014/main" id="{339E37C2-0316-4E62-95B9-D2F293A7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1" y="2361958"/>
            <a:ext cx="2956496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7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5385049" y="1733191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800" dirty="0" err="1"/>
              <a:t>StartRecord</a:t>
            </a:r>
            <a:r>
              <a:rPr lang="ko-KR" altLang="en-US" sz="1800" dirty="0"/>
              <a:t>함수는 녹음 버튼 클릭 시 호출이 되며 미디어 파일을 생성하는 역할을 하며 </a:t>
            </a:r>
            <a:r>
              <a:rPr lang="en-US" altLang="ko-KR" sz="1800" dirty="0" err="1"/>
              <a:t>StopRecord</a:t>
            </a:r>
            <a:r>
              <a:rPr lang="ko-KR" altLang="en-US" sz="1800" dirty="0"/>
              <a:t>파일은 녹음 완료 버튼 클릭 시 호출이 되며 녹음된  파일 정보를 </a:t>
            </a:r>
            <a:r>
              <a:rPr lang="en-US" altLang="ko-KR" sz="1800" dirty="0" err="1"/>
              <a:t>fileAdapter</a:t>
            </a:r>
            <a:r>
              <a:rPr lang="ko-KR" altLang="en-US" sz="1800" dirty="0"/>
              <a:t>에 추가합니다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 그리고 목록으로 들어가 녹음된 파일 클릭 시 </a:t>
            </a:r>
            <a:r>
              <a:rPr lang="en-US" altLang="ko-KR" sz="1800" dirty="0" err="1"/>
              <a:t>fileListView</a:t>
            </a:r>
            <a:r>
              <a:rPr lang="ko-KR" altLang="en-US" sz="1800" dirty="0"/>
              <a:t>를 생성하여 </a:t>
            </a:r>
            <a:r>
              <a:rPr lang="en-US" altLang="ko-KR" sz="1800" dirty="0"/>
              <a:t>data</a:t>
            </a:r>
            <a:r>
              <a:rPr lang="ko-KR" altLang="en-US" sz="1800" dirty="0"/>
              <a:t>를 </a:t>
            </a:r>
            <a:r>
              <a:rPr lang="en-US" altLang="ko-KR" sz="1800" dirty="0"/>
              <a:t>List</a:t>
            </a:r>
            <a:r>
              <a:rPr lang="ko-KR" altLang="en-US" sz="1800" dirty="0"/>
              <a:t>로 보여줍니다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3B58-A6E6-4DC0-8BC6-673CD93D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3745" y="5616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16423712" descr="EMB000018b84fac">
            <a:extLst>
              <a:ext uri="{FF2B5EF4-FFF2-40B4-BE49-F238E27FC236}">
                <a16:creationId xmlns:a16="http://schemas.microsoft.com/office/drawing/2014/main" id="{B8295808-0B98-42E7-942D-EC22C73E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725253"/>
            <a:ext cx="2160240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9E7E1454-3F62-4A1D-9BBB-EDE840F9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547" y="-361961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86709000" descr="EMB000018b84fb0">
            <a:extLst>
              <a:ext uri="{FF2B5EF4-FFF2-40B4-BE49-F238E27FC236}">
                <a16:creationId xmlns:a16="http://schemas.microsoft.com/office/drawing/2014/main" id="{1D8CA33A-599A-4F66-BEA9-B6156245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46" y="1733191"/>
            <a:ext cx="234145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3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4189687" y="1611869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err="1"/>
              <a:t>cal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Calendar.getInstance</a:t>
            </a:r>
            <a:r>
              <a:rPr lang="en-US" altLang="ko-KR" sz="1800" dirty="0"/>
              <a:t> </a:t>
            </a:r>
            <a:r>
              <a:rPr lang="ko-KR" altLang="en-US" sz="1800" dirty="0"/>
              <a:t>로 </a:t>
            </a:r>
            <a:r>
              <a:rPr lang="en-US" altLang="ko-KR" sz="1800" dirty="0" err="1"/>
              <a:t>cal</a:t>
            </a:r>
            <a:r>
              <a:rPr lang="ko-KR" altLang="en-US" sz="1800" dirty="0"/>
              <a:t>에 현재 </a:t>
            </a:r>
            <a:r>
              <a:rPr lang="ko-KR" altLang="en-US" sz="1800" dirty="0" err="1"/>
              <a:t>년월일을</a:t>
            </a:r>
            <a:r>
              <a:rPr lang="ko-KR" altLang="en-US" sz="1800" dirty="0"/>
              <a:t> 받아옵니다</a:t>
            </a:r>
            <a:r>
              <a:rPr lang="en-US" altLang="ko-KR" sz="1800" dirty="0"/>
              <a:t>. y</a:t>
            </a:r>
            <a:r>
              <a:rPr lang="ko-KR" altLang="en-US" sz="1800" dirty="0"/>
              <a:t>와 </a:t>
            </a:r>
            <a:r>
              <a:rPr lang="en-US" altLang="ko-KR" sz="1800" dirty="0"/>
              <a:t>m</a:t>
            </a:r>
            <a:r>
              <a:rPr lang="ko-KR" altLang="en-US" sz="1800" dirty="0"/>
              <a:t>에는 각각 년도와 월을 받습니다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Calendar.DAY_OF_WEEK</a:t>
            </a:r>
            <a:r>
              <a:rPr lang="ko-KR" altLang="en-US" sz="1800" dirty="0"/>
              <a:t>으로 현재 월</a:t>
            </a:r>
            <a:r>
              <a:rPr lang="en-US" altLang="ko-KR" sz="1800" dirty="0"/>
              <a:t>(12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/>
              <a:t>1</a:t>
            </a:r>
            <a:r>
              <a:rPr lang="ko-KR" altLang="en-US" sz="1800" dirty="0"/>
              <a:t>일에 해당하는 요일</a:t>
            </a:r>
            <a:r>
              <a:rPr lang="en-US" altLang="ko-KR" sz="1800" dirty="0"/>
              <a:t>(</a:t>
            </a:r>
            <a:r>
              <a:rPr lang="ko-KR" altLang="en-US" sz="1800" dirty="0"/>
              <a:t>일</a:t>
            </a:r>
            <a:r>
              <a:rPr lang="en-US" altLang="ko-KR" sz="1800" dirty="0"/>
              <a:t>~</a:t>
            </a:r>
            <a:r>
              <a:rPr lang="ko-KR" altLang="en-US" sz="1800" dirty="0"/>
              <a:t>토 </a:t>
            </a:r>
            <a:r>
              <a:rPr lang="en-US" altLang="ko-KR" sz="1800" dirty="0"/>
              <a:t>= 1~7)</a:t>
            </a:r>
            <a:r>
              <a:rPr lang="ko-KR" altLang="en-US" sz="1800" dirty="0"/>
              <a:t>인 </a:t>
            </a:r>
            <a:r>
              <a:rPr lang="en-US" altLang="ko-KR" sz="1800" dirty="0"/>
              <a:t>7(</a:t>
            </a:r>
            <a:r>
              <a:rPr lang="ko-KR" altLang="en-US" sz="1800" dirty="0"/>
              <a:t>토요일</a:t>
            </a:r>
            <a:r>
              <a:rPr lang="en-US" altLang="ko-KR" sz="1800" dirty="0"/>
              <a:t>)</a:t>
            </a:r>
            <a:r>
              <a:rPr lang="ko-KR" altLang="en-US" sz="1800" dirty="0"/>
              <a:t>을 받습니다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</a:t>
            </a:r>
            <a:r>
              <a:rPr lang="en-US" altLang="ko-KR" sz="1800" dirty="0"/>
              <a:t>1~6</a:t>
            </a:r>
            <a:r>
              <a:rPr lang="ko-KR" altLang="en-US" sz="1800" dirty="0"/>
              <a:t>까지는 공백으로 하고 토요일부터 </a:t>
            </a:r>
            <a:r>
              <a:rPr lang="en-US" altLang="ko-KR" sz="1800" dirty="0"/>
              <a:t>1</a:t>
            </a:r>
            <a:r>
              <a:rPr lang="ko-KR" altLang="en-US" sz="1800" dirty="0"/>
              <a:t>일을 시작하는 달력을 만듭니다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전 월</a:t>
            </a:r>
            <a:r>
              <a:rPr lang="en-US" altLang="ko-KR" sz="1800" dirty="0"/>
              <a:t>(11</a:t>
            </a:r>
            <a:r>
              <a:rPr lang="ko-KR" altLang="en-US" sz="1800" dirty="0"/>
              <a:t>월</a:t>
            </a:r>
            <a:r>
              <a:rPr lang="en-US" altLang="ko-KR" sz="1800" dirty="0"/>
              <a:t>), </a:t>
            </a:r>
            <a:r>
              <a:rPr lang="ko-KR" altLang="en-US" sz="1800" dirty="0"/>
              <a:t>다음 월</a:t>
            </a:r>
            <a:r>
              <a:rPr lang="en-US" altLang="ko-KR" sz="1800" dirty="0"/>
              <a:t>(1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클릭시</a:t>
            </a:r>
            <a:r>
              <a:rPr lang="ko-KR" altLang="en-US" sz="1800" dirty="0"/>
              <a:t> 해당하는 달력을 출력하기위해서 </a:t>
            </a:r>
            <a:r>
              <a:rPr lang="en-US" altLang="ko-KR" sz="1800" dirty="0" err="1"/>
              <a:t>onclicklistener</a:t>
            </a:r>
            <a:r>
              <a:rPr lang="ko-KR" altLang="en-US" sz="1800" dirty="0"/>
              <a:t>로 </a:t>
            </a:r>
            <a:r>
              <a:rPr lang="en-US" altLang="ko-KR" sz="1800" dirty="0" err="1"/>
              <a:t>doshow</a:t>
            </a:r>
            <a:r>
              <a:rPr lang="ko-KR" altLang="en-US" sz="1800" dirty="0"/>
              <a:t>와 마찬가지로 </a:t>
            </a:r>
            <a:r>
              <a:rPr lang="en-US" altLang="ko-KR" sz="1800" dirty="0" err="1"/>
              <a:t>doprev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donext</a:t>
            </a:r>
            <a:r>
              <a:rPr lang="en-US" altLang="ko-KR" sz="1800" dirty="0"/>
              <a:t> </a:t>
            </a:r>
            <a:r>
              <a:rPr lang="ko-KR" altLang="en-US" sz="1800" dirty="0"/>
              <a:t>메소드를 구현하였습니다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CalendarItem</a:t>
            </a:r>
            <a:r>
              <a:rPr lang="ko-KR" altLang="en-US" sz="1800" dirty="0"/>
              <a:t>함수로 해당 날짜에 녹음 파일이 있다는 것을 알 수 있도록 하였습니다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vl="0"/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3B58-A6E6-4DC0-8BC6-673CD93D9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3745" y="56167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7E1454-3F62-4A1D-9BBB-EDE840F9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547" y="-361961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B1003E-8282-4415-8E73-BA0083DD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33492" y="14762"/>
            <a:ext cx="119229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88146456" descr="EMB000018b84fb8">
            <a:extLst>
              <a:ext uri="{FF2B5EF4-FFF2-40B4-BE49-F238E27FC236}">
                <a16:creationId xmlns:a16="http://schemas.microsoft.com/office/drawing/2014/main" id="{85077E6C-366F-4303-BE5A-7ED7BAC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6" y="1731385"/>
            <a:ext cx="2673102" cy="4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8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2A307-005A-4E2E-B53F-60C5B539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3725" y="-4114007"/>
            <a:ext cx="12854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420275632" descr="EMB000018b84fc2">
            <a:extLst>
              <a:ext uri="{FF2B5EF4-FFF2-40B4-BE49-F238E27FC236}">
                <a16:creationId xmlns:a16="http://schemas.microsoft.com/office/drawing/2014/main" id="{3EFD2924-53B5-4434-8AA2-65E1BD4C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22" y="1788316"/>
            <a:ext cx="2735792" cy="328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96FB5B-F75C-4658-87E9-730A9CB10ABE}"/>
              </a:ext>
            </a:extLst>
          </p:cNvPr>
          <p:cNvSpPr/>
          <p:nvPr/>
        </p:nvSpPr>
        <p:spPr>
          <a:xfrm>
            <a:off x="4636742" y="1640945"/>
            <a:ext cx="4376936" cy="357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카테고리 탭은 녹음파일을 카테고리 별로 </a:t>
            </a:r>
            <a:endParaRPr lang="ko-KR" altLang="en-US" sz="1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보여줍니다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카테고리 별로 보여주기 위해서 </a:t>
            </a:r>
            <a:r>
              <a:rPr lang="en-US" altLang="ko-KR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getSelectedItem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메소드로 어느 카테고리를 </a:t>
            </a:r>
            <a:r>
              <a:rPr lang="ko-KR" altLang="en-US" sz="1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골랏는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지 가져와 파일을 파일번호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이름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카테고리명으로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DB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 저장하며 카테고리 명 클릭 시 해당 카테고리 명을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Select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하여 리스트로 녹음파일을 보여줍니다</a:t>
            </a:r>
            <a:endParaRPr lang="ko-KR" altLang="en-US" sz="1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99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2A307-005A-4E2E-B53F-60C5B539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3725" y="-4114007"/>
            <a:ext cx="12854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96FB5B-F75C-4658-87E9-730A9CB10ABE}"/>
              </a:ext>
            </a:extLst>
          </p:cNvPr>
          <p:cNvSpPr/>
          <p:nvPr/>
        </p:nvSpPr>
        <p:spPr>
          <a:xfrm>
            <a:off x="687388" y="5941082"/>
            <a:ext cx="9216000" cy="91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800" dirty="0"/>
              <a:t>intent</a:t>
            </a:r>
            <a:r>
              <a:rPr lang="ko-KR" altLang="en-US" sz="1800" dirty="0"/>
              <a:t>를 활용하여 새 창을 띄우고 </a:t>
            </a:r>
            <a:r>
              <a:rPr lang="en-US" altLang="ko-KR" sz="1800" dirty="0"/>
              <a:t>toast</a:t>
            </a:r>
            <a:r>
              <a:rPr lang="ko-KR" altLang="en-US" sz="1800" dirty="0"/>
              <a:t>를 활용하여 해당 메뉴 버튼 클릭 시 정보 확인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algn="just" fontAlgn="base">
              <a:lnSpc>
                <a:spcPct val="160000"/>
              </a:lnSpc>
            </a:pPr>
            <a:endParaRPr lang="ko-KR" altLang="en-US" sz="1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4210E-3356-4965-BBDE-27D4E4CF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26531736" descr="EMB000018b84ffd">
            <a:extLst>
              <a:ext uri="{FF2B5EF4-FFF2-40B4-BE49-F238E27FC236}">
                <a16:creationId xmlns:a16="http://schemas.microsoft.com/office/drawing/2014/main" id="{C5D92E49-EF6A-4DCD-8963-0C4B407A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919288"/>
            <a:ext cx="2382837" cy="382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31A7256-1FDC-484D-94A9-416D4349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7" y="202401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426535192" descr="EMB000018b85000">
            <a:extLst>
              <a:ext uri="{FF2B5EF4-FFF2-40B4-BE49-F238E27FC236}">
                <a16:creationId xmlns:a16="http://schemas.microsoft.com/office/drawing/2014/main" id="{5F0EF473-F810-4820-92B4-02DD630A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9" y="1798178"/>
            <a:ext cx="5968551" cy="39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01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향후구현 항목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2428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녹음 파일 편집기능   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2A307-005A-4E2E-B53F-60C5B539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83725" y="-4114007"/>
            <a:ext cx="128549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96FB5B-F75C-4658-87E9-730A9CB10ABE}"/>
              </a:ext>
            </a:extLst>
          </p:cNvPr>
          <p:cNvSpPr/>
          <p:nvPr/>
        </p:nvSpPr>
        <p:spPr>
          <a:xfrm>
            <a:off x="4592960" y="2252618"/>
            <a:ext cx="3489629" cy="2135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/>
              <a:t>녹음한 파일을 편집하는 기능 </a:t>
            </a:r>
          </a:p>
          <a:p>
            <a:pPr marL="285750" lvl="0" indent="-285750">
              <a:buFontTx/>
              <a:buChar char="-"/>
              <a:defRPr/>
            </a:pPr>
            <a:r>
              <a:rPr lang="ko-KR" altLang="en-US" sz="1800" dirty="0"/>
              <a:t>디자인은 구현하였지만 기능적인 부분을 구현하지 못함</a:t>
            </a:r>
            <a:r>
              <a:rPr lang="en-US" altLang="ko-KR" sz="1800" dirty="0"/>
              <a:t>.</a:t>
            </a:r>
          </a:p>
          <a:p>
            <a:pPr marL="285750" lvl="0" indent="-285750">
              <a:buFontTx/>
              <a:buChar char="-"/>
              <a:defRPr/>
            </a:pPr>
            <a:endParaRPr lang="en-US" altLang="ko-KR" sz="1800" dirty="0"/>
          </a:p>
          <a:p>
            <a:pPr marL="285750" lvl="0" indent="-285750">
              <a:buFontTx/>
              <a:buChar char="-"/>
              <a:defRPr/>
            </a:pPr>
            <a:r>
              <a:rPr lang="ko-KR" altLang="en-US" sz="1800" dirty="0"/>
              <a:t>시일을 두고 지속적인 개발 목표</a:t>
            </a:r>
            <a:endParaRPr lang="en-US" altLang="ko-KR" sz="1800" dirty="0"/>
          </a:p>
          <a:p>
            <a:pPr algn="just" fontAlgn="base">
              <a:lnSpc>
                <a:spcPct val="160000"/>
              </a:lnSpc>
            </a:pPr>
            <a:endParaRPr lang="ko-KR" altLang="en-US" sz="18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C4210E-3356-4965-BBDE-27D4E4CF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1A7256-1FDC-484D-94A9-416D4349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7" y="2024018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771E9E-2823-4E9A-832D-CB33C2B5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2162234"/>
            <a:ext cx="3747888" cy="30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792" y="159741"/>
            <a:ext cx="8229600" cy="346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ED7C0-516E-4F82-91AB-3C880242C8C7}"/>
              </a:ext>
            </a:extLst>
          </p:cNvPr>
          <p:cNvSpPr txBox="1"/>
          <p:nvPr/>
        </p:nvSpPr>
        <p:spPr>
          <a:xfrm>
            <a:off x="0" y="1977221"/>
            <a:ext cx="9906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latin typeface="굴림" panose="020B0600000101010101" pitchFamily="50" charset="-127"/>
                <a:ea typeface="굴림" panose="020B0600000101010101" pitchFamily="50" charset="-127"/>
              </a:rPr>
              <a:t>Git hub </a:t>
            </a:r>
            <a:r>
              <a:rPr lang="ko-KR" altLang="en-US" sz="40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endParaRPr lang="en-US" altLang="ko-KR" sz="40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pc="-3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https://github.com/jungyj/MoApp12ecoder</a:t>
            </a:r>
            <a:endParaRPr lang="en-US" altLang="ko-KR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40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4000" spc="-300" dirty="0" err="1">
                <a:latin typeface="굴림" panose="020B0600000101010101" pitchFamily="50" charset="-127"/>
                <a:ea typeface="굴림" panose="020B0600000101010101" pitchFamily="50" charset="-127"/>
              </a:rPr>
              <a:t>Youtube</a:t>
            </a:r>
            <a:r>
              <a:rPr lang="en-US" altLang="ko-KR" sz="4000" spc="-3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40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endParaRPr lang="en-US" altLang="ko-KR" sz="40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algn="ctr"/>
            <a:r>
              <a:rPr lang="en-US" altLang="ko-KR" sz="1800" spc="-15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https://youtu.be/ZAU1a-Zlvus</a:t>
            </a:r>
          </a:p>
        </p:txBody>
      </p:sp>
    </p:spTree>
    <p:extLst>
      <p:ext uri="{BB962C8B-B14F-4D97-AF65-F5344CB8AC3E}">
        <p14:creationId xmlns:p14="http://schemas.microsoft.com/office/powerpoint/2010/main" val="159715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8504" y="267042"/>
            <a:ext cx="9216000" cy="36933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팀 소개  및 역할 분배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3770-F4F6-4AC4-8C92-10C9C03DD933}"/>
              </a:ext>
            </a:extLst>
          </p:cNvPr>
          <p:cNvSpPr txBox="1"/>
          <p:nvPr/>
        </p:nvSpPr>
        <p:spPr>
          <a:xfrm>
            <a:off x="138552" y="1393783"/>
            <a:ext cx="4679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김우일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>
                <a:solidFill>
                  <a:schemeClr val="bg1"/>
                </a:solidFill>
              </a:rPr>
              <a:t>조장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프로젝트 개발 단계 구상 및 </a:t>
            </a:r>
            <a:r>
              <a:rPr lang="en-US" altLang="ko-KR" dirty="0">
                <a:solidFill>
                  <a:schemeClr val="bg1"/>
                </a:solidFill>
              </a:rPr>
              <a:t>GUI </a:t>
            </a: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김정환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보고서 및 동영상 제작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프로젝트 내 이미지 편집 담당</a:t>
            </a: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이주형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프로그램 내부 동작 구현 </a:t>
            </a: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정영진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프로그램 내부 동작 구현 </a:t>
            </a:r>
            <a:endParaRPr lang="en-US" altLang="ko-KR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altLang="ko-KR" dirty="0">
              <a:solidFill>
                <a:schemeClr val="bg1"/>
              </a:solidFill>
            </a:endParaRPr>
          </a:p>
          <a:p>
            <a:pPr lvl="0">
              <a:defRPr/>
            </a:pPr>
            <a:endParaRPr lang="ko-KR" altLang="en-US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프로젝트 팀을 구성하고 주제 구상 시 다같이 모여 현재 우리의 능력과 기간을 고려했을 때 가장 적절한 주제를 고려해보았다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lvl="0">
              <a:defRPr/>
            </a:pP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b="1" cap="all" spc="-150" dirty="0">
              <a:ln w="0"/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5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88504" y="267042"/>
            <a:ext cx="9216000" cy="36933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협업 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80327-363F-4D63-B017-C9C5FC4BB29C}"/>
              </a:ext>
            </a:extLst>
          </p:cNvPr>
          <p:cNvSpPr/>
          <p:nvPr/>
        </p:nvSpPr>
        <p:spPr>
          <a:xfrm>
            <a:off x="128464" y="1627174"/>
            <a:ext cx="5688632" cy="3603652"/>
          </a:xfrm>
          <a:prstGeom prst="rect">
            <a:avLst/>
          </a:prstGeom>
          <a:noFill/>
        </p:spPr>
        <p:txBody>
          <a:bodyPr wrap="square" lIns="180000" tIns="108000" rIns="180000" bIns="108000" anchor="ctr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전반적으로 팀원 모두가 역할분담을 잘하여 프로젝트를 진행하였고 부족한 부분은 서로서로 채워주며 진행하였다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프로그램 개발 시 모두가 프로그래밍 실력이 같은 것이 아니기 때문에 부족한 인원에게는 코드에 대한 설명을 해주며 코딩을 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또한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개발은 코딩이 전부가 아닌 부가적인 이미지</a:t>
            </a:r>
            <a:r>
              <a:rPr lang="en-US" altLang="ko-KR" dirty="0">
                <a:solidFill>
                  <a:schemeClr val="bg1"/>
                </a:solidFill>
              </a:rPr>
              <a:t>, GUI(</a:t>
            </a:r>
            <a:r>
              <a:rPr lang="ko-KR" altLang="en-US" dirty="0">
                <a:solidFill>
                  <a:schemeClr val="bg1"/>
                </a:solidFill>
              </a:rPr>
              <a:t>디자인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부분도 중요하기 때문에 모르는 것은 서로서로 </a:t>
            </a:r>
            <a:r>
              <a:rPr lang="ko-KR" altLang="en-US" dirty="0" err="1">
                <a:solidFill>
                  <a:schemeClr val="bg1"/>
                </a:solidFill>
              </a:rPr>
              <a:t>도와주기도</a:t>
            </a:r>
            <a:r>
              <a:rPr lang="ko-KR" altLang="en-US" dirty="0">
                <a:solidFill>
                  <a:schemeClr val="bg1"/>
                </a:solidFill>
              </a:rPr>
              <a:t> 하고 구글 검색을 하며 구현하였다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서로 협업을 하며 부족한 부분을 채워주며 개개인이 성장 할 수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b="1" cap="all" spc="-150" dirty="0">
              <a:ln w="0"/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52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및 시장 조사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34227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세계 어플리케이션 시장 규모   </a:t>
            </a:r>
            <a:r>
              <a:rPr lang="en-US" altLang="ko-KR" b="1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AB52AA-0EDF-4578-BAC9-BB5620DAB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" y="1416235"/>
            <a:ext cx="5934075" cy="368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371549" y="5086386"/>
            <a:ext cx="9261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어플리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케이션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시장에서 녹음 과 관련된  </a:t>
            </a:r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앱시장은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상당히 작아 자세한 지표를 찾기 어렵지만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모든 스마트폰에 당연시하게  기본적으로 탑재 되어 있기 때문에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기존의 제품에서 부족한 점을 더욱 보완한다면 더욱 혁신적인 어플리케이션이 될 것이라 생각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8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및 시장 조사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114241" y="1106934"/>
            <a:ext cx="38843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예시 </a:t>
            </a:r>
            <a:r>
              <a:rPr lang="en-US" altLang="ko-KR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환경</a:t>
            </a:r>
            <a:r>
              <a:rPr lang="en-US" altLang="ko-KR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에서의 녹음  어플리케이션  </a:t>
            </a:r>
            <a:r>
              <a:rPr lang="en-US" altLang="ko-KR" sz="1500" spc="-150" dirty="0">
                <a:solidFill>
                  <a:prstClr val="black">
                    <a:lumMod val="50000"/>
                    <a:lumOff val="50000"/>
                  </a:prst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67506-0213-4FD1-AC3C-91A27976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2" y="1384887"/>
            <a:ext cx="7468960" cy="37002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4A25F9-0BCF-4182-A421-6BA7D929583D}"/>
              </a:ext>
            </a:extLst>
          </p:cNvPr>
          <p:cNvSpPr/>
          <p:nvPr/>
        </p:nvSpPr>
        <p:spPr>
          <a:xfrm>
            <a:off x="114241" y="5201554"/>
            <a:ext cx="9519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검색을 통해 알아본 거의 모든 녹음 어플리케이션 제품들은 모두 아주 기본적인 기능의 녹음기능만을 제공함으로써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사용자의 세부적인 요구사항에 대해 섬세한 요구를 충족시키 기엔  많이 부족한  상황이다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166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및 시장 조사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4808984" y="1628800"/>
            <a:ext cx="4381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앞서  </a:t>
            </a:r>
            <a:r>
              <a:rPr lang="ko-KR" altLang="en-US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말한것</a:t>
            </a:r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과 같이 사용자의 요구와 제품의 구성에 대해</a:t>
            </a:r>
            <a:r>
              <a:rPr lang="en-US" altLang="ko-KR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앞으로도 지속적인 발전을 거듭하고  사용자의  요구를 충족</a:t>
            </a:r>
            <a:r>
              <a:rPr lang="en-US" altLang="ko-KR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시킬 수 있는  방법들을  개발 하면  </a:t>
            </a:r>
            <a:r>
              <a:rPr lang="ko-KR" altLang="en-US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저희팀이</a:t>
            </a:r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만든  </a:t>
            </a:r>
            <a:r>
              <a:rPr lang="en-US" altLang="ko-KR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12ecorder </a:t>
            </a:r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앱도 시장에서 상당한 경쟁력을 갖출 것으로 생각됩니다</a:t>
            </a:r>
            <a:r>
              <a:rPr lang="en-US" altLang="ko-KR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AF1BF-278E-4430-AB7D-7FB915A1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" y="1343025"/>
            <a:ext cx="4619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및 시장 조사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4953000" y="1555889"/>
            <a:ext cx="6381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안드로이드 스튜디오 에서 개발 가능한 </a:t>
            </a:r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여러 </a:t>
            </a:r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함수들을에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대해  녹음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목록 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날짜</a:t>
            </a:r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카테코리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등의 대한  소스들을 이용할 수 있습니다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0"/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이외에도  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view page 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나와 다양한 디자인을 사용하여</a:t>
            </a:r>
            <a:endParaRPr lang="en-US" altLang="ko-KR" sz="18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/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더욱 편리하고 섬세한 </a:t>
            </a:r>
            <a:r>
              <a:rPr lang="ko-KR" altLang="en-US" sz="18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앱개발을</a:t>
            </a:r>
            <a:r>
              <a:rPr lang="ko-KR" altLang="en-US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진행 했습니다</a:t>
            </a:r>
            <a:r>
              <a:rPr lang="en-US" altLang="ko-KR" sz="18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04440672" descr="EMB000018b84f95">
            <a:extLst>
              <a:ext uri="{FF2B5EF4-FFF2-40B4-BE49-F238E27FC236}">
                <a16:creationId xmlns:a16="http://schemas.microsoft.com/office/drawing/2014/main" id="{3CA4F66E-466E-4FA4-A153-09D5F8F0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8" y="1702142"/>
            <a:ext cx="4579192" cy="256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92238352" descr="EMB000018b84f97">
            <a:extLst>
              <a:ext uri="{FF2B5EF4-FFF2-40B4-BE49-F238E27FC236}">
                <a16:creationId xmlns:a16="http://schemas.microsoft.com/office/drawing/2014/main" id="{05F63943-A156-4AC4-9566-225490A1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8" y="4940726"/>
            <a:ext cx="4268078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기술 및 시장 조사</a:t>
            </a:r>
            <a:endParaRPr lang="en-US" altLang="ko-KR" sz="20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기술 관련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1001125" y="5239355"/>
            <a:ext cx="762428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Sketch App</a:t>
            </a:r>
            <a:r>
              <a:rPr lang="ko-KR" altLang="en-US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을 활용하여 더욱 편리하고 다양하게 어플리케이션의 인터페이스와 아이콘들을 디자인 할 수 있고 보다 심미적인 요</a:t>
            </a:r>
            <a:r>
              <a:rPr lang="en-US" altLang="ko-KR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소들을 더 할 </a:t>
            </a:r>
            <a:r>
              <a:rPr lang="ko-KR" altLang="en-US" sz="21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수있었습니다</a:t>
            </a:r>
            <a:r>
              <a:rPr lang="en-US" altLang="ko-KR" sz="21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89BE35-3309-4121-8545-DD79D44C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655471"/>
            <a:ext cx="2752725" cy="2876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BE7FFA-63D0-4799-9A8A-1D5BFEB5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40" y="1752610"/>
            <a:ext cx="3876675" cy="1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9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117"/>
          <p:cNvSpPr>
            <a:spLocks noGrp="1" noChangeArrowheads="1"/>
          </p:cNvSpPr>
          <p:nvPr>
            <p:ph type="title"/>
          </p:nvPr>
        </p:nvSpPr>
        <p:spPr bwMode="auto">
          <a:xfrm>
            <a:off x="345000" y="297819"/>
            <a:ext cx="9216000" cy="3077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 sz="2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구현 내용 </a:t>
            </a:r>
            <a:endParaRPr lang="en-US" altLang="ko-KR" sz="20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7B8A5-5541-4BD4-82FE-1749EDFD3F29}"/>
              </a:ext>
            </a:extLst>
          </p:cNvPr>
          <p:cNvSpPr/>
          <p:nvPr/>
        </p:nvSpPr>
        <p:spPr>
          <a:xfrm>
            <a:off x="200472" y="983824"/>
            <a:ext cx="248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8A2745-7687-41B9-ACE0-A984961DEA64}"/>
              </a:ext>
            </a:extLst>
          </p:cNvPr>
          <p:cNvSpPr/>
          <p:nvPr/>
        </p:nvSpPr>
        <p:spPr>
          <a:xfrm>
            <a:off x="1001125" y="5239355"/>
            <a:ext cx="76242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녹음버튼을 눌렀을 때의 화면입니다</a:t>
            </a:r>
            <a:r>
              <a:rPr lang="en-US" altLang="ko-KR" dirty="0"/>
              <a:t>. </a:t>
            </a:r>
            <a:r>
              <a:rPr lang="ko-KR" altLang="en-US" dirty="0"/>
              <a:t>일시 정지와 </a:t>
            </a:r>
          </a:p>
          <a:p>
            <a:pPr fontAlgn="base"/>
            <a:r>
              <a:rPr lang="ko-KR" altLang="en-US" dirty="0"/>
              <a:t>녹음완료 버튼이 생기며 시간초가 흘러갑니다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progressWheel</a:t>
            </a:r>
            <a:r>
              <a:rPr lang="en-US" altLang="ko-KR" dirty="0"/>
              <a:t> bar</a:t>
            </a:r>
            <a:r>
              <a:rPr lang="ko-KR" altLang="en-US" dirty="0"/>
              <a:t>가 </a:t>
            </a:r>
            <a:r>
              <a:rPr lang="en-US" altLang="ko-KR" dirty="0"/>
              <a:t>GUI</a:t>
            </a:r>
            <a:r>
              <a:rPr lang="ko-KR" altLang="en-US" dirty="0"/>
              <a:t>로 표현이 됩니다</a:t>
            </a:r>
          </a:p>
          <a:p>
            <a:pPr lvl="0"/>
            <a:endParaRPr lang="en-US" altLang="ko-KR" sz="21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3A0D31-977D-4FB6-A7AA-F39011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7880" y="-190159"/>
            <a:ext cx="17104170" cy="77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4EB4C-68E5-42B0-A77D-6B697DA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00473" y="58807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AEE287-BC8F-4E67-A409-7DB49A0D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9763" y="-489316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92238280" descr="EMB000018b84f99">
            <a:extLst>
              <a:ext uri="{FF2B5EF4-FFF2-40B4-BE49-F238E27FC236}">
                <a16:creationId xmlns:a16="http://schemas.microsoft.com/office/drawing/2014/main" id="{27C6AC27-AC64-4469-BDA8-EE283938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5" y="1323456"/>
            <a:ext cx="1773237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32FCB49-DA2E-4E46-B8D1-D83BF636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2089" y="-44643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20275560" descr="EMB000018b84f9b">
            <a:extLst>
              <a:ext uri="{FF2B5EF4-FFF2-40B4-BE49-F238E27FC236}">
                <a16:creationId xmlns:a16="http://schemas.microsoft.com/office/drawing/2014/main" id="{0A574D46-BFE0-4FCA-982F-4FA7C0F99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17" y="1500509"/>
            <a:ext cx="5728791" cy="24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F823214A-4B49-431D-84A4-E3CB51B4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665</Words>
  <Application>Microsoft Office PowerPoint</Application>
  <PresentationFormat>A4 용지(210x297mm)</PresentationFormat>
  <Paragraphs>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Sinkin Sans 300 Light</vt:lpstr>
      <vt:lpstr>Arial</vt:lpstr>
      <vt:lpstr>함초롬바탕</vt:lpstr>
      <vt:lpstr>Wingdings</vt:lpstr>
      <vt:lpstr>굴림</vt:lpstr>
      <vt:lpstr>Wingdings 2</vt:lpstr>
      <vt:lpstr>나눔고딕 ExtraBold</vt:lpstr>
      <vt:lpstr>Office 테마</vt:lpstr>
      <vt:lpstr>PowerPoint 프레젠테이션</vt:lpstr>
      <vt:lpstr>팀 소개  및 역할 분배</vt:lpstr>
      <vt:lpstr>협업 내용</vt:lpstr>
      <vt:lpstr>기술 및 시장 조사</vt:lpstr>
      <vt:lpstr>기술 및 시장 조사</vt:lpstr>
      <vt:lpstr>기술 및 시장 조사</vt:lpstr>
      <vt:lpstr>기술 및 시장 조사</vt:lpstr>
      <vt:lpstr>기술 및 시장 조사</vt:lpstr>
      <vt:lpstr>구현 내용 </vt:lpstr>
      <vt:lpstr>구현 내용</vt:lpstr>
      <vt:lpstr>구현 내용 </vt:lpstr>
      <vt:lpstr>구현 내용 </vt:lpstr>
      <vt:lpstr>구현 내용</vt:lpstr>
      <vt:lpstr>구현 내용</vt:lpstr>
      <vt:lpstr>향후구현 항목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왕은영</dc:creator>
  <cp:lastModifiedBy>jung</cp:lastModifiedBy>
  <cp:revision>1428</cp:revision>
  <cp:lastPrinted>2018-04-23T10:36:28Z</cp:lastPrinted>
  <dcterms:created xsi:type="dcterms:W3CDTF">2013-08-11T23:34:07Z</dcterms:created>
  <dcterms:modified xsi:type="dcterms:W3CDTF">2018-12-22T12:17:49Z</dcterms:modified>
</cp:coreProperties>
</file>