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5" r:id="rId4"/>
    <p:sldId id="257" r:id="rId5"/>
    <p:sldId id="258" r:id="rId6"/>
    <p:sldId id="285" r:id="rId7"/>
    <p:sldId id="269" r:id="rId8"/>
    <p:sldId id="270" r:id="rId9"/>
    <p:sldId id="268" r:id="rId10"/>
    <p:sldId id="267" r:id="rId11"/>
    <p:sldId id="266" r:id="rId12"/>
    <p:sldId id="265" r:id="rId13"/>
    <p:sldId id="264" r:id="rId14"/>
    <p:sldId id="271" r:id="rId15"/>
    <p:sldId id="262" r:id="rId16"/>
    <p:sldId id="283" r:id="rId17"/>
    <p:sldId id="284" r:id="rId18"/>
    <p:sldId id="263" r:id="rId19"/>
    <p:sldId id="280" r:id="rId20"/>
    <p:sldId id="277" r:id="rId21"/>
    <p:sldId id="261" r:id="rId22"/>
    <p:sldId id="281" r:id="rId23"/>
    <p:sldId id="272" r:id="rId24"/>
    <p:sldId id="273" r:id="rId25"/>
    <p:sldId id="274" r:id="rId26"/>
    <p:sldId id="260" r:id="rId27"/>
    <p:sldId id="27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357D8B"/>
    <a:srgbClr val="718EA0"/>
    <a:srgbClr val="DAE7ED"/>
    <a:srgbClr val="25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0:47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1,'85'26,"-20"-4,-28-22,-11 0,-10 0,4 0,0 0,-5 0,12 0,-12 0,12 0,15 0,-8 0,8 0,-21 0,-1 0,-5 0,12 0,-12 0,5 0,-6 0,6 0,-4 0,4 0,-6 0,6 0,2 0,-1 0,6 0,-12 0,5 0,1 0,-6 0,11 0,-4 0,6 0,0 0,0 0,-7 0,0 0,-1 0,-5 0,5 0,-6 0,6 0,-4 0,10 0,-4 0,6 0,45 0,-40 0,33 0,-52 0,6 0,2 0,-1 0,6 0,-12 0,5 0,-6 0,0 0,13 0,-10 0,9 0,-12 0,0 0,6 0,-5 0,6 0,-8 0,1 0,7 0,-6 0,5 0,-6 0,0 0,6 0,-4 0,10 0,-10 0,4 0,-6 0,6 0,-5 0,5 0,-6 0,0 0,6 0,-4 0,4 0,-6 0,0 0,6 0,-4 0,4 0,-6 0,0 0,6 0,-5 0,5 0,-6 0,0 0,6 0,-4 0,4 0,-6 0,0 0,6 0,-4 0,10 0,-11 0,6 0,-7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0:51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15,'59'-8,"9"1,-36 7,56 0,-34 0,6 0,3 0,6 0,-8 0,0 0,9 0,6 0,1 0,-1 0,-15 0,1 0,30 0,-38 0,35 0,-43 0,16 0,-1 0,13 0,-24 0,5 0,-33 0,-2 0,-6 0,0 0,12 0,-9 0,10 0,-7 0,8 0,14 0,-11 0,1 0,-18 0,0 0,27 0,-14 0,37 0,-32 0,26 0,-33 0,10 0,-15 0,-4 0,25 0,-22 0,23 0,-27 0,5 0,-6 0,0 0,6 0,-4 0,4 0,-6 0,0 0,6 0,-5 0,6 0,-7 0,-1 0,8 0,-6 7,5 0,-6 1,0-2,6-6,-4 7,-2 0,-8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0:53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1,'52'15,"-6"4,-18-18,0 6,0-1,15-5,3 5,1 1,11-6,-27 5,44 2,29 1,-11-1,-29-5,2 0,13 2,16 2,-1 0,-18-2,-18-5,-8 0,2 0,-3 0,7 0,-30 0,17 0,30 0,-19 0,5 0,5 0,36 0,-35 0,0 0,19 0,-10 0,-31 0,3 0,16 0,-16 0,-3 6,-21-5,19 15,0-14,20 16,1-16,-1 8,1-10,-16 0,-9 0,-17 0,-12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0:56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1,'100'0,"-8"0,-30 0,-16 0,12 0,-11 0,-1 0,12 0,-26 0,56 0,-3 0,-23 0,6 0,13 0,-1 0,-27 0,1 0,26 0,-7 0,-19 0,2 0,7 0,11 0,-2 0,22 0,-25 0,-11 0,-38 0,-5 0,26 0,-15 0,32 0,-27 0,6 0,-17 0,-6 0,44 0,11 0,-6 0,15 0,-3 0,-28 0,-10 0,-17 0,-6 0,0 0,6 0,-5 0,5 0,-6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0:59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22,'51'7,"-10"0,0-7,-16 0,12 0,4 0,-22 0,38 0,-32 0,12 0,-11 0,11 0,-12 0,31 0,-15 0,20 0,31 0,-22 0,22 0,-46 0,12-10,-33 8,17-7,-33 3,10 4,1-4,-3 6,9 0,-12 0,0 0,6 0,-4 0,10 0,-10 0,10 0,-4 0,5 0,-5 0,19 0,30 0,29 0,0 0,-38 0,-2 0,9 0,9 0,-36 0,-14 0,-6 0,-2 0,0 0,-4 0,10 0,-10 0,4 0,-6 0,6 0,-5 0,5 0,-6 0,7 0,-6 0,11 0,-10 0,4 0,-6 0,0 0,6 0,-5 0,6 0,-7 0,0 0,6 0,-5 6,5-4,-6 4,0-6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1:01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0,'51'0,"-4"0,26 0,-19 9,32-7,12-2,-26 5,1 0,27-5,-1 0,-30 0,-7 0,30 0,-46 0,-3 0,-21 0,-2 0,0 0,2 0,51 0,-19 0,38 0,0 0,-44 0,18 0,-52 0,0 0,6 0,-4 0,4 0,-6 0,0 0,27 0,31 0,4 0,16 0,-31 0,-20-7,-6 6,0-6,-16 7,16 0,-15 0,2 0,0 0,-2 0,-6 0,6 0,-5 0,12 0,-6 0,7 0,0 0,0 0,0 0,0 0,-6 0,-2 0,-6 0,0 0,6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1:07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0,'53'0,"13"0,-26 0,22 0,-1 0,1 0,-1 0,-14 0,-4 0,-15 0,14 0,5 0,0 0,-5 0,1 0,-17 0,15 0,-19 0,21 0,-12 0,27 0,-26 0,25 0,-25 0,11 0,-21 0,19 0,-1 0,7 0,-4 0,-15 0,14 0,-10 0,26 0,-27 0,12 0,-21 0,4 0,-4 0,0 0,4 0,-10 0,10 0,-11 0,12 0,-12 0,5 0,-6 0,6 0,-4 0,10 0,-4 0,6 0,-6 0,4 6,-4 2,-1 0,-1 4,-6-10,21 4,-15 0,21-4,-26 4,12 0,-5-4,5 4,-5-6,19 0,-15 6,10 2,-9 0,-12-2,5 0,-6-4,0 4,6-6,2 0,6 0,-6 0,-2 0,0 0,-4 0,4 0,-6 0,0 0,6 0,-5 0,12 0,-12 0,5 0,-6 0,0 0,6 0,-4 0,4 0,-6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3T17:11:09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0,'85'9,"-17"-7,5-1,-5 3,2 1,12-5,4 0,-15 0,2 0,5 0,0 0,4 0,2 0,1 0,3 0,1 0,2 0,0 0,-10 0,1 0,0 0,0 0,-3 0,7 0,-1 0,-4 0,-4 0,-4 0,-5 0,-3 0,20 0,-9 0,16 0,-52 0,-4 0,-23 0,8 0,15 0,-4 0,26 0,-27 0,6 0,4 0,-15 0,17 0,-16 0,1 0,-6 0,-2 0,-6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4CD8-6407-0334-3CA6-1807A2CB8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1CDA3-ABA7-ED38-C63A-89758090E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FB0D1-46ED-FD4B-38AB-58628403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69439-2DFF-D987-036D-F08803D6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E46F9-3077-ECE5-D19A-43EA39D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84498-DE24-F4CD-77FB-290F6A5F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4B1BE-9648-DC39-518D-B38FF474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2BD25-0885-A585-B4C5-635A39F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E8DBB-2CF6-CA75-6B05-7ACEE5B5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64D8F-840D-5D90-363D-584A927C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5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475730-AE99-6ABD-6DD9-DEE8DA8F4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93FE9-843D-D491-EC9D-3E49B05D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906DA-A5F3-A0C1-B47F-A968D124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8DF7-9CB3-56E8-0951-586A95E1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671A4-B7A0-17DF-B2EA-853D92E7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BC43-E0EB-8EFE-D038-E4AC7023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24748-294A-830C-076E-2516430C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86A0F-0612-14F9-8345-272DFE4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C6D6A-0584-1D94-09AD-0B31314F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BFE7-83CF-62DB-C233-462BEACD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928B-6DE4-C2EC-D7E5-2FFF88D2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AA1CB-5CA1-A19F-C3FE-6C4CEEBB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DE306-9919-5694-874F-F0BFDF0D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90780-684F-A54C-6B17-A37FD40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258E0-A707-7C8E-F051-16FECC50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0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94D89-1778-CF36-EF4C-03F36347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B607A-FF33-4562-60B2-EADCFB87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CCFFA-C95D-CCC2-1AAE-39D3EB0C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A58D8-D295-4A5C-93C8-8B964D1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DAC65-1C4E-545F-B58D-4F8EBCD7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D4358-9C09-E2E1-11B2-E42FFD1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4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E9947-4EE5-37A8-F1A6-C79A39CF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AB690-3172-C967-0AA0-42E0D43A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91D39-C3CF-14FC-058A-B52C3DF2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8C910-5082-6DDB-EF9F-1EB6D95F4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2A49D-5D99-ECD5-53EF-E07C43516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0FE54D-B6A5-22E3-ED01-A51DDAF3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B9E1B-D50D-4AC8-4C00-B67B8F6A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9123B-004D-C382-8BCB-DB69AE4E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9D61-1BD3-3B80-ABF7-F8A90AF3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4BE5F-9277-5371-EDE2-4996A9E6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C6810C-4D37-C58D-ABEC-C5531F29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7FD25-8F7D-2B4C-A18E-19CD282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5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A957D4-8150-EF9C-B1F8-EBEC7CE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04189-DE15-A9C3-B6B2-5D9A6B14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63748-FD49-1A43-C29F-501616D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4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DF81-5B45-EAB4-07FE-68B919F4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CDA45-BB9B-0770-8F64-3104CFDE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63E6F-C0AC-DFC6-E4FD-950D2118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87ADA-E3A6-8325-C1FA-74753DDD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B1B56-5BD5-E8DC-B402-B17C3CEE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20E65-07F1-9F51-0F03-56CCB8E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6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DE98-FA72-1E3C-FB22-DD82D92E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77AA37-8414-4B7E-04C0-36E88988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19338A-F6CD-5C56-E21D-586FDEFE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4791D-0DEA-B95A-7A82-9E3790CB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CB00C-61F0-85A3-4F48-F48E5D42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8BB46-B334-6B93-2EF5-51314A1A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5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67867-A3DA-88CF-A689-07CB81A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0A4D2-8114-6350-BA69-71A09E43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A197D-13E1-B832-48E4-763CD8E7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4A9B-AE3D-4010-8406-EB018B5EA2FF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AD52F-5614-EAD9-E9D6-7036C2332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A146A-D53C-7BDB-9CA7-76A1D548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4052-85A1-4C18-A0E2-77E3258F7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4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E1504-0C4A-2C9E-5230-A44465236D01}"/>
              </a:ext>
            </a:extLst>
          </p:cNvPr>
          <p:cNvSpPr txBox="1"/>
          <p:nvPr/>
        </p:nvSpPr>
        <p:spPr>
          <a:xfrm>
            <a:off x="513347" y="832905"/>
            <a:ext cx="81868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아파트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+mj-ea"/>
                <a:ea typeface="+mj-ea"/>
              </a:rPr>
              <a:t>실거래가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 예측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5CA8E2-BA00-B625-68FB-D19646E1138C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CEA3A2-AD57-F671-79B8-24FB7F164AF2}"/>
              </a:ext>
            </a:extLst>
          </p:cNvPr>
          <p:cNvSpPr txBox="1"/>
          <p:nvPr/>
        </p:nvSpPr>
        <p:spPr>
          <a:xfrm>
            <a:off x="9028116" y="5163272"/>
            <a:ext cx="23104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 err="1">
                <a:solidFill>
                  <a:schemeClr val="bg1"/>
                </a:solidFill>
              </a:rPr>
              <a:t>고준섭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한동건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배하연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 err="1">
                <a:solidFill>
                  <a:schemeClr val="bg1"/>
                </a:solidFill>
              </a:rPr>
              <a:t>양정윤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김성민</a:t>
            </a:r>
          </a:p>
        </p:txBody>
      </p:sp>
    </p:spTree>
    <p:extLst>
      <p:ext uri="{BB962C8B-B14F-4D97-AF65-F5344CB8AC3E}">
        <p14:creationId xmlns:p14="http://schemas.microsoft.com/office/powerpoint/2010/main" val="40352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D36777-EFF2-3DCF-5568-E06EFF5A7FA7}"/>
              </a:ext>
            </a:extLst>
          </p:cNvPr>
          <p:cNvSpPr txBox="1"/>
          <p:nvPr/>
        </p:nvSpPr>
        <p:spPr>
          <a:xfrm>
            <a:off x="460375" y="361628"/>
            <a:ext cx="102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2.1 K-means clustering</a:t>
            </a:r>
            <a:r>
              <a:rPr lang="ko-KR" altLang="en-US" sz="2800" b="1" dirty="0"/>
              <a:t>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통한 아파트 이름 데이터 전처리</a:t>
            </a:r>
          </a:p>
        </p:txBody>
      </p:sp>
      <p:pic>
        <p:nvPicPr>
          <p:cNvPr id="7" name="_x555950792">
            <a:extLst>
              <a:ext uri="{FF2B5EF4-FFF2-40B4-BE49-F238E27FC236}">
                <a16:creationId xmlns:a16="http://schemas.microsoft.com/office/drawing/2014/main" id="{8E2AE164-AEB2-B8D5-7E11-788C42F2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713"/>
            <a:ext cx="6605588" cy="460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4">
            <a:extLst>
              <a:ext uri="{FF2B5EF4-FFF2-40B4-BE49-F238E27FC236}">
                <a16:creationId xmlns:a16="http://schemas.microsoft.com/office/drawing/2014/main" id="{9C2BA2D5-D101-3866-7318-6740E55D17EA}"/>
              </a:ext>
            </a:extLst>
          </p:cNvPr>
          <p:cNvSpPr/>
          <p:nvPr/>
        </p:nvSpPr>
        <p:spPr>
          <a:xfrm>
            <a:off x="7290699" y="3660424"/>
            <a:ext cx="957795" cy="381258"/>
          </a:xfrm>
          <a:prstGeom prst="rightArrow">
            <a:avLst/>
          </a:prstGeom>
          <a:solidFill>
            <a:srgbClr val="224D60"/>
          </a:solidFill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5943A7-1BAC-527C-4670-07AE4764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371" y="3095577"/>
            <a:ext cx="2289365" cy="15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78CF59-1AF5-3EE5-E000-2767C6FECE8F}"/>
              </a:ext>
            </a:extLst>
          </p:cNvPr>
          <p:cNvSpPr txBox="1"/>
          <p:nvPr/>
        </p:nvSpPr>
        <p:spPr>
          <a:xfrm>
            <a:off x="460375" y="381258"/>
            <a:ext cx="437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2.2  </a:t>
            </a:r>
            <a:r>
              <a:rPr lang="ko-KR" altLang="en-US" sz="2800" b="1" dirty="0"/>
              <a:t>날짜 데이터 전처리</a:t>
            </a:r>
            <a:endParaRPr lang="en-US" altLang="ko-KR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38D06-CB5E-93A3-F0E5-9FA6DB26B4F9}"/>
              </a:ext>
            </a:extLst>
          </p:cNvPr>
          <p:cNvSpPr/>
          <p:nvPr/>
        </p:nvSpPr>
        <p:spPr>
          <a:xfrm>
            <a:off x="740595" y="923510"/>
            <a:ext cx="9911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날짜 관련 컬럼은</a:t>
            </a:r>
            <a:r>
              <a:rPr lang="ko-KR" altLang="en-US" dirty="0">
                <a:solidFill>
                  <a:srgbClr val="990000"/>
                </a:solidFill>
              </a:rPr>
              <a:t> </a:t>
            </a:r>
            <a:r>
              <a:rPr lang="en-US" altLang="ko-KR" dirty="0" err="1">
                <a:solidFill>
                  <a:srgbClr val="357D8B"/>
                </a:solidFill>
              </a:rPr>
              <a:t>year_of_completion</a:t>
            </a:r>
            <a:r>
              <a:rPr lang="en-US" altLang="ko-KR" dirty="0">
                <a:solidFill>
                  <a:srgbClr val="357D8B"/>
                </a:solidFill>
              </a:rPr>
              <a:t>, </a:t>
            </a:r>
            <a:r>
              <a:rPr lang="en-US" altLang="ko-KR" dirty="0" err="1">
                <a:solidFill>
                  <a:srgbClr val="357D8B"/>
                </a:solidFill>
              </a:rPr>
              <a:t>transaction_year_month</a:t>
            </a:r>
            <a:r>
              <a:rPr lang="ko-KR" altLang="en-US" dirty="0">
                <a:solidFill>
                  <a:srgbClr val="357D8B"/>
                </a:solidFill>
              </a:rPr>
              <a:t> </a:t>
            </a:r>
            <a:r>
              <a:rPr lang="ko-KR" altLang="en-US" dirty="0"/>
              <a:t>가 있음</a:t>
            </a:r>
            <a:r>
              <a:rPr lang="en-US" altLang="ko-KR" sz="1400" dirty="0"/>
              <a:t>.(</a:t>
            </a:r>
            <a:r>
              <a:rPr lang="en-US" altLang="ko-KR" sz="1400" dirty="0" err="1">
                <a:solidFill>
                  <a:srgbClr val="357D8B"/>
                </a:solidFill>
              </a:rPr>
              <a:t>transaction_day</a:t>
            </a:r>
            <a:r>
              <a:rPr lang="ko-KR" altLang="en-US" sz="1400" dirty="0">
                <a:solidFill>
                  <a:srgbClr val="357D8B"/>
                </a:solidFill>
              </a:rPr>
              <a:t>는 반영</a:t>
            </a:r>
            <a:r>
              <a:rPr lang="en-US" altLang="ko-KR" sz="1400" dirty="0">
                <a:solidFill>
                  <a:srgbClr val="357D8B"/>
                </a:solidFill>
              </a:rPr>
              <a:t>x)</a:t>
            </a:r>
            <a:endParaRPr lang="en-US" altLang="ko-KR" dirty="0"/>
          </a:p>
          <a:p>
            <a:r>
              <a:rPr lang="ko-KR" altLang="en-US" dirty="0"/>
              <a:t>이들은 범주형 데이터이기 때문에 분석을 위해 거래날짜 데이터를 제거 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거래연월</a:t>
            </a:r>
            <a:r>
              <a:rPr lang="ko-KR" altLang="en-US" dirty="0"/>
              <a:t> 변수에</a:t>
            </a:r>
            <a:r>
              <a:rPr lang="en-US" altLang="ko-KR" dirty="0"/>
              <a:t> </a:t>
            </a:r>
            <a:r>
              <a:rPr lang="ko-KR" altLang="en-US" dirty="0"/>
              <a:t>라벨링을 함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6A4210-9AB8-07E3-AAD1-4432AF9F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20"/>
          <a:stretch/>
        </p:blipFill>
        <p:spPr>
          <a:xfrm>
            <a:off x="506787" y="2458138"/>
            <a:ext cx="5238155" cy="2970533"/>
          </a:xfrm>
          <a:prstGeom prst="rect">
            <a:avLst/>
          </a:prstGeom>
        </p:spPr>
      </p:pic>
      <p:sp>
        <p:nvSpPr>
          <p:cNvPr id="9" name="_x676020896">
            <a:extLst>
              <a:ext uri="{FF2B5EF4-FFF2-40B4-BE49-F238E27FC236}">
                <a16:creationId xmlns:a16="http://schemas.microsoft.com/office/drawing/2014/main" id="{4D500FEE-64FF-B82D-4D23-BF7FC1E37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6" y="6045989"/>
            <a:ext cx="4518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train data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와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test data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의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기술통계량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 확인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FB3C28-975B-E4D1-261E-87A330A31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20"/>
          <a:stretch/>
        </p:blipFill>
        <p:spPr>
          <a:xfrm>
            <a:off x="5944710" y="2458138"/>
            <a:ext cx="5238154" cy="2970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69D853E-A869-4EE2-0560-F258338E68D7}"/>
                  </a:ext>
                </a:extLst>
              </p14:cNvPr>
              <p14:cNvContentPartPr/>
              <p14:nvPr/>
            </p14:nvContentPartPr>
            <p14:xfrm>
              <a:off x="1849388" y="4014652"/>
              <a:ext cx="876600" cy="17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69D853E-A869-4EE2-0560-F258338E68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388" y="3907012"/>
                <a:ext cx="984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E329159-D73B-F8BD-5CD6-06C8432843D8}"/>
                  </a:ext>
                </a:extLst>
              </p14:cNvPr>
              <p14:cNvContentPartPr/>
              <p14:nvPr/>
            </p14:nvContentPartPr>
            <p14:xfrm>
              <a:off x="1811228" y="5117692"/>
              <a:ext cx="983520" cy="20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E329159-D73B-F8BD-5CD6-06C843284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7228" y="5009692"/>
                <a:ext cx="1091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449DD85-90D3-7605-0949-5DDFB2287C13}"/>
                  </a:ext>
                </a:extLst>
              </p14:cNvPr>
              <p14:cNvContentPartPr/>
              <p14:nvPr/>
            </p14:nvContentPartPr>
            <p14:xfrm>
              <a:off x="3720668" y="4022932"/>
              <a:ext cx="1019880" cy="648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449DD85-90D3-7605-0949-5DDFB2287C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6668" y="3915292"/>
                <a:ext cx="11275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A750555-4F44-69CA-E204-DCA921A126F4}"/>
                  </a:ext>
                </a:extLst>
              </p14:cNvPr>
              <p14:cNvContentPartPr/>
              <p14:nvPr/>
            </p14:nvContentPartPr>
            <p14:xfrm>
              <a:off x="3800588" y="5098252"/>
              <a:ext cx="945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A750555-4F44-69CA-E204-DCA921A126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6588" y="4990612"/>
                <a:ext cx="1053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0EEF0EE-9852-93BF-7EE2-5AF7895CF4C9}"/>
                  </a:ext>
                </a:extLst>
              </p14:cNvPr>
              <p14:cNvContentPartPr/>
              <p14:nvPr/>
            </p14:nvContentPartPr>
            <p14:xfrm>
              <a:off x="7291508" y="4137772"/>
              <a:ext cx="902520" cy="129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0EEF0EE-9852-93BF-7EE2-5AF7895CF4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37508" y="4030132"/>
                <a:ext cx="1010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32E83E6-5E81-5FCA-7F88-F135D0CB77C1}"/>
                  </a:ext>
                </a:extLst>
              </p14:cNvPr>
              <p14:cNvContentPartPr/>
              <p14:nvPr/>
            </p14:nvContentPartPr>
            <p14:xfrm>
              <a:off x="7230308" y="5208412"/>
              <a:ext cx="94572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32E83E6-5E81-5FCA-7F88-F135D0CB77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6668" y="5100412"/>
                <a:ext cx="1053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BBDDF05-C26C-A951-82B6-012D6B5CF933}"/>
                  </a:ext>
                </a:extLst>
              </p14:cNvPr>
              <p14:cNvContentPartPr/>
              <p14:nvPr/>
            </p14:nvContentPartPr>
            <p14:xfrm>
              <a:off x="9158828" y="4120492"/>
              <a:ext cx="1031760" cy="40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BBDDF05-C26C-A951-82B6-012D6B5CF9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5188" y="4012492"/>
                <a:ext cx="1139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72A2711-5FC8-B211-737C-E8A3777729A9}"/>
                  </a:ext>
                </a:extLst>
              </p14:cNvPr>
              <p14:cNvContentPartPr/>
              <p14:nvPr/>
            </p14:nvContentPartPr>
            <p14:xfrm>
              <a:off x="9122468" y="5253772"/>
              <a:ext cx="1138320" cy="79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72A2711-5FC8-B211-737C-E8A3777729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8468" y="5145772"/>
                <a:ext cx="124596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25E8AC-C15D-3387-EA44-2D20175942D9}"/>
              </a:ext>
            </a:extLst>
          </p:cNvPr>
          <p:cNvSpPr txBox="1"/>
          <p:nvPr/>
        </p:nvSpPr>
        <p:spPr>
          <a:xfrm>
            <a:off x="460375" y="366812"/>
            <a:ext cx="334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2.3 </a:t>
            </a:r>
            <a:r>
              <a:rPr lang="ko-KR" altLang="en-US" sz="2800" b="1" dirty="0"/>
              <a:t>라벨 </a:t>
            </a:r>
            <a:r>
              <a:rPr lang="ko-KR" altLang="en-US" sz="2800" b="1" dirty="0" err="1"/>
              <a:t>인코딩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225AC5-722D-3950-969C-C6688EE98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4"/>
          <a:stretch/>
        </p:blipFill>
        <p:spPr>
          <a:xfrm>
            <a:off x="970116" y="1388366"/>
            <a:ext cx="5096387" cy="4568886"/>
          </a:xfrm>
          <a:prstGeom prst="rect">
            <a:avLst/>
          </a:prstGeom>
        </p:spPr>
      </p:pic>
      <p:sp>
        <p:nvSpPr>
          <p:cNvPr id="10" name="오른쪽 화살표 4">
            <a:extLst>
              <a:ext uri="{FF2B5EF4-FFF2-40B4-BE49-F238E27FC236}">
                <a16:creationId xmlns:a16="http://schemas.microsoft.com/office/drawing/2014/main" id="{83327F35-BB5B-1031-EFED-F53CC864077C}"/>
              </a:ext>
            </a:extLst>
          </p:cNvPr>
          <p:cNvSpPr/>
          <p:nvPr/>
        </p:nvSpPr>
        <p:spPr>
          <a:xfrm>
            <a:off x="6622106" y="3355624"/>
            <a:ext cx="957795" cy="381258"/>
          </a:xfrm>
          <a:prstGeom prst="rightArrow">
            <a:avLst/>
          </a:prstGeom>
          <a:solidFill>
            <a:srgbClr val="224D60"/>
          </a:solidFill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902187-39DD-4598-607B-0C707669B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39" y="2157125"/>
            <a:ext cx="4042189" cy="3634666"/>
          </a:xfrm>
          <a:prstGeom prst="rect">
            <a:avLst/>
          </a:prstGeom>
        </p:spPr>
      </p:pic>
      <p:sp>
        <p:nvSpPr>
          <p:cNvPr id="12" name="_x786482648">
            <a:extLst>
              <a:ext uri="{FF2B5EF4-FFF2-40B4-BE49-F238E27FC236}">
                <a16:creationId xmlns:a16="http://schemas.microsoft.com/office/drawing/2014/main" id="{7BF60832-1E48-0BAD-9FEF-D3141F04B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69" y="6186096"/>
            <a:ext cx="75819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year_of_completion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과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transaction_year_month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라벨 인코딩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9075-96D9-083C-9028-BD8323FE11D8}"/>
              </a:ext>
            </a:extLst>
          </p:cNvPr>
          <p:cNvSpPr txBox="1"/>
          <p:nvPr/>
        </p:nvSpPr>
        <p:spPr>
          <a:xfrm>
            <a:off x="7760043" y="1915297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39D582-0326-E451-7C29-92B70CD874C9}"/>
              </a:ext>
            </a:extLst>
          </p:cNvPr>
          <p:cNvSpPr/>
          <p:nvPr/>
        </p:nvSpPr>
        <p:spPr>
          <a:xfrm>
            <a:off x="7738371" y="1946935"/>
            <a:ext cx="3642619" cy="1432384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C9F12D-D0DD-6CA6-86F6-DCDF1BE487AF}"/>
              </a:ext>
            </a:extLst>
          </p:cNvPr>
          <p:cNvSpPr/>
          <p:nvPr/>
        </p:nvSpPr>
        <p:spPr>
          <a:xfrm>
            <a:off x="7781311" y="3398756"/>
            <a:ext cx="3642619" cy="23735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0AEC4-5571-DF2B-F4FB-FF80F0065C1C}"/>
              </a:ext>
            </a:extLst>
          </p:cNvPr>
          <p:cNvSpPr txBox="1"/>
          <p:nvPr/>
        </p:nvSpPr>
        <p:spPr>
          <a:xfrm>
            <a:off x="7538061" y="1441370"/>
            <a:ext cx="2763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Pretendard"/>
                <a:ea typeface="Pretendard"/>
              </a:rPr>
              <a:t>year_of_completion</a:t>
            </a:r>
            <a:endParaRPr kumimoji="1" lang="ko-Kore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AE3DB-61F1-92E1-5514-A956C59125E9}"/>
              </a:ext>
            </a:extLst>
          </p:cNvPr>
          <p:cNvSpPr txBox="1"/>
          <p:nvPr/>
        </p:nvSpPr>
        <p:spPr>
          <a:xfrm>
            <a:off x="7404025" y="5789367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retendard"/>
                <a:ea typeface="Pretendard"/>
              </a:rPr>
              <a:t>transaction_year_month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ACBA40-3EAD-CD9A-D3D5-90CDE764219C}"/>
              </a:ext>
            </a:extLst>
          </p:cNvPr>
          <p:cNvSpPr txBox="1"/>
          <p:nvPr/>
        </p:nvSpPr>
        <p:spPr>
          <a:xfrm>
            <a:off x="439317" y="381665"/>
            <a:ext cx="523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2.4 </a:t>
            </a:r>
            <a:r>
              <a:rPr lang="ko-KR" altLang="en-US" sz="2800" b="1" dirty="0"/>
              <a:t>거래가격 확인 및 로그변환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AF03D-32B2-7FF5-1226-8ACB80DC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0" y="1396335"/>
            <a:ext cx="4914900" cy="5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0D1910-53EE-3BBE-E063-129CDDC91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66" y="1364794"/>
            <a:ext cx="4913857" cy="51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8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53E4E-4762-B2B1-38A4-81C141235756}"/>
              </a:ext>
            </a:extLst>
          </p:cNvPr>
          <p:cNvSpPr txBox="1"/>
          <p:nvPr/>
        </p:nvSpPr>
        <p:spPr>
          <a:xfrm>
            <a:off x="6817895" y="872277"/>
            <a:ext cx="185499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68629-5F04-61DA-2412-3BF879EC9627}"/>
              </a:ext>
            </a:extLst>
          </p:cNvPr>
          <p:cNvSpPr txBox="1"/>
          <p:nvPr/>
        </p:nvSpPr>
        <p:spPr>
          <a:xfrm>
            <a:off x="6817895" y="3912256"/>
            <a:ext cx="1882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모델링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C42B38-40D5-1F36-41F5-AB18F169D5EE}"/>
              </a:ext>
            </a:extLst>
          </p:cNvPr>
          <p:cNvCxnSpPr>
            <a:cxnSpLocks/>
          </p:cNvCxnSpPr>
          <p:nvPr/>
        </p:nvCxnSpPr>
        <p:spPr>
          <a:xfrm>
            <a:off x="6817895" y="5107395"/>
            <a:ext cx="53741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9F018F-E51F-83A5-F2EA-CC435FEE1C1D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DC68A-B459-2C95-53FE-DC6EDD7B2133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F6A4CD-9023-1691-7B42-34BB59E90328}"/>
                </a:ext>
              </a:extLst>
            </p:cNvPr>
            <p:cNvSpPr txBox="1"/>
            <p:nvPr/>
          </p:nvSpPr>
          <p:spPr>
            <a:xfrm>
              <a:off x="6817895" y="3350782"/>
              <a:ext cx="18822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모델링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B93210-544C-824A-2552-BD0B937D2CE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0031623-1D4B-619B-06DE-C7F3301F80B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93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F91D89-7F91-AD63-82E0-93869E2FD03F}"/>
              </a:ext>
            </a:extLst>
          </p:cNvPr>
          <p:cNvSpPr txBox="1"/>
          <p:nvPr/>
        </p:nvSpPr>
        <p:spPr>
          <a:xfrm>
            <a:off x="456426" y="362185"/>
            <a:ext cx="478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3.1 </a:t>
            </a:r>
            <a:r>
              <a:rPr lang="ko-KR" altLang="en-US" sz="2800" b="1" dirty="0"/>
              <a:t>모델링 사용변수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075851-7337-3CC2-AE6B-F9453C74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1" y="1606717"/>
            <a:ext cx="10060603" cy="2131914"/>
          </a:xfrm>
          <a:prstGeom prst="rect">
            <a:avLst/>
          </a:prstGeom>
        </p:spPr>
      </p:pic>
      <p:sp>
        <p:nvSpPr>
          <p:cNvPr id="8" name="_x555969944">
            <a:extLst>
              <a:ext uri="{FF2B5EF4-FFF2-40B4-BE49-F238E27FC236}">
                <a16:creationId xmlns:a16="http://schemas.microsoft.com/office/drawing/2014/main" id="{7E541E99-7D78-FC6F-04B8-64BE882D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01" y="4745038"/>
            <a:ext cx="68119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총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6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개의 변수 선택 후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train_df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와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test_df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에 각각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넣어줌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F91D89-7F91-AD63-82E0-93869E2FD03F}"/>
              </a:ext>
            </a:extLst>
          </p:cNvPr>
          <p:cNvSpPr txBox="1"/>
          <p:nvPr/>
        </p:nvSpPr>
        <p:spPr>
          <a:xfrm>
            <a:off x="456426" y="362185"/>
            <a:ext cx="478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3.2 </a:t>
            </a:r>
            <a:r>
              <a:rPr lang="ko-KR" altLang="en-US" sz="2800" b="1" dirty="0"/>
              <a:t>변수 유의성 검정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CF37B7-EFEC-CACA-033B-63D5839A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77" y="1253110"/>
            <a:ext cx="7707025" cy="55856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878C3-BBFF-057F-3DC8-102A2FEFCA6E}"/>
              </a:ext>
            </a:extLst>
          </p:cNvPr>
          <p:cNvSpPr/>
          <p:nvPr/>
        </p:nvSpPr>
        <p:spPr>
          <a:xfrm>
            <a:off x="6849035" y="3429000"/>
            <a:ext cx="1129553" cy="24159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61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F91D89-7F91-AD63-82E0-93869E2FD03F}"/>
              </a:ext>
            </a:extLst>
          </p:cNvPr>
          <p:cNvSpPr txBox="1"/>
          <p:nvPr/>
        </p:nvSpPr>
        <p:spPr>
          <a:xfrm>
            <a:off x="456426" y="362185"/>
            <a:ext cx="478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3.3 </a:t>
            </a:r>
            <a:r>
              <a:rPr lang="ko-KR" altLang="en-US" sz="2800" b="1" dirty="0"/>
              <a:t>상관계수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4375EB-9479-D90E-41F9-B5C49274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46" y="1070308"/>
            <a:ext cx="6892686" cy="56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6D9D62-1510-8889-5CC0-0D524FDA82B1}"/>
              </a:ext>
            </a:extLst>
          </p:cNvPr>
          <p:cNvSpPr txBox="1"/>
          <p:nvPr/>
        </p:nvSpPr>
        <p:spPr>
          <a:xfrm>
            <a:off x="468784" y="362185"/>
            <a:ext cx="256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3.4 </a:t>
            </a:r>
            <a:r>
              <a:rPr lang="ko-KR" altLang="en-US" sz="2800" b="1" dirty="0"/>
              <a:t>모델링</a:t>
            </a:r>
            <a:br>
              <a:rPr lang="en-US" altLang="ko-KR" sz="2800" b="1" dirty="0"/>
            </a:br>
            <a:endParaRPr lang="en-US" altLang="ko-KR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7FBA84-2D55-4AF2-B470-2F80EE0C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7" y="1352937"/>
            <a:ext cx="6131007" cy="5156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F20B74-8A2D-F95F-F358-3E044A1D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093" y="4379328"/>
            <a:ext cx="6130997" cy="21296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124DE2-19F7-5ACC-7478-8D238D9C0CBB}"/>
              </a:ext>
            </a:extLst>
          </p:cNvPr>
          <p:cNvSpPr txBox="1"/>
          <p:nvPr/>
        </p:nvSpPr>
        <p:spPr>
          <a:xfrm>
            <a:off x="3447233" y="1606378"/>
            <a:ext cx="34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bg1"/>
                </a:solidFill>
              </a:rPr>
              <a:t>모델별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MAE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출력 함수 생성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0B195-8514-52B8-E03A-18A4440E535E}"/>
              </a:ext>
            </a:extLst>
          </p:cNvPr>
          <p:cNvSpPr txBox="1"/>
          <p:nvPr/>
        </p:nvSpPr>
        <p:spPr>
          <a:xfrm>
            <a:off x="8554692" y="4420517"/>
            <a:ext cx="34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</a:rPr>
              <a:t>모델 생성 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6D9D62-1510-8889-5CC0-0D524FDA82B1}"/>
              </a:ext>
            </a:extLst>
          </p:cNvPr>
          <p:cNvSpPr txBox="1"/>
          <p:nvPr/>
        </p:nvSpPr>
        <p:spPr>
          <a:xfrm>
            <a:off x="468784" y="362185"/>
            <a:ext cx="256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3.4 </a:t>
            </a:r>
            <a:r>
              <a:rPr lang="ko-KR" altLang="en-US" sz="2800" b="1" dirty="0"/>
              <a:t>모델비교</a:t>
            </a:r>
            <a:br>
              <a:rPr lang="en-US" altLang="ko-KR" sz="2800" b="1" dirty="0"/>
            </a:b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99F058-86F3-4BF6-559F-ECA9C866A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" y="1386607"/>
            <a:ext cx="5134939" cy="1529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A279A-9F4D-E5F9-9B1C-E5BF9E012325}"/>
              </a:ext>
            </a:extLst>
          </p:cNvPr>
          <p:cNvSpPr txBox="1"/>
          <p:nvPr/>
        </p:nvSpPr>
        <p:spPr>
          <a:xfrm>
            <a:off x="5848789" y="177633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모델</a:t>
            </a:r>
            <a:r>
              <a:rPr kumimoji="1" lang="ko-KR" altLang="en-US" b="1" dirty="0"/>
              <a:t>별 </a:t>
            </a:r>
            <a:r>
              <a:rPr kumimoji="1" lang="en-US" altLang="ko-KR" b="1" dirty="0"/>
              <a:t>MAE </a:t>
            </a:r>
            <a:r>
              <a:rPr kumimoji="1" lang="ko-KR" altLang="en-US" b="1" dirty="0"/>
              <a:t>출력 반복 함수 </a:t>
            </a:r>
            <a:endParaRPr kumimoji="1" lang="ko-Kore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30356E-26F8-4E09-530B-B55EE7393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23" y="2995629"/>
            <a:ext cx="3649593" cy="36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73683" y="9417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224D60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24D60"/>
                </a:solidFill>
              </a:rPr>
              <a:t>1</a:t>
            </a:r>
            <a:endParaRPr lang="ko-KR" altLang="en-US" sz="2000" b="1" dirty="0">
              <a:solidFill>
                <a:srgbClr val="224D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224D60"/>
                </a:solidFill>
              </a:rPr>
              <a:t>E D A</a:t>
            </a:r>
            <a:endParaRPr lang="ko-KR" altLang="en-US" sz="2800" b="1" spc="-300" dirty="0">
              <a:solidFill>
                <a:srgbClr val="224D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24D60"/>
                </a:solidFill>
              </a:rPr>
              <a:t>2</a:t>
            </a:r>
            <a:endParaRPr lang="ko-KR" altLang="en-US" sz="2000" b="1" dirty="0">
              <a:solidFill>
                <a:srgbClr val="224D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224D60"/>
                </a:solidFill>
              </a:rPr>
              <a:t>데이터 전처리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24D60"/>
                </a:solidFill>
              </a:rPr>
              <a:t>3</a:t>
            </a:r>
            <a:endParaRPr lang="ko-KR" altLang="en-US" sz="2000" b="1" dirty="0">
              <a:solidFill>
                <a:srgbClr val="224D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224D60"/>
                </a:solidFill>
              </a:rPr>
              <a:t>모델링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24D60"/>
                </a:solidFill>
              </a:rPr>
              <a:t>4</a:t>
            </a:r>
            <a:endParaRPr lang="ko-KR" altLang="en-US" sz="2000" b="1" dirty="0">
              <a:solidFill>
                <a:srgbClr val="224D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224D60"/>
                </a:solidFill>
              </a:rPr>
              <a:t>분석 수행 결과와 의의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table of contents</a:t>
            </a:r>
            <a:endParaRPr lang="ko-KR" altLang="en-US" dirty="0">
              <a:solidFill>
                <a:srgbClr val="224D6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6D9D62-1510-8889-5CC0-0D524FDA82B1}"/>
              </a:ext>
            </a:extLst>
          </p:cNvPr>
          <p:cNvSpPr txBox="1"/>
          <p:nvPr/>
        </p:nvSpPr>
        <p:spPr>
          <a:xfrm>
            <a:off x="456427" y="362185"/>
            <a:ext cx="256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3.4 </a:t>
            </a:r>
            <a:r>
              <a:rPr lang="ko-KR" altLang="en-US" sz="2800" b="1" dirty="0" err="1"/>
              <a:t>모델비교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858A8-13C4-711A-C771-D498F389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89" y="1172583"/>
            <a:ext cx="6754933" cy="55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831942-317D-1177-14F4-643A04D14EEF}"/>
              </a:ext>
            </a:extLst>
          </p:cNvPr>
          <p:cNvSpPr txBox="1"/>
          <p:nvPr/>
        </p:nvSpPr>
        <p:spPr>
          <a:xfrm>
            <a:off x="456426" y="362185"/>
            <a:ext cx="47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3.5 </a:t>
            </a:r>
            <a:r>
              <a:rPr lang="en-US" altLang="ko-KR" sz="2800" b="1" dirty="0" err="1"/>
              <a:t>Optuna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통한 튜닝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8822C5-B8EF-492D-F996-4F485B1E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04" y="1719544"/>
            <a:ext cx="4564719" cy="4248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B12AD8-349F-542B-2706-348F8978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70" y="1740134"/>
            <a:ext cx="4639952" cy="4318790"/>
          </a:xfrm>
          <a:prstGeom prst="rect">
            <a:avLst/>
          </a:prstGeom>
        </p:spPr>
      </p:pic>
      <p:sp>
        <p:nvSpPr>
          <p:cNvPr id="15" name="_x674868936">
            <a:extLst>
              <a:ext uri="{FF2B5EF4-FFF2-40B4-BE49-F238E27FC236}">
                <a16:creationId xmlns:a16="http://schemas.microsoft.com/office/drawing/2014/main" id="{F50446BD-4C8A-49F4-B79C-9CC29F96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96" y="1360769"/>
            <a:ext cx="14112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Catboost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_x548160400">
            <a:extLst>
              <a:ext uri="{FF2B5EF4-FFF2-40B4-BE49-F238E27FC236}">
                <a16:creationId xmlns:a16="http://schemas.microsoft.com/office/drawing/2014/main" id="{4B62D707-271E-5DE7-2133-667772A2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852" y="1360768"/>
            <a:ext cx="32877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LightGBM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8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831942-317D-1177-14F4-643A04D14EEF}"/>
              </a:ext>
            </a:extLst>
          </p:cNvPr>
          <p:cNvSpPr txBox="1"/>
          <p:nvPr/>
        </p:nvSpPr>
        <p:spPr>
          <a:xfrm>
            <a:off x="456426" y="362185"/>
            <a:ext cx="748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3.4 </a:t>
            </a:r>
            <a:r>
              <a:rPr lang="en-US" altLang="ko-KR" sz="2800" b="1" dirty="0" err="1"/>
              <a:t>Optuna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통한 튜닝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9B9093-F145-5706-FDDA-755D2292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5" y="2029460"/>
            <a:ext cx="10224386" cy="1455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F5DBF8-FF2C-8E91-4D1E-B8E3F838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55" y="4422003"/>
            <a:ext cx="9193213" cy="1369788"/>
          </a:xfrm>
          <a:prstGeom prst="rect">
            <a:avLst/>
          </a:prstGeom>
        </p:spPr>
      </p:pic>
      <p:sp>
        <p:nvSpPr>
          <p:cNvPr id="10" name="_x674868936">
            <a:extLst>
              <a:ext uri="{FF2B5EF4-FFF2-40B4-BE49-F238E27FC236}">
                <a16:creationId xmlns:a16="http://schemas.microsoft.com/office/drawing/2014/main" id="{F5D88783-F37B-0F43-98D8-FA9375FA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55" y="1499159"/>
            <a:ext cx="190405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Catboost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_x548160400">
            <a:extLst>
              <a:ext uri="{FF2B5EF4-FFF2-40B4-BE49-F238E27FC236}">
                <a16:creationId xmlns:a16="http://schemas.microsoft.com/office/drawing/2014/main" id="{58D31895-1A6B-06FC-E3B3-81509560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68" y="3891702"/>
            <a:ext cx="32877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LightGBM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6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AF179-8B86-79FE-388E-92F92E90E5BB}"/>
              </a:ext>
            </a:extLst>
          </p:cNvPr>
          <p:cNvSpPr txBox="1"/>
          <p:nvPr/>
        </p:nvSpPr>
        <p:spPr>
          <a:xfrm>
            <a:off x="456426" y="362185"/>
            <a:ext cx="340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3.5 </a:t>
            </a:r>
            <a:r>
              <a:rPr lang="ko-KR" altLang="en-US" sz="2800" b="1" dirty="0"/>
              <a:t>앙상블 모델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18E86D-D6D5-BD24-5EB0-EF4831ADBD8C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B03A21-F6B5-1848-8379-773BB39922E2}"/>
              </a:ext>
            </a:extLst>
          </p:cNvPr>
          <p:cNvSpPr/>
          <p:nvPr/>
        </p:nvSpPr>
        <p:spPr>
          <a:xfrm>
            <a:off x="2437230" y="2149676"/>
            <a:ext cx="2558647" cy="2558647"/>
          </a:xfrm>
          <a:prstGeom prst="ellipse">
            <a:avLst/>
          </a:prstGeom>
          <a:solidFill>
            <a:srgbClr val="DCDBD9">
              <a:alpha val="80000"/>
            </a:srgbClr>
          </a:solidFill>
          <a:ln w="12700" cap="flat" cmpd="sng" algn="ctr">
            <a:solidFill>
              <a:srgbClr val="DCDBD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96AF18-F536-5DE2-9250-A6B48231D4A9}"/>
              </a:ext>
            </a:extLst>
          </p:cNvPr>
          <p:cNvSpPr/>
          <p:nvPr/>
        </p:nvSpPr>
        <p:spPr>
          <a:xfrm>
            <a:off x="7196125" y="2149676"/>
            <a:ext cx="2558647" cy="2558647"/>
          </a:xfrm>
          <a:prstGeom prst="ellipse">
            <a:avLst/>
          </a:prstGeom>
          <a:solidFill>
            <a:srgbClr val="DCDBD9">
              <a:alpha val="80000"/>
            </a:srgbClr>
          </a:solidFill>
          <a:ln w="12700" cap="flat" cmpd="sng" algn="ctr">
            <a:solidFill>
              <a:srgbClr val="DCDBD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640DA4C5-CA40-E6DD-C2F0-E7FDA2115D74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rgbClr val="DCDBD9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_x787646416">
            <a:extLst>
              <a:ext uri="{FF2B5EF4-FFF2-40B4-BE49-F238E27FC236}">
                <a16:creationId xmlns:a16="http://schemas.microsoft.com/office/drawing/2014/main" id="{DA2CFAF1-52B3-5249-7FB1-73F76368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83" y="3280847"/>
            <a:ext cx="1889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LightGBM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97004-4E5B-252B-38D8-0D1D60D29BBE}"/>
              </a:ext>
            </a:extLst>
          </p:cNvPr>
          <p:cNvSpPr txBox="1"/>
          <p:nvPr/>
        </p:nvSpPr>
        <p:spPr>
          <a:xfrm flipH="1">
            <a:off x="7501759" y="3280847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Catboost</a:t>
            </a:r>
            <a:endParaRPr lang="ko-KR" altLang="en-US" b="1" dirty="0"/>
          </a:p>
        </p:txBody>
      </p:sp>
      <p:sp>
        <p:nvSpPr>
          <p:cNvPr id="19" name="_x787646488">
            <a:extLst>
              <a:ext uri="{FF2B5EF4-FFF2-40B4-BE49-F238E27FC236}">
                <a16:creationId xmlns:a16="http://schemas.microsoft.com/office/drawing/2014/main" id="{A4CCDC34-6933-7988-9C76-88A3A664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5789177"/>
            <a:ext cx="11375804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kumimoji="0" lang="en-US" altLang="ko-KR" sz="3200" b="1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LightGBM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과 </a:t>
            </a:r>
            <a:r>
              <a:rPr kumimoji="0" lang="en-US" altLang="ko-KR" sz="3200" b="1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Catboost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를 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1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대 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1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etendard"/>
                <a:ea typeface="Pretendard"/>
              </a:rPr>
              <a:t>비율로 앙상블 모델 생성</a:t>
            </a:r>
            <a:endParaRPr kumimoji="0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1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B78DBB-81CF-C430-1E99-B338E7642A33}"/>
              </a:ext>
            </a:extLst>
          </p:cNvPr>
          <p:cNvSpPr txBox="1"/>
          <p:nvPr/>
        </p:nvSpPr>
        <p:spPr>
          <a:xfrm>
            <a:off x="456426" y="362185"/>
            <a:ext cx="340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3.5 </a:t>
            </a:r>
            <a:r>
              <a:rPr lang="ko-KR" altLang="en-US" sz="2800" b="1" dirty="0"/>
              <a:t>앙상블 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EF27D-8736-B3C8-558C-6AED0AE65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634"/>
          <a:stretch/>
        </p:blipFill>
        <p:spPr>
          <a:xfrm>
            <a:off x="0" y="2641962"/>
            <a:ext cx="12060000" cy="22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D98D8-AD50-771E-412B-4041146A275D}"/>
              </a:ext>
            </a:extLst>
          </p:cNvPr>
          <p:cNvSpPr txBox="1"/>
          <p:nvPr/>
        </p:nvSpPr>
        <p:spPr>
          <a:xfrm>
            <a:off x="6817895" y="872277"/>
            <a:ext cx="19175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1D816-4BDB-AAC0-6928-536C9EA156E9}"/>
              </a:ext>
            </a:extLst>
          </p:cNvPr>
          <p:cNvSpPr txBox="1"/>
          <p:nvPr/>
        </p:nvSpPr>
        <p:spPr>
          <a:xfrm>
            <a:off x="6681971" y="4288197"/>
            <a:ext cx="739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  <a:latin typeface="+mn-ea"/>
              </a:rPr>
              <a:t>분석 수행 결과와 의의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E845C6-12E4-0EC4-AF4B-486C9AF736E8}"/>
              </a:ext>
            </a:extLst>
          </p:cNvPr>
          <p:cNvCxnSpPr>
            <a:cxnSpLocks/>
          </p:cNvCxnSpPr>
          <p:nvPr/>
        </p:nvCxnSpPr>
        <p:spPr>
          <a:xfrm>
            <a:off x="6817895" y="5107395"/>
            <a:ext cx="53741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D6BFDA-C152-7AA6-0121-84E5CE6E4BCB}"/>
              </a:ext>
            </a:extLst>
          </p:cNvPr>
          <p:cNvCxnSpPr>
            <a:cxnSpLocks/>
          </p:cNvCxnSpPr>
          <p:nvPr/>
        </p:nvCxnSpPr>
        <p:spPr>
          <a:xfrm>
            <a:off x="6817895" y="5356048"/>
            <a:ext cx="537410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58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73A0FC-1EE8-C980-0C3A-F4A5E95D8718}"/>
              </a:ext>
            </a:extLst>
          </p:cNvPr>
          <p:cNvSpPr txBox="1"/>
          <p:nvPr/>
        </p:nvSpPr>
        <p:spPr>
          <a:xfrm>
            <a:off x="464135" y="394821"/>
            <a:ext cx="4485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4.1 </a:t>
            </a:r>
            <a:r>
              <a:rPr lang="ko-KR" altLang="en-US" sz="2800" b="1" dirty="0"/>
              <a:t>분석 수행 결과와 의의 </a:t>
            </a:r>
          </a:p>
          <a:p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18B0D-6A30-2522-EAFB-3E6F0B3803DA}"/>
              </a:ext>
            </a:extLst>
          </p:cNvPr>
          <p:cNvSpPr txBox="1"/>
          <p:nvPr/>
        </p:nvSpPr>
        <p:spPr>
          <a:xfrm>
            <a:off x="827350" y="1720840"/>
            <a:ext cx="972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변수의 다양성이 오히려 모델 성능을 악화시키는 </a:t>
            </a:r>
            <a:r>
              <a:rPr lang="ko-KR" altLang="en-US" sz="2400" b="1" dirty="0" err="1"/>
              <a:t>과적합</a:t>
            </a:r>
            <a:r>
              <a:rPr lang="ko-KR" altLang="en-US" sz="2400" b="1" dirty="0"/>
              <a:t> 현상이 발생하였음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이에 따라 변수의 단순화가 모델 성능을 향상시키는 중요한 대안으로 탐색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그래서 이번 프로젝트에서 </a:t>
            </a:r>
            <a:r>
              <a:rPr lang="ko-KR" altLang="en-US" sz="2400" b="1" u="sng" dirty="0">
                <a:solidFill>
                  <a:srgbClr val="002060"/>
                </a:solidFill>
              </a:rPr>
              <a:t>단순히 많은 변수를 반영하는 것이 능사가 아니라 변수의 단순화 또한 중요하다고 생각하였음</a:t>
            </a:r>
            <a:endParaRPr lang="en-US" altLang="ko-KR" sz="2400" b="1" u="sng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모델링에 대한 지식이 부족해 모델의 구현하는 데에 있어서 약간의 어려움이 있었음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추후 이론적인 기반을 통해 모델 구현 연습이 더 연습이 필요함 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6289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BD41A-D502-AE0C-FBA7-2780BA0E9BD6}"/>
              </a:ext>
            </a:extLst>
          </p:cNvPr>
          <p:cNvSpPr txBox="1"/>
          <p:nvPr/>
        </p:nvSpPr>
        <p:spPr>
          <a:xfrm flipH="1">
            <a:off x="4855208" y="3429000"/>
            <a:ext cx="248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024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E290F-DC72-D261-4A4B-AD172E0B566A}"/>
              </a:ext>
            </a:extLst>
          </p:cNvPr>
          <p:cNvSpPr txBox="1"/>
          <p:nvPr/>
        </p:nvSpPr>
        <p:spPr>
          <a:xfrm>
            <a:off x="6817895" y="872277"/>
            <a:ext cx="143020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EF8ED-1924-E9E8-CE1B-C725CB0C83AE}"/>
              </a:ext>
            </a:extLst>
          </p:cNvPr>
          <p:cNvSpPr txBox="1"/>
          <p:nvPr/>
        </p:nvSpPr>
        <p:spPr>
          <a:xfrm>
            <a:off x="6817895" y="3912256"/>
            <a:ext cx="1648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chemeClr val="bg1"/>
                </a:solidFill>
                <a:latin typeface="+mn-ea"/>
              </a:rPr>
              <a:t>E D A</a:t>
            </a:r>
            <a:endParaRPr lang="ko-KR" altLang="en-US" sz="4800" b="1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1D7F8-55AE-4E3E-B5AF-5909C4048A3C}"/>
              </a:ext>
            </a:extLst>
          </p:cNvPr>
          <p:cNvCxnSpPr>
            <a:cxnSpLocks/>
          </p:cNvCxnSpPr>
          <p:nvPr/>
        </p:nvCxnSpPr>
        <p:spPr>
          <a:xfrm>
            <a:off x="6817895" y="5107395"/>
            <a:ext cx="53741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F71DC9-85CC-42DD-44E0-336DD8F97FE8}"/>
              </a:ext>
            </a:extLst>
          </p:cNvPr>
          <p:cNvCxnSpPr>
            <a:cxnSpLocks/>
          </p:cNvCxnSpPr>
          <p:nvPr/>
        </p:nvCxnSpPr>
        <p:spPr>
          <a:xfrm>
            <a:off x="6817895" y="5356048"/>
            <a:ext cx="537410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352EE-B041-737A-91C0-2ACBCC7DE895}"/>
              </a:ext>
            </a:extLst>
          </p:cNvPr>
          <p:cNvSpPr txBox="1"/>
          <p:nvPr/>
        </p:nvSpPr>
        <p:spPr>
          <a:xfrm>
            <a:off x="402955" y="337863"/>
            <a:ext cx="360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1.1 </a:t>
            </a:r>
            <a:r>
              <a:rPr lang="ko-KR" altLang="en-US" sz="2800" b="1" dirty="0"/>
              <a:t>데이터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BED9C5-AA5E-0322-093D-DEF9CC679E5E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1B5D67-4975-7914-CCE1-C8359CDE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16FDC5-E2EB-C05D-15E1-28998DE333E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048FF7-DFA5-D2C2-7762-ED6FED0EB420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_x786476528">
            <a:extLst>
              <a:ext uri="{FF2B5EF4-FFF2-40B4-BE49-F238E27FC236}">
                <a16:creationId xmlns:a16="http://schemas.microsoft.com/office/drawing/2014/main" id="{1343143F-AB4A-0882-FA82-9577896F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00" y="1404008"/>
            <a:ext cx="81360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train.csv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5987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개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test.csv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196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개</a:t>
            </a:r>
            <a:endParaRPr lang="en-US" altLang="ko-KR" sz="1800" dirty="0">
              <a:solidFill>
                <a:srgbClr val="000000"/>
              </a:solidFill>
              <a:effectLst/>
              <a:latin typeface="NotoSansKR"/>
            </a:endParaRPr>
          </a:p>
          <a:p>
            <a:pPr algn="l"/>
            <a:endParaRPr lang="ko-KR" altLang="en-US" dirty="0">
              <a:effectLst/>
            </a:endParaRPr>
          </a:p>
          <a:p>
            <a:pPr algn="l"/>
            <a:r>
              <a:rPr lang="ko-KR" altLang="en-US" sz="1800" b="1" dirty="0">
                <a:solidFill>
                  <a:srgbClr val="000000"/>
                </a:solidFill>
                <a:effectLst/>
                <a:latin typeface="NotoSansKR"/>
              </a:rPr>
              <a:t>데이터 구성</a:t>
            </a:r>
            <a:endParaRPr lang="en-US" altLang="ko-KR" sz="1800" b="1" dirty="0">
              <a:solidFill>
                <a:srgbClr val="000000"/>
              </a:solidFill>
              <a:effectLst/>
              <a:latin typeface="NotoSansKR"/>
            </a:endParaRPr>
          </a:p>
          <a:p>
            <a:pPr algn="l"/>
            <a:endParaRPr lang="ko-KR" altLang="en-US" dirty="0">
              <a:effectLst/>
            </a:endParaRPr>
          </a:p>
          <a:p>
            <a:pPr algn="l"/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 :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NotoSansKR"/>
              </a:rPr>
              <a:t>구분자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(ID)</a:t>
            </a:r>
            <a:endParaRPr lang="en-US" altLang="ko-KR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sigungu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아파트의 지역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jibun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지번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apt_name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아파트 이름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exclusive_use_area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소유자가 독점적으로 사용할 수 있는 공간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transaction_year_month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거래 연월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transaction_day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거래일자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transaction_real_price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실 거래 가격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(TARGET)</a:t>
            </a:r>
            <a:endParaRPr lang="en-US" altLang="ko-KR" dirty="0">
              <a:effectLst/>
            </a:endParaRPr>
          </a:p>
          <a:p>
            <a:pPr algn="l"/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floor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층수</a:t>
            </a:r>
            <a:endParaRPr lang="ko-KR" altLang="en-US" dirty="0">
              <a:effectLst/>
            </a:endParaRPr>
          </a:p>
          <a:p>
            <a:pPr algn="l"/>
            <a:r>
              <a:rPr lang="en-US" altLang="ko-KR" sz="1800" dirty="0" err="1">
                <a:solidFill>
                  <a:srgbClr val="357D8B"/>
                </a:solidFill>
                <a:effectLst/>
                <a:latin typeface="NotoSansKR"/>
              </a:rPr>
              <a:t>year_of_completion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NotoSansKR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NotoSansKR"/>
              </a:rPr>
              <a:t>건설 완료 연도</a:t>
            </a:r>
            <a:endParaRPr lang="ko-KR" altLang="en-US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SansKR"/>
              </a:rPr>
            </a:b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Sans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SansKR"/>
              </a:rPr>
            </a:b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4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985C32-B8A3-D52B-CD88-3AA4E50917A6}"/>
              </a:ext>
            </a:extLst>
          </p:cNvPr>
          <p:cNvSpPr txBox="1"/>
          <p:nvPr/>
        </p:nvSpPr>
        <p:spPr>
          <a:xfrm>
            <a:off x="402955" y="337863"/>
            <a:ext cx="360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1.2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EDA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D91543-9510-66F0-1A07-9BA90E026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79" b="-751"/>
          <a:stretch/>
        </p:blipFill>
        <p:spPr>
          <a:xfrm>
            <a:off x="2294963" y="1195369"/>
            <a:ext cx="6400801" cy="5662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11394F-D088-FC71-415B-FE797C02C623}"/>
              </a:ext>
            </a:extLst>
          </p:cNvPr>
          <p:cNvSpPr txBox="1"/>
          <p:nvPr/>
        </p:nvSpPr>
        <p:spPr>
          <a:xfrm>
            <a:off x="8873457" y="3529020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/>
              <a:t>결측치</a:t>
            </a:r>
            <a:r>
              <a:rPr kumimoji="1" lang="ko-KR" altLang="en-US" sz="2800" b="1" dirty="0"/>
              <a:t> 존재 </a:t>
            </a:r>
            <a:r>
              <a:rPr kumimoji="1" lang="en-US" altLang="ko-KR" sz="2800" b="1" dirty="0"/>
              <a:t>X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416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985C32-B8A3-D52B-CD88-3AA4E50917A6}"/>
              </a:ext>
            </a:extLst>
          </p:cNvPr>
          <p:cNvSpPr txBox="1"/>
          <p:nvPr/>
        </p:nvSpPr>
        <p:spPr>
          <a:xfrm>
            <a:off x="402955" y="337863"/>
            <a:ext cx="360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1.2 EDA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2E38E1-64E7-B0D0-FB7D-9A9C0247D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5" y="1382769"/>
            <a:ext cx="10058400" cy="2993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308458-4B77-571A-F6BD-4BB616807B13}"/>
              </a:ext>
            </a:extLst>
          </p:cNvPr>
          <p:cNvSpPr/>
          <p:nvPr/>
        </p:nvSpPr>
        <p:spPr>
          <a:xfrm>
            <a:off x="951803" y="4647454"/>
            <a:ext cx="102531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lang="en-US" altLang="ko-KR" sz="1800" dirty="0" err="1">
                <a:solidFill>
                  <a:srgbClr val="357D8B"/>
                </a:solidFill>
                <a:effectLst/>
                <a:latin typeface="Pretendard"/>
                <a:ea typeface="Pretendard"/>
              </a:rPr>
              <a:t>transaction_year_month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, </a:t>
            </a:r>
            <a:r>
              <a:rPr lang="en-US" altLang="ko-KR" sz="1800" dirty="0" err="1">
                <a:solidFill>
                  <a:srgbClr val="357D8B"/>
                </a:solidFill>
                <a:effectLst/>
                <a:latin typeface="Pretendard"/>
                <a:ea typeface="Pretendard"/>
              </a:rPr>
              <a:t>transaction_day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, </a:t>
            </a:r>
            <a:r>
              <a:rPr lang="en-US" altLang="ko-KR" sz="1800" dirty="0" err="1">
                <a:solidFill>
                  <a:srgbClr val="357D8B"/>
                </a:solidFill>
                <a:effectLst/>
                <a:latin typeface="Pretendard"/>
                <a:ea typeface="Pretendard"/>
              </a:rPr>
              <a:t>year_of_completion</a:t>
            </a:r>
            <a:r>
              <a:rPr lang="ko-KR" altLang="en-US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 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-&gt;</a:t>
            </a:r>
            <a:r>
              <a:rPr lang="ko-KR" altLang="en-US" dirty="0">
                <a:solidFill>
                  <a:srgbClr val="357D8B"/>
                </a:solidFill>
                <a:latin typeface="Pretendard"/>
                <a:ea typeface="Pretendard"/>
              </a:rPr>
              <a:t> </a:t>
            </a:r>
            <a:r>
              <a:rPr lang="ko-KR" altLang="en-US" dirty="0">
                <a:latin typeface="Pretendard"/>
                <a:ea typeface="Pretendard"/>
              </a:rPr>
              <a:t>범주형 데이터로 </a:t>
            </a:r>
            <a:r>
              <a:rPr lang="ko-KR" altLang="en-US" dirty="0" err="1">
                <a:latin typeface="Pretendard"/>
                <a:ea typeface="Pretendard"/>
              </a:rPr>
              <a:t>전처리</a:t>
            </a:r>
            <a:b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</a:br>
            <a:endParaRPr lang="ko-KR" altLang="en-US" dirty="0">
              <a:effectLst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• </a:t>
            </a:r>
            <a:r>
              <a:rPr lang="en-US" altLang="ko-KR" sz="1800" dirty="0" err="1">
                <a:solidFill>
                  <a:srgbClr val="357D8B"/>
                </a:solidFill>
                <a:effectLst/>
                <a:latin typeface="Pretendard"/>
                <a:ea typeface="Pretendard"/>
              </a:rPr>
              <a:t>exclusive_use_area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, floor, </a:t>
            </a:r>
            <a:r>
              <a:rPr lang="en-US" altLang="ko-KR" sz="1800" dirty="0" err="1">
                <a:solidFill>
                  <a:srgbClr val="357D8B"/>
                </a:solidFill>
                <a:effectLst/>
                <a:latin typeface="Pretendard"/>
                <a:ea typeface="Pretendard"/>
              </a:rPr>
              <a:t>transaction_real_price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 </a:t>
            </a:r>
            <a:r>
              <a:rPr lang="ko-KR" altLang="en-US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 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-&gt;</a:t>
            </a:r>
            <a:r>
              <a:rPr lang="ko-KR" altLang="en-US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수치형 데이터</a:t>
            </a:r>
            <a:endParaRPr lang="en-US" altLang="ko-KR" sz="1800" dirty="0">
              <a:solidFill>
                <a:srgbClr val="000000"/>
              </a:solidFill>
              <a:effectLst/>
              <a:latin typeface="Pretendard"/>
              <a:ea typeface="Pretendard"/>
            </a:endParaRPr>
          </a:p>
          <a:p>
            <a:pPr algn="l"/>
            <a:endParaRPr lang="ko-KR" altLang="en-US" dirty="0">
              <a:effectLst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•</a:t>
            </a:r>
            <a:r>
              <a:rPr lang="en-US" altLang="ko-KR" sz="1800" dirty="0">
                <a:solidFill>
                  <a:srgbClr val="990000"/>
                </a:solidFill>
                <a:effectLst/>
                <a:latin typeface="Pretendard"/>
                <a:ea typeface="Pretendard"/>
              </a:rPr>
              <a:t> </a:t>
            </a:r>
            <a:r>
              <a:rPr lang="en-US" altLang="ko-KR" sz="1800" dirty="0" err="1">
                <a:solidFill>
                  <a:srgbClr val="357D8B"/>
                </a:solidFill>
                <a:effectLst/>
                <a:latin typeface="Pretendard"/>
                <a:ea typeface="Pretendard"/>
              </a:rPr>
              <a:t>sigungu</a:t>
            </a:r>
            <a:r>
              <a:rPr lang="en-US" altLang="ko-KR" sz="1800" dirty="0">
                <a:solidFill>
                  <a:srgbClr val="357D8B"/>
                </a:solidFill>
                <a:effectLst/>
                <a:latin typeface="Pretendard"/>
                <a:ea typeface="Pretendard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값은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'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서울특별시 강남구 대치동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'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만 존재하므로 예측에 큰 도움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Pretendard"/>
                <a:ea typeface="Pretendard"/>
              </a:rPr>
              <a:t>X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4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C53F78-E385-05A9-6A1E-B8BC1786DF15}"/>
              </a:ext>
            </a:extLst>
          </p:cNvPr>
          <p:cNvSpPr txBox="1"/>
          <p:nvPr/>
        </p:nvSpPr>
        <p:spPr>
          <a:xfrm>
            <a:off x="402955" y="337863"/>
            <a:ext cx="360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1.2 EDA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1FC454-1B4C-E648-0117-8669DD32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0" y="1674458"/>
            <a:ext cx="5058501" cy="33172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BFD042-4B2C-442E-7FCD-DF3A295DFB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7"/>
          <a:stretch/>
        </p:blipFill>
        <p:spPr>
          <a:xfrm>
            <a:off x="6087646" y="1660392"/>
            <a:ext cx="4936681" cy="3315229"/>
          </a:xfrm>
          <a:prstGeom prst="rect">
            <a:avLst/>
          </a:prstGeom>
        </p:spPr>
      </p:pic>
      <p:sp>
        <p:nvSpPr>
          <p:cNvPr id="9" name="_x112707728">
            <a:extLst>
              <a:ext uri="{FF2B5EF4-FFF2-40B4-BE49-F238E27FC236}">
                <a16:creationId xmlns:a16="http://schemas.microsoft.com/office/drawing/2014/main" id="{5076DA37-C2B3-DFAA-8968-AA372252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31" y="5155033"/>
            <a:ext cx="2700258" cy="40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exclusive_use_area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357D8B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_x112713488">
            <a:extLst>
              <a:ext uri="{FF2B5EF4-FFF2-40B4-BE49-F238E27FC236}">
                <a16:creationId xmlns:a16="http://schemas.microsoft.com/office/drawing/2014/main" id="{7304D358-4C2D-2A13-B197-BE69AC9B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970" y="5090706"/>
            <a:ext cx="2661072" cy="41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57D8B"/>
                </a:solidFill>
                <a:effectLst/>
                <a:latin typeface="Pretendard"/>
                <a:ea typeface="Pretendard"/>
              </a:rPr>
              <a:t>year_of_completion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357D8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AFC1E-2417-4687-6004-79D8AB62A629}"/>
              </a:ext>
            </a:extLst>
          </p:cNvPr>
          <p:cNvSpPr txBox="1"/>
          <p:nvPr/>
        </p:nvSpPr>
        <p:spPr>
          <a:xfrm>
            <a:off x="6817895" y="872277"/>
            <a:ext cx="178286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3C73E-919F-73C2-891A-A062282A97DC}"/>
              </a:ext>
            </a:extLst>
          </p:cNvPr>
          <p:cNvSpPr txBox="1"/>
          <p:nvPr/>
        </p:nvSpPr>
        <p:spPr>
          <a:xfrm>
            <a:off x="6817895" y="391225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데이터 전처리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032427A-B47D-CDF7-FA24-CBA74B4156C4}"/>
              </a:ext>
            </a:extLst>
          </p:cNvPr>
          <p:cNvCxnSpPr>
            <a:cxnSpLocks/>
          </p:cNvCxnSpPr>
          <p:nvPr/>
        </p:nvCxnSpPr>
        <p:spPr>
          <a:xfrm>
            <a:off x="6817895" y="5107395"/>
            <a:ext cx="53741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ECCE72-81D3-1004-DD81-6B3C94BA5606}"/>
              </a:ext>
            </a:extLst>
          </p:cNvPr>
          <p:cNvCxnSpPr>
            <a:cxnSpLocks/>
          </p:cNvCxnSpPr>
          <p:nvPr/>
        </p:nvCxnSpPr>
        <p:spPr>
          <a:xfrm>
            <a:off x="6817895" y="5356048"/>
            <a:ext cx="537410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ED470-E58C-0CD0-9E5B-F819EC6429A4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AD1959-3101-A9FC-FDB6-71AA0A6C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" y="1066209"/>
            <a:ext cx="12071126" cy="60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B77202-337A-DB9C-B281-F652EE876F9B}"/>
              </a:ext>
            </a:extLst>
          </p:cNvPr>
          <p:cNvCxnSpPr/>
          <p:nvPr/>
        </p:nvCxnSpPr>
        <p:spPr>
          <a:xfrm>
            <a:off x="11582400" y="167148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F79E77-9D12-48EB-A433-1814B7A5EEA3}"/>
              </a:ext>
            </a:extLst>
          </p:cNvPr>
          <p:cNvCxnSpPr/>
          <p:nvPr/>
        </p:nvCxnSpPr>
        <p:spPr>
          <a:xfrm>
            <a:off x="11646309" y="172064"/>
            <a:ext cx="0" cy="6341807"/>
          </a:xfrm>
          <a:prstGeom prst="line">
            <a:avLst/>
          </a:prstGeom>
          <a:ln w="25400">
            <a:solidFill>
              <a:srgbClr val="57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58826E-304F-A3D4-FEAF-59EBE371DDD3}"/>
              </a:ext>
            </a:extLst>
          </p:cNvPr>
          <p:cNvSpPr txBox="1"/>
          <p:nvPr/>
        </p:nvSpPr>
        <p:spPr>
          <a:xfrm>
            <a:off x="391520" y="369888"/>
            <a:ext cx="102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2.1 K-means clustering</a:t>
            </a:r>
            <a:r>
              <a:rPr lang="ko-KR" altLang="en-US" sz="2800" b="1" dirty="0"/>
              <a:t>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통한 아파트 이름 데이터 전처리</a:t>
            </a:r>
          </a:p>
        </p:txBody>
      </p:sp>
      <p:pic>
        <p:nvPicPr>
          <p:cNvPr id="7" name="_x555940712">
            <a:extLst>
              <a:ext uri="{FF2B5EF4-FFF2-40B4-BE49-F238E27FC236}">
                <a16:creationId xmlns:a16="http://schemas.microsoft.com/office/drawing/2014/main" id="{1F89730B-B8AC-7642-B1CB-27845276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85" y="1935518"/>
            <a:ext cx="9774238" cy="29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9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464</Words>
  <Application>Microsoft Office PowerPoint</Application>
  <PresentationFormat>와이드스크린</PresentationFormat>
  <Paragraphs>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NotoSansKR</vt:lpstr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하연</dc:creator>
  <cp:lastModifiedBy>양 정윤</cp:lastModifiedBy>
  <cp:revision>8</cp:revision>
  <dcterms:created xsi:type="dcterms:W3CDTF">2023-08-03T11:54:24Z</dcterms:created>
  <dcterms:modified xsi:type="dcterms:W3CDTF">2023-08-05T14:47:20Z</dcterms:modified>
</cp:coreProperties>
</file>