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6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61" r:id="rId23"/>
    <p:sldId id="287" r:id="rId24"/>
    <p:sldId id="288" r:id="rId25"/>
    <p:sldId id="289" r:id="rId26"/>
    <p:sldId id="269" r:id="rId27"/>
    <p:sldId id="290" r:id="rId28"/>
    <p:sldId id="291" r:id="rId29"/>
    <p:sldId id="292" r:id="rId30"/>
    <p:sldId id="317" r:id="rId31"/>
    <p:sldId id="318" r:id="rId32"/>
    <p:sldId id="319" r:id="rId33"/>
    <p:sldId id="320" r:id="rId34"/>
    <p:sldId id="295" r:id="rId35"/>
    <p:sldId id="296" r:id="rId36"/>
    <p:sldId id="297" r:id="rId37"/>
    <p:sldId id="306" r:id="rId38"/>
    <p:sldId id="298" r:id="rId39"/>
    <p:sldId id="265" r:id="rId40"/>
    <p:sldId id="299" r:id="rId41"/>
    <p:sldId id="300" r:id="rId42"/>
    <p:sldId id="301" r:id="rId43"/>
    <p:sldId id="302" r:id="rId44"/>
    <p:sldId id="303" r:id="rId45"/>
    <p:sldId id="304" r:id="rId46"/>
    <p:sldId id="308" r:id="rId47"/>
    <p:sldId id="309" r:id="rId48"/>
    <p:sldId id="310" r:id="rId49"/>
    <p:sldId id="311" r:id="rId50"/>
    <p:sldId id="313" r:id="rId51"/>
    <p:sldId id="314" r:id="rId52"/>
    <p:sldId id="315" r:id="rId53"/>
    <p:sldId id="321" r:id="rId54"/>
    <p:sldId id="268" r:id="rId5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1" orient="horz" pos="4680" userDrawn="1">
          <p15:clr>
            <a:srgbClr val="A4A3A4"/>
          </p15:clr>
        </p15:guide>
        <p15:guide id="12" orient="horz" pos="1512" userDrawn="1">
          <p15:clr>
            <a:srgbClr val="A4A3A4"/>
          </p15:clr>
        </p15:guide>
        <p15:guide id="15" pos="912" userDrawn="1">
          <p15:clr>
            <a:srgbClr val="A4A3A4"/>
          </p15:clr>
        </p15:guide>
        <p15:guide id="16" pos="1968" userDrawn="1">
          <p15:clr>
            <a:srgbClr val="A4A3A4"/>
          </p15:clr>
        </p15:guide>
        <p15:guide id="17" pos="8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AC3"/>
    <a:srgbClr val="4E4D55"/>
    <a:srgbClr val="D0D8E8"/>
    <a:srgbClr val="E9EDF4"/>
    <a:srgbClr val="7F7F7F"/>
    <a:srgbClr val="FF7F0E"/>
    <a:srgbClr val="17BECF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379" autoAdjust="0"/>
  </p:normalViewPr>
  <p:slideViewPr>
    <p:cSldViewPr>
      <p:cViewPr varScale="1">
        <p:scale>
          <a:sx n="70" d="100"/>
          <a:sy n="70" d="100"/>
        </p:scale>
        <p:origin x="696" y="78"/>
      </p:cViewPr>
      <p:guideLst>
        <p:guide orient="horz" pos="4680"/>
        <p:guide orient="horz" pos="1512"/>
        <p:guide pos="912"/>
        <p:guide pos="1968"/>
        <p:guide pos="8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10C8-A93C-46B8-B80A-119BAB671E0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878F2-9432-41E0-9132-05044FF19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2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878F2-9432-41E0-9132-05044FF1966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6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878F2-9432-41E0-9132-05044FF19668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8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878F2-9432-41E0-9132-05044FF1966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4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878F2-9432-41E0-9132-05044FF1966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2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878F2-9432-41E0-9132-05044FF1966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44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878F2-9432-41E0-9132-05044FF1966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55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878F2-9432-41E0-9132-05044FF19668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3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878F2-9432-41E0-9132-05044FF1966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210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878F2-9432-41E0-9132-05044FF1966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43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</a:t>
            </a:r>
            <a:r>
              <a:rPr lang="ko-KR" altLang="en-US" dirty="0"/>
              <a:t>대 사진 출처 </a:t>
            </a:r>
            <a:r>
              <a:rPr lang="en-US" altLang="ko-KR" dirty="0"/>
              <a:t>: </a:t>
            </a:r>
            <a:r>
              <a:rPr lang="ko-KR" altLang="en-US" dirty="0"/>
              <a:t>아이콘 제작자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="https://www.flaticon.com/kr/authors/freepik" title="</a:t>
            </a:r>
            <a:r>
              <a:rPr lang="en-US" altLang="ko-KR" dirty="0" err="1"/>
              <a:t>Freepik</a:t>
            </a:r>
            <a:r>
              <a:rPr lang="en-US" altLang="ko-KR" dirty="0"/>
              <a:t>"&gt;</a:t>
            </a:r>
            <a:r>
              <a:rPr lang="en-US" altLang="ko-KR" dirty="0" err="1"/>
              <a:t>Freepik</a:t>
            </a:r>
            <a:r>
              <a:rPr lang="en-US" altLang="ko-KR" dirty="0"/>
              <a:t>&lt;/a&gt; from &lt;a </a:t>
            </a:r>
            <a:r>
              <a:rPr lang="en-US" altLang="ko-KR" dirty="0" err="1"/>
              <a:t>href</a:t>
            </a:r>
            <a:r>
              <a:rPr lang="en-US" altLang="ko-KR" dirty="0"/>
              <a:t>="https://www.flaticon.com/kr/" title="</a:t>
            </a:r>
            <a:r>
              <a:rPr lang="en-US" altLang="ko-KR" dirty="0" err="1"/>
              <a:t>Flaticon</a:t>
            </a:r>
            <a:r>
              <a:rPr lang="en-US" altLang="ko-KR" dirty="0"/>
              <a:t>"&gt; www.flaticon.com&lt;/a&gt;</a:t>
            </a:r>
          </a:p>
          <a:p>
            <a:r>
              <a:rPr lang="ko-KR" altLang="en-US" dirty="0"/>
              <a:t>술 사진 출처 </a:t>
            </a:r>
            <a:r>
              <a:rPr lang="en-US" altLang="ko-KR" dirty="0"/>
              <a:t>: </a:t>
            </a:r>
            <a:r>
              <a:rPr lang="ko-KR" altLang="en-US" dirty="0"/>
              <a:t>아이콘 제작자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="https://www.flaticon.com/kr/authors/freepik" title="</a:t>
            </a:r>
            <a:r>
              <a:rPr lang="en-US" altLang="ko-KR" dirty="0" err="1"/>
              <a:t>Freepik</a:t>
            </a:r>
            <a:r>
              <a:rPr lang="en-US" altLang="ko-KR" dirty="0"/>
              <a:t>"&gt;</a:t>
            </a:r>
            <a:r>
              <a:rPr lang="en-US" altLang="ko-KR" dirty="0" err="1"/>
              <a:t>Freepik</a:t>
            </a:r>
            <a:r>
              <a:rPr lang="en-US" altLang="ko-KR" dirty="0"/>
              <a:t>&lt;/a&gt; from &lt;a </a:t>
            </a:r>
            <a:r>
              <a:rPr lang="en-US" altLang="ko-KR" dirty="0" err="1"/>
              <a:t>href</a:t>
            </a:r>
            <a:r>
              <a:rPr lang="en-US" altLang="ko-KR" dirty="0"/>
              <a:t>="https://www.flaticon.com/kr/" title="</a:t>
            </a:r>
            <a:r>
              <a:rPr lang="en-US" altLang="ko-KR" dirty="0" err="1"/>
              <a:t>Flaticon</a:t>
            </a:r>
            <a:r>
              <a:rPr lang="en-US" altLang="ko-KR" dirty="0"/>
              <a:t>"&gt; www.flaticon.com&lt;/a&gt;</a:t>
            </a:r>
          </a:p>
          <a:p>
            <a:r>
              <a:rPr lang="ko-KR" altLang="en-US" dirty="0"/>
              <a:t>배달 사진 출처 </a:t>
            </a:r>
            <a:r>
              <a:rPr lang="en-US" altLang="ko-KR" dirty="0"/>
              <a:t>: </a:t>
            </a:r>
            <a:r>
              <a:rPr lang="ko-KR" altLang="en-US" dirty="0"/>
              <a:t>아이콘 제작자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="https://www.flaticon.com/kr/authors/freepik" title="</a:t>
            </a:r>
            <a:r>
              <a:rPr lang="en-US" altLang="ko-KR" dirty="0" err="1"/>
              <a:t>Freepik</a:t>
            </a:r>
            <a:r>
              <a:rPr lang="en-US" altLang="ko-KR" dirty="0"/>
              <a:t>"&gt;</a:t>
            </a:r>
            <a:r>
              <a:rPr lang="en-US" altLang="ko-KR" dirty="0" err="1"/>
              <a:t>Freepik</a:t>
            </a:r>
            <a:r>
              <a:rPr lang="en-US" altLang="ko-KR" dirty="0"/>
              <a:t>&lt;/a&gt; from &lt;a </a:t>
            </a:r>
            <a:r>
              <a:rPr lang="en-US" altLang="ko-KR" dirty="0" err="1"/>
              <a:t>href</a:t>
            </a:r>
            <a:r>
              <a:rPr lang="en-US" altLang="ko-KR" dirty="0"/>
              <a:t>="https://www.flaticon.com/kr/" title="</a:t>
            </a:r>
            <a:r>
              <a:rPr lang="en-US" altLang="ko-KR" dirty="0" err="1"/>
              <a:t>Flaticon</a:t>
            </a:r>
            <a:r>
              <a:rPr lang="en-US" altLang="ko-KR" dirty="0"/>
              <a:t>"&gt; www.flaticon.com&lt;/a&gt;</a:t>
            </a:r>
          </a:p>
          <a:p>
            <a:r>
              <a:rPr lang="ko-KR" altLang="en-US" dirty="0"/>
              <a:t>와이파이 사진 출처 </a:t>
            </a:r>
            <a:r>
              <a:rPr lang="en-US" altLang="ko-KR" dirty="0"/>
              <a:t>: </a:t>
            </a:r>
            <a:r>
              <a:rPr lang="ko-KR" altLang="en-US" dirty="0"/>
              <a:t>아이콘 제작자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="https://www.flaticon.com/kr/authors/phatplus" title="</a:t>
            </a:r>
            <a:r>
              <a:rPr lang="en-US" altLang="ko-KR" dirty="0" err="1"/>
              <a:t>phatplus</a:t>
            </a:r>
            <a:r>
              <a:rPr lang="en-US" altLang="ko-KR" dirty="0"/>
              <a:t>"&gt;</a:t>
            </a:r>
            <a:r>
              <a:rPr lang="en-US" altLang="ko-KR" dirty="0" err="1"/>
              <a:t>phatplus</a:t>
            </a:r>
            <a:r>
              <a:rPr lang="en-US" altLang="ko-KR" dirty="0"/>
              <a:t>&lt;/a&gt; from &lt;a </a:t>
            </a:r>
            <a:r>
              <a:rPr lang="en-US" altLang="ko-KR" dirty="0" err="1"/>
              <a:t>href</a:t>
            </a:r>
            <a:r>
              <a:rPr lang="en-US" altLang="ko-KR" dirty="0"/>
              <a:t>="https://www.flaticon.com/kr/" title="</a:t>
            </a:r>
            <a:r>
              <a:rPr lang="en-US" altLang="ko-KR" dirty="0" err="1"/>
              <a:t>Flaticon</a:t>
            </a:r>
            <a:r>
              <a:rPr lang="en-US" altLang="ko-KR" dirty="0"/>
              <a:t>"&gt; www.flaticon.com&lt;/a&gt;</a:t>
            </a:r>
          </a:p>
          <a:p>
            <a:r>
              <a:rPr lang="ko-KR" altLang="en-US" dirty="0"/>
              <a:t>헤드셋 사진 출처 </a:t>
            </a:r>
            <a:r>
              <a:rPr lang="en-US" altLang="ko-KR" dirty="0"/>
              <a:t>: </a:t>
            </a:r>
            <a:r>
              <a:rPr lang="ko-KR" altLang="en-US" dirty="0"/>
              <a:t>아이콘 제작자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="https://www.flaticon.com/kr/authors/smashicons" title="</a:t>
            </a:r>
            <a:r>
              <a:rPr lang="en-US" altLang="ko-KR" dirty="0" err="1"/>
              <a:t>Smashicons</a:t>
            </a:r>
            <a:r>
              <a:rPr lang="en-US" altLang="ko-KR" dirty="0"/>
              <a:t>"&gt;</a:t>
            </a:r>
            <a:r>
              <a:rPr lang="en-US" altLang="ko-KR" dirty="0" err="1"/>
              <a:t>Smashicons</a:t>
            </a:r>
            <a:r>
              <a:rPr lang="en-US" altLang="ko-KR" dirty="0"/>
              <a:t>&lt;/a&gt; from &lt;a </a:t>
            </a:r>
            <a:r>
              <a:rPr lang="en-US" altLang="ko-KR" dirty="0" err="1"/>
              <a:t>href</a:t>
            </a:r>
            <a:r>
              <a:rPr lang="en-US" altLang="ko-KR" dirty="0"/>
              <a:t>="https://www.flaticon.com/kr/" title="</a:t>
            </a:r>
            <a:r>
              <a:rPr lang="en-US" altLang="ko-KR" dirty="0" err="1"/>
              <a:t>Flaticon</a:t>
            </a:r>
            <a:r>
              <a:rPr lang="en-US" altLang="ko-KR" dirty="0"/>
              <a:t>"&gt; www.flaticon.com&lt;/a&gt;</a:t>
            </a:r>
          </a:p>
          <a:p>
            <a:r>
              <a:rPr lang="ko-KR" altLang="en-US" dirty="0"/>
              <a:t>선택 사진 출처 </a:t>
            </a:r>
            <a:r>
              <a:rPr lang="en-US" altLang="ko-KR" dirty="0"/>
              <a:t>: </a:t>
            </a:r>
            <a:r>
              <a:rPr lang="ko-KR" altLang="en-US" dirty="0"/>
              <a:t>아이콘 제작자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="https://www.flaticon.com/kr/authors/becris" title="</a:t>
            </a:r>
            <a:r>
              <a:rPr lang="en-US" altLang="ko-KR" dirty="0" err="1"/>
              <a:t>Becris</a:t>
            </a:r>
            <a:r>
              <a:rPr lang="en-US" altLang="ko-KR" dirty="0"/>
              <a:t>"&gt;</a:t>
            </a:r>
            <a:r>
              <a:rPr lang="en-US" altLang="ko-KR" dirty="0" err="1"/>
              <a:t>Becris</a:t>
            </a:r>
            <a:r>
              <a:rPr lang="en-US" altLang="ko-KR" dirty="0"/>
              <a:t>&lt;/a&gt; from &lt;a </a:t>
            </a:r>
            <a:r>
              <a:rPr lang="en-US" altLang="ko-KR" dirty="0" err="1"/>
              <a:t>href</a:t>
            </a:r>
            <a:r>
              <a:rPr lang="en-US" altLang="ko-KR" dirty="0"/>
              <a:t>="https://www.flaticon.com/kr/" title="</a:t>
            </a:r>
            <a:r>
              <a:rPr lang="en-US" altLang="ko-KR" dirty="0" err="1"/>
              <a:t>Flaticon</a:t>
            </a:r>
            <a:r>
              <a:rPr lang="en-US" altLang="ko-KR" dirty="0"/>
              <a:t>"&gt; www.flaticon.com&lt;/a&gt;</a:t>
            </a:r>
          </a:p>
          <a:p>
            <a:r>
              <a:rPr lang="ko-KR" altLang="en-US" dirty="0"/>
              <a:t>거리두기 사진 출처 </a:t>
            </a:r>
            <a:r>
              <a:rPr lang="en-US" altLang="ko-KR" dirty="0"/>
              <a:t>: </a:t>
            </a:r>
            <a:r>
              <a:rPr lang="ko-KR" altLang="en-US" dirty="0"/>
              <a:t>아이콘 제작자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="https://www.flaticon.com/kr/authors/freepik" title="</a:t>
            </a:r>
            <a:r>
              <a:rPr lang="en-US" altLang="ko-KR" dirty="0" err="1"/>
              <a:t>Freepik</a:t>
            </a:r>
            <a:r>
              <a:rPr lang="en-US" altLang="ko-KR" dirty="0"/>
              <a:t>"&gt;</a:t>
            </a:r>
            <a:r>
              <a:rPr lang="en-US" altLang="ko-KR" dirty="0" err="1"/>
              <a:t>Freepik</a:t>
            </a:r>
            <a:r>
              <a:rPr lang="en-US" altLang="ko-KR" dirty="0"/>
              <a:t>&lt;/a&gt; from &lt;a </a:t>
            </a:r>
            <a:r>
              <a:rPr lang="en-US" altLang="ko-KR" dirty="0" err="1"/>
              <a:t>href</a:t>
            </a:r>
            <a:r>
              <a:rPr lang="en-US" altLang="ko-KR" dirty="0"/>
              <a:t>="https://www.flaticon.com/kr/" title="</a:t>
            </a:r>
            <a:r>
              <a:rPr lang="en-US" altLang="ko-KR" dirty="0" err="1"/>
              <a:t>Flaticon</a:t>
            </a:r>
            <a:r>
              <a:rPr lang="en-US" altLang="ko-KR" dirty="0"/>
              <a:t>"&gt; www.flaticon.com&lt;/a&gt;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878F2-9432-41E0-9132-05044FF19668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0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44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45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8.png"/><Relationship Id="rId7" Type="http://schemas.openxmlformats.org/officeDocument/2006/relationships/image" Target="../media/image67.png"/><Relationship Id="rId12" Type="http://schemas.openxmlformats.org/officeDocument/2006/relationships/image" Target="../media/image7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10.png"/><Relationship Id="rId9" Type="http://schemas.openxmlformats.org/officeDocument/2006/relationships/image" Target="../media/image69.png"/><Relationship Id="rId14" Type="http://schemas.openxmlformats.org/officeDocument/2006/relationships/image" Target="../media/image74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429000" y="2095500"/>
            <a:ext cx="11430000" cy="6172200"/>
            <a:chOff x="4046857" y="2829594"/>
            <a:chExt cx="10192000" cy="42641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6857" y="2829594"/>
              <a:ext cx="10192000" cy="426410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249099" y="3724808"/>
            <a:ext cx="13787516" cy="369533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72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내 </a:t>
            </a:r>
            <a:r>
              <a:rPr lang="ko-KR" altLang="en-US" sz="7200" b="1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동년배</a:t>
            </a:r>
            <a:r>
              <a:rPr lang="ko-KR" altLang="en-US" sz="72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들</a:t>
            </a:r>
            <a:r>
              <a:rPr lang="en-US" altLang="ko-KR" sz="72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72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들어와</a:t>
            </a:r>
            <a:r>
              <a:rPr lang="en-US" altLang="ko-KR" sz="72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! </a:t>
            </a:r>
          </a:p>
          <a:p>
            <a:pPr algn="ctr"/>
            <a:endParaRPr lang="en-US" altLang="ko-KR" sz="4800" b="1" i="0" dirty="0">
              <a:solidFill>
                <a:srgbClr val="639AC3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ko-KR" altLang="en-US" sz="4800" b="1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sz="4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과</a:t>
            </a:r>
            <a:r>
              <a:rPr lang="en-US" altLang="ko-KR" sz="4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4800" b="1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그룹핑</a:t>
            </a:r>
            <a:r>
              <a:rPr lang="ko-KR" altLang="en-US" sz="4800" b="1" i="0" dirty="0" err="1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이란</a:t>
            </a:r>
            <a:r>
              <a:rPr lang="ko-KR" altLang="en-US" sz="4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새로운 도전</a:t>
            </a:r>
            <a:endParaRPr lang="en-US" altLang="ko-KR" sz="4800" b="1" i="0" dirty="0">
              <a:solidFill>
                <a:srgbClr val="639AC3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6159904" y="7763876"/>
            <a:ext cx="5965906" cy="540340"/>
            <a:chOff x="6159904" y="6627782"/>
            <a:chExt cx="5965906" cy="5403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9904" y="6627782"/>
              <a:ext cx="5965906" cy="54034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404142" y="7763876"/>
            <a:ext cx="5477429" cy="76188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2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포스트 코로나 데이터 시각화 경진대회 </a:t>
            </a:r>
            <a:r>
              <a:rPr lang="en-US" altLang="ko-KR" sz="22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200" b="1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DNA</a:t>
            </a:r>
            <a:r>
              <a:rPr lang="ko-KR" altLang="en-US" sz="2200" b="1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팀</a:t>
            </a:r>
            <a:endParaRPr lang="en-US" sz="2200" b="1" dirty="0">
              <a:solidFill>
                <a:schemeClr val="bg1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2272" y="8079918"/>
            <a:ext cx="146788" cy="146788"/>
            <a:chOff x="1679472" y="251731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2E4C2856-2008-4061-90F3-B1DFAED68CCA}"/>
              </a:ext>
            </a:extLst>
          </p:cNvPr>
          <p:cNvGrpSpPr/>
          <p:nvPr/>
        </p:nvGrpSpPr>
        <p:grpSpPr>
          <a:xfrm>
            <a:off x="1219200" y="8806712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5506FF95-86C8-44BD-8AF8-F1D18B8C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D61C39B1-EBF0-4A3B-99A7-62A20B13AB01}"/>
              </a:ext>
            </a:extLst>
          </p:cNvPr>
          <p:cNvSpPr txBox="1"/>
          <p:nvPr/>
        </p:nvSpPr>
        <p:spPr>
          <a:xfrm>
            <a:off x="1559657" y="86606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5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는 유일하게 </a:t>
            </a:r>
            <a:r>
              <a:rPr lang="ko-KR" altLang="en-US" sz="2500" b="1" i="0" dirty="0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음의 </a:t>
            </a:r>
            <a:r>
              <a:rPr lang="en-US" altLang="ko-KR" sz="2500" b="1" i="0" dirty="0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b="1" i="0" dirty="0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</a:t>
            </a:r>
            <a:r>
              <a:rPr lang="en-US" altLang="ko-KR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즉 평균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지수에서 </a:t>
            </a:r>
            <a:r>
              <a:rPr lang="en-US" altLang="ko-KR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년도 대비 증가를 보임 </a:t>
            </a:r>
            <a:r>
              <a:rPr lang="en-US" altLang="ko-KR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건강</a:t>
            </a:r>
            <a:r>
              <a:rPr lang="en-US" altLang="ko-KR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의료용품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5" name="그룹 1004">
            <a:extLst>
              <a:ext uri="{FF2B5EF4-FFF2-40B4-BE49-F238E27FC236}">
                <a16:creationId xmlns:a16="http://schemas.microsoft.com/office/drawing/2014/main" id="{317F5909-D2B4-4917-B97C-E6E77038ACD5}"/>
              </a:ext>
            </a:extLst>
          </p:cNvPr>
          <p:cNvGrpSpPr/>
          <p:nvPr/>
        </p:nvGrpSpPr>
        <p:grpSpPr>
          <a:xfrm>
            <a:off x="1219200" y="9492512"/>
            <a:ext cx="146788" cy="146788"/>
            <a:chOff x="1679472" y="2517318"/>
            <a:chExt cx="146788" cy="146788"/>
          </a:xfrm>
        </p:grpSpPr>
        <p:pic>
          <p:nvPicPr>
            <p:cNvPr id="56" name="Object 13">
              <a:extLst>
                <a:ext uri="{FF2B5EF4-FFF2-40B4-BE49-F238E27FC236}">
                  <a16:creationId xmlns:a16="http://schemas.microsoft.com/office/drawing/2014/main" id="{BE778C68-C040-4D46-B459-5BA425965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7" name="Object 8">
            <a:extLst>
              <a:ext uri="{FF2B5EF4-FFF2-40B4-BE49-F238E27FC236}">
                <a16:creationId xmlns:a16="http://schemas.microsoft.com/office/drawing/2014/main" id="{0AC71E40-9CA3-4415-900B-D5270AD2BBB2}"/>
              </a:ext>
            </a:extLst>
          </p:cNvPr>
          <p:cNvSpPr txBox="1"/>
          <p:nvPr/>
        </p:nvSpPr>
        <p:spPr>
          <a:xfrm>
            <a:off x="1559657" y="93464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5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</a:t>
            </a:r>
            <a:r>
              <a:rPr lang="ko-KR" altLang="en-US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식품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경우 위 그래프에서 감소한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 중 </a:t>
            </a:r>
            <a:r>
              <a:rPr lang="ko-KR" altLang="en-US" sz="2500" b="1" i="0" dirty="0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가장 낮은 감소량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보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임</a:t>
            </a:r>
            <a:endParaRPr lang="ko-KR" altLang="en-US" sz="25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sz="2500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8" name="그룹 1003">
            <a:extLst>
              <a:ext uri="{FF2B5EF4-FFF2-40B4-BE49-F238E27FC236}">
                <a16:creationId xmlns:a16="http://schemas.microsoft.com/office/drawing/2014/main" id="{9420A064-9FC3-4302-95DA-8638E42724F6}"/>
              </a:ext>
            </a:extLst>
          </p:cNvPr>
          <p:cNvGrpSpPr/>
          <p:nvPr/>
        </p:nvGrpSpPr>
        <p:grpSpPr>
          <a:xfrm>
            <a:off x="904202" y="1320746"/>
            <a:ext cx="8011198" cy="798425"/>
            <a:chOff x="904202" y="1136869"/>
            <a:chExt cx="3999519" cy="798425"/>
          </a:xfrm>
        </p:grpSpPr>
        <p:pic>
          <p:nvPicPr>
            <p:cNvPr id="29" name="Object 8">
              <a:extLst>
                <a:ext uri="{FF2B5EF4-FFF2-40B4-BE49-F238E27FC236}">
                  <a16:creationId xmlns:a16="http://schemas.microsoft.com/office/drawing/2014/main" id="{81C71A2C-7C74-4C9C-B8EC-AC3180728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30" name="Object 12">
            <a:extLst>
              <a:ext uri="{FF2B5EF4-FFF2-40B4-BE49-F238E27FC236}">
                <a16:creationId xmlns:a16="http://schemas.microsoft.com/office/drawing/2014/main" id="{6FE128B1-38AC-4714-835B-35641862159A}"/>
              </a:ext>
            </a:extLst>
          </p:cNvPr>
          <p:cNvSpPr txBox="1"/>
          <p:nvPr/>
        </p:nvSpPr>
        <p:spPr>
          <a:xfrm>
            <a:off x="1295400" y="1431160"/>
            <a:ext cx="32766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카테고리별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CACF5982-3E79-496C-8044-1719FCE915DF}"/>
              </a:ext>
            </a:extLst>
          </p:cNvPr>
          <p:cNvSpPr txBox="1"/>
          <p:nvPr/>
        </p:nvSpPr>
        <p:spPr>
          <a:xfrm>
            <a:off x="4267200" y="1618271"/>
            <a:ext cx="3886200" cy="3492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나이대와 카테고리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 감소량 </a:t>
            </a:r>
            <a:endParaRPr lang="en-US" altLang="ko-KR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FB2677BB-BD8B-493C-8513-B241DB16C862}"/>
              </a:ext>
            </a:extLst>
          </p:cNvPr>
          <p:cNvSpPr txBox="1"/>
          <p:nvPr/>
        </p:nvSpPr>
        <p:spPr>
          <a:xfrm>
            <a:off x="1600200" y="7886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가장 눈에 띄는 것은 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</a:t>
            </a:r>
            <a:endParaRPr lang="en-US" sz="2500" b="1" dirty="0">
              <a:solidFill>
                <a:srgbClr val="639AC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A7D3030-1B72-4279-A284-4453A6B72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416697"/>
            <a:ext cx="11353800" cy="5012804"/>
          </a:xfrm>
          <a:prstGeom prst="rect">
            <a:avLst/>
          </a:prstGeom>
        </p:spPr>
      </p:pic>
      <p:sp>
        <p:nvSpPr>
          <p:cNvPr id="26" name="Object 29">
            <a:extLst>
              <a:ext uri="{FF2B5EF4-FFF2-40B4-BE49-F238E27FC236}">
                <a16:creationId xmlns:a16="http://schemas.microsoft.com/office/drawing/2014/main" id="{F54793B9-0D2E-4F83-984B-A9CD988D828C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62A9280A-AE26-48E3-A860-EAE598337F6A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CCC22844-6EA5-4342-85CA-4EBDB660E1B3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2B3C46CE-66FD-4885-A055-1464B2C29DCE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FD8D2BC0-4E69-4F72-A087-5168DCC19231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220DF2B-0BB6-4884-BDF4-65D8542BE6B5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DCA43DD-1FE6-498D-9E7D-E9331373814A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bject 8">
            <a:extLst>
              <a:ext uri="{FF2B5EF4-FFF2-40B4-BE49-F238E27FC236}">
                <a16:creationId xmlns:a16="http://schemas.microsoft.com/office/drawing/2014/main" id="{45FAE8BE-2C4B-4CA9-B85B-A1EBD7B0D88B}"/>
              </a:ext>
            </a:extLst>
          </p:cNvPr>
          <p:cNvSpPr txBox="1"/>
          <p:nvPr/>
        </p:nvSpPr>
        <p:spPr>
          <a:xfrm>
            <a:off x="13030200" y="3264037"/>
            <a:ext cx="3743632" cy="33356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CGI </a:t>
            </a:r>
            <a:r>
              <a:rPr lang="ko-KR" altLang="en-US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 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감소량</a:t>
            </a:r>
            <a:endParaRPr lang="en-US" altLang="ko-KR" sz="1400" b="1" i="0" dirty="0">
              <a:solidFill>
                <a:srgbClr val="FF0000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년과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년을 비교하기 위해 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월별 </a:t>
            </a:r>
            <a:r>
              <a:rPr lang="ko-KR" altLang="en-US" sz="1400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나이대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별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 지수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에서</a:t>
            </a:r>
            <a:endParaRPr lang="en-US" altLang="ko-KR" sz="14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월별 </a:t>
            </a:r>
            <a:r>
              <a:rPr lang="ko-KR" altLang="en-US" sz="1400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나이대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별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 지수를 뺌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CGI</a:t>
            </a:r>
            <a:r>
              <a:rPr lang="en-US" altLang="ko-KR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 </a:t>
            </a:r>
            <a:r>
              <a:rPr lang="en-US" altLang="ko-KR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0 </a:t>
            </a:r>
            <a:r>
              <a:rPr lang="ko-KR" altLang="en-US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초과 </a:t>
            </a:r>
            <a:endParaRPr lang="en-US" altLang="ko-KR" sz="1400" b="1" i="0" dirty="0">
              <a:solidFill>
                <a:srgbClr val="639AC3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&gt;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ko-KR" altLang="en-US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CGI </a:t>
            </a:r>
            <a:r>
              <a:rPr lang="ko-KR" altLang="en-US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 </a:t>
            </a:r>
            <a:r>
              <a:rPr lang="en-US" altLang="ko-KR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0 </a:t>
            </a:r>
            <a:r>
              <a:rPr lang="ko-KR" altLang="en-US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미만 </a:t>
            </a:r>
            <a:endParaRPr lang="en-US" altLang="ko-KR" sz="1400" b="1" i="0" dirty="0">
              <a:solidFill>
                <a:srgbClr val="639AC3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&lt;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3808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2272" y="8079918"/>
            <a:ext cx="146788" cy="146788"/>
            <a:chOff x="1679472" y="251731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8">
            <a:extLst>
              <a:ext uri="{FF2B5EF4-FFF2-40B4-BE49-F238E27FC236}">
                <a16:creationId xmlns:a16="http://schemas.microsoft.com/office/drawing/2014/main" id="{91F0CEA8-0E45-46FC-A70F-1CAF4883FC7C}"/>
              </a:ext>
            </a:extLst>
          </p:cNvPr>
          <p:cNvSpPr txBox="1"/>
          <p:nvPr/>
        </p:nvSpPr>
        <p:spPr>
          <a:xfrm>
            <a:off x="1562729" y="7886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다른 나이대에서는 이미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부터 화장품의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지수가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100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미만을 기록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2E4C2856-2008-4061-90F3-B1DFAED68CCA}"/>
              </a:ext>
            </a:extLst>
          </p:cNvPr>
          <p:cNvGrpSpPr/>
          <p:nvPr/>
        </p:nvGrpSpPr>
        <p:grpSpPr>
          <a:xfrm>
            <a:off x="1219200" y="8806712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5506FF95-86C8-44BD-8AF8-F1D18B8C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D61C39B1-EBF0-4A3B-99A7-62A20B13AB01}"/>
              </a:ext>
            </a:extLst>
          </p:cNvPr>
          <p:cNvSpPr txBox="1"/>
          <p:nvPr/>
        </p:nvSpPr>
        <p:spPr>
          <a:xfrm>
            <a:off x="1559656" y="8660632"/>
            <a:ext cx="16271143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경우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월을 제외하고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 전까지 꾸준하게 화장품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지수가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100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넘겼으나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 이후 </a:t>
            </a:r>
            <a:r>
              <a:rPr lang="ko-KR" altLang="en-US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하락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5" name="그룹 1004">
            <a:extLst>
              <a:ext uri="{FF2B5EF4-FFF2-40B4-BE49-F238E27FC236}">
                <a16:creationId xmlns:a16="http://schemas.microsoft.com/office/drawing/2014/main" id="{317F5909-D2B4-4917-B97C-E6E77038ACD5}"/>
              </a:ext>
            </a:extLst>
          </p:cNvPr>
          <p:cNvGrpSpPr/>
          <p:nvPr/>
        </p:nvGrpSpPr>
        <p:grpSpPr>
          <a:xfrm>
            <a:off x="1219200" y="9492512"/>
            <a:ext cx="146788" cy="146788"/>
            <a:chOff x="1679472" y="2517318"/>
            <a:chExt cx="146788" cy="146788"/>
          </a:xfrm>
        </p:grpSpPr>
        <p:pic>
          <p:nvPicPr>
            <p:cNvPr id="56" name="Object 13">
              <a:extLst>
                <a:ext uri="{FF2B5EF4-FFF2-40B4-BE49-F238E27FC236}">
                  <a16:creationId xmlns:a16="http://schemas.microsoft.com/office/drawing/2014/main" id="{BE778C68-C040-4D46-B459-5BA425965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7" name="Object 8">
            <a:extLst>
              <a:ext uri="{FF2B5EF4-FFF2-40B4-BE49-F238E27FC236}">
                <a16:creationId xmlns:a16="http://schemas.microsoft.com/office/drawing/2014/main" id="{0AC71E40-9CA3-4415-900B-D5270AD2BBB2}"/>
              </a:ext>
            </a:extLst>
          </p:cNvPr>
          <p:cNvSpPr txBox="1"/>
          <p:nvPr/>
        </p:nvSpPr>
        <p:spPr>
          <a:xfrm>
            <a:off x="1559657" y="9346432"/>
            <a:ext cx="15887072" cy="5976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꾸준히 화장품 소비가 있던 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에게도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코로나의 영향이 </a:t>
            </a:r>
            <a:r>
              <a:rPr lang="ko-KR" altLang="en-US" sz="2500" b="1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있어보임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sz="25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4" name="그룹 1003">
            <a:extLst>
              <a:ext uri="{FF2B5EF4-FFF2-40B4-BE49-F238E27FC236}">
                <a16:creationId xmlns:a16="http://schemas.microsoft.com/office/drawing/2014/main" id="{5AA9BF43-1E8C-4812-ADDC-666C98820193}"/>
              </a:ext>
            </a:extLst>
          </p:cNvPr>
          <p:cNvGrpSpPr/>
          <p:nvPr/>
        </p:nvGrpSpPr>
        <p:grpSpPr>
          <a:xfrm>
            <a:off x="904202" y="1320746"/>
            <a:ext cx="8011198" cy="798425"/>
            <a:chOff x="904202" y="1136869"/>
            <a:chExt cx="3999519" cy="798425"/>
          </a:xfrm>
        </p:grpSpPr>
        <p:pic>
          <p:nvPicPr>
            <p:cNvPr id="25" name="Object 8">
              <a:extLst>
                <a:ext uri="{FF2B5EF4-FFF2-40B4-BE49-F238E27FC236}">
                  <a16:creationId xmlns:a16="http://schemas.microsoft.com/office/drawing/2014/main" id="{F7A2AF7E-A32A-42BD-A399-B326233BC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27" name="Object 12">
            <a:extLst>
              <a:ext uri="{FF2B5EF4-FFF2-40B4-BE49-F238E27FC236}">
                <a16:creationId xmlns:a16="http://schemas.microsoft.com/office/drawing/2014/main" id="{B6171E03-9CA9-4E56-9B1B-731D1D06E9FF}"/>
              </a:ext>
            </a:extLst>
          </p:cNvPr>
          <p:cNvSpPr txBox="1"/>
          <p:nvPr/>
        </p:nvSpPr>
        <p:spPr>
          <a:xfrm>
            <a:off x="1295400" y="1431160"/>
            <a:ext cx="29718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카테고리별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E0895AF2-B0A4-4AA5-9E84-E4E9EDD2903A}"/>
              </a:ext>
            </a:extLst>
          </p:cNvPr>
          <p:cNvSpPr txBox="1"/>
          <p:nvPr/>
        </p:nvSpPr>
        <p:spPr>
          <a:xfrm>
            <a:off x="4267200" y="1618271"/>
            <a:ext cx="4419600" cy="3492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화장품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나이대별 화장품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 변동 </a:t>
            </a:r>
            <a:endParaRPr lang="en-US" altLang="ko-KR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8252F6C-DADF-4D2E-9AB7-B3071051A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450060"/>
            <a:ext cx="11353800" cy="4992380"/>
          </a:xfrm>
          <a:prstGeom prst="rect">
            <a:avLst/>
          </a:prstGeom>
        </p:spPr>
      </p:pic>
      <p:sp>
        <p:nvSpPr>
          <p:cNvPr id="29" name="Object 29">
            <a:extLst>
              <a:ext uri="{FF2B5EF4-FFF2-40B4-BE49-F238E27FC236}">
                <a16:creationId xmlns:a16="http://schemas.microsoft.com/office/drawing/2014/main" id="{3BF84CC4-E6DE-414C-93B2-7FE5DEE9FEDC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CFE663F1-D9B6-4FDC-9FE8-F1C59563C097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5765260F-D6A8-4CB0-9F60-C5855338287B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533C3281-1E34-416C-B056-EED696852900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346D9528-656F-42B8-B6D0-6AD2901088E8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3EDC148-EE24-407E-949E-928ADC98E5B5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63EBE46-FEB0-40E9-AA1A-2103F57DA591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34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2272" y="7775118"/>
            <a:ext cx="146788" cy="146788"/>
            <a:chOff x="1679472" y="251731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2E4C2856-2008-4061-90F3-B1DFAED68CCA}"/>
              </a:ext>
            </a:extLst>
          </p:cNvPr>
          <p:cNvGrpSpPr/>
          <p:nvPr/>
        </p:nvGrpSpPr>
        <p:grpSpPr>
          <a:xfrm>
            <a:off x="1219200" y="8261380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5506FF95-86C8-44BD-8AF8-F1D18B8C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D61C39B1-EBF0-4A3B-99A7-62A20B13AB01}"/>
              </a:ext>
            </a:extLst>
          </p:cNvPr>
          <p:cNvSpPr txBox="1"/>
          <p:nvPr/>
        </p:nvSpPr>
        <p:spPr>
          <a:xfrm>
            <a:off x="1559656" y="8115300"/>
            <a:ext cx="16926597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3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 부터 모든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 변화량이 음의 값을 기록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년에 매출이 감소함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특히 </a:t>
            </a:r>
            <a:r>
              <a:rPr lang="ko-KR" altLang="en-US" sz="2500" b="1" dirty="0" err="1">
                <a:solidFill>
                  <a:srgbClr val="00B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뷰티소품</a:t>
            </a:r>
            <a:r>
              <a:rPr lang="ko-KR" altLang="en-US" sz="2500" b="1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과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500" b="1" dirty="0">
                <a:solidFill>
                  <a:srgbClr val="C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화장품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하락이 큼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5" name="그룹 1004">
            <a:extLst>
              <a:ext uri="{FF2B5EF4-FFF2-40B4-BE49-F238E27FC236}">
                <a16:creationId xmlns:a16="http://schemas.microsoft.com/office/drawing/2014/main" id="{317F5909-D2B4-4917-B97C-E6E77038ACD5}"/>
              </a:ext>
            </a:extLst>
          </p:cNvPr>
          <p:cNvGrpSpPr/>
          <p:nvPr/>
        </p:nvGrpSpPr>
        <p:grpSpPr>
          <a:xfrm>
            <a:off x="1219200" y="8794780"/>
            <a:ext cx="146788" cy="146788"/>
            <a:chOff x="1679472" y="2517318"/>
            <a:chExt cx="146788" cy="146788"/>
          </a:xfrm>
        </p:grpSpPr>
        <p:pic>
          <p:nvPicPr>
            <p:cNvPr id="56" name="Object 13">
              <a:extLst>
                <a:ext uri="{FF2B5EF4-FFF2-40B4-BE49-F238E27FC236}">
                  <a16:creationId xmlns:a16="http://schemas.microsoft.com/office/drawing/2014/main" id="{BE778C68-C040-4D46-B459-5BA425965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7" name="Object 8">
            <a:extLst>
              <a:ext uri="{FF2B5EF4-FFF2-40B4-BE49-F238E27FC236}">
                <a16:creationId xmlns:a16="http://schemas.microsoft.com/office/drawing/2014/main" id="{0AC71E40-9CA3-4415-900B-D5270AD2BBB2}"/>
              </a:ext>
            </a:extLst>
          </p:cNvPr>
          <p:cNvSpPr txBox="1"/>
          <p:nvPr/>
        </p:nvSpPr>
        <p:spPr>
          <a:xfrm>
            <a:off x="1559657" y="8648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FF7F0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바디</a:t>
            </a:r>
            <a:r>
              <a:rPr lang="en-US" altLang="ko-KR" sz="2500" b="1" dirty="0">
                <a:solidFill>
                  <a:srgbClr val="FF7F0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2500" b="1" dirty="0">
                <a:solidFill>
                  <a:srgbClr val="FF7F0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헤어 용품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은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지수가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넘은 적이 없고 계속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하락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하는 모습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8" name="그룹 1003">
            <a:extLst>
              <a:ext uri="{FF2B5EF4-FFF2-40B4-BE49-F238E27FC236}">
                <a16:creationId xmlns:a16="http://schemas.microsoft.com/office/drawing/2014/main" id="{9420A064-9FC3-4302-95DA-8638E42724F6}"/>
              </a:ext>
            </a:extLst>
          </p:cNvPr>
          <p:cNvGrpSpPr/>
          <p:nvPr/>
        </p:nvGrpSpPr>
        <p:grpSpPr>
          <a:xfrm>
            <a:off x="904202" y="1320746"/>
            <a:ext cx="8011198" cy="798425"/>
            <a:chOff x="904202" y="1136869"/>
            <a:chExt cx="3999519" cy="798425"/>
          </a:xfrm>
        </p:grpSpPr>
        <p:pic>
          <p:nvPicPr>
            <p:cNvPr id="29" name="Object 8">
              <a:extLst>
                <a:ext uri="{FF2B5EF4-FFF2-40B4-BE49-F238E27FC236}">
                  <a16:creationId xmlns:a16="http://schemas.microsoft.com/office/drawing/2014/main" id="{81C71A2C-7C74-4C9C-B8EC-AC3180728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30" name="Object 12">
            <a:extLst>
              <a:ext uri="{FF2B5EF4-FFF2-40B4-BE49-F238E27FC236}">
                <a16:creationId xmlns:a16="http://schemas.microsoft.com/office/drawing/2014/main" id="{6FE128B1-38AC-4714-835B-35641862159A}"/>
              </a:ext>
            </a:extLst>
          </p:cNvPr>
          <p:cNvSpPr txBox="1"/>
          <p:nvPr/>
        </p:nvSpPr>
        <p:spPr>
          <a:xfrm>
            <a:off x="1295400" y="1457439"/>
            <a:ext cx="29718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카테고리별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CACF5982-3E79-496C-8044-1719FCE915DF}"/>
              </a:ext>
            </a:extLst>
          </p:cNvPr>
          <p:cNvSpPr txBox="1"/>
          <p:nvPr/>
        </p:nvSpPr>
        <p:spPr>
          <a:xfrm>
            <a:off x="4267200" y="1618271"/>
            <a:ext cx="4114800" cy="3492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화장품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세부 카테고리별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  </a:t>
            </a:r>
            <a:endParaRPr lang="en-US" altLang="ko-KR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FB2677BB-BD8B-493C-8513-B241DB16C862}"/>
              </a:ext>
            </a:extLst>
          </p:cNvPr>
          <p:cNvSpPr txBox="1"/>
          <p:nvPr/>
        </p:nvSpPr>
        <p:spPr>
          <a:xfrm>
            <a:off x="1600200" y="75819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수치의 차이는 있지만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전체적으로 하락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하는 모습 </a:t>
            </a:r>
            <a:r>
              <a:rPr lang="ko-KR" altLang="en-US" sz="2500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sz="2500" dirty="0">
              <a:solidFill>
                <a:srgbClr val="639AC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E03CEB-0010-421E-B194-A1E3D3BEC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272" y="2414111"/>
            <a:ext cx="11333328" cy="5015390"/>
          </a:xfrm>
          <a:prstGeom prst="rect">
            <a:avLst/>
          </a:prstGeom>
        </p:spPr>
      </p:pic>
      <p:grpSp>
        <p:nvGrpSpPr>
          <p:cNvPr id="32" name="그룹 1004">
            <a:extLst>
              <a:ext uri="{FF2B5EF4-FFF2-40B4-BE49-F238E27FC236}">
                <a16:creationId xmlns:a16="http://schemas.microsoft.com/office/drawing/2014/main" id="{E889848B-239E-4671-AFBF-281B7F222C41}"/>
              </a:ext>
            </a:extLst>
          </p:cNvPr>
          <p:cNvGrpSpPr/>
          <p:nvPr/>
        </p:nvGrpSpPr>
        <p:grpSpPr>
          <a:xfrm>
            <a:off x="1219200" y="9340112"/>
            <a:ext cx="146788" cy="146788"/>
            <a:chOff x="1679472" y="2517318"/>
            <a:chExt cx="146788" cy="146788"/>
          </a:xfrm>
        </p:grpSpPr>
        <p:pic>
          <p:nvPicPr>
            <p:cNvPr id="33" name="Object 13">
              <a:extLst>
                <a:ext uri="{FF2B5EF4-FFF2-40B4-BE49-F238E27FC236}">
                  <a16:creationId xmlns:a16="http://schemas.microsoft.com/office/drawing/2014/main" id="{45AD6868-7B8F-44D5-A635-0DBBBE582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4" name="Object 8">
            <a:extLst>
              <a:ext uri="{FF2B5EF4-FFF2-40B4-BE49-F238E27FC236}">
                <a16:creationId xmlns:a16="http://schemas.microsoft.com/office/drawing/2014/main" id="{B8664D7F-E64E-429B-B8B4-8756328C6B44}"/>
              </a:ext>
            </a:extLst>
          </p:cNvPr>
          <p:cNvSpPr txBox="1"/>
          <p:nvPr/>
        </p:nvSpPr>
        <p:spPr>
          <a:xfrm>
            <a:off x="1559656" y="9194032"/>
            <a:ext cx="16423543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마스크로 인해 </a:t>
            </a:r>
            <a:r>
              <a:rPr lang="ko-KR" altLang="en-US" sz="2500" b="1" dirty="0">
                <a:solidFill>
                  <a:srgbClr val="00B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뷰티 소품과 </a:t>
            </a:r>
            <a:r>
              <a:rPr lang="ko-KR" altLang="en-US" sz="2500" b="1" dirty="0">
                <a:solidFill>
                  <a:srgbClr val="C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화장품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소비는 하락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세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rgbClr val="FF7F0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바디</a:t>
            </a:r>
            <a:r>
              <a:rPr lang="en-US" altLang="ko-KR" sz="2500" b="1" dirty="0">
                <a:solidFill>
                  <a:srgbClr val="FF7F0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2500" b="1" dirty="0" err="1">
                <a:solidFill>
                  <a:srgbClr val="FF7F0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헤어용품</a:t>
            </a:r>
            <a:r>
              <a:rPr lang="ko-KR" altLang="en-US" sz="2500" b="1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은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큰 변화가 </a:t>
            </a:r>
            <a:r>
              <a:rPr lang="ko-KR" altLang="en-US" sz="2500" b="1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없는것</a:t>
            </a:r>
            <a:r>
              <a:rPr lang="ko-KR" altLang="en-US" sz="2500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으로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추정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2" name="Object 29">
            <a:extLst>
              <a:ext uri="{FF2B5EF4-FFF2-40B4-BE49-F238E27FC236}">
                <a16:creationId xmlns:a16="http://schemas.microsoft.com/office/drawing/2014/main" id="{65843A46-92BC-499A-B947-A496369D644E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3" name="Object 30">
            <a:extLst>
              <a:ext uri="{FF2B5EF4-FFF2-40B4-BE49-F238E27FC236}">
                <a16:creationId xmlns:a16="http://schemas.microsoft.com/office/drawing/2014/main" id="{C56CAB2A-A41C-40DB-BFFB-7F426648BA4D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4" name="Object 31">
            <a:extLst>
              <a:ext uri="{FF2B5EF4-FFF2-40B4-BE49-F238E27FC236}">
                <a16:creationId xmlns:a16="http://schemas.microsoft.com/office/drawing/2014/main" id="{0D7F7F11-04AE-472F-B3E5-5504230C5E62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45" name="Object 32">
            <a:extLst>
              <a:ext uri="{FF2B5EF4-FFF2-40B4-BE49-F238E27FC236}">
                <a16:creationId xmlns:a16="http://schemas.microsoft.com/office/drawing/2014/main" id="{8EE86FBD-45E7-4976-BF4C-C0FE3D5EDD9B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6" name="Object 29">
            <a:extLst>
              <a:ext uri="{FF2B5EF4-FFF2-40B4-BE49-F238E27FC236}">
                <a16:creationId xmlns:a16="http://schemas.microsoft.com/office/drawing/2014/main" id="{58D13645-266B-4347-B07E-E0E6824034AE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1E75E37C-AEAC-4E78-804D-5CC3A1818D6D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5617279-E383-440D-8A14-146CF481721E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ject 8">
            <a:extLst>
              <a:ext uri="{FF2B5EF4-FFF2-40B4-BE49-F238E27FC236}">
                <a16:creationId xmlns:a16="http://schemas.microsoft.com/office/drawing/2014/main" id="{A3FF1000-7EF7-4625-A5F9-816876A4C368}"/>
              </a:ext>
            </a:extLst>
          </p:cNvPr>
          <p:cNvSpPr txBox="1"/>
          <p:nvPr/>
        </p:nvSpPr>
        <p:spPr>
          <a:xfrm>
            <a:off x="13030200" y="3264037"/>
            <a:ext cx="3743632" cy="33356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CGI </a:t>
            </a:r>
            <a:r>
              <a:rPr lang="ko-KR" altLang="en-US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</a:t>
            </a:r>
            <a:endParaRPr lang="en-US" altLang="ko-KR" sz="1400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년과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년을 비교하기 위해 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월별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 지수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에서</a:t>
            </a:r>
            <a:endParaRPr lang="en-US" altLang="ko-KR" sz="14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월별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 지수를 뺌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CGI</a:t>
            </a:r>
            <a:r>
              <a:rPr lang="en-US" altLang="ko-KR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 </a:t>
            </a:r>
            <a:r>
              <a:rPr lang="en-US" altLang="ko-KR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0 </a:t>
            </a:r>
            <a:r>
              <a:rPr lang="ko-KR" altLang="en-US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초과 </a:t>
            </a:r>
            <a:endParaRPr lang="en-US" altLang="ko-KR" sz="1400" b="1" i="0" dirty="0">
              <a:solidFill>
                <a:srgbClr val="639AC3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&lt;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ko-KR" altLang="en-US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CGI </a:t>
            </a:r>
            <a:r>
              <a:rPr lang="ko-KR" altLang="en-US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 </a:t>
            </a:r>
            <a:r>
              <a:rPr lang="en-US" altLang="ko-KR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0 </a:t>
            </a:r>
            <a:r>
              <a:rPr lang="ko-KR" altLang="en-US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미만 </a:t>
            </a:r>
            <a:endParaRPr lang="en-US" altLang="ko-KR" sz="1400" b="1" i="0" dirty="0">
              <a:solidFill>
                <a:srgbClr val="639AC3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&gt;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2109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2272" y="8079918"/>
            <a:ext cx="146788" cy="146788"/>
            <a:chOff x="1679472" y="251731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8">
            <a:extLst>
              <a:ext uri="{FF2B5EF4-FFF2-40B4-BE49-F238E27FC236}">
                <a16:creationId xmlns:a16="http://schemas.microsoft.com/office/drawing/2014/main" id="{91F0CEA8-0E45-46FC-A70F-1CAF4883FC7C}"/>
              </a:ext>
            </a:extLst>
          </p:cNvPr>
          <p:cNvSpPr txBox="1"/>
          <p:nvPr/>
        </p:nvSpPr>
        <p:spPr>
          <a:xfrm>
            <a:off x="1560189" y="7886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다른 나이대에서는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3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월부터 감소하는 경향을 보임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2E4C2856-2008-4061-90F3-B1DFAED68CCA}"/>
              </a:ext>
            </a:extLst>
          </p:cNvPr>
          <p:cNvGrpSpPr/>
          <p:nvPr/>
        </p:nvGrpSpPr>
        <p:grpSpPr>
          <a:xfrm>
            <a:off x="1219200" y="8806712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5506FF95-86C8-44BD-8AF8-F1D18B8C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D61C39B1-EBF0-4A3B-99A7-62A20B13AB01}"/>
              </a:ext>
            </a:extLst>
          </p:cNvPr>
          <p:cNvSpPr txBox="1"/>
          <p:nvPr/>
        </p:nvSpPr>
        <p:spPr>
          <a:xfrm>
            <a:off x="1557117" y="86606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하지만 </a:t>
            </a:r>
            <a:r>
              <a:rPr 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경우 식품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지수가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꾸준히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100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이상을 기록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함 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5" name="그룹 1004">
            <a:extLst>
              <a:ext uri="{FF2B5EF4-FFF2-40B4-BE49-F238E27FC236}">
                <a16:creationId xmlns:a16="http://schemas.microsoft.com/office/drawing/2014/main" id="{317F5909-D2B4-4917-B97C-E6E77038ACD5}"/>
              </a:ext>
            </a:extLst>
          </p:cNvPr>
          <p:cNvGrpSpPr/>
          <p:nvPr/>
        </p:nvGrpSpPr>
        <p:grpSpPr>
          <a:xfrm>
            <a:off x="1219200" y="9492512"/>
            <a:ext cx="146788" cy="146788"/>
            <a:chOff x="1679472" y="2517318"/>
            <a:chExt cx="146788" cy="146788"/>
          </a:xfrm>
        </p:grpSpPr>
        <p:pic>
          <p:nvPicPr>
            <p:cNvPr id="56" name="Object 13">
              <a:extLst>
                <a:ext uri="{FF2B5EF4-FFF2-40B4-BE49-F238E27FC236}">
                  <a16:creationId xmlns:a16="http://schemas.microsoft.com/office/drawing/2014/main" id="{BE778C68-C040-4D46-B459-5BA425965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7" name="Object 8">
            <a:extLst>
              <a:ext uri="{FF2B5EF4-FFF2-40B4-BE49-F238E27FC236}">
                <a16:creationId xmlns:a16="http://schemas.microsoft.com/office/drawing/2014/main" id="{0AC71E40-9CA3-4415-900B-D5270AD2BBB2}"/>
              </a:ext>
            </a:extLst>
          </p:cNvPr>
          <p:cNvSpPr txBox="1"/>
          <p:nvPr/>
        </p:nvSpPr>
        <p:spPr>
          <a:xfrm>
            <a:off x="1557117" y="9346432"/>
            <a:ext cx="15887072" cy="5976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에겐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식품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 </a:t>
            </a:r>
            <a:r>
              <a:rPr lang="ko-KR" altLang="en-US" sz="2500" b="1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중요해보임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!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4" name="그룹 1003">
            <a:extLst>
              <a:ext uri="{FF2B5EF4-FFF2-40B4-BE49-F238E27FC236}">
                <a16:creationId xmlns:a16="http://schemas.microsoft.com/office/drawing/2014/main" id="{5AA9BF43-1E8C-4812-ADDC-666C98820193}"/>
              </a:ext>
            </a:extLst>
          </p:cNvPr>
          <p:cNvGrpSpPr/>
          <p:nvPr/>
        </p:nvGrpSpPr>
        <p:grpSpPr>
          <a:xfrm>
            <a:off x="904202" y="1320746"/>
            <a:ext cx="8011198" cy="798425"/>
            <a:chOff x="904202" y="1136869"/>
            <a:chExt cx="3999519" cy="798425"/>
          </a:xfrm>
        </p:grpSpPr>
        <p:pic>
          <p:nvPicPr>
            <p:cNvPr id="25" name="Object 8">
              <a:extLst>
                <a:ext uri="{FF2B5EF4-FFF2-40B4-BE49-F238E27FC236}">
                  <a16:creationId xmlns:a16="http://schemas.microsoft.com/office/drawing/2014/main" id="{F7A2AF7E-A32A-42BD-A399-B326233BC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27" name="Object 12">
            <a:extLst>
              <a:ext uri="{FF2B5EF4-FFF2-40B4-BE49-F238E27FC236}">
                <a16:creationId xmlns:a16="http://schemas.microsoft.com/office/drawing/2014/main" id="{B6171E03-9CA9-4E56-9B1B-731D1D06E9FF}"/>
              </a:ext>
            </a:extLst>
          </p:cNvPr>
          <p:cNvSpPr txBox="1"/>
          <p:nvPr/>
        </p:nvSpPr>
        <p:spPr>
          <a:xfrm>
            <a:off x="1295400" y="1448839"/>
            <a:ext cx="29718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카테고리별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E0895AF2-B0A4-4AA5-9E84-E4E9EDD2903A}"/>
              </a:ext>
            </a:extLst>
          </p:cNvPr>
          <p:cNvSpPr txBox="1"/>
          <p:nvPr/>
        </p:nvSpPr>
        <p:spPr>
          <a:xfrm>
            <a:off x="4267200" y="1618271"/>
            <a:ext cx="3886200" cy="3492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식품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나이대별 식품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 변동 </a:t>
            </a:r>
            <a:endParaRPr lang="en-US" altLang="ko-KR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08638E-A792-465D-85E5-0C5F4061B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416696"/>
            <a:ext cx="11353800" cy="5009961"/>
          </a:xfrm>
          <a:prstGeom prst="rect">
            <a:avLst/>
          </a:prstGeom>
        </p:spPr>
      </p:pic>
      <p:sp>
        <p:nvSpPr>
          <p:cNvPr id="29" name="Object 29">
            <a:extLst>
              <a:ext uri="{FF2B5EF4-FFF2-40B4-BE49-F238E27FC236}">
                <a16:creationId xmlns:a16="http://schemas.microsoft.com/office/drawing/2014/main" id="{E00613C2-D2E1-417A-A1E2-6054D0B1274F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79655EA2-9A39-4452-ABB4-17D60E9E86D8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94D2AD07-1B40-4A6C-9AD3-3737BC80AA93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8C710A3C-56DA-4A77-8E59-05855B5F8E0C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A7665654-62AD-4E1D-938E-D3AE3321B150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E0D45BC-E62C-44E4-803F-E6530DE7F608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4F17751-3135-4961-9E64-B61F64291739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35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28" name="그룹 1003">
            <a:extLst>
              <a:ext uri="{FF2B5EF4-FFF2-40B4-BE49-F238E27FC236}">
                <a16:creationId xmlns:a16="http://schemas.microsoft.com/office/drawing/2014/main" id="{9420A064-9FC3-4302-95DA-8638E42724F6}"/>
              </a:ext>
            </a:extLst>
          </p:cNvPr>
          <p:cNvGrpSpPr/>
          <p:nvPr/>
        </p:nvGrpSpPr>
        <p:grpSpPr>
          <a:xfrm>
            <a:off x="904202" y="1320746"/>
            <a:ext cx="8011198" cy="798425"/>
            <a:chOff x="904202" y="1136869"/>
            <a:chExt cx="3999519" cy="798425"/>
          </a:xfrm>
        </p:grpSpPr>
        <p:pic>
          <p:nvPicPr>
            <p:cNvPr id="29" name="Object 8">
              <a:extLst>
                <a:ext uri="{FF2B5EF4-FFF2-40B4-BE49-F238E27FC236}">
                  <a16:creationId xmlns:a16="http://schemas.microsoft.com/office/drawing/2014/main" id="{81C71A2C-7C74-4C9C-B8EC-AC3180728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30" name="Object 12">
            <a:extLst>
              <a:ext uri="{FF2B5EF4-FFF2-40B4-BE49-F238E27FC236}">
                <a16:creationId xmlns:a16="http://schemas.microsoft.com/office/drawing/2014/main" id="{6FE128B1-38AC-4714-835B-35641862159A}"/>
              </a:ext>
            </a:extLst>
          </p:cNvPr>
          <p:cNvSpPr txBox="1"/>
          <p:nvPr/>
        </p:nvSpPr>
        <p:spPr>
          <a:xfrm>
            <a:off x="1295400" y="1429455"/>
            <a:ext cx="29718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카테고리별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CACF5982-3E79-496C-8044-1719FCE915DF}"/>
              </a:ext>
            </a:extLst>
          </p:cNvPr>
          <p:cNvSpPr txBox="1"/>
          <p:nvPr/>
        </p:nvSpPr>
        <p:spPr>
          <a:xfrm>
            <a:off x="4267200" y="1618271"/>
            <a:ext cx="3886200" cy="3492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식품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세부 카테고리별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 </a:t>
            </a:r>
            <a:endParaRPr lang="en-US" altLang="ko-KR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33CED3-1C64-4F07-920E-1E35456CA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24" y="2400300"/>
            <a:ext cx="11344275" cy="5033309"/>
          </a:xfrm>
          <a:prstGeom prst="rect">
            <a:avLst/>
          </a:prstGeom>
        </p:spPr>
      </p:pic>
      <p:grpSp>
        <p:nvGrpSpPr>
          <p:cNvPr id="35" name="그룹 1004">
            <a:extLst>
              <a:ext uri="{FF2B5EF4-FFF2-40B4-BE49-F238E27FC236}">
                <a16:creationId xmlns:a16="http://schemas.microsoft.com/office/drawing/2014/main" id="{7356EABC-9B12-4DEA-A265-AA70DC7445F8}"/>
              </a:ext>
            </a:extLst>
          </p:cNvPr>
          <p:cNvGrpSpPr/>
          <p:nvPr/>
        </p:nvGrpSpPr>
        <p:grpSpPr>
          <a:xfrm>
            <a:off x="1222272" y="8079918"/>
            <a:ext cx="146788" cy="146788"/>
            <a:chOff x="1679472" y="2517318"/>
            <a:chExt cx="146788" cy="146788"/>
          </a:xfrm>
        </p:grpSpPr>
        <p:pic>
          <p:nvPicPr>
            <p:cNvPr id="36" name="Object 13">
              <a:extLst>
                <a:ext uri="{FF2B5EF4-FFF2-40B4-BE49-F238E27FC236}">
                  <a16:creationId xmlns:a16="http://schemas.microsoft.com/office/drawing/2014/main" id="{6DB6806A-AB58-4E56-9821-A50A0F0E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7" name="Object 8">
            <a:extLst>
              <a:ext uri="{FF2B5EF4-FFF2-40B4-BE49-F238E27FC236}">
                <a16:creationId xmlns:a16="http://schemas.microsoft.com/office/drawing/2014/main" id="{9A5EB90E-4599-49BE-AE0E-4091A4696E95}"/>
              </a:ext>
            </a:extLst>
          </p:cNvPr>
          <p:cNvSpPr txBox="1"/>
          <p:nvPr/>
        </p:nvSpPr>
        <p:spPr>
          <a:xfrm>
            <a:off x="1562729" y="7886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00B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담배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경우 높은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변화량을 꾸준히 보임 하지만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5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월의 급감은 눈에 띔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8" name="그룹 1004">
            <a:extLst>
              <a:ext uri="{FF2B5EF4-FFF2-40B4-BE49-F238E27FC236}">
                <a16:creationId xmlns:a16="http://schemas.microsoft.com/office/drawing/2014/main" id="{0F392929-B2D0-4D2A-A849-1A053F682B81}"/>
              </a:ext>
            </a:extLst>
          </p:cNvPr>
          <p:cNvGrpSpPr/>
          <p:nvPr/>
        </p:nvGrpSpPr>
        <p:grpSpPr>
          <a:xfrm>
            <a:off x="1219200" y="8806712"/>
            <a:ext cx="146788" cy="146788"/>
            <a:chOff x="1679472" y="2517318"/>
            <a:chExt cx="146788" cy="146788"/>
          </a:xfrm>
        </p:grpSpPr>
        <p:pic>
          <p:nvPicPr>
            <p:cNvPr id="39" name="Object 13">
              <a:extLst>
                <a:ext uri="{FF2B5EF4-FFF2-40B4-BE49-F238E27FC236}">
                  <a16:creationId xmlns:a16="http://schemas.microsoft.com/office/drawing/2014/main" id="{F99C93D8-5A0D-4026-ABA4-750FEDA05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0" name="Object 8">
            <a:extLst>
              <a:ext uri="{FF2B5EF4-FFF2-40B4-BE49-F238E27FC236}">
                <a16:creationId xmlns:a16="http://schemas.microsoft.com/office/drawing/2014/main" id="{2E495111-7416-4744-B50F-90092D34D890}"/>
              </a:ext>
            </a:extLst>
          </p:cNvPr>
          <p:cNvSpPr txBox="1"/>
          <p:nvPr/>
        </p:nvSpPr>
        <p:spPr>
          <a:xfrm>
            <a:off x="1559657" y="86606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17BEC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주류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경우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변화량이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근처에서 </a:t>
            </a:r>
            <a:r>
              <a:rPr lang="ko-KR" altLang="en-US" sz="2500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왔다갔다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하면서 비교적 안정적인 모습을 보임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41" name="그룹 1004">
            <a:extLst>
              <a:ext uri="{FF2B5EF4-FFF2-40B4-BE49-F238E27FC236}">
                <a16:creationId xmlns:a16="http://schemas.microsoft.com/office/drawing/2014/main" id="{DA3E4153-4637-4FC8-8DD1-422C9294F344}"/>
              </a:ext>
            </a:extLst>
          </p:cNvPr>
          <p:cNvGrpSpPr/>
          <p:nvPr/>
        </p:nvGrpSpPr>
        <p:grpSpPr>
          <a:xfrm>
            <a:off x="1219200" y="9492512"/>
            <a:ext cx="146788" cy="146788"/>
            <a:chOff x="1679472" y="2517318"/>
            <a:chExt cx="146788" cy="146788"/>
          </a:xfrm>
        </p:grpSpPr>
        <p:pic>
          <p:nvPicPr>
            <p:cNvPr id="42" name="Object 13">
              <a:extLst>
                <a:ext uri="{FF2B5EF4-FFF2-40B4-BE49-F238E27FC236}">
                  <a16:creationId xmlns:a16="http://schemas.microsoft.com/office/drawing/2014/main" id="{84434198-ED65-480C-854D-6BF5A662B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3" name="Object 8">
            <a:extLst>
              <a:ext uri="{FF2B5EF4-FFF2-40B4-BE49-F238E27FC236}">
                <a16:creationId xmlns:a16="http://schemas.microsoft.com/office/drawing/2014/main" id="{9AFA1D75-3F97-4037-9AA2-9618E63D73C1}"/>
              </a:ext>
            </a:extLst>
          </p:cNvPr>
          <p:cNvSpPr txBox="1"/>
          <p:nvPr/>
        </p:nvSpPr>
        <p:spPr>
          <a:xfrm>
            <a:off x="1559656" y="9346432"/>
            <a:ext cx="16118743" cy="5976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17BEC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주류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와 </a:t>
            </a:r>
            <a:r>
              <a:rPr lang="ko-KR" altLang="en-US" sz="2500" b="1" dirty="0">
                <a:solidFill>
                  <a:srgbClr val="00B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담배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경우 감소를 하여도 상대적으로 높은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</a:t>
            </a:r>
            <a:r>
              <a:rPr lang="ko-KR" altLang="en-US" sz="2500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보인걸로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보아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식품 중에선 우선순위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 것으로 추정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Object 29">
            <a:extLst>
              <a:ext uri="{FF2B5EF4-FFF2-40B4-BE49-F238E27FC236}">
                <a16:creationId xmlns:a16="http://schemas.microsoft.com/office/drawing/2014/main" id="{A99D6B13-057C-4E3C-B008-86D158CFE2CF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5EAE773D-B71B-4E27-B6B1-121F332DB58B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86CB4DE0-A9B2-40A5-90A0-2C38F12896EF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DE0FB6F9-2D83-471E-A333-6B8BD46E566D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F93A8890-C032-4980-886D-6E3801F0AAA7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80B3D05-1061-425A-A909-FAB839B8B239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F205430-E6C6-45E8-95C8-9665F2A44BB1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bject 8">
            <a:extLst>
              <a:ext uri="{FF2B5EF4-FFF2-40B4-BE49-F238E27FC236}">
                <a16:creationId xmlns:a16="http://schemas.microsoft.com/office/drawing/2014/main" id="{40D9DBEE-DC96-4841-B66B-F0BC57315AD1}"/>
              </a:ext>
            </a:extLst>
          </p:cNvPr>
          <p:cNvSpPr txBox="1"/>
          <p:nvPr/>
        </p:nvSpPr>
        <p:spPr>
          <a:xfrm>
            <a:off x="13030200" y="3264037"/>
            <a:ext cx="3743632" cy="33356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CGI </a:t>
            </a:r>
            <a:r>
              <a:rPr lang="ko-KR" altLang="en-US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</a:t>
            </a:r>
            <a:endParaRPr lang="en-US" altLang="ko-KR" sz="1400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년과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년을 비교하기 위해 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월별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 지수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에서</a:t>
            </a:r>
            <a:endParaRPr lang="en-US" altLang="ko-KR" sz="14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월별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 지수를 뺌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CGI</a:t>
            </a:r>
            <a:r>
              <a:rPr lang="en-US" altLang="ko-KR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 </a:t>
            </a:r>
            <a:r>
              <a:rPr lang="en-US" altLang="ko-KR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0 </a:t>
            </a:r>
            <a:r>
              <a:rPr lang="ko-KR" altLang="en-US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초과 </a:t>
            </a:r>
            <a:endParaRPr lang="en-US" altLang="ko-KR" sz="1400" b="1" i="0" dirty="0">
              <a:solidFill>
                <a:srgbClr val="639AC3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&lt;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ko-KR" altLang="en-US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CGI </a:t>
            </a:r>
            <a:r>
              <a:rPr lang="ko-KR" altLang="en-US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 </a:t>
            </a:r>
            <a:r>
              <a:rPr lang="en-US" altLang="ko-KR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0 </a:t>
            </a:r>
            <a:r>
              <a:rPr lang="ko-KR" altLang="en-US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미만 </a:t>
            </a:r>
            <a:endParaRPr lang="en-US" altLang="ko-KR" sz="1400" b="1" i="0" dirty="0">
              <a:solidFill>
                <a:srgbClr val="639AC3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&gt;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56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2272" y="8079918"/>
            <a:ext cx="146788" cy="146788"/>
            <a:chOff x="1679472" y="251731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8">
            <a:extLst>
              <a:ext uri="{FF2B5EF4-FFF2-40B4-BE49-F238E27FC236}">
                <a16:creationId xmlns:a16="http://schemas.microsoft.com/office/drawing/2014/main" id="{91F0CEA8-0E45-46FC-A70F-1CAF4883FC7C}"/>
              </a:ext>
            </a:extLst>
          </p:cNvPr>
          <p:cNvSpPr txBox="1"/>
          <p:nvPr/>
        </p:nvSpPr>
        <p:spPr>
          <a:xfrm>
            <a:off x="1562729" y="7886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담배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경우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20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모든 연령대에서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지수가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100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넘김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흡연자에게 담배는 </a:t>
            </a:r>
            <a:r>
              <a:rPr lang="ko-KR" altLang="en-US" sz="2500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중요해보임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2E4C2856-2008-4061-90F3-B1DFAED68CCA}"/>
              </a:ext>
            </a:extLst>
          </p:cNvPr>
          <p:cNvGrpSpPr/>
          <p:nvPr/>
        </p:nvGrpSpPr>
        <p:grpSpPr>
          <a:xfrm>
            <a:off x="1219200" y="8806712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5506FF95-86C8-44BD-8AF8-F1D18B8C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D61C39B1-EBF0-4A3B-99A7-62A20B13AB01}"/>
              </a:ext>
            </a:extLst>
          </p:cNvPr>
          <p:cNvSpPr txBox="1"/>
          <p:nvPr/>
        </p:nvSpPr>
        <p:spPr>
          <a:xfrm>
            <a:off x="1559657" y="86606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경우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담배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주류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모두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매우 높은 수치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기록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5" name="그룹 1004">
            <a:extLst>
              <a:ext uri="{FF2B5EF4-FFF2-40B4-BE49-F238E27FC236}">
                <a16:creationId xmlns:a16="http://schemas.microsoft.com/office/drawing/2014/main" id="{317F5909-D2B4-4917-B97C-E6E77038ACD5}"/>
              </a:ext>
            </a:extLst>
          </p:cNvPr>
          <p:cNvGrpSpPr/>
          <p:nvPr/>
        </p:nvGrpSpPr>
        <p:grpSpPr>
          <a:xfrm>
            <a:off x="1219200" y="9492512"/>
            <a:ext cx="146788" cy="146788"/>
            <a:chOff x="1679472" y="2517318"/>
            <a:chExt cx="146788" cy="146788"/>
          </a:xfrm>
        </p:grpSpPr>
        <p:pic>
          <p:nvPicPr>
            <p:cNvPr id="56" name="Object 13">
              <a:extLst>
                <a:ext uri="{FF2B5EF4-FFF2-40B4-BE49-F238E27FC236}">
                  <a16:creationId xmlns:a16="http://schemas.microsoft.com/office/drawing/2014/main" id="{BE778C68-C040-4D46-B459-5BA425965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7" name="Object 8">
            <a:extLst>
              <a:ext uri="{FF2B5EF4-FFF2-40B4-BE49-F238E27FC236}">
                <a16:creationId xmlns:a16="http://schemas.microsoft.com/office/drawing/2014/main" id="{0AC71E40-9CA3-4415-900B-D5270AD2BBB2}"/>
              </a:ext>
            </a:extLst>
          </p:cNvPr>
          <p:cNvSpPr txBox="1"/>
          <p:nvPr/>
        </p:nvSpPr>
        <p:spPr>
          <a:xfrm>
            <a:off x="1559657" y="93464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다른 나이대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에서는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 경제 영향 추측 시점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이후부터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지수가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100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미만으로 감소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하는 모습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5" name="그룹 1003">
            <a:extLst>
              <a:ext uri="{FF2B5EF4-FFF2-40B4-BE49-F238E27FC236}">
                <a16:creationId xmlns:a16="http://schemas.microsoft.com/office/drawing/2014/main" id="{A01167A7-9118-433C-B6ED-D4F8221AEDB2}"/>
              </a:ext>
            </a:extLst>
          </p:cNvPr>
          <p:cNvGrpSpPr/>
          <p:nvPr/>
        </p:nvGrpSpPr>
        <p:grpSpPr>
          <a:xfrm>
            <a:off x="904202" y="1320746"/>
            <a:ext cx="8011198" cy="798425"/>
            <a:chOff x="904202" y="1136869"/>
            <a:chExt cx="3999519" cy="798425"/>
          </a:xfrm>
        </p:grpSpPr>
        <p:pic>
          <p:nvPicPr>
            <p:cNvPr id="27" name="Object 8">
              <a:extLst>
                <a:ext uri="{FF2B5EF4-FFF2-40B4-BE49-F238E27FC236}">
                  <a16:creationId xmlns:a16="http://schemas.microsoft.com/office/drawing/2014/main" id="{48A82CAA-C063-4E94-965F-7E691D9CF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28" name="Object 12">
            <a:extLst>
              <a:ext uri="{FF2B5EF4-FFF2-40B4-BE49-F238E27FC236}">
                <a16:creationId xmlns:a16="http://schemas.microsoft.com/office/drawing/2014/main" id="{52051165-4545-49A7-AEAD-EF954807DFA5}"/>
              </a:ext>
            </a:extLst>
          </p:cNvPr>
          <p:cNvSpPr txBox="1"/>
          <p:nvPr/>
        </p:nvSpPr>
        <p:spPr>
          <a:xfrm>
            <a:off x="1295400" y="1441394"/>
            <a:ext cx="29718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카테고리별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71A654FD-3BF7-4684-A052-D6926C7DD526}"/>
              </a:ext>
            </a:extLst>
          </p:cNvPr>
          <p:cNvSpPr txBox="1"/>
          <p:nvPr/>
        </p:nvSpPr>
        <p:spPr>
          <a:xfrm>
            <a:off x="4267200" y="1618271"/>
            <a:ext cx="3886200" cy="3492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식품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담배와 주류 </a:t>
            </a:r>
            <a:endParaRPr lang="en-US" altLang="ko-KR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51324D-226C-4FE3-A4AA-06CC06AB1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963" y="2416696"/>
            <a:ext cx="8011198" cy="49936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15E195C-F4EF-4118-80A8-724AD5C50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0048" y="2416696"/>
            <a:ext cx="8011199" cy="5012804"/>
          </a:xfrm>
          <a:prstGeom prst="rect">
            <a:avLst/>
          </a:prstGeom>
        </p:spPr>
      </p:pic>
      <p:sp>
        <p:nvSpPr>
          <p:cNvPr id="30" name="Object 29">
            <a:extLst>
              <a:ext uri="{FF2B5EF4-FFF2-40B4-BE49-F238E27FC236}">
                <a16:creationId xmlns:a16="http://schemas.microsoft.com/office/drawing/2014/main" id="{C1798A2B-A6EF-4B35-857D-E1313566EAEE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9DC0B3BD-AED3-4E86-B919-DF5716CAE0ED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C886814E-5225-4BE4-9654-D2F36A887F59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E149CABF-8E78-4FC2-948C-25750BADBE23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33A85CB0-D0DF-4F86-92B3-53F489E50F9D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48731F6-26AA-4C80-A9DF-F07B0E529DD3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984E693-A13D-4222-9C09-92D6BBDEBAEA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1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2272" y="8079918"/>
            <a:ext cx="146788" cy="146788"/>
            <a:chOff x="1679472" y="251731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8">
            <a:extLst>
              <a:ext uri="{FF2B5EF4-FFF2-40B4-BE49-F238E27FC236}">
                <a16:creationId xmlns:a16="http://schemas.microsoft.com/office/drawing/2014/main" id="{91F0CEA8-0E45-46FC-A70F-1CAF4883FC7C}"/>
              </a:ext>
            </a:extLst>
          </p:cNvPr>
          <p:cNvSpPr txBox="1"/>
          <p:nvPr/>
        </p:nvSpPr>
        <p:spPr>
          <a:xfrm>
            <a:off x="1562729" y="7886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가장 높은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보임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2E4C2856-2008-4061-90F3-B1DFAED68CCA}"/>
              </a:ext>
            </a:extLst>
          </p:cNvPr>
          <p:cNvGrpSpPr/>
          <p:nvPr/>
        </p:nvGrpSpPr>
        <p:grpSpPr>
          <a:xfrm>
            <a:off x="1219200" y="8806712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5506FF95-86C8-44BD-8AF8-F1D18B8C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D61C39B1-EBF0-4A3B-99A7-62A20B13AB01}"/>
              </a:ext>
            </a:extLst>
          </p:cNvPr>
          <p:cNvSpPr txBox="1"/>
          <p:nvPr/>
        </p:nvSpPr>
        <p:spPr>
          <a:xfrm>
            <a:off x="1559657" y="86606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는 모든 구간에서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지수가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100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넘김 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5" name="그룹 1004">
            <a:extLst>
              <a:ext uri="{FF2B5EF4-FFF2-40B4-BE49-F238E27FC236}">
                <a16:creationId xmlns:a16="http://schemas.microsoft.com/office/drawing/2014/main" id="{317F5909-D2B4-4917-B97C-E6E77038ACD5}"/>
              </a:ext>
            </a:extLst>
          </p:cNvPr>
          <p:cNvGrpSpPr/>
          <p:nvPr/>
        </p:nvGrpSpPr>
        <p:grpSpPr>
          <a:xfrm>
            <a:off x="1219200" y="9492512"/>
            <a:ext cx="146788" cy="146788"/>
            <a:chOff x="1679472" y="2517318"/>
            <a:chExt cx="146788" cy="146788"/>
          </a:xfrm>
        </p:grpSpPr>
        <p:pic>
          <p:nvPicPr>
            <p:cNvPr id="56" name="Object 13">
              <a:extLst>
                <a:ext uri="{FF2B5EF4-FFF2-40B4-BE49-F238E27FC236}">
                  <a16:creationId xmlns:a16="http://schemas.microsoft.com/office/drawing/2014/main" id="{BE778C68-C040-4D46-B459-5BA425965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7" name="Object 8">
            <a:extLst>
              <a:ext uri="{FF2B5EF4-FFF2-40B4-BE49-F238E27FC236}">
                <a16:creationId xmlns:a16="http://schemas.microsoft.com/office/drawing/2014/main" id="{0AC71E40-9CA3-4415-900B-D5270AD2BBB2}"/>
              </a:ext>
            </a:extLst>
          </p:cNvPr>
          <p:cNvSpPr txBox="1"/>
          <p:nvPr/>
        </p:nvSpPr>
        <p:spPr>
          <a:xfrm>
            <a:off x="1559657" y="9346432"/>
            <a:ext cx="15887072" cy="5976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 이후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구간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 경제 타격 추측 시점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에서도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다른 나이대와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지수가 </a:t>
            </a:r>
            <a:r>
              <a:rPr lang="ko-KR" altLang="en-US" sz="2500" b="1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차이남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4" name="그룹 1003">
            <a:extLst>
              <a:ext uri="{FF2B5EF4-FFF2-40B4-BE49-F238E27FC236}">
                <a16:creationId xmlns:a16="http://schemas.microsoft.com/office/drawing/2014/main" id="{5AA9BF43-1E8C-4812-ADDC-666C98820193}"/>
              </a:ext>
            </a:extLst>
          </p:cNvPr>
          <p:cNvGrpSpPr/>
          <p:nvPr/>
        </p:nvGrpSpPr>
        <p:grpSpPr>
          <a:xfrm>
            <a:off x="904202" y="1320746"/>
            <a:ext cx="9992398" cy="798425"/>
            <a:chOff x="904202" y="1136869"/>
            <a:chExt cx="3999519" cy="798425"/>
          </a:xfrm>
        </p:grpSpPr>
        <p:pic>
          <p:nvPicPr>
            <p:cNvPr id="25" name="Object 8">
              <a:extLst>
                <a:ext uri="{FF2B5EF4-FFF2-40B4-BE49-F238E27FC236}">
                  <a16:creationId xmlns:a16="http://schemas.microsoft.com/office/drawing/2014/main" id="{F7A2AF7E-A32A-42BD-A399-B326233BC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27" name="Object 12">
            <a:extLst>
              <a:ext uri="{FF2B5EF4-FFF2-40B4-BE49-F238E27FC236}">
                <a16:creationId xmlns:a16="http://schemas.microsoft.com/office/drawing/2014/main" id="{B6171E03-9CA9-4E56-9B1B-731D1D06E9FF}"/>
              </a:ext>
            </a:extLst>
          </p:cNvPr>
          <p:cNvSpPr txBox="1"/>
          <p:nvPr/>
        </p:nvSpPr>
        <p:spPr>
          <a:xfrm>
            <a:off x="1333287" y="1431160"/>
            <a:ext cx="2938462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카테고리별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E0895AF2-B0A4-4AA5-9E84-E4E9EDD2903A}"/>
              </a:ext>
            </a:extLst>
          </p:cNvPr>
          <p:cNvSpPr txBox="1"/>
          <p:nvPr/>
        </p:nvSpPr>
        <p:spPr>
          <a:xfrm>
            <a:off x="4267200" y="1618271"/>
            <a:ext cx="6172200" cy="3492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건강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의료 용품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나이대별 건강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의료 용품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 변동 </a:t>
            </a:r>
            <a:endParaRPr lang="en-US" altLang="ko-KR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00EDC1-27A5-419A-A7E1-32A9E84A2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036" y="2400300"/>
            <a:ext cx="11343564" cy="5016913"/>
          </a:xfrm>
          <a:prstGeom prst="rect">
            <a:avLst/>
          </a:prstGeom>
        </p:spPr>
      </p:pic>
      <p:sp>
        <p:nvSpPr>
          <p:cNvPr id="29" name="Object 29">
            <a:extLst>
              <a:ext uri="{FF2B5EF4-FFF2-40B4-BE49-F238E27FC236}">
                <a16:creationId xmlns:a16="http://schemas.microsoft.com/office/drawing/2014/main" id="{31FC2195-57C0-499E-B4F0-CDCEAA25DE39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8DFB9394-8F74-4E60-B1A7-65B94C3B8823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83F04376-58F2-400F-9D85-9D9A70C830A1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094FC2C3-6357-4EBC-80DD-7BA35BD002AA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A710DE9E-1F3D-43D2-9AF8-216F3E0CBA7C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979DC1A-6A62-48B8-93BE-2394A201B01C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4538606-FD4B-491F-828F-828549399961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62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35" name="그룹 1004">
            <a:extLst>
              <a:ext uri="{FF2B5EF4-FFF2-40B4-BE49-F238E27FC236}">
                <a16:creationId xmlns:a16="http://schemas.microsoft.com/office/drawing/2014/main" id="{7356EABC-9B12-4DEA-A265-AA70DC7445F8}"/>
              </a:ext>
            </a:extLst>
          </p:cNvPr>
          <p:cNvGrpSpPr/>
          <p:nvPr/>
        </p:nvGrpSpPr>
        <p:grpSpPr>
          <a:xfrm>
            <a:off x="1222272" y="8232318"/>
            <a:ext cx="146788" cy="146788"/>
            <a:chOff x="1679472" y="2517318"/>
            <a:chExt cx="146788" cy="146788"/>
          </a:xfrm>
        </p:grpSpPr>
        <p:pic>
          <p:nvPicPr>
            <p:cNvPr id="36" name="Object 13">
              <a:extLst>
                <a:ext uri="{FF2B5EF4-FFF2-40B4-BE49-F238E27FC236}">
                  <a16:creationId xmlns:a16="http://schemas.microsoft.com/office/drawing/2014/main" id="{6DB6806A-AB58-4E56-9821-A50A0F0E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7" name="Object 8">
            <a:extLst>
              <a:ext uri="{FF2B5EF4-FFF2-40B4-BE49-F238E27FC236}">
                <a16:creationId xmlns:a16="http://schemas.microsoft.com/office/drawing/2014/main" id="{9A5EB90E-4599-49BE-AE0E-4091A4696E95}"/>
              </a:ext>
            </a:extLst>
          </p:cNvPr>
          <p:cNvSpPr txBox="1"/>
          <p:nvPr/>
        </p:nvSpPr>
        <p:spPr>
          <a:xfrm>
            <a:off x="1562729" y="80391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 이후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부터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급격하게 감소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하는 모습을 보임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8" name="그룹 1004">
            <a:extLst>
              <a:ext uri="{FF2B5EF4-FFF2-40B4-BE49-F238E27FC236}">
                <a16:creationId xmlns:a16="http://schemas.microsoft.com/office/drawing/2014/main" id="{0F392929-B2D0-4D2A-A849-1A053F682B81}"/>
              </a:ext>
            </a:extLst>
          </p:cNvPr>
          <p:cNvGrpSpPr/>
          <p:nvPr/>
        </p:nvGrpSpPr>
        <p:grpSpPr>
          <a:xfrm>
            <a:off x="1219200" y="8959112"/>
            <a:ext cx="146788" cy="146788"/>
            <a:chOff x="1679472" y="2517318"/>
            <a:chExt cx="146788" cy="146788"/>
          </a:xfrm>
        </p:grpSpPr>
        <p:pic>
          <p:nvPicPr>
            <p:cNvPr id="39" name="Object 13">
              <a:extLst>
                <a:ext uri="{FF2B5EF4-FFF2-40B4-BE49-F238E27FC236}">
                  <a16:creationId xmlns:a16="http://schemas.microsoft.com/office/drawing/2014/main" id="{F99C93D8-5A0D-4026-ABA4-750FEDA05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0" name="Object 8">
            <a:extLst>
              <a:ext uri="{FF2B5EF4-FFF2-40B4-BE49-F238E27FC236}">
                <a16:creationId xmlns:a16="http://schemas.microsoft.com/office/drawing/2014/main" id="{2E495111-7416-4744-B50F-90092D34D890}"/>
              </a:ext>
            </a:extLst>
          </p:cNvPr>
          <p:cNvSpPr txBox="1"/>
          <p:nvPr/>
        </p:nvSpPr>
        <p:spPr>
          <a:xfrm>
            <a:off x="1559657" y="88130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회색 박스 구간에서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변화량이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미만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기록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6" name="그룹 1003">
            <a:extLst>
              <a:ext uri="{FF2B5EF4-FFF2-40B4-BE49-F238E27FC236}">
                <a16:creationId xmlns:a16="http://schemas.microsoft.com/office/drawing/2014/main" id="{95180189-7842-4727-A0EB-5DF74ED8FFD2}"/>
              </a:ext>
            </a:extLst>
          </p:cNvPr>
          <p:cNvGrpSpPr/>
          <p:nvPr/>
        </p:nvGrpSpPr>
        <p:grpSpPr>
          <a:xfrm>
            <a:off x="904202" y="1320746"/>
            <a:ext cx="9992398" cy="798425"/>
            <a:chOff x="904202" y="1136869"/>
            <a:chExt cx="3999519" cy="798425"/>
          </a:xfrm>
        </p:grpSpPr>
        <p:pic>
          <p:nvPicPr>
            <p:cNvPr id="27" name="Object 8">
              <a:extLst>
                <a:ext uri="{FF2B5EF4-FFF2-40B4-BE49-F238E27FC236}">
                  <a16:creationId xmlns:a16="http://schemas.microsoft.com/office/drawing/2014/main" id="{253C7293-37AC-4437-B5AC-3CCB5FE06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32" name="Object 12">
            <a:extLst>
              <a:ext uri="{FF2B5EF4-FFF2-40B4-BE49-F238E27FC236}">
                <a16:creationId xmlns:a16="http://schemas.microsoft.com/office/drawing/2014/main" id="{404BA807-F1FD-4103-A627-DEDA1FBD19BE}"/>
              </a:ext>
            </a:extLst>
          </p:cNvPr>
          <p:cNvSpPr txBox="1"/>
          <p:nvPr/>
        </p:nvSpPr>
        <p:spPr>
          <a:xfrm>
            <a:off x="1305636" y="1441394"/>
            <a:ext cx="29718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카테고리별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3" name="Object 12">
            <a:extLst>
              <a:ext uri="{FF2B5EF4-FFF2-40B4-BE49-F238E27FC236}">
                <a16:creationId xmlns:a16="http://schemas.microsoft.com/office/drawing/2014/main" id="{F8153D25-74BA-4BE2-B170-11F6AC7FE5B9}"/>
              </a:ext>
            </a:extLst>
          </p:cNvPr>
          <p:cNvSpPr txBox="1"/>
          <p:nvPr/>
        </p:nvSpPr>
        <p:spPr>
          <a:xfrm>
            <a:off x="4267200" y="1618271"/>
            <a:ext cx="6172200" cy="3492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건강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의료 용품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세부 카테고리별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 </a:t>
            </a:r>
            <a:endParaRPr lang="en-US" altLang="ko-KR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E8A2B8-F8D7-4A56-BC31-3A7E19DA4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944" y="2424770"/>
            <a:ext cx="11346656" cy="5004730"/>
          </a:xfrm>
          <a:prstGeom prst="rect">
            <a:avLst/>
          </a:prstGeom>
        </p:spPr>
      </p:pic>
      <p:sp>
        <p:nvSpPr>
          <p:cNvPr id="23" name="Object 29">
            <a:extLst>
              <a:ext uri="{FF2B5EF4-FFF2-40B4-BE49-F238E27FC236}">
                <a16:creationId xmlns:a16="http://schemas.microsoft.com/office/drawing/2014/main" id="{80A4ACDE-3E19-492C-A168-A6BA1E4A5F76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21CF5B81-200A-4A38-984C-57831C480309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2B7AEF6D-9B24-462E-A2B1-EC326A767A5E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28" name="Object 32">
            <a:extLst>
              <a:ext uri="{FF2B5EF4-FFF2-40B4-BE49-F238E27FC236}">
                <a16:creationId xmlns:a16="http://schemas.microsoft.com/office/drawing/2014/main" id="{BD66DDF3-8E96-4C48-B4DB-89AEBF28B90D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05C2F3AE-2D06-4BF2-9576-4CCF66D1DE4B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2A224BB-88F4-42F1-94FC-B23265D42961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B446CCD-8E1C-4B32-B88C-6875671EEBC3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bject 8">
            <a:extLst>
              <a:ext uri="{FF2B5EF4-FFF2-40B4-BE49-F238E27FC236}">
                <a16:creationId xmlns:a16="http://schemas.microsoft.com/office/drawing/2014/main" id="{4BAD55E5-1798-4D3F-8264-E4323E22F892}"/>
              </a:ext>
            </a:extLst>
          </p:cNvPr>
          <p:cNvSpPr txBox="1"/>
          <p:nvPr/>
        </p:nvSpPr>
        <p:spPr>
          <a:xfrm>
            <a:off x="13030200" y="3264037"/>
            <a:ext cx="3743632" cy="33356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CGI </a:t>
            </a:r>
            <a:r>
              <a:rPr lang="ko-KR" altLang="en-US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</a:t>
            </a:r>
            <a:endParaRPr lang="en-US" altLang="ko-KR" sz="1400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년과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년을 비교하기 위해 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월별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 지수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에서</a:t>
            </a:r>
            <a:endParaRPr lang="en-US" altLang="ko-KR" sz="14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월별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 지수를 뺌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CGI</a:t>
            </a:r>
            <a:r>
              <a:rPr lang="en-US" altLang="ko-KR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 </a:t>
            </a:r>
            <a:r>
              <a:rPr lang="en-US" altLang="ko-KR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0 </a:t>
            </a:r>
            <a:r>
              <a:rPr lang="ko-KR" altLang="en-US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초과 </a:t>
            </a:r>
            <a:endParaRPr lang="en-US" altLang="ko-KR" sz="1400" b="1" i="0" dirty="0">
              <a:solidFill>
                <a:srgbClr val="639AC3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&lt;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ko-KR" altLang="en-US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CGI </a:t>
            </a:r>
            <a:r>
              <a:rPr lang="ko-KR" altLang="en-US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 </a:t>
            </a:r>
            <a:r>
              <a:rPr lang="en-US" altLang="ko-KR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0 </a:t>
            </a:r>
            <a:r>
              <a:rPr lang="ko-KR" altLang="en-US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미만 </a:t>
            </a:r>
            <a:endParaRPr lang="en-US" altLang="ko-KR" sz="1400" b="1" i="0" dirty="0">
              <a:solidFill>
                <a:srgbClr val="639AC3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&gt;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95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24" name="그룹 1003">
            <a:extLst>
              <a:ext uri="{FF2B5EF4-FFF2-40B4-BE49-F238E27FC236}">
                <a16:creationId xmlns:a16="http://schemas.microsoft.com/office/drawing/2014/main" id="{5AA9BF43-1E8C-4812-ADDC-666C98820193}"/>
              </a:ext>
            </a:extLst>
          </p:cNvPr>
          <p:cNvGrpSpPr/>
          <p:nvPr/>
        </p:nvGrpSpPr>
        <p:grpSpPr>
          <a:xfrm>
            <a:off x="904202" y="1320746"/>
            <a:ext cx="8011198" cy="798425"/>
            <a:chOff x="904202" y="1136869"/>
            <a:chExt cx="3999519" cy="798425"/>
          </a:xfrm>
        </p:grpSpPr>
        <p:pic>
          <p:nvPicPr>
            <p:cNvPr id="25" name="Object 8">
              <a:extLst>
                <a:ext uri="{FF2B5EF4-FFF2-40B4-BE49-F238E27FC236}">
                  <a16:creationId xmlns:a16="http://schemas.microsoft.com/office/drawing/2014/main" id="{F7A2AF7E-A32A-42BD-A399-B326233BC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27" name="Object 12">
            <a:extLst>
              <a:ext uri="{FF2B5EF4-FFF2-40B4-BE49-F238E27FC236}">
                <a16:creationId xmlns:a16="http://schemas.microsoft.com/office/drawing/2014/main" id="{B6171E03-9CA9-4E56-9B1B-731D1D06E9FF}"/>
              </a:ext>
            </a:extLst>
          </p:cNvPr>
          <p:cNvSpPr txBox="1"/>
          <p:nvPr/>
        </p:nvSpPr>
        <p:spPr>
          <a:xfrm>
            <a:off x="1309688" y="1441394"/>
            <a:ext cx="2957512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카테고리별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E0895AF2-B0A4-4AA5-9E84-E4E9EDD2903A}"/>
              </a:ext>
            </a:extLst>
          </p:cNvPr>
          <p:cNvSpPr txBox="1"/>
          <p:nvPr/>
        </p:nvSpPr>
        <p:spPr>
          <a:xfrm>
            <a:off x="4267200" y="1618271"/>
            <a:ext cx="4419600" cy="3492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일용품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–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나이대별 일용품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 변동 </a:t>
            </a:r>
            <a:endParaRPr lang="en-US" altLang="ko-KR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C44E4C-9499-4EE6-AFBE-25A470FDD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425226"/>
            <a:ext cx="11353800" cy="4981575"/>
          </a:xfrm>
          <a:prstGeom prst="rect">
            <a:avLst/>
          </a:prstGeom>
        </p:spPr>
      </p:pic>
      <p:grpSp>
        <p:nvGrpSpPr>
          <p:cNvPr id="29" name="그룹 1004">
            <a:extLst>
              <a:ext uri="{FF2B5EF4-FFF2-40B4-BE49-F238E27FC236}">
                <a16:creationId xmlns:a16="http://schemas.microsoft.com/office/drawing/2014/main" id="{91D72251-8EE9-46A7-AA39-7657F45E7CD7}"/>
              </a:ext>
            </a:extLst>
          </p:cNvPr>
          <p:cNvGrpSpPr/>
          <p:nvPr/>
        </p:nvGrpSpPr>
        <p:grpSpPr>
          <a:xfrm>
            <a:off x="1222272" y="8232318"/>
            <a:ext cx="146788" cy="146788"/>
            <a:chOff x="1679472" y="2517318"/>
            <a:chExt cx="146788" cy="146788"/>
          </a:xfrm>
        </p:grpSpPr>
        <p:pic>
          <p:nvPicPr>
            <p:cNvPr id="30" name="Object 13">
              <a:extLst>
                <a:ext uri="{FF2B5EF4-FFF2-40B4-BE49-F238E27FC236}">
                  <a16:creationId xmlns:a16="http://schemas.microsoft.com/office/drawing/2014/main" id="{94DCF9DE-9F50-497D-839B-E642EFE1E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1" name="Object 8">
            <a:extLst>
              <a:ext uri="{FF2B5EF4-FFF2-40B4-BE49-F238E27FC236}">
                <a16:creationId xmlns:a16="http://schemas.microsoft.com/office/drawing/2014/main" id="{870626F4-4FDC-4E58-B50C-A4BFDD29EEFB}"/>
              </a:ext>
            </a:extLst>
          </p:cNvPr>
          <p:cNvSpPr txBox="1"/>
          <p:nvPr/>
        </p:nvSpPr>
        <p:spPr>
          <a:xfrm>
            <a:off x="1562729" y="80391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지수가 가장 높음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2" name="그룹 1004">
            <a:extLst>
              <a:ext uri="{FF2B5EF4-FFF2-40B4-BE49-F238E27FC236}">
                <a16:creationId xmlns:a16="http://schemas.microsoft.com/office/drawing/2014/main" id="{6AE1EEFD-7AFC-4C6A-86DC-A2FF20E09183}"/>
              </a:ext>
            </a:extLst>
          </p:cNvPr>
          <p:cNvGrpSpPr/>
          <p:nvPr/>
        </p:nvGrpSpPr>
        <p:grpSpPr>
          <a:xfrm>
            <a:off x="1219200" y="8959112"/>
            <a:ext cx="146788" cy="146788"/>
            <a:chOff x="1679472" y="2517318"/>
            <a:chExt cx="146788" cy="146788"/>
          </a:xfrm>
        </p:grpSpPr>
        <p:pic>
          <p:nvPicPr>
            <p:cNvPr id="33" name="Object 13">
              <a:extLst>
                <a:ext uri="{FF2B5EF4-FFF2-40B4-BE49-F238E27FC236}">
                  <a16:creationId xmlns:a16="http://schemas.microsoft.com/office/drawing/2014/main" id="{38A822F0-A205-4E21-AEFA-1209E8A27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4" name="Object 8">
            <a:extLst>
              <a:ext uri="{FF2B5EF4-FFF2-40B4-BE49-F238E27FC236}">
                <a16:creationId xmlns:a16="http://schemas.microsoft.com/office/drawing/2014/main" id="{DC8E4546-25EB-46A0-8E1E-A03FF976893A}"/>
              </a:ext>
            </a:extLst>
          </p:cNvPr>
          <p:cNvSpPr txBox="1"/>
          <p:nvPr/>
        </p:nvSpPr>
        <p:spPr>
          <a:xfrm>
            <a:off x="1559657" y="88130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 이후 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도 감소하였지만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다른 나이대에 비해 감소폭이 적었음 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2" name="Object 29">
            <a:extLst>
              <a:ext uri="{FF2B5EF4-FFF2-40B4-BE49-F238E27FC236}">
                <a16:creationId xmlns:a16="http://schemas.microsoft.com/office/drawing/2014/main" id="{677D774A-D6E5-42B8-B90A-0D5D535739BA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3" name="Object 30">
            <a:extLst>
              <a:ext uri="{FF2B5EF4-FFF2-40B4-BE49-F238E27FC236}">
                <a16:creationId xmlns:a16="http://schemas.microsoft.com/office/drawing/2014/main" id="{99EA843F-A423-4F8A-8F9A-3929875A3ED4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Object 31">
            <a:extLst>
              <a:ext uri="{FF2B5EF4-FFF2-40B4-BE49-F238E27FC236}">
                <a16:creationId xmlns:a16="http://schemas.microsoft.com/office/drawing/2014/main" id="{270ABC3D-E379-4DD2-B49C-584EEE752E5F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5" name="Object 32">
            <a:extLst>
              <a:ext uri="{FF2B5EF4-FFF2-40B4-BE49-F238E27FC236}">
                <a16:creationId xmlns:a16="http://schemas.microsoft.com/office/drawing/2014/main" id="{6F89FE98-AF7D-4A01-9488-B34A66A66ADF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6" name="Object 29">
            <a:extLst>
              <a:ext uri="{FF2B5EF4-FFF2-40B4-BE49-F238E27FC236}">
                <a16:creationId xmlns:a16="http://schemas.microsoft.com/office/drawing/2014/main" id="{4002A2E7-DA21-4897-9826-F629277B1A92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7513A94-0299-4746-BBBA-278F5A8E4C23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222F058-7A41-41CD-A4D8-4BFE00EB618D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0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28" name="그룹 1003">
            <a:extLst>
              <a:ext uri="{FF2B5EF4-FFF2-40B4-BE49-F238E27FC236}">
                <a16:creationId xmlns:a16="http://schemas.microsoft.com/office/drawing/2014/main" id="{9420A064-9FC3-4302-95DA-8638E42724F6}"/>
              </a:ext>
            </a:extLst>
          </p:cNvPr>
          <p:cNvGrpSpPr/>
          <p:nvPr/>
        </p:nvGrpSpPr>
        <p:grpSpPr>
          <a:xfrm>
            <a:off x="904202" y="1320746"/>
            <a:ext cx="8011198" cy="798425"/>
            <a:chOff x="904202" y="1136869"/>
            <a:chExt cx="3999519" cy="798425"/>
          </a:xfrm>
        </p:grpSpPr>
        <p:pic>
          <p:nvPicPr>
            <p:cNvPr id="29" name="Object 8">
              <a:extLst>
                <a:ext uri="{FF2B5EF4-FFF2-40B4-BE49-F238E27FC236}">
                  <a16:creationId xmlns:a16="http://schemas.microsoft.com/office/drawing/2014/main" id="{81C71A2C-7C74-4C9C-B8EC-AC3180728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30" name="Object 12">
            <a:extLst>
              <a:ext uri="{FF2B5EF4-FFF2-40B4-BE49-F238E27FC236}">
                <a16:creationId xmlns:a16="http://schemas.microsoft.com/office/drawing/2014/main" id="{6FE128B1-38AC-4714-835B-35641862159A}"/>
              </a:ext>
            </a:extLst>
          </p:cNvPr>
          <p:cNvSpPr txBox="1"/>
          <p:nvPr/>
        </p:nvSpPr>
        <p:spPr>
          <a:xfrm>
            <a:off x="1295400" y="1431160"/>
            <a:ext cx="29718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카테고리별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1" name="Object 12">
            <a:extLst>
              <a:ext uri="{FF2B5EF4-FFF2-40B4-BE49-F238E27FC236}">
                <a16:creationId xmlns:a16="http://schemas.microsoft.com/office/drawing/2014/main" id="{CACF5982-3E79-496C-8044-1719FCE915DF}"/>
              </a:ext>
            </a:extLst>
          </p:cNvPr>
          <p:cNvSpPr txBox="1"/>
          <p:nvPr/>
        </p:nvSpPr>
        <p:spPr>
          <a:xfrm>
            <a:off x="4267200" y="1618271"/>
            <a:ext cx="4038600" cy="3492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일용품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세부 카테고리별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 </a:t>
            </a:r>
            <a:endParaRPr lang="en-US" altLang="ko-KR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5" name="그룹 1004">
            <a:extLst>
              <a:ext uri="{FF2B5EF4-FFF2-40B4-BE49-F238E27FC236}">
                <a16:creationId xmlns:a16="http://schemas.microsoft.com/office/drawing/2014/main" id="{7356EABC-9B12-4DEA-A265-AA70DC7445F8}"/>
              </a:ext>
            </a:extLst>
          </p:cNvPr>
          <p:cNvGrpSpPr/>
          <p:nvPr/>
        </p:nvGrpSpPr>
        <p:grpSpPr>
          <a:xfrm>
            <a:off x="1222272" y="8079918"/>
            <a:ext cx="146788" cy="146788"/>
            <a:chOff x="1679472" y="2517318"/>
            <a:chExt cx="146788" cy="146788"/>
          </a:xfrm>
        </p:grpSpPr>
        <p:pic>
          <p:nvPicPr>
            <p:cNvPr id="36" name="Object 13">
              <a:extLst>
                <a:ext uri="{FF2B5EF4-FFF2-40B4-BE49-F238E27FC236}">
                  <a16:creationId xmlns:a16="http://schemas.microsoft.com/office/drawing/2014/main" id="{6DB6806A-AB58-4E56-9821-A50A0F0E8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7" name="Object 8">
            <a:extLst>
              <a:ext uri="{FF2B5EF4-FFF2-40B4-BE49-F238E27FC236}">
                <a16:creationId xmlns:a16="http://schemas.microsoft.com/office/drawing/2014/main" id="{9A5EB90E-4599-49BE-AE0E-4091A4696E95}"/>
              </a:ext>
            </a:extLst>
          </p:cNvPr>
          <p:cNvSpPr txBox="1"/>
          <p:nvPr/>
        </p:nvSpPr>
        <p:spPr>
          <a:xfrm>
            <a:off x="1562729" y="7886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일용품은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변화량이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미만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기록 즉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년에 비해 매출이 </a:t>
            </a:r>
            <a:r>
              <a:rPr lang="ko-KR" altLang="en-US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감소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하였다는 것을 볼 수 있음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8" name="그룹 1004">
            <a:extLst>
              <a:ext uri="{FF2B5EF4-FFF2-40B4-BE49-F238E27FC236}">
                <a16:creationId xmlns:a16="http://schemas.microsoft.com/office/drawing/2014/main" id="{0F392929-B2D0-4D2A-A849-1A053F682B81}"/>
              </a:ext>
            </a:extLst>
          </p:cNvPr>
          <p:cNvGrpSpPr/>
          <p:nvPr/>
        </p:nvGrpSpPr>
        <p:grpSpPr>
          <a:xfrm>
            <a:off x="1219200" y="8806712"/>
            <a:ext cx="146788" cy="146788"/>
            <a:chOff x="1679472" y="2517318"/>
            <a:chExt cx="146788" cy="146788"/>
          </a:xfrm>
        </p:grpSpPr>
        <p:pic>
          <p:nvPicPr>
            <p:cNvPr id="39" name="Object 13">
              <a:extLst>
                <a:ext uri="{FF2B5EF4-FFF2-40B4-BE49-F238E27FC236}">
                  <a16:creationId xmlns:a16="http://schemas.microsoft.com/office/drawing/2014/main" id="{F99C93D8-5A0D-4026-ABA4-750FEDA05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0" name="Object 8">
            <a:extLst>
              <a:ext uri="{FF2B5EF4-FFF2-40B4-BE49-F238E27FC236}">
                <a16:creationId xmlns:a16="http://schemas.microsoft.com/office/drawing/2014/main" id="{2E495111-7416-4744-B50F-90092D34D890}"/>
              </a:ext>
            </a:extLst>
          </p:cNvPr>
          <p:cNvSpPr txBox="1"/>
          <p:nvPr/>
        </p:nvSpPr>
        <p:spPr>
          <a:xfrm>
            <a:off x="1559657" y="86606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0070C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생활용품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경우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 이후부터 하락세를 보임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41" name="그룹 1004">
            <a:extLst>
              <a:ext uri="{FF2B5EF4-FFF2-40B4-BE49-F238E27FC236}">
                <a16:creationId xmlns:a16="http://schemas.microsoft.com/office/drawing/2014/main" id="{DA3E4153-4637-4FC8-8DD1-422C9294F344}"/>
              </a:ext>
            </a:extLst>
          </p:cNvPr>
          <p:cNvGrpSpPr/>
          <p:nvPr/>
        </p:nvGrpSpPr>
        <p:grpSpPr>
          <a:xfrm>
            <a:off x="1219200" y="9492512"/>
            <a:ext cx="146788" cy="146788"/>
            <a:chOff x="1679472" y="2517318"/>
            <a:chExt cx="146788" cy="146788"/>
          </a:xfrm>
        </p:grpSpPr>
        <p:pic>
          <p:nvPicPr>
            <p:cNvPr id="42" name="Object 13">
              <a:extLst>
                <a:ext uri="{FF2B5EF4-FFF2-40B4-BE49-F238E27FC236}">
                  <a16:creationId xmlns:a16="http://schemas.microsoft.com/office/drawing/2014/main" id="{84434198-ED65-480C-854D-6BF5A662B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3" name="Object 8">
            <a:extLst>
              <a:ext uri="{FF2B5EF4-FFF2-40B4-BE49-F238E27FC236}">
                <a16:creationId xmlns:a16="http://schemas.microsoft.com/office/drawing/2014/main" id="{9AFA1D75-3F97-4037-9AA2-9618E63D73C1}"/>
              </a:ext>
            </a:extLst>
          </p:cNvPr>
          <p:cNvSpPr txBox="1"/>
          <p:nvPr/>
        </p:nvSpPr>
        <p:spPr>
          <a:xfrm>
            <a:off x="1559657" y="9346432"/>
            <a:ext cx="15887072" cy="5976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FF7F0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애완동물용품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변화량은 </a:t>
            </a:r>
            <a:r>
              <a:rPr lang="ko-KR" altLang="en-US" sz="2500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적어보임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F4DD48-1827-45E5-964F-CFC3DE1BD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400300"/>
            <a:ext cx="11353800" cy="5010020"/>
          </a:xfrm>
          <a:prstGeom prst="rect">
            <a:avLst/>
          </a:prstGeom>
        </p:spPr>
      </p:pic>
      <p:sp>
        <p:nvSpPr>
          <p:cNvPr id="26" name="Object 29">
            <a:extLst>
              <a:ext uri="{FF2B5EF4-FFF2-40B4-BE49-F238E27FC236}">
                <a16:creationId xmlns:a16="http://schemas.microsoft.com/office/drawing/2014/main" id="{24694B9F-6117-486F-AE49-F746CBC0AD03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854153C2-8BC9-4868-96F5-3EEEE4BF4D1B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798D50AE-3EC4-4685-B3DE-8BDAE2DFAAD4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4E9C32B9-BEAA-4DD3-8831-0B6532C85AFA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58E0B196-571E-4E07-8758-0AA099613DE7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2C99765-392C-4C83-BCB3-D2CC01E7D9E1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47B94C3-FCA2-4980-8640-E426C5B78608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bject 8">
            <a:extLst>
              <a:ext uri="{FF2B5EF4-FFF2-40B4-BE49-F238E27FC236}">
                <a16:creationId xmlns:a16="http://schemas.microsoft.com/office/drawing/2014/main" id="{FF288DD8-AEDF-4C92-B351-B0E399F0ACDF}"/>
              </a:ext>
            </a:extLst>
          </p:cNvPr>
          <p:cNvSpPr txBox="1"/>
          <p:nvPr/>
        </p:nvSpPr>
        <p:spPr>
          <a:xfrm>
            <a:off x="13030200" y="3264037"/>
            <a:ext cx="3743632" cy="33356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CGI </a:t>
            </a:r>
            <a:r>
              <a:rPr lang="ko-KR" altLang="en-US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</a:t>
            </a:r>
            <a:endParaRPr lang="en-US" altLang="ko-KR" sz="1400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년과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년을 비교하기 위해 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월별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 지수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에서</a:t>
            </a:r>
            <a:endParaRPr lang="en-US" altLang="ko-KR" sz="14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월별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 지수를 뺌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CGI</a:t>
            </a:r>
            <a:r>
              <a:rPr lang="en-US" altLang="ko-KR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 </a:t>
            </a:r>
            <a:r>
              <a:rPr lang="en-US" altLang="ko-KR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0 </a:t>
            </a:r>
            <a:r>
              <a:rPr lang="ko-KR" altLang="en-US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초과 </a:t>
            </a:r>
            <a:endParaRPr lang="en-US" altLang="ko-KR" sz="1400" b="1" i="0" dirty="0">
              <a:solidFill>
                <a:srgbClr val="639AC3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&lt;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ko-KR" altLang="en-US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CGI </a:t>
            </a:r>
            <a:r>
              <a:rPr lang="ko-KR" altLang="en-US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 </a:t>
            </a:r>
            <a:r>
              <a:rPr lang="en-US" altLang="ko-KR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0 </a:t>
            </a:r>
            <a:r>
              <a:rPr lang="ko-KR" altLang="en-US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미만 </a:t>
            </a:r>
            <a:endParaRPr lang="en-US" altLang="ko-KR" sz="1400" b="1" i="0" dirty="0">
              <a:solidFill>
                <a:srgbClr val="639AC3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&gt;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06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1000" y="1977537"/>
            <a:ext cx="6576951" cy="661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1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에스코어 드림 5" pitchFamily="34" charset="0"/>
              </a:rPr>
              <a:t>서론 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9067800" y="1400095"/>
            <a:ext cx="2992605" cy="1479722"/>
            <a:chOff x="9110088" y="1400095"/>
            <a:chExt cx="2992605" cy="1479722"/>
          </a:xfrm>
        </p:grpSpPr>
        <p:sp>
          <p:nvSpPr>
            <p:cNvPr id="4" name="Object 4"/>
            <p:cNvSpPr txBox="1"/>
            <p:nvPr/>
          </p:nvSpPr>
          <p:spPr>
            <a:xfrm>
              <a:off x="10250315" y="1400095"/>
              <a:ext cx="1852378" cy="147972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10400" kern="0" spc="-100" dirty="0">
                  <a:solidFill>
                    <a:srgbClr val="639AC3"/>
                  </a:solidFill>
                  <a:latin typeface="여기어때 잘난체 OTF" pitchFamily="34" charset="0"/>
                  <a:cs typeface="여기어때 잘난체 OTF" pitchFamily="34" charset="0"/>
                </a:rPr>
                <a:t>01</a:t>
              </a:r>
              <a:endParaRPr lang="en-US" dirty="0"/>
            </a:p>
          </p:txBody>
        </p:sp>
        <p:grpSp>
          <p:nvGrpSpPr>
            <p:cNvPr id="1002" name="그룹 1002"/>
            <p:cNvGrpSpPr/>
            <p:nvPr/>
          </p:nvGrpSpPr>
          <p:grpSpPr>
            <a:xfrm>
              <a:off x="9607486" y="1744526"/>
              <a:ext cx="994796" cy="290558"/>
              <a:chOff x="9607486" y="1744526"/>
              <a:chExt cx="994796" cy="290558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07486" y="1744526"/>
                <a:ext cx="994796" cy="290558"/>
              </a:xfrm>
              <a:prstGeom prst="rect">
                <a:avLst/>
              </a:prstGeom>
            </p:spPr>
          </p:pic>
        </p:grpSp>
        <p:sp>
          <p:nvSpPr>
            <p:cNvPr id="8" name="Object 8"/>
            <p:cNvSpPr txBox="1"/>
            <p:nvPr/>
          </p:nvSpPr>
          <p:spPr>
            <a:xfrm>
              <a:off x="9110088" y="1758145"/>
              <a:ext cx="1492194" cy="34016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2400" dirty="0">
                  <a:solidFill>
                    <a:srgbClr val="639AC3"/>
                  </a:solidFill>
                  <a:latin typeface="여기어때 잘난체 OTF" pitchFamily="34" charset="0"/>
                  <a:cs typeface="여기어때 잘난체 OTF" pitchFamily="34" charset="0"/>
                </a:rPr>
                <a:t>Chapter</a:t>
              </a:r>
              <a:endParaRPr lang="en-US"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811000" y="3491488"/>
            <a:ext cx="6719311" cy="661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sz="3200" b="1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3200" b="1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endParaRPr lang="en-US" altLang="ko-KR" sz="3200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sz="2400" b="1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400" b="1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sz="2400" b="1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400" b="1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sz="2400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95798" y="5143500"/>
            <a:ext cx="7406602" cy="661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200" b="1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endParaRPr lang="en-US" altLang="ko-KR" sz="3200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r>
              <a:rPr lang="en-US" altLang="ko-KR" sz="2400" b="1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sz="2400" b="1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sz="2400" b="1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sz="2400" b="1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sz="2800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1811000" y="6844288"/>
            <a:ext cx="7060864" cy="661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sz="3200" b="1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endParaRPr lang="en-US" altLang="ko-KR" sz="3200" b="1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sz="2800" b="1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400" b="1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2400" b="1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sz="2800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21089" y="8350345"/>
            <a:ext cx="8040456" cy="661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dirty="0"/>
          </a:p>
        </p:txBody>
      </p:sp>
      <p:sp>
        <p:nvSpPr>
          <p:cNvPr id="14" name="Object 14"/>
          <p:cNvSpPr txBox="1"/>
          <p:nvPr/>
        </p:nvSpPr>
        <p:spPr>
          <a:xfrm>
            <a:off x="1153422" y="1293124"/>
            <a:ext cx="9803121" cy="165710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1600" kern="0" spc="100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여기어때 잘난체 OTF" pitchFamily="34" charset="0"/>
              </a:rPr>
              <a:t>CONTENTS</a:t>
            </a:r>
            <a:endParaRPr 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6305" y="3098811"/>
            <a:ext cx="7671068" cy="653137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28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포스트 코로나 데이터 시각화 경진대회 </a:t>
            </a:r>
            <a:r>
              <a:rPr lang="en-US" altLang="ko-KR" sz="28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DNA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팀</a:t>
            </a: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08027" y="3067330"/>
            <a:ext cx="1918813" cy="14797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400" kern="0" spc="-100" dirty="0">
                <a:solidFill>
                  <a:srgbClr val="639AC3"/>
                </a:solidFill>
                <a:latin typeface="여기어때 잘난체 OTF" pitchFamily="34" charset="0"/>
                <a:cs typeface="여기어때 잘난체 OTF" pitchFamily="34" charset="0"/>
              </a:rPr>
              <a:t>02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607486" y="3411761"/>
            <a:ext cx="994796" cy="290558"/>
            <a:chOff x="9607486" y="3411761"/>
            <a:chExt cx="994796" cy="29055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7486" y="3411761"/>
              <a:ext cx="994796" cy="290558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067800" y="3425380"/>
            <a:ext cx="1492194" cy="34016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dirty="0">
                <a:solidFill>
                  <a:srgbClr val="639AC3"/>
                </a:solidFill>
                <a:latin typeface="여기어때 잘난체 OTF" pitchFamily="34" charset="0"/>
                <a:cs typeface="여기어때 잘난체 OTF" pitchFamily="34" charset="0"/>
              </a:rPr>
              <a:t>Chapter</a:t>
            </a:r>
            <a:endParaRPr lang="en-US" dirty="0"/>
          </a:p>
        </p:txBody>
      </p:sp>
      <p:sp>
        <p:nvSpPr>
          <p:cNvPr id="21" name="Object 21"/>
          <p:cNvSpPr txBox="1"/>
          <p:nvPr/>
        </p:nvSpPr>
        <p:spPr>
          <a:xfrm>
            <a:off x="10208027" y="4734565"/>
            <a:ext cx="1947384" cy="14797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400" kern="0" spc="-100" dirty="0">
                <a:solidFill>
                  <a:srgbClr val="639AC3"/>
                </a:solidFill>
                <a:latin typeface="여기어때 잘난체 OTF" pitchFamily="34" charset="0"/>
                <a:cs typeface="여기어때 잘난체 OTF" pitchFamily="34" charset="0"/>
              </a:rPr>
              <a:t>03</a:t>
            </a:r>
            <a:endParaRPr lang="en-US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607486" y="5078995"/>
            <a:ext cx="994796" cy="290558"/>
            <a:chOff x="9607486" y="5078995"/>
            <a:chExt cx="994796" cy="29055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7486" y="5078995"/>
              <a:ext cx="994796" cy="29055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067800" y="5092615"/>
            <a:ext cx="1492194" cy="34016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dirty="0">
                <a:solidFill>
                  <a:srgbClr val="639AC3"/>
                </a:solidFill>
                <a:latin typeface="여기어때 잘난체 OTF" pitchFamily="34" charset="0"/>
                <a:cs typeface="여기어때 잘난체 OTF" pitchFamily="34" charset="0"/>
              </a:rPr>
              <a:t>Chapter</a:t>
            </a:r>
            <a:endParaRPr lang="en-US" dirty="0"/>
          </a:p>
        </p:txBody>
      </p:sp>
      <p:sp>
        <p:nvSpPr>
          <p:cNvPr id="26" name="Object 26"/>
          <p:cNvSpPr txBox="1"/>
          <p:nvPr/>
        </p:nvSpPr>
        <p:spPr>
          <a:xfrm>
            <a:off x="10208027" y="6401799"/>
            <a:ext cx="1948854" cy="14797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400" kern="0" spc="-100" dirty="0">
                <a:solidFill>
                  <a:srgbClr val="639AC3"/>
                </a:solidFill>
                <a:latin typeface="여기어때 잘난체 OTF" pitchFamily="34" charset="0"/>
                <a:cs typeface="여기어때 잘난체 OTF" pitchFamily="34" charset="0"/>
              </a:rPr>
              <a:t>04</a:t>
            </a:r>
            <a:endParaRPr lang="en-US" dirty="0"/>
          </a:p>
        </p:txBody>
      </p:sp>
      <p:grpSp>
        <p:nvGrpSpPr>
          <p:cNvPr id="1005" name="그룹 1005"/>
          <p:cNvGrpSpPr/>
          <p:nvPr/>
        </p:nvGrpSpPr>
        <p:grpSpPr>
          <a:xfrm>
            <a:off x="9607486" y="6746230"/>
            <a:ext cx="994796" cy="290558"/>
            <a:chOff x="9607486" y="6746230"/>
            <a:chExt cx="994796" cy="29055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7486" y="6746230"/>
              <a:ext cx="994796" cy="29055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9067800" y="6759849"/>
            <a:ext cx="1492194" cy="34016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dirty="0">
                <a:solidFill>
                  <a:srgbClr val="639AC3"/>
                </a:solidFill>
                <a:latin typeface="여기어때 잘난체 OTF" pitchFamily="34" charset="0"/>
                <a:cs typeface="여기어때 잘난체 OTF" pitchFamily="34" charset="0"/>
              </a:rPr>
              <a:t>Chapter</a:t>
            </a:r>
            <a:endParaRPr lang="en-US" dirty="0"/>
          </a:p>
        </p:txBody>
      </p:sp>
      <p:sp>
        <p:nvSpPr>
          <p:cNvPr id="31" name="Object 31"/>
          <p:cNvSpPr txBox="1"/>
          <p:nvPr/>
        </p:nvSpPr>
        <p:spPr>
          <a:xfrm>
            <a:off x="10208027" y="8069034"/>
            <a:ext cx="1908901" cy="14797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10400" kern="0" spc="-100" dirty="0">
                <a:solidFill>
                  <a:srgbClr val="639AC3"/>
                </a:solidFill>
                <a:latin typeface="여기어때 잘난체 OTF" pitchFamily="34" charset="0"/>
                <a:cs typeface="여기어때 잘난체 OTF" pitchFamily="34" charset="0"/>
              </a:rPr>
              <a:t>05</a:t>
            </a:r>
            <a:endParaRPr lang="en-US" dirty="0"/>
          </a:p>
        </p:txBody>
      </p:sp>
      <p:grpSp>
        <p:nvGrpSpPr>
          <p:cNvPr id="1006" name="그룹 1006"/>
          <p:cNvGrpSpPr/>
          <p:nvPr/>
        </p:nvGrpSpPr>
        <p:grpSpPr>
          <a:xfrm>
            <a:off x="9607486" y="8413465"/>
            <a:ext cx="994796" cy="290558"/>
            <a:chOff x="9607486" y="8413465"/>
            <a:chExt cx="994796" cy="29055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7486" y="8413465"/>
              <a:ext cx="994796" cy="290558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9067800" y="8427084"/>
            <a:ext cx="1492194" cy="34016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2400" dirty="0">
                <a:solidFill>
                  <a:srgbClr val="639AC3"/>
                </a:solidFill>
                <a:latin typeface="여기어때 잘난체 OTF" pitchFamily="34" charset="0"/>
                <a:cs typeface="여기어때 잘난체 OTF" pitchFamily="34" charset="0"/>
              </a:rPr>
              <a:t>Chapter</a:t>
            </a:r>
            <a:endParaRPr lang="en-US" dirty="0"/>
          </a:p>
        </p:txBody>
      </p:sp>
      <p:grpSp>
        <p:nvGrpSpPr>
          <p:cNvPr id="1007" name="그룹 1007"/>
          <p:cNvGrpSpPr/>
          <p:nvPr/>
        </p:nvGrpSpPr>
        <p:grpSpPr>
          <a:xfrm>
            <a:off x="1905000" y="3951073"/>
            <a:ext cx="5566629" cy="6171429"/>
            <a:chOff x="-780952" y="4304135"/>
            <a:chExt cx="5566629" cy="617142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80952" y="4304135"/>
              <a:ext cx="5566629" cy="6171429"/>
            </a:xfrm>
            <a:prstGeom prst="rect">
              <a:avLst/>
            </a:prstGeom>
          </p:spPr>
        </p:pic>
      </p:grpSp>
      <p:sp>
        <p:nvSpPr>
          <p:cNvPr id="3" name="Object 2">
            <a:extLst>
              <a:ext uri="{FF2B5EF4-FFF2-40B4-BE49-F238E27FC236}">
                <a16:creationId xmlns:a16="http://schemas.microsoft.com/office/drawing/2014/main" id="{D0AD4931-DF33-4376-92DA-CEF3D3CD18F3}"/>
              </a:ext>
            </a:extLst>
          </p:cNvPr>
          <p:cNvSpPr txBox="1"/>
          <p:nvPr/>
        </p:nvSpPr>
        <p:spPr>
          <a:xfrm>
            <a:off x="11863449" y="8648700"/>
            <a:ext cx="6576951" cy="66141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100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에스코어 드림 5" pitchFamily="34" charset="0"/>
              </a:rPr>
              <a:t>마무리 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4202" y="1320746"/>
            <a:ext cx="3999519" cy="798425"/>
            <a:chOff x="904202" y="1136869"/>
            <a:chExt cx="3999519" cy="7984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62964" y="1441177"/>
            <a:ext cx="2856636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222271" y="8079918"/>
            <a:ext cx="146788" cy="146788"/>
            <a:chOff x="1679472" y="251731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8">
            <a:extLst>
              <a:ext uri="{FF2B5EF4-FFF2-40B4-BE49-F238E27FC236}">
                <a16:creationId xmlns:a16="http://schemas.microsoft.com/office/drawing/2014/main" id="{91F0CEA8-0E45-46FC-A70F-1CAF4883FC7C}"/>
              </a:ext>
            </a:extLst>
          </p:cNvPr>
          <p:cNvSpPr txBox="1"/>
          <p:nvPr/>
        </p:nvSpPr>
        <p:spPr>
          <a:xfrm>
            <a:off x="1562728" y="7886700"/>
            <a:ext cx="167252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좌측의 그래프에선 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지수가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2020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년에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모두 높았고 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년의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지수는 다른 나이대의 </a:t>
            </a:r>
            <a:endParaRPr lang="en-US" altLang="ko-KR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r>
              <a:rPr lang="en-US" altLang="ko-KR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보다도 </a:t>
            </a:r>
            <a:r>
              <a:rPr lang="ko-KR" altLang="en-US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높았음 </a:t>
            </a:r>
            <a:endParaRPr lang="en-US" sz="25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2E4C2856-2008-4061-90F3-B1DFAED68CCA}"/>
              </a:ext>
            </a:extLst>
          </p:cNvPr>
          <p:cNvGrpSpPr/>
          <p:nvPr/>
        </p:nvGrpSpPr>
        <p:grpSpPr>
          <a:xfrm>
            <a:off x="1219199" y="8959112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5506FF95-86C8-44BD-8AF8-F1D18B8C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D61C39B1-EBF0-4A3B-99A7-62A20B13AB01}"/>
              </a:ext>
            </a:extLst>
          </p:cNvPr>
          <p:cNvSpPr txBox="1"/>
          <p:nvPr/>
        </p:nvSpPr>
        <p:spPr>
          <a:xfrm>
            <a:off x="1559656" y="88130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우측의 그래프에선 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전체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변화량이 적었고 </a:t>
            </a:r>
            <a:r>
              <a:rPr lang="en-US" altLang="ko-KR" sz="2500" b="1" dirty="0">
                <a:solidFill>
                  <a:srgbClr val="FF7F0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30</a:t>
            </a:r>
            <a:r>
              <a:rPr lang="ko-KR" altLang="en-US" sz="2500" b="1" dirty="0">
                <a:solidFill>
                  <a:srgbClr val="FF7F0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b="1" dirty="0">
                <a:solidFill>
                  <a:schemeClr val="accent4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500" b="1" dirty="0">
                <a:solidFill>
                  <a:srgbClr val="00B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40</a:t>
            </a:r>
            <a:r>
              <a:rPr lang="ko-KR" altLang="en-US" sz="2500" b="1" dirty="0">
                <a:solidFill>
                  <a:srgbClr val="00B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변화량은 비교적 컸음 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5" name="그룹 1004">
            <a:extLst>
              <a:ext uri="{FF2B5EF4-FFF2-40B4-BE49-F238E27FC236}">
                <a16:creationId xmlns:a16="http://schemas.microsoft.com/office/drawing/2014/main" id="{317F5909-D2B4-4917-B97C-E6E77038ACD5}"/>
              </a:ext>
            </a:extLst>
          </p:cNvPr>
          <p:cNvGrpSpPr/>
          <p:nvPr/>
        </p:nvGrpSpPr>
        <p:grpSpPr>
          <a:xfrm>
            <a:off x="1219199" y="9644912"/>
            <a:ext cx="146788" cy="146788"/>
            <a:chOff x="1679472" y="2517318"/>
            <a:chExt cx="146788" cy="146788"/>
          </a:xfrm>
        </p:grpSpPr>
        <p:pic>
          <p:nvPicPr>
            <p:cNvPr id="56" name="Object 13">
              <a:extLst>
                <a:ext uri="{FF2B5EF4-FFF2-40B4-BE49-F238E27FC236}">
                  <a16:creationId xmlns:a16="http://schemas.microsoft.com/office/drawing/2014/main" id="{BE778C68-C040-4D46-B459-5BA425965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7" name="Object 8">
            <a:extLst>
              <a:ext uri="{FF2B5EF4-FFF2-40B4-BE49-F238E27FC236}">
                <a16:creationId xmlns:a16="http://schemas.microsoft.com/office/drawing/2014/main" id="{0AC71E40-9CA3-4415-900B-D5270AD2BBB2}"/>
              </a:ext>
            </a:extLst>
          </p:cNvPr>
          <p:cNvSpPr txBox="1"/>
          <p:nvPr/>
        </p:nvSpPr>
        <p:spPr>
          <a:xfrm>
            <a:off x="1559656" y="94988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경제의 최전선에 있는 </a:t>
            </a:r>
            <a:r>
              <a:rPr lang="en-US" altLang="ko-KR" sz="2500" b="1" dirty="0">
                <a:solidFill>
                  <a:srgbClr val="FF7F0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30</a:t>
            </a:r>
            <a:r>
              <a:rPr lang="ko-KR" altLang="en-US" sz="2500" b="1" dirty="0">
                <a:solidFill>
                  <a:srgbClr val="FF7F0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b="1" dirty="0">
                <a:solidFill>
                  <a:schemeClr val="accent4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500" b="1" dirty="0">
                <a:solidFill>
                  <a:srgbClr val="00B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40</a:t>
            </a:r>
            <a:r>
              <a:rPr lang="ko-KR" altLang="en-US" sz="2500" b="1" dirty="0">
                <a:solidFill>
                  <a:srgbClr val="00B05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가장 민감하게 반응한 것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으로 보임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Object 12">
            <a:extLst>
              <a:ext uri="{FF2B5EF4-FFF2-40B4-BE49-F238E27FC236}">
                <a16:creationId xmlns:a16="http://schemas.microsoft.com/office/drawing/2014/main" id="{147C3A71-FFFD-4E20-AD59-EE96DC561804}"/>
              </a:ext>
            </a:extLst>
          </p:cNvPr>
          <p:cNvSpPr txBox="1"/>
          <p:nvPr/>
        </p:nvSpPr>
        <p:spPr>
          <a:xfrm>
            <a:off x="1295400" y="1396448"/>
            <a:ext cx="3810000" cy="59116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전체 연도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나이 대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BD31E1-1BA9-4F1E-A4BB-2C8B5645C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450411"/>
            <a:ext cx="7924800" cy="49790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FEF862-FFD9-486B-A7CB-B1B4173A4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3" y="2400300"/>
            <a:ext cx="8077198" cy="5029201"/>
          </a:xfrm>
          <a:prstGeom prst="rect">
            <a:avLst/>
          </a:prstGeom>
        </p:spPr>
      </p:pic>
      <p:sp>
        <p:nvSpPr>
          <p:cNvPr id="27" name="Object 29">
            <a:extLst>
              <a:ext uri="{FF2B5EF4-FFF2-40B4-BE49-F238E27FC236}">
                <a16:creationId xmlns:a16="http://schemas.microsoft.com/office/drawing/2014/main" id="{DB5D5185-DFB4-4340-910D-DE160460047C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682972DD-DFA9-42DC-8881-4DAF8D861C50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6EB4BA15-618D-4960-9C26-B8B4B7F47818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4D0E88AC-F4E7-4F51-84D6-A271E1AE3D6D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D28FB85E-EFDD-429C-83F1-1EB44DF11C77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C38C5F2-ACDB-4A8D-846F-0D172116F0B7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F093D64-E97D-45EA-884D-37E850DFBE16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608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4202" y="1277337"/>
            <a:ext cx="17002798" cy="798425"/>
            <a:chOff x="904202" y="1136869"/>
            <a:chExt cx="17886674" cy="798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202" y="1277337"/>
            <a:ext cx="3576950" cy="798425"/>
            <a:chOff x="904202" y="1136869"/>
            <a:chExt cx="3576950" cy="79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9929" y="2552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년과 </a:t>
            </a:r>
            <a:r>
              <a:rPr lang="en-US" altLang="ko-KR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1 ~ 2</a:t>
            </a:r>
            <a:r>
              <a:rPr lang="ko-KR" altLang="en-US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월은 </a:t>
            </a:r>
            <a:r>
              <a:rPr lang="en-US" altLang="ko-KR" sz="28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지수가 </a:t>
            </a:r>
            <a:r>
              <a:rPr lang="ko-KR" altLang="en-US" sz="28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별 차이가 없</a:t>
            </a:r>
            <a:r>
              <a:rPr lang="ko-KR" altLang="en-US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음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4970" y="1367752"/>
            <a:ext cx="257119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정리</a:t>
            </a:r>
            <a:endParaRPr lang="en-US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758212" y="2698780"/>
            <a:ext cx="146788" cy="146788"/>
            <a:chOff x="1679472" y="2517318"/>
            <a:chExt cx="146788" cy="1467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8212" y="3673826"/>
            <a:ext cx="146788" cy="146788"/>
            <a:chOff x="1660264" y="353335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0264" y="353335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019929" y="3531368"/>
            <a:ext cx="14607808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3</a:t>
            </a:r>
            <a:r>
              <a:rPr lang="ko-KR" altLang="en-US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월부터 </a:t>
            </a:r>
            <a:r>
              <a:rPr lang="en-US" altLang="ko-KR" sz="28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지수가 </a:t>
            </a:r>
            <a:r>
              <a:rPr lang="ko-KR" altLang="en-US" sz="28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차이를 </a:t>
            </a:r>
            <a:r>
              <a:rPr lang="ko-KR" altLang="en-US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보임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ADBCCC8A-4089-4A13-8569-FF00581CDAA1}"/>
              </a:ext>
            </a:extLst>
          </p:cNvPr>
          <p:cNvSpPr txBox="1"/>
          <p:nvPr/>
        </p:nvSpPr>
        <p:spPr>
          <a:xfrm>
            <a:off x="2014317" y="4457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 </a:t>
            </a:r>
            <a:r>
              <a:rPr lang="ko-KR" altLang="en-US" sz="28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모든 대분류 품목에서 </a:t>
            </a:r>
            <a:r>
              <a:rPr lang="ko-KR" altLang="en-US" sz="2800" b="1" i="0" dirty="0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가장 높은 </a:t>
            </a:r>
            <a:r>
              <a:rPr lang="en-US" altLang="ko-KR" sz="2800" b="1" i="0" dirty="0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800" b="1" i="0" dirty="0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기록함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5" name="그룹 1003">
            <a:extLst>
              <a:ext uri="{FF2B5EF4-FFF2-40B4-BE49-F238E27FC236}">
                <a16:creationId xmlns:a16="http://schemas.microsoft.com/office/drawing/2014/main" id="{92C40614-4817-4561-8A1D-4F0A3CD64CD9}"/>
              </a:ext>
            </a:extLst>
          </p:cNvPr>
          <p:cNvGrpSpPr/>
          <p:nvPr/>
        </p:nvGrpSpPr>
        <p:grpSpPr>
          <a:xfrm>
            <a:off x="1752600" y="4603780"/>
            <a:ext cx="146788" cy="146788"/>
            <a:chOff x="1679472" y="2517318"/>
            <a:chExt cx="146788" cy="146788"/>
          </a:xfrm>
        </p:grpSpPr>
        <p:pic>
          <p:nvPicPr>
            <p:cNvPr id="36" name="Object 10">
              <a:extLst>
                <a:ext uri="{FF2B5EF4-FFF2-40B4-BE49-F238E27FC236}">
                  <a16:creationId xmlns:a16="http://schemas.microsoft.com/office/drawing/2014/main" id="{F80A7DDB-AB99-4446-973C-3134E48D0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0" name="Object 8">
            <a:extLst>
              <a:ext uri="{FF2B5EF4-FFF2-40B4-BE49-F238E27FC236}">
                <a16:creationId xmlns:a16="http://schemas.microsoft.com/office/drawing/2014/main" id="{FBD4AD78-6C0A-467F-A263-22057B1B779C}"/>
              </a:ext>
            </a:extLst>
          </p:cNvPr>
          <p:cNvSpPr txBox="1"/>
          <p:nvPr/>
        </p:nvSpPr>
        <p:spPr>
          <a:xfrm>
            <a:off x="2014317" y="54602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 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식품</a:t>
            </a:r>
            <a:r>
              <a:rPr lang="en-US" altLang="ko-KR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건강</a:t>
            </a:r>
            <a:r>
              <a:rPr lang="en-US" altLang="ko-KR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의료용품은 </a:t>
            </a:r>
            <a:r>
              <a:rPr lang="en-US" altLang="ko-KR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3 ~ 5</a:t>
            </a:r>
            <a:r>
              <a:rPr lang="ko-KR" altLang="en-US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에도 </a:t>
            </a:r>
            <a:r>
              <a:rPr lang="en-US" altLang="ko-KR" sz="28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지수가 </a:t>
            </a:r>
            <a:r>
              <a:rPr lang="en-US" altLang="ko-KR" sz="28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100</a:t>
            </a:r>
            <a:r>
              <a:rPr lang="ko-KR" altLang="en-US" sz="28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넘</a:t>
            </a:r>
            <a:r>
              <a:rPr lang="ko-KR" altLang="en-US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김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41" name="그룹 1003">
            <a:extLst>
              <a:ext uri="{FF2B5EF4-FFF2-40B4-BE49-F238E27FC236}">
                <a16:creationId xmlns:a16="http://schemas.microsoft.com/office/drawing/2014/main" id="{104FC9F2-CF5E-49C6-B81E-362C26159E49}"/>
              </a:ext>
            </a:extLst>
          </p:cNvPr>
          <p:cNvGrpSpPr/>
          <p:nvPr/>
        </p:nvGrpSpPr>
        <p:grpSpPr>
          <a:xfrm>
            <a:off x="1752600" y="5606312"/>
            <a:ext cx="146788" cy="146788"/>
            <a:chOff x="1679472" y="2517318"/>
            <a:chExt cx="146788" cy="146788"/>
          </a:xfrm>
        </p:grpSpPr>
        <p:pic>
          <p:nvPicPr>
            <p:cNvPr id="42" name="Object 10">
              <a:extLst>
                <a:ext uri="{FF2B5EF4-FFF2-40B4-BE49-F238E27FC236}">
                  <a16:creationId xmlns:a16="http://schemas.microsoft.com/office/drawing/2014/main" id="{CFD1C2B8-AF6B-48AD-894D-8F9510541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3" name="Object 8">
            <a:extLst>
              <a:ext uri="{FF2B5EF4-FFF2-40B4-BE49-F238E27FC236}">
                <a16:creationId xmlns:a16="http://schemas.microsoft.com/office/drawing/2014/main" id="{721CE92A-74A4-4725-B0B8-AA1657A11C59}"/>
              </a:ext>
            </a:extLst>
          </p:cNvPr>
          <p:cNvSpPr txBox="1"/>
          <p:nvPr/>
        </p:nvSpPr>
        <p:spPr>
          <a:xfrm>
            <a:off x="2014317" y="6362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특히 </a:t>
            </a:r>
            <a:r>
              <a:rPr lang="ko-KR" altLang="en-US" sz="28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주류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에서 </a:t>
            </a:r>
            <a:r>
              <a:rPr lang="en-US" altLang="ko-KR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는 계속 </a:t>
            </a:r>
            <a:r>
              <a:rPr lang="en-US" altLang="ko-KR" sz="28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지수가 </a:t>
            </a:r>
            <a:r>
              <a:rPr lang="en-US" altLang="ko-KR" sz="28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100</a:t>
            </a:r>
            <a:r>
              <a:rPr lang="ko-KR" altLang="en-US" sz="28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넘</a:t>
            </a:r>
            <a:r>
              <a:rPr lang="ko-KR" altLang="en-US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김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FD0A9A1C-7DFF-4DD9-B982-E789B4B0BFE5}"/>
              </a:ext>
            </a:extLst>
          </p:cNvPr>
          <p:cNvGrpSpPr/>
          <p:nvPr/>
        </p:nvGrpSpPr>
        <p:grpSpPr>
          <a:xfrm>
            <a:off x="1752600" y="6596912"/>
            <a:ext cx="146788" cy="146788"/>
            <a:chOff x="1679472" y="2517318"/>
            <a:chExt cx="146788" cy="146788"/>
          </a:xfrm>
        </p:grpSpPr>
        <p:pic>
          <p:nvPicPr>
            <p:cNvPr id="45" name="Object 10">
              <a:extLst>
                <a:ext uri="{FF2B5EF4-FFF2-40B4-BE49-F238E27FC236}">
                  <a16:creationId xmlns:a16="http://schemas.microsoft.com/office/drawing/2014/main" id="{732B8A95-DD52-4F81-91FD-93BBEDF18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9" name="Object 8">
            <a:extLst>
              <a:ext uri="{FF2B5EF4-FFF2-40B4-BE49-F238E27FC236}">
                <a16:creationId xmlns:a16="http://schemas.microsoft.com/office/drawing/2014/main" id="{D5D19A20-5F11-4293-9DFA-EF281470C863}"/>
              </a:ext>
            </a:extLst>
          </p:cNvPr>
          <p:cNvSpPr txBox="1"/>
          <p:nvPr/>
        </p:nvSpPr>
        <p:spPr>
          <a:xfrm>
            <a:off x="2014317" y="72890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담배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경우 </a:t>
            </a:r>
            <a:r>
              <a:rPr lang="ko-KR" altLang="en-US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모든 나이대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에서 </a:t>
            </a:r>
            <a:r>
              <a:rPr lang="en-US" altLang="ko-KR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지수가 </a:t>
            </a:r>
            <a:r>
              <a:rPr lang="en-US" altLang="ko-KR" sz="28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100</a:t>
            </a:r>
            <a:r>
              <a:rPr lang="ko-KR" altLang="en-US" sz="28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넘</a:t>
            </a:r>
            <a:r>
              <a:rPr lang="ko-KR" altLang="en-US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김 </a:t>
            </a:r>
            <a:r>
              <a:rPr lang="en-US" altLang="ko-KR" sz="2800" b="1" i="0" dirty="0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2800" b="1" i="0" dirty="0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대체불가</a:t>
            </a:r>
            <a:r>
              <a:rPr lang="en-US" altLang="ko-KR" sz="2800" b="1" i="0" dirty="0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en-US" sz="25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0" name="그룹 1003">
            <a:extLst>
              <a:ext uri="{FF2B5EF4-FFF2-40B4-BE49-F238E27FC236}">
                <a16:creationId xmlns:a16="http://schemas.microsoft.com/office/drawing/2014/main" id="{BA606AE4-F1BD-4AF0-B800-8F304D906B0F}"/>
              </a:ext>
            </a:extLst>
          </p:cNvPr>
          <p:cNvGrpSpPr/>
          <p:nvPr/>
        </p:nvGrpSpPr>
        <p:grpSpPr>
          <a:xfrm>
            <a:off x="1752600" y="7435112"/>
            <a:ext cx="146788" cy="146788"/>
            <a:chOff x="1679472" y="2517318"/>
            <a:chExt cx="146788" cy="146788"/>
          </a:xfrm>
        </p:grpSpPr>
        <p:pic>
          <p:nvPicPr>
            <p:cNvPr id="51" name="Object 10">
              <a:extLst>
                <a:ext uri="{FF2B5EF4-FFF2-40B4-BE49-F238E27FC236}">
                  <a16:creationId xmlns:a16="http://schemas.microsoft.com/office/drawing/2014/main" id="{C9F41655-6125-4492-903A-9CF20B10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2" name="Object 8">
            <a:extLst>
              <a:ext uri="{FF2B5EF4-FFF2-40B4-BE49-F238E27FC236}">
                <a16:creationId xmlns:a16="http://schemas.microsoft.com/office/drawing/2014/main" id="{11597C6D-56DE-451C-A1D6-A5FEF3C07448}"/>
              </a:ext>
            </a:extLst>
          </p:cNvPr>
          <p:cNvSpPr txBox="1"/>
          <p:nvPr/>
        </p:nvSpPr>
        <p:spPr>
          <a:xfrm>
            <a:off x="2014317" y="81272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코로나가 찾아온 </a:t>
            </a:r>
            <a:r>
              <a:rPr lang="en-US" altLang="ko-KR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년의 </a:t>
            </a:r>
            <a:r>
              <a:rPr lang="en-US" altLang="ko-KR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8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 </a:t>
            </a:r>
            <a:r>
              <a:rPr lang="en-US" altLang="ko-KR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지수는 코로나가 오기전인 </a:t>
            </a:r>
            <a:r>
              <a:rPr lang="en-US" altLang="ko-KR" sz="2800" b="1" i="0" dirty="0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2800" b="1" i="0" dirty="0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다른 </a:t>
            </a:r>
            <a:r>
              <a:rPr lang="ko-KR" altLang="en-US" sz="2800" b="1" i="0" dirty="0" err="1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나이대</a:t>
            </a:r>
            <a:r>
              <a:rPr lang="ko-KR" altLang="en-US" sz="2800" b="1" i="0" dirty="0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800" b="1" i="0" dirty="0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보다도 높았음</a:t>
            </a:r>
            <a:endParaRPr lang="en-US" sz="25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3" name="그룹 1003">
            <a:extLst>
              <a:ext uri="{FF2B5EF4-FFF2-40B4-BE49-F238E27FC236}">
                <a16:creationId xmlns:a16="http://schemas.microsoft.com/office/drawing/2014/main" id="{6D958C4F-3063-41C3-93A9-07DBD6143471}"/>
              </a:ext>
            </a:extLst>
          </p:cNvPr>
          <p:cNvGrpSpPr/>
          <p:nvPr/>
        </p:nvGrpSpPr>
        <p:grpSpPr>
          <a:xfrm>
            <a:off x="1752600" y="8273312"/>
            <a:ext cx="146788" cy="146788"/>
            <a:chOff x="1679472" y="2517318"/>
            <a:chExt cx="146788" cy="146788"/>
          </a:xfrm>
        </p:grpSpPr>
        <p:pic>
          <p:nvPicPr>
            <p:cNvPr id="54" name="Object 10">
              <a:extLst>
                <a:ext uri="{FF2B5EF4-FFF2-40B4-BE49-F238E27FC236}">
                  <a16:creationId xmlns:a16="http://schemas.microsoft.com/office/drawing/2014/main" id="{3EB66998-C3FA-4D9C-AB10-F40193CD3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5" name="Object 8">
            <a:extLst>
              <a:ext uri="{FF2B5EF4-FFF2-40B4-BE49-F238E27FC236}">
                <a16:creationId xmlns:a16="http://schemas.microsoft.com/office/drawing/2014/main" id="{0A8244D1-0DD2-40B3-B36E-1D83565F21C3}"/>
              </a:ext>
            </a:extLst>
          </p:cNvPr>
          <p:cNvSpPr txBox="1"/>
          <p:nvPr/>
        </p:nvSpPr>
        <p:spPr>
          <a:xfrm>
            <a:off x="2014317" y="91178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8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 </a:t>
            </a:r>
            <a:r>
              <a:rPr lang="en-US" altLang="ko-KR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대비 </a:t>
            </a:r>
            <a:r>
              <a:rPr lang="en-US" altLang="ko-KR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 </a:t>
            </a:r>
            <a:r>
              <a:rPr lang="ko-KR" altLang="en-US" sz="28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변화량도 적</a:t>
            </a:r>
            <a:r>
              <a:rPr lang="ko-KR" altLang="en-US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었음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6" name="그룹 1003">
            <a:extLst>
              <a:ext uri="{FF2B5EF4-FFF2-40B4-BE49-F238E27FC236}">
                <a16:creationId xmlns:a16="http://schemas.microsoft.com/office/drawing/2014/main" id="{A6424E4D-9682-4DD8-8783-1C32E4A7EE9C}"/>
              </a:ext>
            </a:extLst>
          </p:cNvPr>
          <p:cNvGrpSpPr/>
          <p:nvPr/>
        </p:nvGrpSpPr>
        <p:grpSpPr>
          <a:xfrm>
            <a:off x="1752600" y="9340112"/>
            <a:ext cx="146788" cy="146788"/>
            <a:chOff x="1679472" y="2517318"/>
            <a:chExt cx="146788" cy="146788"/>
          </a:xfrm>
        </p:grpSpPr>
        <p:pic>
          <p:nvPicPr>
            <p:cNvPr id="57" name="Object 10">
              <a:extLst>
                <a:ext uri="{FF2B5EF4-FFF2-40B4-BE49-F238E27FC236}">
                  <a16:creationId xmlns:a16="http://schemas.microsoft.com/office/drawing/2014/main" id="{12AB51EB-DD9C-4854-92EB-7B8546C3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8" name="Object 29">
            <a:extLst>
              <a:ext uri="{FF2B5EF4-FFF2-40B4-BE49-F238E27FC236}">
                <a16:creationId xmlns:a16="http://schemas.microsoft.com/office/drawing/2014/main" id="{B8F70EF1-397A-4D24-A915-C8A4327E7393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74E9AFB2-D33C-439C-B17B-F5DFAB32F8A6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6" name="Object 31">
            <a:extLst>
              <a:ext uri="{FF2B5EF4-FFF2-40B4-BE49-F238E27FC236}">
                <a16:creationId xmlns:a16="http://schemas.microsoft.com/office/drawing/2014/main" id="{9B75BCA0-91CD-493D-A6D3-C6EB25586E79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47" name="Object 32">
            <a:extLst>
              <a:ext uri="{FF2B5EF4-FFF2-40B4-BE49-F238E27FC236}">
                <a16:creationId xmlns:a16="http://schemas.microsoft.com/office/drawing/2014/main" id="{A63F580D-238C-4D1C-B38C-FDA630B7C14E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8" name="Object 29">
            <a:extLst>
              <a:ext uri="{FF2B5EF4-FFF2-40B4-BE49-F238E27FC236}">
                <a16:creationId xmlns:a16="http://schemas.microsoft.com/office/drawing/2014/main" id="{BC2F3D6D-4A15-476D-8B4C-A9B1C843056F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B611EF5-5BD0-44E6-BEDA-941DEB09AED9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3BF321A-0868-4071-84CA-647D1D7BC39B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241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639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51429" y="-1020952"/>
            <a:ext cx="9985352" cy="12327619"/>
            <a:chOff x="-2851429" y="-1020952"/>
            <a:chExt cx="9985352" cy="1232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51429" y="-1020952"/>
              <a:ext cx="9985352" cy="1232761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153400" y="5171115"/>
            <a:ext cx="9985352" cy="4391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1600" kern="0" spc="100" dirty="0">
                <a:solidFill>
                  <a:srgbClr val="FBFCFC"/>
                </a:solidFill>
                <a:latin typeface="여기어때 잘난체 OTF" pitchFamily="34" charset="0"/>
                <a:ea typeface="한컴산뜻돋움" panose="02000000000000000000"/>
                <a:cs typeface="여기어때 잘난체 OTF" pitchFamily="34" charset="0"/>
              </a:rPr>
              <a:t>非대면 트렌드</a:t>
            </a:r>
            <a:endParaRPr lang="en-US" altLang="ko-KR" sz="11600" kern="0" spc="100" dirty="0">
              <a:solidFill>
                <a:srgbClr val="FBFCFC"/>
              </a:solidFill>
              <a:latin typeface="여기어때 잘난체 OTF" pitchFamily="34" charset="0"/>
              <a:ea typeface="한컴산뜻돋움" panose="02000000000000000000"/>
              <a:cs typeface="여기어때 잘난체 OTF" pitchFamily="34" charset="0"/>
            </a:endParaRPr>
          </a:p>
          <a:p>
            <a:pPr algn="just"/>
            <a:r>
              <a:rPr lang="ko-KR" altLang="en-US" sz="4700" b="1" kern="0" spc="1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여기어때 잘난체 OTF" pitchFamily="34" charset="0"/>
              </a:rPr>
              <a:t>카드</a:t>
            </a:r>
            <a:r>
              <a:rPr lang="en-US" altLang="ko-KR" sz="4700" b="1" kern="0" spc="1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여기어때 잘난체 OTF" pitchFamily="34" charset="0"/>
              </a:rPr>
              <a:t>, </a:t>
            </a:r>
            <a:r>
              <a:rPr lang="ko-KR" altLang="en-US" sz="4700" b="1" kern="0" spc="1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여기어때 잘난체 OTF" pitchFamily="34" charset="0"/>
              </a:rPr>
              <a:t>배달 데이터로 본</a:t>
            </a:r>
            <a:endParaRPr lang="en-US" altLang="ko-KR" sz="4700" b="1" kern="0" spc="100" dirty="0">
              <a:solidFill>
                <a:srgbClr val="FBFCFC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여기어때 잘난체 OTF" pitchFamily="34" charset="0"/>
            </a:endParaRPr>
          </a:p>
          <a:p>
            <a:pPr algn="just"/>
            <a:r>
              <a:rPr lang="ko-KR" altLang="en-US" sz="4700" b="1" kern="0" spc="1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여기어때 잘난체 OTF" pitchFamily="34" charset="0"/>
              </a:rPr>
              <a:t>비 대면 사회</a:t>
            </a:r>
            <a:endParaRPr lang="en-US" altLang="ko-KR" sz="4700" kern="0" spc="100" dirty="0">
              <a:solidFill>
                <a:srgbClr val="FBFCFC"/>
              </a:solidFill>
              <a:latin typeface="여기어때 잘난체 OTF" pitchFamily="34" charset="0"/>
              <a:cs typeface="여기어때 잘난체 OTF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3518416" y="4262297"/>
            <a:ext cx="4123577" cy="31262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900" kern="0" spc="-1200" dirty="0">
                <a:solidFill>
                  <a:srgbClr val="639AC3"/>
                </a:solidFill>
                <a:latin typeface="여기어때 잘난체 OTF" pitchFamily="34" charset="0"/>
                <a:cs typeface="여기어때 잘난체 OTF" pitchFamily="34" charset="0"/>
              </a:rPr>
              <a:t>03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160295" y="4989889"/>
            <a:ext cx="2101728" cy="613869"/>
            <a:chOff x="2160295" y="4989889"/>
            <a:chExt cx="2101728" cy="6138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0295" y="4989889"/>
              <a:ext cx="2101728" cy="61386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9431" y="5018651"/>
            <a:ext cx="3152591" cy="71867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5000" dirty="0">
                <a:solidFill>
                  <a:srgbClr val="639AC3"/>
                </a:solidFill>
                <a:latin typeface="여기어때 잘난체 OTF" pitchFamily="34" charset="0"/>
                <a:cs typeface="여기어때 잘난체 OTF" pitchFamily="34" charset="0"/>
              </a:rPr>
              <a:t>Chapter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1222272" y="8232318"/>
            <a:ext cx="146788" cy="146788"/>
            <a:chOff x="1679472" y="251731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8">
            <a:extLst>
              <a:ext uri="{FF2B5EF4-FFF2-40B4-BE49-F238E27FC236}">
                <a16:creationId xmlns:a16="http://schemas.microsoft.com/office/drawing/2014/main" id="{91F0CEA8-0E45-46FC-A70F-1CAF4883FC7C}"/>
              </a:ext>
            </a:extLst>
          </p:cNvPr>
          <p:cNvSpPr txBox="1"/>
          <p:nvPr/>
        </p:nvSpPr>
        <p:spPr>
          <a:xfrm>
            <a:off x="1560189" y="80391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금액과 매출 건수는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지수가 감소 했던 구간에 비해 변동이 적고 수치가 떨어지지 않음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2E4C2856-2008-4061-90F3-B1DFAED68CCA}"/>
              </a:ext>
            </a:extLst>
          </p:cNvPr>
          <p:cNvGrpSpPr/>
          <p:nvPr/>
        </p:nvGrpSpPr>
        <p:grpSpPr>
          <a:xfrm>
            <a:off x="1219200" y="8959112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5506FF95-86C8-44BD-8AF8-F1D18B8C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D61C39B1-EBF0-4A3B-99A7-62A20B13AB01}"/>
              </a:ext>
            </a:extLst>
          </p:cNvPr>
          <p:cNvSpPr txBox="1"/>
          <p:nvPr/>
        </p:nvSpPr>
        <p:spPr>
          <a:xfrm>
            <a:off x="1557117" y="88130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이는 앞서 </a:t>
            </a:r>
            <a:r>
              <a:rPr lang="en-US" altLang="ko-KR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반대되는 모습을 보임</a:t>
            </a:r>
            <a:r>
              <a:rPr lang="en-US" altLang="ko-KR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en-US" sz="2500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DACF90-C299-4568-BC43-2276E2E6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407643"/>
            <a:ext cx="7924800" cy="502128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5426F4E-775F-4C27-A365-BC421403F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421" y="2408212"/>
            <a:ext cx="7899779" cy="5021288"/>
          </a:xfrm>
          <a:prstGeom prst="rect">
            <a:avLst/>
          </a:prstGeom>
        </p:spPr>
      </p:pic>
      <p:grpSp>
        <p:nvGrpSpPr>
          <p:cNvPr id="33" name="그룹 1002">
            <a:extLst>
              <a:ext uri="{FF2B5EF4-FFF2-40B4-BE49-F238E27FC236}">
                <a16:creationId xmlns:a16="http://schemas.microsoft.com/office/drawing/2014/main" id="{B390F919-5DD9-441D-B12A-1434D3F15C60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38AEF588-6DD8-4265-881D-602FE52FA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42" name="그룹 1003">
            <a:extLst>
              <a:ext uri="{FF2B5EF4-FFF2-40B4-BE49-F238E27FC236}">
                <a16:creationId xmlns:a16="http://schemas.microsoft.com/office/drawing/2014/main" id="{416A29B2-AE18-4CE9-8642-C06FD35E07B2}"/>
              </a:ext>
            </a:extLst>
          </p:cNvPr>
          <p:cNvGrpSpPr/>
          <p:nvPr/>
        </p:nvGrpSpPr>
        <p:grpSpPr>
          <a:xfrm>
            <a:off x="904202" y="1320746"/>
            <a:ext cx="8011198" cy="798425"/>
            <a:chOff x="904202" y="1136869"/>
            <a:chExt cx="3999519" cy="798425"/>
          </a:xfrm>
        </p:grpSpPr>
        <p:pic>
          <p:nvPicPr>
            <p:cNvPr id="43" name="Object 8">
              <a:extLst>
                <a:ext uri="{FF2B5EF4-FFF2-40B4-BE49-F238E27FC236}">
                  <a16:creationId xmlns:a16="http://schemas.microsoft.com/office/drawing/2014/main" id="{FFE67F7E-587D-413E-9A1C-1C76331E1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44" name="Object 12">
            <a:extLst>
              <a:ext uri="{FF2B5EF4-FFF2-40B4-BE49-F238E27FC236}">
                <a16:creationId xmlns:a16="http://schemas.microsoft.com/office/drawing/2014/main" id="{74BE0D47-C23C-4F02-986B-9AA21FC9A059}"/>
              </a:ext>
            </a:extLst>
          </p:cNvPr>
          <p:cNvSpPr txBox="1"/>
          <p:nvPr/>
        </p:nvSpPr>
        <p:spPr>
          <a:xfrm>
            <a:off x="1295400" y="1431160"/>
            <a:ext cx="29718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Card 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5" name="Object 12">
            <a:extLst>
              <a:ext uri="{FF2B5EF4-FFF2-40B4-BE49-F238E27FC236}">
                <a16:creationId xmlns:a16="http://schemas.microsoft.com/office/drawing/2014/main" id="{F9EA52A4-6882-491C-B365-0BCB03D1DBC1}"/>
              </a:ext>
            </a:extLst>
          </p:cNvPr>
          <p:cNvSpPr txBox="1"/>
          <p:nvPr/>
        </p:nvSpPr>
        <p:spPr>
          <a:xfrm>
            <a:off x="4267200" y="1618271"/>
            <a:ext cx="4038600" cy="3492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별 매출 금액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&amp;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건수 합</a:t>
            </a:r>
            <a:endParaRPr lang="en-US" altLang="ko-KR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" name="Object 29">
            <a:extLst>
              <a:ext uri="{FF2B5EF4-FFF2-40B4-BE49-F238E27FC236}">
                <a16:creationId xmlns:a16="http://schemas.microsoft.com/office/drawing/2014/main" id="{FC2C2C38-181D-4BEC-8CA5-F8FE23AD9034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Object 30">
            <a:extLst>
              <a:ext uri="{FF2B5EF4-FFF2-40B4-BE49-F238E27FC236}">
                <a16:creationId xmlns:a16="http://schemas.microsoft.com/office/drawing/2014/main" id="{CDBE781E-4FB0-4008-BF28-C4020BA7E0F7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b="1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Object 31">
            <a:extLst>
              <a:ext uri="{FF2B5EF4-FFF2-40B4-BE49-F238E27FC236}">
                <a16:creationId xmlns:a16="http://schemas.microsoft.com/office/drawing/2014/main" id="{95738890-3F29-407F-B125-BA35F6D4397C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7" name="Object 32">
            <a:extLst>
              <a:ext uri="{FF2B5EF4-FFF2-40B4-BE49-F238E27FC236}">
                <a16:creationId xmlns:a16="http://schemas.microsoft.com/office/drawing/2014/main" id="{30F14624-E51D-4FF6-B8D9-C3431B0AFC27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rgbClr val="7F7F7F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" name="Object 29">
            <a:extLst>
              <a:ext uri="{FF2B5EF4-FFF2-40B4-BE49-F238E27FC236}">
                <a16:creationId xmlns:a16="http://schemas.microsoft.com/office/drawing/2014/main" id="{ACC402DA-7BFD-4D48-AF4C-31EBE730F8AC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5B4EB39-B6DB-4742-B5D6-385123D2DF2E}"/>
              </a:ext>
            </a:extLst>
          </p:cNvPr>
          <p:cNvCxnSpPr>
            <a:cxnSpLocks/>
          </p:cNvCxnSpPr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DF2A6FB-A280-4DC5-BDB2-8985B7E4F8FA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517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1222272" y="8232318"/>
            <a:ext cx="146788" cy="146788"/>
            <a:chOff x="1679472" y="251731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8">
            <a:extLst>
              <a:ext uri="{FF2B5EF4-FFF2-40B4-BE49-F238E27FC236}">
                <a16:creationId xmlns:a16="http://schemas.microsoft.com/office/drawing/2014/main" id="{91F0CEA8-0E45-46FC-A70F-1CAF4883FC7C}"/>
              </a:ext>
            </a:extLst>
          </p:cNvPr>
          <p:cNvSpPr txBox="1"/>
          <p:nvPr/>
        </p:nvSpPr>
        <p:spPr>
          <a:xfrm>
            <a:off x="1560189" y="80391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 매출 건수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 모두 가장 높음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.(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다른 업종에 비해 매우 높은 수치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2E4C2856-2008-4061-90F3-B1DFAED68CCA}"/>
              </a:ext>
            </a:extLst>
          </p:cNvPr>
          <p:cNvGrpSpPr/>
          <p:nvPr/>
        </p:nvGrpSpPr>
        <p:grpSpPr>
          <a:xfrm>
            <a:off x="1219200" y="8959112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5506FF95-86C8-44BD-8AF8-F1D18B8C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D61C39B1-EBF0-4A3B-99A7-62A20B13AB01}"/>
              </a:ext>
            </a:extLst>
          </p:cNvPr>
          <p:cNvSpPr txBox="1"/>
          <p:nvPr/>
        </p:nvSpPr>
        <p:spPr>
          <a:xfrm>
            <a:off x="1557117" y="88130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Card 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데이터에서 </a:t>
            </a:r>
            <a:r>
              <a:rPr lang="ko-KR" altLang="en-US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en-US" altLang="ko-KR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 가장 중요할 것으로 예상</a:t>
            </a:r>
            <a:endParaRPr lang="en-US" sz="2500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3" name="그룹 1002">
            <a:extLst>
              <a:ext uri="{FF2B5EF4-FFF2-40B4-BE49-F238E27FC236}">
                <a16:creationId xmlns:a16="http://schemas.microsoft.com/office/drawing/2014/main" id="{B390F919-5DD9-441D-B12A-1434D3F15C60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38AEF588-6DD8-4265-881D-602FE52FA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42" name="그룹 1003">
            <a:extLst>
              <a:ext uri="{FF2B5EF4-FFF2-40B4-BE49-F238E27FC236}">
                <a16:creationId xmlns:a16="http://schemas.microsoft.com/office/drawing/2014/main" id="{416A29B2-AE18-4CE9-8642-C06FD35E07B2}"/>
              </a:ext>
            </a:extLst>
          </p:cNvPr>
          <p:cNvGrpSpPr/>
          <p:nvPr/>
        </p:nvGrpSpPr>
        <p:grpSpPr>
          <a:xfrm>
            <a:off x="904202" y="1320746"/>
            <a:ext cx="7477798" cy="798425"/>
            <a:chOff x="904202" y="1136869"/>
            <a:chExt cx="3999519" cy="798425"/>
          </a:xfrm>
        </p:grpSpPr>
        <p:pic>
          <p:nvPicPr>
            <p:cNvPr id="43" name="Object 8">
              <a:extLst>
                <a:ext uri="{FF2B5EF4-FFF2-40B4-BE49-F238E27FC236}">
                  <a16:creationId xmlns:a16="http://schemas.microsoft.com/office/drawing/2014/main" id="{FFE67F7E-587D-413E-9A1C-1C76331E1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44" name="Object 12">
            <a:extLst>
              <a:ext uri="{FF2B5EF4-FFF2-40B4-BE49-F238E27FC236}">
                <a16:creationId xmlns:a16="http://schemas.microsoft.com/office/drawing/2014/main" id="{74BE0D47-C23C-4F02-986B-9AA21FC9A059}"/>
              </a:ext>
            </a:extLst>
          </p:cNvPr>
          <p:cNvSpPr txBox="1"/>
          <p:nvPr/>
        </p:nvSpPr>
        <p:spPr>
          <a:xfrm>
            <a:off x="152400" y="1433663"/>
            <a:ext cx="9067802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  매출 발생 금액과 매출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건수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TOP 20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0A3B21-6D42-4B60-B3D9-F326CA85CD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232" y="2433579"/>
            <a:ext cx="7896367" cy="49959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9059B0-7B55-4D51-8213-FB94BF633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4832" y="2427324"/>
            <a:ext cx="7896367" cy="5002176"/>
          </a:xfrm>
          <a:prstGeom prst="rect">
            <a:avLst/>
          </a:prstGeom>
        </p:spPr>
      </p:pic>
      <p:sp>
        <p:nvSpPr>
          <p:cNvPr id="3" name="Object 29">
            <a:extLst>
              <a:ext uri="{FF2B5EF4-FFF2-40B4-BE49-F238E27FC236}">
                <a16:creationId xmlns:a16="http://schemas.microsoft.com/office/drawing/2014/main" id="{82F80484-4A53-4EEE-9F9A-23A1B1F71549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87CA7950-BC0F-4E45-806C-18806EAEAD04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b="1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Object 31">
            <a:extLst>
              <a:ext uri="{FF2B5EF4-FFF2-40B4-BE49-F238E27FC236}">
                <a16:creationId xmlns:a16="http://schemas.microsoft.com/office/drawing/2014/main" id="{D343D30D-242A-4654-B9B4-BAD3B594D946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7" name="Object 32">
            <a:extLst>
              <a:ext uri="{FF2B5EF4-FFF2-40B4-BE49-F238E27FC236}">
                <a16:creationId xmlns:a16="http://schemas.microsoft.com/office/drawing/2014/main" id="{D383DD31-BCA9-4D95-9BB5-8E654C2E0C4E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rgbClr val="7F7F7F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" name="Object 29">
            <a:extLst>
              <a:ext uri="{FF2B5EF4-FFF2-40B4-BE49-F238E27FC236}">
                <a16:creationId xmlns:a16="http://schemas.microsoft.com/office/drawing/2014/main" id="{F725A0FF-273A-4A07-BE7E-BA85E1385F9F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1BBEE28-1A89-445C-8730-5F0DB5104E6D}"/>
              </a:ext>
            </a:extLst>
          </p:cNvPr>
          <p:cNvCxnSpPr>
            <a:cxnSpLocks/>
          </p:cNvCxnSpPr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3715BBB-74AA-4FA8-A85F-A7F3DBD7EF8A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331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1222272" y="7775118"/>
            <a:ext cx="146788" cy="146788"/>
            <a:chOff x="1679472" y="251731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8">
            <a:extLst>
              <a:ext uri="{FF2B5EF4-FFF2-40B4-BE49-F238E27FC236}">
                <a16:creationId xmlns:a16="http://schemas.microsoft.com/office/drawing/2014/main" id="{91F0CEA8-0E45-46FC-A70F-1CAF4883FC7C}"/>
              </a:ext>
            </a:extLst>
          </p:cNvPr>
          <p:cNvSpPr txBox="1"/>
          <p:nvPr/>
        </p:nvSpPr>
        <p:spPr>
          <a:xfrm>
            <a:off x="1560189" y="75819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 누적 </a:t>
            </a:r>
            <a:r>
              <a:rPr lang="ko-KR" altLang="en-US" sz="2500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확진자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수가 급격한 시점은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2E4C2856-2008-4061-90F3-B1DFAED68CCA}"/>
              </a:ext>
            </a:extLst>
          </p:cNvPr>
          <p:cNvGrpSpPr/>
          <p:nvPr/>
        </p:nvGrpSpPr>
        <p:grpSpPr>
          <a:xfrm>
            <a:off x="1219200" y="8273312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5506FF95-86C8-44BD-8AF8-F1D18B8C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D61C39B1-EBF0-4A3B-99A7-62A20B13AB01}"/>
              </a:ext>
            </a:extLst>
          </p:cNvPr>
          <p:cNvSpPr txBox="1"/>
          <p:nvPr/>
        </p:nvSpPr>
        <p:spPr>
          <a:xfrm>
            <a:off x="1557117" y="81272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유동 인구수가 급격하게 내려간 시점 또한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(~16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까지 유동 인구수의 평균 값 보다 미만의 값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3" name="그룹 1002">
            <a:extLst>
              <a:ext uri="{FF2B5EF4-FFF2-40B4-BE49-F238E27FC236}">
                <a16:creationId xmlns:a16="http://schemas.microsoft.com/office/drawing/2014/main" id="{B390F919-5DD9-441D-B12A-1434D3F15C60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38AEF588-6DD8-4265-881D-602FE52FA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42" name="그룹 1003">
            <a:extLst>
              <a:ext uri="{FF2B5EF4-FFF2-40B4-BE49-F238E27FC236}">
                <a16:creationId xmlns:a16="http://schemas.microsoft.com/office/drawing/2014/main" id="{416A29B2-AE18-4CE9-8642-C06FD35E07B2}"/>
              </a:ext>
            </a:extLst>
          </p:cNvPr>
          <p:cNvGrpSpPr/>
          <p:nvPr/>
        </p:nvGrpSpPr>
        <p:grpSpPr>
          <a:xfrm>
            <a:off x="904202" y="1320746"/>
            <a:ext cx="5877598" cy="798425"/>
            <a:chOff x="904202" y="1136869"/>
            <a:chExt cx="3999519" cy="798425"/>
          </a:xfrm>
        </p:grpSpPr>
        <p:pic>
          <p:nvPicPr>
            <p:cNvPr id="43" name="Object 8">
              <a:extLst>
                <a:ext uri="{FF2B5EF4-FFF2-40B4-BE49-F238E27FC236}">
                  <a16:creationId xmlns:a16="http://schemas.microsoft.com/office/drawing/2014/main" id="{FFE67F7E-587D-413E-9A1C-1C76331E1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44" name="Object 12">
            <a:extLst>
              <a:ext uri="{FF2B5EF4-FFF2-40B4-BE49-F238E27FC236}">
                <a16:creationId xmlns:a16="http://schemas.microsoft.com/office/drawing/2014/main" id="{74BE0D47-C23C-4F02-986B-9AA21FC9A059}"/>
              </a:ext>
            </a:extLst>
          </p:cNvPr>
          <p:cNvSpPr txBox="1"/>
          <p:nvPr/>
        </p:nvSpPr>
        <p:spPr>
          <a:xfrm>
            <a:off x="647130" y="1427190"/>
            <a:ext cx="621087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</a:t>
            </a:r>
            <a:r>
              <a:rPr lang="ko-KR" altLang="en-US" sz="3300" b="1" kern="0" spc="-200" dirty="0" err="1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확진자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수와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유동 인구수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894E5C-7387-414C-8252-EB94DD4E3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330" y="2481387"/>
            <a:ext cx="7899779" cy="49481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81D930-9F3D-447F-BC49-EA66FDE25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049" y="2431203"/>
            <a:ext cx="7840621" cy="4948113"/>
          </a:xfrm>
          <a:prstGeom prst="rect">
            <a:avLst/>
          </a:prstGeom>
        </p:spPr>
      </p:pic>
      <p:grpSp>
        <p:nvGrpSpPr>
          <p:cNvPr id="24" name="그룹 1004">
            <a:extLst>
              <a:ext uri="{FF2B5EF4-FFF2-40B4-BE49-F238E27FC236}">
                <a16:creationId xmlns:a16="http://schemas.microsoft.com/office/drawing/2014/main" id="{3E0D332C-A2FF-4FE7-BF10-C98B1A4FFBBD}"/>
              </a:ext>
            </a:extLst>
          </p:cNvPr>
          <p:cNvGrpSpPr/>
          <p:nvPr/>
        </p:nvGrpSpPr>
        <p:grpSpPr>
          <a:xfrm>
            <a:off x="1219200" y="8806712"/>
            <a:ext cx="146788" cy="146788"/>
            <a:chOff x="1679472" y="2517318"/>
            <a:chExt cx="146788" cy="146788"/>
          </a:xfrm>
        </p:grpSpPr>
        <p:pic>
          <p:nvPicPr>
            <p:cNvPr id="32" name="Object 13">
              <a:extLst>
                <a:ext uri="{FF2B5EF4-FFF2-40B4-BE49-F238E27FC236}">
                  <a16:creationId xmlns:a16="http://schemas.microsoft.com/office/drawing/2014/main" id="{4F08525E-4F46-43D7-8E0B-EB0C8A8C4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4" name="Object 8">
            <a:extLst>
              <a:ext uri="{FF2B5EF4-FFF2-40B4-BE49-F238E27FC236}">
                <a16:creationId xmlns:a16="http://schemas.microsoft.com/office/drawing/2014/main" id="{DC3FAF92-68EE-4049-96C1-F8EABA84268D}"/>
              </a:ext>
            </a:extLst>
          </p:cNvPr>
          <p:cNvSpPr txBox="1"/>
          <p:nvPr/>
        </p:nvSpPr>
        <p:spPr>
          <a:xfrm>
            <a:off x="1557117" y="86606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</a:t>
            </a:r>
            <a:r>
              <a:rPr lang="en-US" altLang="ko-KR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~ 16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주차를 </a:t>
            </a:r>
            <a:r>
              <a:rPr lang="ko-KR" altLang="en-US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코로나로 영향을 받은 시기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 지정</a:t>
            </a:r>
            <a:endParaRPr lang="en-US" sz="2500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5" name="그룹 1004">
            <a:extLst>
              <a:ext uri="{FF2B5EF4-FFF2-40B4-BE49-F238E27FC236}">
                <a16:creationId xmlns:a16="http://schemas.microsoft.com/office/drawing/2014/main" id="{8081FBCB-4371-4178-B8DD-2B23F567A3F2}"/>
              </a:ext>
            </a:extLst>
          </p:cNvPr>
          <p:cNvGrpSpPr/>
          <p:nvPr/>
        </p:nvGrpSpPr>
        <p:grpSpPr>
          <a:xfrm>
            <a:off x="1219200" y="9340112"/>
            <a:ext cx="146788" cy="146788"/>
            <a:chOff x="1679472" y="2517318"/>
            <a:chExt cx="146788" cy="146788"/>
          </a:xfrm>
        </p:grpSpPr>
        <p:pic>
          <p:nvPicPr>
            <p:cNvPr id="36" name="Object 13">
              <a:extLst>
                <a:ext uri="{FF2B5EF4-FFF2-40B4-BE49-F238E27FC236}">
                  <a16:creationId xmlns:a16="http://schemas.microsoft.com/office/drawing/2014/main" id="{C5C9F293-D950-4DC5-AE0F-3062CAF2B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7" name="Object 8">
            <a:extLst>
              <a:ext uri="{FF2B5EF4-FFF2-40B4-BE49-F238E27FC236}">
                <a16:creationId xmlns:a16="http://schemas.microsoft.com/office/drawing/2014/main" id="{2A8D751C-513E-4117-91B7-DB5EFA2B91EC}"/>
              </a:ext>
            </a:extLst>
          </p:cNvPr>
          <p:cNvSpPr txBox="1"/>
          <p:nvPr/>
        </p:nvSpPr>
        <p:spPr>
          <a:xfrm>
            <a:off x="1557117" y="91940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이전과 유동 인구수가 비슷한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16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이후를 코로나의</a:t>
            </a:r>
            <a:r>
              <a:rPr lang="ko-KR" altLang="en-US" sz="25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경각심이 줄어든 시기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 지정</a:t>
            </a:r>
            <a:endParaRPr lang="en-US" sz="2500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Object 29">
            <a:extLst>
              <a:ext uri="{FF2B5EF4-FFF2-40B4-BE49-F238E27FC236}">
                <a16:creationId xmlns:a16="http://schemas.microsoft.com/office/drawing/2014/main" id="{0EB322CF-2D1B-4DBA-8952-38EDC8C3950E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4F6AB193-D82C-4187-9FD9-28FE273E63F0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b="1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Object 31">
            <a:extLst>
              <a:ext uri="{FF2B5EF4-FFF2-40B4-BE49-F238E27FC236}">
                <a16:creationId xmlns:a16="http://schemas.microsoft.com/office/drawing/2014/main" id="{2E32EDEF-8E35-4019-9D7A-2F7B1D4FCFC6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7" name="Object 32">
            <a:extLst>
              <a:ext uri="{FF2B5EF4-FFF2-40B4-BE49-F238E27FC236}">
                <a16:creationId xmlns:a16="http://schemas.microsoft.com/office/drawing/2014/main" id="{2B61A319-E784-4AF9-8E96-2E43B7ABC6D1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rgbClr val="7F7F7F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" name="Object 29">
            <a:extLst>
              <a:ext uri="{FF2B5EF4-FFF2-40B4-BE49-F238E27FC236}">
                <a16:creationId xmlns:a16="http://schemas.microsoft.com/office/drawing/2014/main" id="{02E267B3-28E1-43C4-B347-FC020315668F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E88B9E2-E4CA-434C-A748-343B858D7061}"/>
              </a:ext>
            </a:extLst>
          </p:cNvPr>
          <p:cNvCxnSpPr>
            <a:cxnSpLocks/>
          </p:cNvCxnSpPr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265411-FE23-4DC9-9CD9-7713C97F4E57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189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9">
            <a:extLst>
              <a:ext uri="{FF2B5EF4-FFF2-40B4-BE49-F238E27FC236}">
                <a16:creationId xmlns:a16="http://schemas.microsoft.com/office/drawing/2014/main" id="{AAED2535-63ED-423C-94C8-31B0F2900AD1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4A7A753E-B64B-467E-8E13-03E189B79F71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b="1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F92DA491-1777-4509-A1EA-2FE6B484255E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84769A42-BF28-4001-8C98-E84248385317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23E069-1EA8-46A2-823E-393FD6701B90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B0879F-2805-4CF8-A66F-4F85EF62FC54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02">
            <a:extLst>
              <a:ext uri="{FF2B5EF4-FFF2-40B4-BE49-F238E27FC236}">
                <a16:creationId xmlns:a16="http://schemas.microsoft.com/office/drawing/2014/main" id="{1EC1EBA9-F28F-468F-9495-DF0F8FE5AE2D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11550B4E-4D9B-4B5D-810C-843F196F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42" name="그룹 1003">
            <a:extLst>
              <a:ext uri="{FF2B5EF4-FFF2-40B4-BE49-F238E27FC236}">
                <a16:creationId xmlns:a16="http://schemas.microsoft.com/office/drawing/2014/main" id="{4DBF428F-4B1B-4E29-99D3-3315738FC401}"/>
              </a:ext>
            </a:extLst>
          </p:cNvPr>
          <p:cNvGrpSpPr/>
          <p:nvPr/>
        </p:nvGrpSpPr>
        <p:grpSpPr>
          <a:xfrm>
            <a:off x="904202" y="1320746"/>
            <a:ext cx="7096798" cy="798425"/>
            <a:chOff x="904202" y="1136869"/>
            <a:chExt cx="3999519" cy="798425"/>
          </a:xfrm>
        </p:grpSpPr>
        <p:pic>
          <p:nvPicPr>
            <p:cNvPr id="43" name="Object 8">
              <a:extLst>
                <a:ext uri="{FF2B5EF4-FFF2-40B4-BE49-F238E27FC236}">
                  <a16:creationId xmlns:a16="http://schemas.microsoft.com/office/drawing/2014/main" id="{8AC8D342-0EEA-4AF7-9EEB-76AE5BC47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44" name="Object 12">
            <a:extLst>
              <a:ext uri="{FF2B5EF4-FFF2-40B4-BE49-F238E27FC236}">
                <a16:creationId xmlns:a16="http://schemas.microsoft.com/office/drawing/2014/main" id="{5DFA0021-86A1-485C-9BF8-6FC405B92398}"/>
              </a:ext>
            </a:extLst>
          </p:cNvPr>
          <p:cNvSpPr txBox="1"/>
          <p:nvPr/>
        </p:nvSpPr>
        <p:spPr>
          <a:xfrm>
            <a:off x="457200" y="1431160"/>
            <a:ext cx="81534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인터넷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 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금액과 매출 건수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E0AD2D-2DC3-46CE-8A67-9131374FD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860" y="2397456"/>
            <a:ext cx="7907740" cy="50320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AFC1AC-3E46-4F7D-848D-DE6B7B0AE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577" y="2400299"/>
            <a:ext cx="7931624" cy="5029199"/>
          </a:xfrm>
          <a:prstGeom prst="rect">
            <a:avLst/>
          </a:prstGeom>
        </p:spPr>
      </p:pic>
      <p:grpSp>
        <p:nvGrpSpPr>
          <p:cNvPr id="49" name="그룹 1004">
            <a:extLst>
              <a:ext uri="{FF2B5EF4-FFF2-40B4-BE49-F238E27FC236}">
                <a16:creationId xmlns:a16="http://schemas.microsoft.com/office/drawing/2014/main" id="{59309EE1-BB2A-42CF-B81C-8F6D602FB067}"/>
              </a:ext>
            </a:extLst>
          </p:cNvPr>
          <p:cNvGrpSpPr/>
          <p:nvPr/>
        </p:nvGrpSpPr>
        <p:grpSpPr>
          <a:xfrm>
            <a:off x="1222272" y="8003718"/>
            <a:ext cx="146788" cy="146788"/>
            <a:chOff x="1679472" y="2517318"/>
            <a:chExt cx="146788" cy="146788"/>
          </a:xfrm>
        </p:grpSpPr>
        <p:pic>
          <p:nvPicPr>
            <p:cNvPr id="50" name="Object 13">
              <a:extLst>
                <a:ext uri="{FF2B5EF4-FFF2-40B4-BE49-F238E27FC236}">
                  <a16:creationId xmlns:a16="http://schemas.microsoft.com/office/drawing/2014/main" id="{4BACDECC-565D-4A09-90ED-1505255A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1" name="Object 8">
            <a:extLst>
              <a:ext uri="{FF2B5EF4-FFF2-40B4-BE49-F238E27FC236}">
                <a16:creationId xmlns:a16="http://schemas.microsoft.com/office/drawing/2014/main" id="{7011ADFD-9E03-40E9-ABFE-81E252797924}"/>
              </a:ext>
            </a:extLst>
          </p:cNvPr>
          <p:cNvSpPr txBox="1"/>
          <p:nvPr/>
        </p:nvSpPr>
        <p:spPr>
          <a:xfrm>
            <a:off x="1560189" y="78105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 영향을 받은 시점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en-US" altLang="ko-KR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 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 </a:t>
            </a:r>
            <a:r>
              <a:rPr lang="en-US" altLang="ko-KR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&amp; 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건수가 변동이 적은 모습</a:t>
            </a:r>
            <a:endParaRPr lang="en-US" sz="2500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B2B9C5DA-AD9B-4FA8-9A03-5E4F4DBE3F2D}"/>
              </a:ext>
            </a:extLst>
          </p:cNvPr>
          <p:cNvGrpSpPr/>
          <p:nvPr/>
        </p:nvGrpSpPr>
        <p:grpSpPr>
          <a:xfrm>
            <a:off x="1219200" y="8642380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1E10673E-60A0-4626-AC6B-567B41231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779D4E77-0F9A-4F41-9826-60634D78BC96}"/>
              </a:ext>
            </a:extLst>
          </p:cNvPr>
          <p:cNvSpPr txBox="1"/>
          <p:nvPr/>
        </p:nvSpPr>
        <p:spPr>
          <a:xfrm>
            <a:off x="1557117" y="84963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 영향을 받은 시점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금액은 매출 건수에 비해 </a:t>
            </a:r>
            <a:r>
              <a:rPr lang="ko-KR" altLang="en-US" sz="2500" b="1" dirty="0">
                <a:solidFill>
                  <a:srgbClr val="7030A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낮은 위치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에서 값을 기록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5" name="그룹 1004">
            <a:extLst>
              <a:ext uri="{FF2B5EF4-FFF2-40B4-BE49-F238E27FC236}">
                <a16:creationId xmlns:a16="http://schemas.microsoft.com/office/drawing/2014/main" id="{EA7407AC-E51D-4212-8F3D-CFEE2A3844AC}"/>
              </a:ext>
            </a:extLst>
          </p:cNvPr>
          <p:cNvGrpSpPr/>
          <p:nvPr/>
        </p:nvGrpSpPr>
        <p:grpSpPr>
          <a:xfrm>
            <a:off x="1219200" y="9340112"/>
            <a:ext cx="146788" cy="146788"/>
            <a:chOff x="1679472" y="2517318"/>
            <a:chExt cx="146788" cy="146788"/>
          </a:xfrm>
        </p:grpSpPr>
        <p:pic>
          <p:nvPicPr>
            <p:cNvPr id="56" name="Object 13">
              <a:extLst>
                <a:ext uri="{FF2B5EF4-FFF2-40B4-BE49-F238E27FC236}">
                  <a16:creationId xmlns:a16="http://schemas.microsoft.com/office/drawing/2014/main" id="{260BFB21-5DD0-435C-8513-01DB19651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7" name="Object 8">
            <a:extLst>
              <a:ext uri="{FF2B5EF4-FFF2-40B4-BE49-F238E27FC236}">
                <a16:creationId xmlns:a16="http://schemas.microsoft.com/office/drawing/2014/main" id="{DFD9EC3C-049E-49F2-BCFA-92D495270CD1}"/>
              </a:ext>
            </a:extLst>
          </p:cNvPr>
          <p:cNvSpPr txBox="1"/>
          <p:nvPr/>
        </p:nvSpPr>
        <p:spPr>
          <a:xfrm>
            <a:off x="1557117" y="91940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코로나에 대한 경각심이 줄어든 시기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(16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에도 마찬가지의 모습</a:t>
            </a:r>
            <a:endParaRPr lang="en-US" altLang="ko-KR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9" name="액자 28">
            <a:extLst>
              <a:ext uri="{FF2B5EF4-FFF2-40B4-BE49-F238E27FC236}">
                <a16:creationId xmlns:a16="http://schemas.microsoft.com/office/drawing/2014/main" id="{94E41A2F-4C78-4D27-9E87-222356E6741A}"/>
              </a:ext>
            </a:extLst>
          </p:cNvPr>
          <p:cNvSpPr/>
          <p:nvPr/>
        </p:nvSpPr>
        <p:spPr>
          <a:xfrm>
            <a:off x="4114800" y="3771900"/>
            <a:ext cx="4876800" cy="1828800"/>
          </a:xfrm>
          <a:prstGeom prst="frame">
            <a:avLst>
              <a:gd name="adj1" fmla="val 336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액자 63">
            <a:extLst>
              <a:ext uri="{FF2B5EF4-FFF2-40B4-BE49-F238E27FC236}">
                <a16:creationId xmlns:a16="http://schemas.microsoft.com/office/drawing/2014/main" id="{D7E78195-FD12-4BBC-B711-FBC78FB13A1A}"/>
              </a:ext>
            </a:extLst>
          </p:cNvPr>
          <p:cNvSpPr/>
          <p:nvPr/>
        </p:nvSpPr>
        <p:spPr>
          <a:xfrm>
            <a:off x="12381915" y="3212235"/>
            <a:ext cx="4876800" cy="940665"/>
          </a:xfrm>
          <a:prstGeom prst="frame">
            <a:avLst>
              <a:gd name="adj1" fmla="val 336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1FEEDAE-1609-422A-B418-21E0F8D15CBB}"/>
              </a:ext>
            </a:extLst>
          </p:cNvPr>
          <p:cNvCxnSpPr/>
          <p:nvPr/>
        </p:nvCxnSpPr>
        <p:spPr>
          <a:xfrm flipH="1">
            <a:off x="6909311" y="3148584"/>
            <a:ext cx="533400" cy="53699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653AAE-27C5-4AE3-9CCA-09D6373AAD9F}"/>
              </a:ext>
            </a:extLst>
          </p:cNvPr>
          <p:cNvSpPr txBox="1"/>
          <p:nvPr/>
        </p:nvSpPr>
        <p:spPr>
          <a:xfrm>
            <a:off x="6781800" y="2455617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  <a:ea typeface="한컴산뜻돋움" panose="02000000000000000000"/>
              </a:rPr>
              <a:t>매출 건수에 비해 상대적으로 낮은 위치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AFE2CEF-7578-4AC3-AB46-2BCE69FCCEBD}"/>
              </a:ext>
            </a:extLst>
          </p:cNvPr>
          <p:cNvCxnSpPr/>
          <p:nvPr/>
        </p:nvCxnSpPr>
        <p:spPr>
          <a:xfrm>
            <a:off x="11811000" y="2778782"/>
            <a:ext cx="685800" cy="323166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8A4836C-9952-4F86-8458-B8631634E147}"/>
              </a:ext>
            </a:extLst>
          </p:cNvPr>
          <p:cNvSpPr txBox="1"/>
          <p:nvPr/>
        </p:nvSpPr>
        <p:spPr>
          <a:xfrm>
            <a:off x="9457006" y="2399093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  <a:ea typeface="한컴산뜻돋움" panose="02000000000000000000"/>
              </a:rPr>
              <a:t>매출 금액에 비해 상대적으로 높은 위치</a:t>
            </a:r>
          </a:p>
        </p:txBody>
      </p:sp>
      <p:sp>
        <p:nvSpPr>
          <p:cNvPr id="2" name="Object 29">
            <a:extLst>
              <a:ext uri="{FF2B5EF4-FFF2-40B4-BE49-F238E27FC236}">
                <a16:creationId xmlns:a16="http://schemas.microsoft.com/office/drawing/2014/main" id="{D9FB4738-9F02-41F4-9F13-8E1CC94793AC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73962-C930-49DF-BE6A-1DE923613BE1}"/>
              </a:ext>
            </a:extLst>
          </p:cNvPr>
          <p:cNvSpPr txBox="1"/>
          <p:nvPr/>
        </p:nvSpPr>
        <p:spPr>
          <a:xfrm>
            <a:off x="8160792" y="1464555"/>
            <a:ext cx="9510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0" dirty="0">
                <a:solidFill>
                  <a:srgbClr val="639AC3"/>
                </a:solidFill>
                <a:effectLst/>
                <a:latin typeface="Malgun Gothic" panose="020B0503020000020004" pitchFamily="50" charset="-127"/>
                <a:ea typeface="한컴산뜻돋움" panose="02000000000000000000"/>
              </a:rPr>
              <a:t>인터넷</a:t>
            </a:r>
            <a:r>
              <a:rPr lang="en-US" altLang="ko-KR" sz="1400" b="1" i="0" dirty="0">
                <a:solidFill>
                  <a:srgbClr val="639AC3"/>
                </a:solidFill>
                <a:effectLst/>
                <a:latin typeface="Malgun Gothic" panose="020B0503020000020004" pitchFamily="50" charset="-127"/>
                <a:ea typeface="한컴산뜻돋움" panose="02000000000000000000"/>
              </a:rPr>
              <a:t>P/G : </a:t>
            </a:r>
            <a:r>
              <a:rPr lang="ko-KR" altLang="en-US" sz="1400" b="1" i="0" dirty="0">
                <a:solidFill>
                  <a:srgbClr val="639AC3"/>
                </a:solidFill>
                <a:effectLst/>
                <a:latin typeface="Malgun Gothic" panose="020B0503020000020004" pitchFamily="50" charset="-127"/>
                <a:ea typeface="한컴산뜻돋움" panose="02000000000000000000"/>
              </a:rPr>
              <a:t>고객이 인터넷 쇼핑몰에서 상품과 서비스를 구매할 때</a:t>
            </a:r>
            <a:r>
              <a:rPr lang="en-US" altLang="ko-KR" sz="1400" b="1" i="0" dirty="0">
                <a:solidFill>
                  <a:srgbClr val="639AC3"/>
                </a:solidFill>
                <a:effectLst/>
                <a:latin typeface="Malgun Gothic" panose="020B0503020000020004" pitchFamily="50" charset="-127"/>
                <a:ea typeface="한컴산뜻돋움" panose="02000000000000000000"/>
              </a:rPr>
              <a:t>, </a:t>
            </a:r>
            <a:r>
              <a:rPr lang="ko-KR" altLang="en-US" sz="1400" b="1" i="0" dirty="0">
                <a:solidFill>
                  <a:srgbClr val="639AC3"/>
                </a:solidFill>
                <a:effectLst/>
                <a:latin typeface="Malgun Gothic" panose="020B0503020000020004" pitchFamily="50" charset="-127"/>
                <a:ea typeface="한컴산뜻돋움" panose="02000000000000000000"/>
              </a:rPr>
              <a:t>그 대금을 신용카드 및 기타 결제수단을 이용하여 안전하고 편리하게 결제할 수 있도록 지원하는 서비스</a:t>
            </a:r>
            <a:endParaRPr lang="ko-KR" altLang="en-US" sz="1400" b="1" dirty="0">
              <a:solidFill>
                <a:srgbClr val="639AC3"/>
              </a:solidFill>
              <a:ea typeface="한컴산뜻돋움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101376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9">
            <a:extLst>
              <a:ext uri="{FF2B5EF4-FFF2-40B4-BE49-F238E27FC236}">
                <a16:creationId xmlns:a16="http://schemas.microsoft.com/office/drawing/2014/main" id="{AAED2535-63ED-423C-94C8-31B0F2900AD1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4A7A753E-B64B-467E-8E13-03E189B79F71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b="1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F92DA491-1777-4509-A1EA-2FE6B484255E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84769A42-BF28-4001-8C98-E84248385317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23E069-1EA8-46A2-823E-393FD6701B90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B0879F-2805-4CF8-A66F-4F85EF62FC54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02">
            <a:extLst>
              <a:ext uri="{FF2B5EF4-FFF2-40B4-BE49-F238E27FC236}">
                <a16:creationId xmlns:a16="http://schemas.microsoft.com/office/drawing/2014/main" id="{1EC1EBA9-F28F-468F-9495-DF0F8FE5AE2D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11550B4E-4D9B-4B5D-810C-843F196F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49" name="그룹 1004">
            <a:extLst>
              <a:ext uri="{FF2B5EF4-FFF2-40B4-BE49-F238E27FC236}">
                <a16:creationId xmlns:a16="http://schemas.microsoft.com/office/drawing/2014/main" id="{59309EE1-BB2A-42CF-B81C-8F6D602FB067}"/>
              </a:ext>
            </a:extLst>
          </p:cNvPr>
          <p:cNvGrpSpPr/>
          <p:nvPr/>
        </p:nvGrpSpPr>
        <p:grpSpPr>
          <a:xfrm>
            <a:off x="1222272" y="8396650"/>
            <a:ext cx="146788" cy="146788"/>
            <a:chOff x="1679472" y="2517318"/>
            <a:chExt cx="146788" cy="146788"/>
          </a:xfrm>
        </p:grpSpPr>
        <p:pic>
          <p:nvPicPr>
            <p:cNvPr id="50" name="Object 13">
              <a:extLst>
                <a:ext uri="{FF2B5EF4-FFF2-40B4-BE49-F238E27FC236}">
                  <a16:creationId xmlns:a16="http://schemas.microsoft.com/office/drawing/2014/main" id="{4BACDECC-565D-4A09-90ED-1505255A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1" name="Object 8">
            <a:extLst>
              <a:ext uri="{FF2B5EF4-FFF2-40B4-BE49-F238E27FC236}">
                <a16:creationId xmlns:a16="http://schemas.microsoft.com/office/drawing/2014/main" id="{7011ADFD-9E03-40E9-ABFE-81E252797924}"/>
              </a:ext>
            </a:extLst>
          </p:cNvPr>
          <p:cNvSpPr txBox="1"/>
          <p:nvPr/>
        </p:nvSpPr>
        <p:spPr>
          <a:xfrm>
            <a:off x="1560188" y="8203432"/>
            <a:ext cx="16270611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 영향을 받은 시점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이후 매출 금액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건수의 </a:t>
            </a:r>
            <a:r>
              <a:rPr lang="ko-KR" altLang="en-US" sz="2500" b="1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산점도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값들이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모여 있는 모습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(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비교적 안정적인 모습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28EAA8-9D69-4B69-8982-52E7A2155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400300"/>
            <a:ext cx="11340047" cy="5019485"/>
          </a:xfrm>
          <a:prstGeom prst="rect">
            <a:avLst/>
          </a:prstGeom>
        </p:spPr>
      </p:pic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003388EF-81CB-4E41-927E-86207703CA12}"/>
              </a:ext>
            </a:extLst>
          </p:cNvPr>
          <p:cNvSpPr/>
          <p:nvPr/>
        </p:nvSpPr>
        <p:spPr>
          <a:xfrm rot="18959917">
            <a:off x="9559166" y="3386158"/>
            <a:ext cx="3160543" cy="1828800"/>
          </a:xfrm>
          <a:prstGeom prst="donut">
            <a:avLst>
              <a:gd name="adj" fmla="val 3398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8" name="그룹 1003">
            <a:extLst>
              <a:ext uri="{FF2B5EF4-FFF2-40B4-BE49-F238E27FC236}">
                <a16:creationId xmlns:a16="http://schemas.microsoft.com/office/drawing/2014/main" id="{0F34C299-564B-42F1-A369-7F28A2281F55}"/>
              </a:ext>
            </a:extLst>
          </p:cNvPr>
          <p:cNvGrpSpPr/>
          <p:nvPr/>
        </p:nvGrpSpPr>
        <p:grpSpPr>
          <a:xfrm>
            <a:off x="904202" y="1320746"/>
            <a:ext cx="7096798" cy="798425"/>
            <a:chOff x="904202" y="1136869"/>
            <a:chExt cx="3999519" cy="798425"/>
          </a:xfrm>
        </p:grpSpPr>
        <p:pic>
          <p:nvPicPr>
            <p:cNvPr id="19" name="Object 8">
              <a:extLst>
                <a:ext uri="{FF2B5EF4-FFF2-40B4-BE49-F238E27FC236}">
                  <a16:creationId xmlns:a16="http://schemas.microsoft.com/office/drawing/2014/main" id="{05F23892-B4D5-4ACD-AB41-E4F9F89C1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20" name="Object 12">
            <a:extLst>
              <a:ext uri="{FF2B5EF4-FFF2-40B4-BE49-F238E27FC236}">
                <a16:creationId xmlns:a16="http://schemas.microsoft.com/office/drawing/2014/main" id="{5A3D9A93-8625-4EAD-99EC-10A41B85A27E}"/>
              </a:ext>
            </a:extLst>
          </p:cNvPr>
          <p:cNvSpPr txBox="1"/>
          <p:nvPr/>
        </p:nvSpPr>
        <p:spPr>
          <a:xfrm>
            <a:off x="457200" y="1431160"/>
            <a:ext cx="73152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인터넷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 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금액과 매출 건수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Object 29">
            <a:extLst>
              <a:ext uri="{FF2B5EF4-FFF2-40B4-BE49-F238E27FC236}">
                <a16:creationId xmlns:a16="http://schemas.microsoft.com/office/drawing/2014/main" id="{18F4C580-79C3-4A87-B2D4-13FBFEBCE79F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4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1222272" y="8232318"/>
            <a:ext cx="146788" cy="146788"/>
            <a:chOff x="1679472" y="251731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8">
            <a:extLst>
              <a:ext uri="{FF2B5EF4-FFF2-40B4-BE49-F238E27FC236}">
                <a16:creationId xmlns:a16="http://schemas.microsoft.com/office/drawing/2014/main" id="{91F0CEA8-0E45-46FC-A70F-1CAF4883FC7C}"/>
              </a:ext>
            </a:extLst>
          </p:cNvPr>
          <p:cNvSpPr txBox="1"/>
          <p:nvPr/>
        </p:nvSpPr>
        <p:spPr>
          <a:xfrm>
            <a:off x="1560189" y="80391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다른 업종들도 코로나 영향을 받은 시기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 매출 금액이 오른 모습이지만 </a:t>
            </a:r>
            <a:r>
              <a:rPr lang="ko-KR" altLang="en-US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en-US" altLang="ko-KR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 </a:t>
            </a:r>
            <a:endParaRPr lang="en-US" altLang="ko-KR" sz="2500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눈에 띄게 늘어난 모습</a:t>
            </a:r>
            <a:endParaRPr lang="en-US" sz="2500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2E4C2856-2008-4061-90F3-B1DFAED68CCA}"/>
              </a:ext>
            </a:extLst>
          </p:cNvPr>
          <p:cNvGrpSpPr/>
          <p:nvPr/>
        </p:nvGrpSpPr>
        <p:grpSpPr>
          <a:xfrm>
            <a:off x="1219200" y="9111512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5506FF95-86C8-44BD-8AF8-F1D18B8C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D61C39B1-EBF0-4A3B-99A7-62A20B13AB01}"/>
              </a:ext>
            </a:extLst>
          </p:cNvPr>
          <p:cNvSpPr txBox="1"/>
          <p:nvPr/>
        </p:nvSpPr>
        <p:spPr>
          <a:xfrm>
            <a:off x="1557117" y="89654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이전과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이후에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업종의 순위가 변동이 많이 없다는 점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도 발견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5" name="Object 29">
            <a:extLst>
              <a:ext uri="{FF2B5EF4-FFF2-40B4-BE49-F238E27FC236}">
                <a16:creationId xmlns:a16="http://schemas.microsoft.com/office/drawing/2014/main" id="{3EAE5428-6AC1-4F90-8B72-61E1E8FF43A2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02BEB95E-452D-4598-B5FA-3FDFA7F0664B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b="1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8" name="Object 31">
            <a:extLst>
              <a:ext uri="{FF2B5EF4-FFF2-40B4-BE49-F238E27FC236}">
                <a16:creationId xmlns:a16="http://schemas.microsoft.com/office/drawing/2014/main" id="{DDF30030-AB3D-46E5-8CAB-42C22DF85B70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29" name="Object 32">
            <a:extLst>
              <a:ext uri="{FF2B5EF4-FFF2-40B4-BE49-F238E27FC236}">
                <a16:creationId xmlns:a16="http://schemas.microsoft.com/office/drawing/2014/main" id="{AEF77634-79BB-479F-B66E-5A87856FE72D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C0431FD-464A-48FE-8133-32DE78D63D7F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2C45D85-903F-4895-8954-9BF87639633A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02">
            <a:extLst>
              <a:ext uri="{FF2B5EF4-FFF2-40B4-BE49-F238E27FC236}">
                <a16:creationId xmlns:a16="http://schemas.microsoft.com/office/drawing/2014/main" id="{B390F919-5DD9-441D-B12A-1434D3F15C60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38AEF588-6DD8-4265-881D-602FE52FA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42" name="그룹 1003">
            <a:extLst>
              <a:ext uri="{FF2B5EF4-FFF2-40B4-BE49-F238E27FC236}">
                <a16:creationId xmlns:a16="http://schemas.microsoft.com/office/drawing/2014/main" id="{416A29B2-AE18-4CE9-8642-C06FD35E07B2}"/>
              </a:ext>
            </a:extLst>
          </p:cNvPr>
          <p:cNvGrpSpPr/>
          <p:nvPr/>
        </p:nvGrpSpPr>
        <p:grpSpPr>
          <a:xfrm>
            <a:off x="904202" y="1320746"/>
            <a:ext cx="7096798" cy="798425"/>
            <a:chOff x="904202" y="1136869"/>
            <a:chExt cx="3999519" cy="798425"/>
          </a:xfrm>
        </p:grpSpPr>
        <p:pic>
          <p:nvPicPr>
            <p:cNvPr id="43" name="Object 8">
              <a:extLst>
                <a:ext uri="{FF2B5EF4-FFF2-40B4-BE49-F238E27FC236}">
                  <a16:creationId xmlns:a16="http://schemas.microsoft.com/office/drawing/2014/main" id="{FFE67F7E-587D-413E-9A1C-1C76331E1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44" name="Object 12">
            <a:extLst>
              <a:ext uri="{FF2B5EF4-FFF2-40B4-BE49-F238E27FC236}">
                <a16:creationId xmlns:a16="http://schemas.microsoft.com/office/drawing/2014/main" id="{74BE0D47-C23C-4F02-986B-9AA21FC9A059}"/>
              </a:ext>
            </a:extLst>
          </p:cNvPr>
          <p:cNvSpPr txBox="1"/>
          <p:nvPr/>
        </p:nvSpPr>
        <p:spPr>
          <a:xfrm>
            <a:off x="609600" y="1431160"/>
            <a:ext cx="67056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9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전후 매출 발생 금액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TOP 20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C17850-082E-4EA5-8987-3871DB8A0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2" y="2421845"/>
            <a:ext cx="7924798" cy="50176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8BE017C-664B-41E1-BEFD-859AE8D1D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2406555"/>
            <a:ext cx="7924800" cy="5017613"/>
          </a:xfrm>
          <a:prstGeom prst="rect">
            <a:avLst/>
          </a:prstGeom>
        </p:spPr>
      </p:pic>
      <p:sp>
        <p:nvSpPr>
          <p:cNvPr id="2" name="Object 29">
            <a:extLst>
              <a:ext uri="{FF2B5EF4-FFF2-40B4-BE49-F238E27FC236}">
                <a16:creationId xmlns:a16="http://schemas.microsoft.com/office/drawing/2014/main" id="{9C3447F6-3750-40AF-8F8A-58FB574A97AF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892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1222272" y="8232318"/>
            <a:ext cx="146788" cy="146788"/>
            <a:chOff x="1679472" y="251731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8">
            <a:extLst>
              <a:ext uri="{FF2B5EF4-FFF2-40B4-BE49-F238E27FC236}">
                <a16:creationId xmlns:a16="http://schemas.microsoft.com/office/drawing/2014/main" id="{91F0CEA8-0E45-46FC-A70F-1CAF4883FC7C}"/>
              </a:ext>
            </a:extLst>
          </p:cNvPr>
          <p:cNvSpPr txBox="1"/>
          <p:nvPr/>
        </p:nvSpPr>
        <p:spPr>
          <a:xfrm>
            <a:off x="1560189" y="80391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다른 업종들도 코로나 영향을 받은 시기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 매출 건수가 오른 모습이지만 </a:t>
            </a:r>
            <a:r>
              <a:rPr lang="ko-KR" altLang="en-US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en-US" altLang="ko-KR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 </a:t>
            </a:r>
            <a:endParaRPr lang="en-US" altLang="ko-KR" sz="2500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눈에 띄게 늘어난 모습</a:t>
            </a:r>
            <a:endParaRPr lang="en-US" sz="2500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2E4C2856-2008-4061-90F3-B1DFAED68CCA}"/>
              </a:ext>
            </a:extLst>
          </p:cNvPr>
          <p:cNvGrpSpPr/>
          <p:nvPr/>
        </p:nvGrpSpPr>
        <p:grpSpPr>
          <a:xfrm>
            <a:off x="1219200" y="9111512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5506FF95-86C8-44BD-8AF8-F1D18B8C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D61C39B1-EBF0-4A3B-99A7-62A20B13AB01}"/>
              </a:ext>
            </a:extLst>
          </p:cNvPr>
          <p:cNvSpPr txBox="1"/>
          <p:nvPr/>
        </p:nvSpPr>
        <p:spPr>
          <a:xfrm>
            <a:off x="1557117" y="89654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이전과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이후에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업종의 순위가 변동이 많이 없다는 점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도 발견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5" name="Object 29">
            <a:extLst>
              <a:ext uri="{FF2B5EF4-FFF2-40B4-BE49-F238E27FC236}">
                <a16:creationId xmlns:a16="http://schemas.microsoft.com/office/drawing/2014/main" id="{3EAE5428-6AC1-4F90-8B72-61E1E8FF43A2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02BEB95E-452D-4598-B5FA-3FDFA7F0664B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b="1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8" name="Object 31">
            <a:extLst>
              <a:ext uri="{FF2B5EF4-FFF2-40B4-BE49-F238E27FC236}">
                <a16:creationId xmlns:a16="http://schemas.microsoft.com/office/drawing/2014/main" id="{DDF30030-AB3D-46E5-8CAB-42C22DF85B70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29" name="Object 32">
            <a:extLst>
              <a:ext uri="{FF2B5EF4-FFF2-40B4-BE49-F238E27FC236}">
                <a16:creationId xmlns:a16="http://schemas.microsoft.com/office/drawing/2014/main" id="{AEF77634-79BB-479F-B66E-5A87856FE72D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C0431FD-464A-48FE-8133-32DE78D63D7F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2C45D85-903F-4895-8954-9BF87639633A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02">
            <a:extLst>
              <a:ext uri="{FF2B5EF4-FFF2-40B4-BE49-F238E27FC236}">
                <a16:creationId xmlns:a16="http://schemas.microsoft.com/office/drawing/2014/main" id="{B390F919-5DD9-441D-B12A-1434D3F15C60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38AEF588-6DD8-4265-881D-602FE52FA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00F52B7-8DF2-4773-9136-4FBEE8A38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1" y="2400300"/>
            <a:ext cx="7924799" cy="50291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D2D27B3-631A-4F63-A2FE-0D85C438C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428081"/>
            <a:ext cx="7924799" cy="4987201"/>
          </a:xfrm>
          <a:prstGeom prst="rect">
            <a:avLst/>
          </a:prstGeom>
        </p:spPr>
      </p:pic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44F1869F-7F59-49B7-9CCB-48F26B03F9E1}"/>
              </a:ext>
            </a:extLst>
          </p:cNvPr>
          <p:cNvGrpSpPr/>
          <p:nvPr/>
        </p:nvGrpSpPr>
        <p:grpSpPr>
          <a:xfrm>
            <a:off x="904202" y="1320746"/>
            <a:ext cx="7096798" cy="798425"/>
            <a:chOff x="904202" y="1136869"/>
            <a:chExt cx="3999519" cy="798425"/>
          </a:xfrm>
        </p:grpSpPr>
        <p:pic>
          <p:nvPicPr>
            <p:cNvPr id="22" name="Object 8">
              <a:extLst>
                <a:ext uri="{FF2B5EF4-FFF2-40B4-BE49-F238E27FC236}">
                  <a16:creationId xmlns:a16="http://schemas.microsoft.com/office/drawing/2014/main" id="{7F1B4017-D765-44F7-854C-A0CB49885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23" name="Object 12">
            <a:extLst>
              <a:ext uri="{FF2B5EF4-FFF2-40B4-BE49-F238E27FC236}">
                <a16:creationId xmlns:a16="http://schemas.microsoft.com/office/drawing/2014/main" id="{69E16607-E4E3-4814-B255-B5E6C6F32BD7}"/>
              </a:ext>
            </a:extLst>
          </p:cNvPr>
          <p:cNvSpPr txBox="1"/>
          <p:nvPr/>
        </p:nvSpPr>
        <p:spPr>
          <a:xfrm>
            <a:off x="609600" y="1431160"/>
            <a:ext cx="67818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9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전후 매출 발생 금액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TOP 20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Object 29">
            <a:extLst>
              <a:ext uri="{FF2B5EF4-FFF2-40B4-BE49-F238E27FC236}">
                <a16:creationId xmlns:a16="http://schemas.microsoft.com/office/drawing/2014/main" id="{2D233B70-E69D-4114-B76C-1BB9074CD5FC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865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39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51429" y="-1020952"/>
            <a:ext cx="9985352" cy="12327619"/>
            <a:chOff x="-2851429" y="-1020952"/>
            <a:chExt cx="9985352" cy="1232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51429" y="-1020952"/>
              <a:ext cx="9985352" cy="1232761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176826" y="5234910"/>
            <a:ext cx="4876800" cy="35661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1600" b="1" kern="0" spc="1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여기어때 잘난체 OTF" pitchFamily="34" charset="0"/>
              </a:rPr>
              <a:t>서론</a:t>
            </a:r>
            <a:r>
              <a:rPr lang="ko-KR" altLang="en-US" sz="11600" kern="0" spc="100" dirty="0">
                <a:solidFill>
                  <a:srgbClr val="FBFCFC"/>
                </a:solidFill>
                <a:latin typeface="여기어때 잘난체 OTF" pitchFamily="34" charset="0"/>
                <a:cs typeface="여기어때 잘난체 OTF" pitchFamily="34" charset="0"/>
              </a:rPr>
              <a:t> </a:t>
            </a:r>
            <a:endParaRPr lang="en-US" sz="11600" kern="0" spc="100" dirty="0">
              <a:solidFill>
                <a:srgbClr val="FBFCFC"/>
              </a:solidFill>
              <a:latin typeface="여기어때 잘난체 OTF" pitchFamily="34" charset="0"/>
              <a:cs typeface="여기어때 잘난체 OTF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2160295" y="4262297"/>
            <a:ext cx="3967162" cy="2084161"/>
            <a:chOff x="2160295" y="4262297"/>
            <a:chExt cx="3967162" cy="2084161"/>
          </a:xfrm>
        </p:grpSpPr>
        <p:sp>
          <p:nvSpPr>
            <p:cNvPr id="7" name="Object 7"/>
            <p:cNvSpPr txBox="1"/>
            <p:nvPr/>
          </p:nvSpPr>
          <p:spPr>
            <a:xfrm>
              <a:off x="3518416" y="4262297"/>
              <a:ext cx="3913562" cy="3126242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just"/>
              <a:r>
                <a:rPr lang="en-US" sz="21900" kern="0" spc="-200" dirty="0">
                  <a:solidFill>
                    <a:srgbClr val="639AC3"/>
                  </a:solidFill>
                  <a:latin typeface="여기어때 잘난체 OTF" pitchFamily="34" charset="0"/>
                  <a:cs typeface="여기어때 잘난체 OTF" pitchFamily="34" charset="0"/>
                </a:rPr>
                <a:t>01</a:t>
              </a:r>
              <a:endParaRPr lang="en-US" dirty="0"/>
            </a:p>
          </p:txBody>
        </p:sp>
        <p:grpSp>
          <p:nvGrpSpPr>
            <p:cNvPr id="1003" name="그룹 1003"/>
            <p:cNvGrpSpPr/>
            <p:nvPr/>
          </p:nvGrpSpPr>
          <p:grpSpPr>
            <a:xfrm>
              <a:off x="2160295" y="4989889"/>
              <a:ext cx="2101728" cy="613869"/>
              <a:chOff x="2160295" y="4989889"/>
              <a:chExt cx="2101728" cy="613869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60295" y="4989889"/>
                <a:ext cx="2101728" cy="613869"/>
              </a:xfrm>
              <a:prstGeom prst="rect">
                <a:avLst/>
              </a:prstGeom>
            </p:spPr>
          </p:pic>
        </p:grpSp>
        <p:sp>
          <p:nvSpPr>
            <p:cNvPr id="11" name="Object 11"/>
            <p:cNvSpPr txBox="1"/>
            <p:nvPr/>
          </p:nvSpPr>
          <p:spPr>
            <a:xfrm>
              <a:off x="1109431" y="5018651"/>
              <a:ext cx="3152591" cy="718676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r"/>
              <a:r>
                <a:rPr lang="en-US" sz="5000" dirty="0">
                  <a:solidFill>
                    <a:srgbClr val="639AC3"/>
                  </a:solidFill>
                  <a:latin typeface="여기어때 잘난체 OTF" pitchFamily="34" charset="0"/>
                  <a:cs typeface="여기어때 잘난체 OTF" pitchFamily="34" charset="0"/>
                </a:rPr>
                <a:t>Chapter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2E4C2856-2008-4061-90F3-B1DFAED68CCA}"/>
              </a:ext>
            </a:extLst>
          </p:cNvPr>
          <p:cNvGrpSpPr/>
          <p:nvPr/>
        </p:nvGrpSpPr>
        <p:grpSpPr>
          <a:xfrm>
            <a:off x="1219200" y="8039100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5506FF95-86C8-44BD-8AF8-F1D18B8C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D61C39B1-EBF0-4A3B-99A7-62A20B13AB01}"/>
              </a:ext>
            </a:extLst>
          </p:cNvPr>
          <p:cNvSpPr txBox="1"/>
          <p:nvPr/>
        </p:nvSpPr>
        <p:spPr>
          <a:xfrm>
            <a:off x="1557117" y="7918780"/>
            <a:ext cx="15887072" cy="87772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상관 계수가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양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에서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음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으로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다시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음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에서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양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으로 변한 이유는 </a:t>
            </a:r>
            <a:r>
              <a:rPr lang="ko-KR" altLang="en-US" sz="2500" dirty="0">
                <a:solidFill>
                  <a:srgbClr val="0070C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유동 인구가 떨어진 시점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에도</a:t>
            </a:r>
            <a:r>
              <a:rPr lang="ko-KR" altLang="en-US" sz="25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en-US" altLang="ko-KR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 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금액이 변동 없는 값을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기록하였기 때문에 유동 인구수가 떨어진 시점에 상관 계수가 떨어진 것으로 보임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5" name="Object 29">
            <a:extLst>
              <a:ext uri="{FF2B5EF4-FFF2-40B4-BE49-F238E27FC236}">
                <a16:creationId xmlns:a16="http://schemas.microsoft.com/office/drawing/2014/main" id="{3EAE5428-6AC1-4F90-8B72-61E1E8FF43A2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02BEB95E-452D-4598-B5FA-3FDFA7F0664B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b="1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8" name="Object 31">
            <a:extLst>
              <a:ext uri="{FF2B5EF4-FFF2-40B4-BE49-F238E27FC236}">
                <a16:creationId xmlns:a16="http://schemas.microsoft.com/office/drawing/2014/main" id="{DDF30030-AB3D-46E5-8CAB-42C22DF85B70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29" name="Object 32">
            <a:extLst>
              <a:ext uri="{FF2B5EF4-FFF2-40B4-BE49-F238E27FC236}">
                <a16:creationId xmlns:a16="http://schemas.microsoft.com/office/drawing/2014/main" id="{AEF77634-79BB-479F-B66E-5A87856FE72D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C0431FD-464A-48FE-8133-32DE78D63D7F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2C45D85-903F-4895-8954-9BF87639633A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02">
            <a:extLst>
              <a:ext uri="{FF2B5EF4-FFF2-40B4-BE49-F238E27FC236}">
                <a16:creationId xmlns:a16="http://schemas.microsoft.com/office/drawing/2014/main" id="{B390F919-5DD9-441D-B12A-1434D3F15C60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38AEF588-6DD8-4265-881D-602FE52FA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44F1869F-7F59-49B7-9CCB-48F26B03F9E1}"/>
              </a:ext>
            </a:extLst>
          </p:cNvPr>
          <p:cNvGrpSpPr/>
          <p:nvPr/>
        </p:nvGrpSpPr>
        <p:grpSpPr>
          <a:xfrm>
            <a:off x="904202" y="1320746"/>
            <a:ext cx="8001000" cy="798425"/>
            <a:chOff x="904202" y="1136869"/>
            <a:chExt cx="3999519" cy="798425"/>
          </a:xfrm>
        </p:grpSpPr>
        <p:pic>
          <p:nvPicPr>
            <p:cNvPr id="22" name="Object 8">
              <a:extLst>
                <a:ext uri="{FF2B5EF4-FFF2-40B4-BE49-F238E27FC236}">
                  <a16:creationId xmlns:a16="http://schemas.microsoft.com/office/drawing/2014/main" id="{7F1B4017-D765-44F7-854C-A0CB49885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2" name="Object 29">
            <a:extLst>
              <a:ext uri="{FF2B5EF4-FFF2-40B4-BE49-F238E27FC236}">
                <a16:creationId xmlns:a16="http://schemas.microsoft.com/office/drawing/2014/main" id="{1E7DB700-8004-4CBB-B76F-4D9FEE0C5D83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8F12940A-A907-4ED6-9729-4F3335BA7EA6}"/>
              </a:ext>
            </a:extLst>
          </p:cNvPr>
          <p:cNvSpPr txBox="1"/>
          <p:nvPr/>
        </p:nvSpPr>
        <p:spPr>
          <a:xfrm>
            <a:off x="1066800" y="1431160"/>
            <a:ext cx="77724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유동인구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- 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 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 상관계수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7BFED6-D204-4BE6-91B0-E75E8CF3C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400300"/>
            <a:ext cx="8001000" cy="50292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EF86DDD-5AE8-4307-A014-CE2EDAE22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400300"/>
            <a:ext cx="8001000" cy="5029200"/>
          </a:xfrm>
          <a:prstGeom prst="rect">
            <a:avLst/>
          </a:prstGeom>
        </p:spPr>
      </p:pic>
      <p:grpSp>
        <p:nvGrpSpPr>
          <p:cNvPr id="34" name="그룹 1004">
            <a:extLst>
              <a:ext uri="{FF2B5EF4-FFF2-40B4-BE49-F238E27FC236}">
                <a16:creationId xmlns:a16="http://schemas.microsoft.com/office/drawing/2014/main" id="{70992C8F-B66B-490F-8569-7EAE05E53E02}"/>
              </a:ext>
            </a:extLst>
          </p:cNvPr>
          <p:cNvGrpSpPr/>
          <p:nvPr/>
        </p:nvGrpSpPr>
        <p:grpSpPr>
          <a:xfrm>
            <a:off x="1222272" y="9410700"/>
            <a:ext cx="146788" cy="146788"/>
            <a:chOff x="1679472" y="2517318"/>
            <a:chExt cx="146788" cy="146788"/>
          </a:xfrm>
        </p:grpSpPr>
        <p:pic>
          <p:nvPicPr>
            <p:cNvPr id="35" name="Object 13">
              <a:extLst>
                <a:ext uri="{FF2B5EF4-FFF2-40B4-BE49-F238E27FC236}">
                  <a16:creationId xmlns:a16="http://schemas.microsoft.com/office/drawing/2014/main" id="{5BB4258A-C289-471D-BB87-50B621C4A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6" name="Object 8">
            <a:extLst>
              <a:ext uri="{FF2B5EF4-FFF2-40B4-BE49-F238E27FC236}">
                <a16:creationId xmlns:a16="http://schemas.microsoft.com/office/drawing/2014/main" id="{C9F5F9AE-46AA-4228-8BF4-6C2B32C688A7}"/>
              </a:ext>
            </a:extLst>
          </p:cNvPr>
          <p:cNvSpPr txBox="1"/>
          <p:nvPr/>
        </p:nvSpPr>
        <p:spPr>
          <a:xfrm>
            <a:off x="1560189" y="92702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16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이후로는 다시 유동 인구수가 증가하면서 상관 계수가 올라간 것으로 보임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65D930D7-F08B-4496-910C-1947B2E225D9}"/>
              </a:ext>
            </a:extLst>
          </p:cNvPr>
          <p:cNvSpPr/>
          <p:nvPr/>
        </p:nvSpPr>
        <p:spPr>
          <a:xfrm>
            <a:off x="14478000" y="3162300"/>
            <a:ext cx="2743200" cy="3657600"/>
          </a:xfrm>
          <a:prstGeom prst="frame">
            <a:avLst>
              <a:gd name="adj1" fmla="val 20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56493-37FC-4612-AF2E-A5A40E2B3F2E}"/>
              </a:ext>
            </a:extLst>
          </p:cNvPr>
          <p:cNvSpPr txBox="1"/>
          <p:nvPr/>
        </p:nvSpPr>
        <p:spPr>
          <a:xfrm>
            <a:off x="15468600" y="23635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유동 인구수가 다시 증가한 구간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DFD0C78-26F7-4A4C-857A-D5687ACDF8AF}"/>
              </a:ext>
            </a:extLst>
          </p:cNvPr>
          <p:cNvSpPr/>
          <p:nvPr/>
        </p:nvSpPr>
        <p:spPr>
          <a:xfrm rot="8330791">
            <a:off x="15032358" y="2807468"/>
            <a:ext cx="415284" cy="3259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03BFD462-302A-43C0-A332-4CABAA6FDCD1}"/>
              </a:ext>
            </a:extLst>
          </p:cNvPr>
          <p:cNvSpPr txBox="1"/>
          <p:nvPr/>
        </p:nvSpPr>
        <p:spPr>
          <a:xfrm>
            <a:off x="9296400" y="1490498"/>
            <a:ext cx="6934200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상관 계수 변화 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0.35 &gt; -0.37 &gt; 0.22</a:t>
            </a:r>
            <a:endParaRPr lang="en-US" sz="2500" b="1" dirty="0">
              <a:solidFill>
                <a:srgbClr val="639AC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9611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2E4C2856-2008-4061-90F3-B1DFAED68CCA}"/>
              </a:ext>
            </a:extLst>
          </p:cNvPr>
          <p:cNvGrpSpPr/>
          <p:nvPr/>
        </p:nvGrpSpPr>
        <p:grpSpPr>
          <a:xfrm>
            <a:off x="1219200" y="7658100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5506FF95-86C8-44BD-8AF8-F1D18B8C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D61C39B1-EBF0-4A3B-99A7-62A20B13AB01}"/>
              </a:ext>
            </a:extLst>
          </p:cNvPr>
          <p:cNvSpPr txBox="1"/>
          <p:nvPr/>
        </p:nvSpPr>
        <p:spPr>
          <a:xfrm>
            <a:off x="1557117" y="7505699"/>
            <a:ext cx="15887072" cy="89532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상관 계수가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양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에서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음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으로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다시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음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에서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양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으로 변한 이유는</a:t>
            </a:r>
            <a:r>
              <a:rPr lang="ko-KR" altLang="en-US" sz="25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500" dirty="0">
                <a:solidFill>
                  <a:srgbClr val="0070C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유동 인구가 떨어진 시점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에도</a:t>
            </a:r>
            <a:r>
              <a:rPr lang="ko-KR" altLang="en-US" sz="25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en-US" altLang="ko-KR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 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건수가 높은 값을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기록하였기 때문에 유동 인구수가 떨어진 시점에 상관 계수가 떨어진 것으로 보임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5" name="Object 29">
            <a:extLst>
              <a:ext uri="{FF2B5EF4-FFF2-40B4-BE49-F238E27FC236}">
                <a16:creationId xmlns:a16="http://schemas.microsoft.com/office/drawing/2014/main" id="{3EAE5428-6AC1-4F90-8B72-61E1E8FF43A2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02BEB95E-452D-4598-B5FA-3FDFA7F0664B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b="1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8" name="Object 31">
            <a:extLst>
              <a:ext uri="{FF2B5EF4-FFF2-40B4-BE49-F238E27FC236}">
                <a16:creationId xmlns:a16="http://schemas.microsoft.com/office/drawing/2014/main" id="{DDF30030-AB3D-46E5-8CAB-42C22DF85B70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29" name="Object 32">
            <a:extLst>
              <a:ext uri="{FF2B5EF4-FFF2-40B4-BE49-F238E27FC236}">
                <a16:creationId xmlns:a16="http://schemas.microsoft.com/office/drawing/2014/main" id="{AEF77634-79BB-479F-B66E-5A87856FE72D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C0431FD-464A-48FE-8133-32DE78D63D7F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2C45D85-903F-4895-8954-9BF87639633A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02">
            <a:extLst>
              <a:ext uri="{FF2B5EF4-FFF2-40B4-BE49-F238E27FC236}">
                <a16:creationId xmlns:a16="http://schemas.microsoft.com/office/drawing/2014/main" id="{B390F919-5DD9-441D-B12A-1434D3F15C60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38AEF588-6DD8-4265-881D-602FE52FA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sp>
        <p:nvSpPr>
          <p:cNvPr id="2" name="Object 29">
            <a:extLst>
              <a:ext uri="{FF2B5EF4-FFF2-40B4-BE49-F238E27FC236}">
                <a16:creationId xmlns:a16="http://schemas.microsoft.com/office/drawing/2014/main" id="{1E7DB700-8004-4CBB-B76F-4D9FEE0C5D83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65D930D7-F08B-4496-910C-1947B2E225D9}"/>
              </a:ext>
            </a:extLst>
          </p:cNvPr>
          <p:cNvSpPr/>
          <p:nvPr/>
        </p:nvSpPr>
        <p:spPr>
          <a:xfrm>
            <a:off x="14554200" y="2970431"/>
            <a:ext cx="2743200" cy="3657600"/>
          </a:xfrm>
          <a:prstGeom prst="frame">
            <a:avLst>
              <a:gd name="adj1" fmla="val 20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DFD0C78-26F7-4A4C-857A-D5687ACDF8AF}"/>
              </a:ext>
            </a:extLst>
          </p:cNvPr>
          <p:cNvSpPr/>
          <p:nvPr/>
        </p:nvSpPr>
        <p:spPr>
          <a:xfrm rot="8330791">
            <a:off x="15108558" y="2663790"/>
            <a:ext cx="415284" cy="3259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9CF69D-DE1E-4E86-83A9-10DC29A7A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799" y="2426565"/>
            <a:ext cx="7961195" cy="497743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A8EA0A5-0139-4B1C-882D-0C912B094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9576" y="2400299"/>
            <a:ext cx="8084023" cy="5029199"/>
          </a:xfrm>
          <a:prstGeom prst="rect">
            <a:avLst/>
          </a:prstGeom>
        </p:spPr>
      </p:pic>
      <p:sp>
        <p:nvSpPr>
          <p:cNvPr id="38" name="액자 37">
            <a:extLst>
              <a:ext uri="{FF2B5EF4-FFF2-40B4-BE49-F238E27FC236}">
                <a16:creationId xmlns:a16="http://schemas.microsoft.com/office/drawing/2014/main" id="{99F09636-49FF-4A1B-9601-BC4DA4DDA1CA}"/>
              </a:ext>
            </a:extLst>
          </p:cNvPr>
          <p:cNvSpPr/>
          <p:nvPr/>
        </p:nvSpPr>
        <p:spPr>
          <a:xfrm>
            <a:off x="14554200" y="3190309"/>
            <a:ext cx="2743200" cy="3590122"/>
          </a:xfrm>
          <a:prstGeom prst="frame">
            <a:avLst>
              <a:gd name="adj1" fmla="val 20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D9B0FA-2AFB-4F3D-B38C-7AB198EE23BF}"/>
              </a:ext>
            </a:extLst>
          </p:cNvPr>
          <p:cNvSpPr txBox="1"/>
          <p:nvPr/>
        </p:nvSpPr>
        <p:spPr>
          <a:xfrm>
            <a:off x="15544800" y="237229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</a:rPr>
              <a:t>유동 인구수가 다시 증가한 구간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C2EC6530-94F4-4663-B68B-186C80327868}"/>
              </a:ext>
            </a:extLst>
          </p:cNvPr>
          <p:cNvSpPr/>
          <p:nvPr/>
        </p:nvSpPr>
        <p:spPr>
          <a:xfrm rot="8330791">
            <a:off x="15108558" y="2767999"/>
            <a:ext cx="415284" cy="32592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1004">
            <a:extLst>
              <a:ext uri="{FF2B5EF4-FFF2-40B4-BE49-F238E27FC236}">
                <a16:creationId xmlns:a16="http://schemas.microsoft.com/office/drawing/2014/main" id="{76589C5D-9936-4944-84F7-B52313E2C7BD}"/>
              </a:ext>
            </a:extLst>
          </p:cNvPr>
          <p:cNvGrpSpPr/>
          <p:nvPr/>
        </p:nvGrpSpPr>
        <p:grpSpPr>
          <a:xfrm>
            <a:off x="1219200" y="8724900"/>
            <a:ext cx="146788" cy="146788"/>
            <a:chOff x="1679472" y="2733164"/>
            <a:chExt cx="146788" cy="146788"/>
          </a:xfrm>
        </p:grpSpPr>
        <p:pic>
          <p:nvPicPr>
            <p:cNvPr id="43" name="Object 13">
              <a:extLst>
                <a:ext uri="{FF2B5EF4-FFF2-40B4-BE49-F238E27FC236}">
                  <a16:creationId xmlns:a16="http://schemas.microsoft.com/office/drawing/2014/main" id="{CD95BCDA-7CBE-477C-A710-18CA6CEC1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733164"/>
              <a:ext cx="146788" cy="146788"/>
            </a:xfrm>
            <a:prstGeom prst="rect">
              <a:avLst/>
            </a:prstGeom>
          </p:spPr>
        </p:pic>
      </p:grpSp>
      <p:sp>
        <p:nvSpPr>
          <p:cNvPr id="44" name="Object 8">
            <a:extLst>
              <a:ext uri="{FF2B5EF4-FFF2-40B4-BE49-F238E27FC236}">
                <a16:creationId xmlns:a16="http://schemas.microsoft.com/office/drawing/2014/main" id="{55B5FBD9-E71D-4459-9EF1-94C41245546F}"/>
              </a:ext>
            </a:extLst>
          </p:cNvPr>
          <p:cNvSpPr txBox="1"/>
          <p:nvPr/>
        </p:nvSpPr>
        <p:spPr>
          <a:xfrm>
            <a:off x="1560189" y="8508232"/>
            <a:ext cx="15887072" cy="15882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전과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16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이후에 유동인구가 비슷했다는 것을 생각해보면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16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이후에 인터넷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건수가 줄어 상관 계수가 떨어졌다고 생각할 수 있지만 실제 그래프에서는 </a:t>
            </a:r>
            <a:r>
              <a:rPr lang="ko-KR" altLang="en-US" sz="2500" dirty="0" err="1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오히러</a:t>
            </a:r>
            <a:r>
              <a:rPr lang="ko-KR" altLang="en-US" sz="2500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더 높은 값을 기록</a:t>
            </a:r>
            <a:endParaRPr lang="en-US" altLang="ko-KR" sz="2500" dirty="0">
              <a:solidFill>
                <a:srgbClr val="639AC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따라서 인터넷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건수가 감소한 것이 아닌 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en-US" altLang="ko-KR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 사람들의 생활 속에 </a:t>
            </a:r>
            <a:r>
              <a:rPr lang="ko-KR" altLang="en-US" sz="2500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녹아들어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유동 인구수와 상관 관계가 없어진 것으로 해석</a:t>
            </a:r>
            <a:endParaRPr lang="en-US" altLang="ko-KR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sz="25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0" name="Object 8">
            <a:extLst>
              <a:ext uri="{FF2B5EF4-FFF2-40B4-BE49-F238E27FC236}">
                <a16:creationId xmlns:a16="http://schemas.microsoft.com/office/drawing/2014/main" id="{35D261AC-EA08-4D1A-B1B2-F5E6FB5FF8D4}"/>
              </a:ext>
            </a:extLst>
          </p:cNvPr>
          <p:cNvSpPr txBox="1"/>
          <p:nvPr/>
        </p:nvSpPr>
        <p:spPr>
          <a:xfrm>
            <a:off x="9296399" y="1490498"/>
            <a:ext cx="5756213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상관 계수 변화 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0.62 &gt; -0.51 &gt; 0.29</a:t>
            </a:r>
            <a:endParaRPr lang="en-US" sz="2500" b="1" dirty="0">
              <a:solidFill>
                <a:srgbClr val="639AC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77BDA46-E66C-4EED-9636-06AE5207315E}"/>
              </a:ext>
            </a:extLst>
          </p:cNvPr>
          <p:cNvCxnSpPr>
            <a:cxnSpLocks/>
          </p:cNvCxnSpPr>
          <p:nvPr/>
        </p:nvCxnSpPr>
        <p:spPr>
          <a:xfrm>
            <a:off x="2971800" y="3018622"/>
            <a:ext cx="4648200" cy="981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6" name="그룹 1003">
            <a:extLst>
              <a:ext uri="{FF2B5EF4-FFF2-40B4-BE49-F238E27FC236}">
                <a16:creationId xmlns:a16="http://schemas.microsoft.com/office/drawing/2014/main" id="{50134F1B-12F8-452F-BA2C-CAAF8EAAAC6A}"/>
              </a:ext>
            </a:extLst>
          </p:cNvPr>
          <p:cNvGrpSpPr/>
          <p:nvPr/>
        </p:nvGrpSpPr>
        <p:grpSpPr>
          <a:xfrm>
            <a:off x="904202" y="1320746"/>
            <a:ext cx="8001000" cy="798425"/>
            <a:chOff x="904202" y="1136869"/>
            <a:chExt cx="3999519" cy="798425"/>
          </a:xfrm>
        </p:grpSpPr>
        <p:pic>
          <p:nvPicPr>
            <p:cNvPr id="57" name="Object 8">
              <a:extLst>
                <a:ext uri="{FF2B5EF4-FFF2-40B4-BE49-F238E27FC236}">
                  <a16:creationId xmlns:a16="http://schemas.microsoft.com/office/drawing/2014/main" id="{6E064964-F354-4BBA-9D96-19CC9CE33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58" name="Object 12">
            <a:extLst>
              <a:ext uri="{FF2B5EF4-FFF2-40B4-BE49-F238E27FC236}">
                <a16:creationId xmlns:a16="http://schemas.microsoft.com/office/drawing/2014/main" id="{F0FD1165-8300-41CB-9DE9-D87B960DA81C}"/>
              </a:ext>
            </a:extLst>
          </p:cNvPr>
          <p:cNvSpPr txBox="1"/>
          <p:nvPr/>
        </p:nvSpPr>
        <p:spPr>
          <a:xfrm>
            <a:off x="1066800" y="1431160"/>
            <a:ext cx="78486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유동인구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- 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 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 상관계수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388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9">
            <a:extLst>
              <a:ext uri="{FF2B5EF4-FFF2-40B4-BE49-F238E27FC236}">
                <a16:creationId xmlns:a16="http://schemas.microsoft.com/office/drawing/2014/main" id="{3EAE5428-6AC1-4F90-8B72-61E1E8FF43A2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7" name="Object 30">
            <a:extLst>
              <a:ext uri="{FF2B5EF4-FFF2-40B4-BE49-F238E27FC236}">
                <a16:creationId xmlns:a16="http://schemas.microsoft.com/office/drawing/2014/main" id="{02BEB95E-452D-4598-B5FA-3FDFA7F0664B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b="1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8" name="Object 31">
            <a:extLst>
              <a:ext uri="{FF2B5EF4-FFF2-40B4-BE49-F238E27FC236}">
                <a16:creationId xmlns:a16="http://schemas.microsoft.com/office/drawing/2014/main" id="{DDF30030-AB3D-46E5-8CAB-42C22DF85B70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29" name="Object 32">
            <a:extLst>
              <a:ext uri="{FF2B5EF4-FFF2-40B4-BE49-F238E27FC236}">
                <a16:creationId xmlns:a16="http://schemas.microsoft.com/office/drawing/2014/main" id="{AEF77634-79BB-479F-B66E-5A87856FE72D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C0431FD-464A-48FE-8133-32DE78D63D7F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2C45D85-903F-4895-8954-9BF87639633A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1002">
            <a:extLst>
              <a:ext uri="{FF2B5EF4-FFF2-40B4-BE49-F238E27FC236}">
                <a16:creationId xmlns:a16="http://schemas.microsoft.com/office/drawing/2014/main" id="{B390F919-5DD9-441D-B12A-1434D3F15C60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38AEF588-6DD8-4265-881D-602FE52FA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sp>
        <p:nvSpPr>
          <p:cNvPr id="2" name="Object 29">
            <a:extLst>
              <a:ext uri="{FF2B5EF4-FFF2-40B4-BE49-F238E27FC236}">
                <a16:creationId xmlns:a16="http://schemas.microsoft.com/office/drawing/2014/main" id="{1E7DB700-8004-4CBB-B76F-4D9FEE0C5D83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7" name="Object 8">
            <a:extLst>
              <a:ext uri="{FF2B5EF4-FFF2-40B4-BE49-F238E27FC236}">
                <a16:creationId xmlns:a16="http://schemas.microsoft.com/office/drawing/2014/main" id="{8E35D74C-D1B4-4A9E-A589-4DD018EE24FE}"/>
              </a:ext>
            </a:extLst>
          </p:cNvPr>
          <p:cNvSpPr txBox="1"/>
          <p:nvPr/>
        </p:nvSpPr>
        <p:spPr>
          <a:xfrm>
            <a:off x="9306598" y="1490498"/>
            <a:ext cx="829560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상관 계수 변화 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0.76 &gt; 0.87 &gt; 0.53</a:t>
            </a:r>
            <a:endParaRPr lang="en-US" sz="2500" b="1" dirty="0">
              <a:solidFill>
                <a:srgbClr val="639AC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A16610-31DA-4585-9C7E-3B741A642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18" y="2415715"/>
            <a:ext cx="11329181" cy="5013786"/>
          </a:xfrm>
          <a:prstGeom prst="rect">
            <a:avLst/>
          </a:prstGeom>
        </p:spPr>
      </p:pic>
      <p:grpSp>
        <p:nvGrpSpPr>
          <p:cNvPr id="38" name="그룹 1004">
            <a:extLst>
              <a:ext uri="{FF2B5EF4-FFF2-40B4-BE49-F238E27FC236}">
                <a16:creationId xmlns:a16="http://schemas.microsoft.com/office/drawing/2014/main" id="{8DE32B70-8534-49B5-ABB0-E312DC9BD14C}"/>
              </a:ext>
            </a:extLst>
          </p:cNvPr>
          <p:cNvGrpSpPr/>
          <p:nvPr/>
        </p:nvGrpSpPr>
        <p:grpSpPr>
          <a:xfrm>
            <a:off x="1222272" y="9099580"/>
            <a:ext cx="146788" cy="146788"/>
            <a:chOff x="1679472" y="2517318"/>
            <a:chExt cx="146788" cy="146788"/>
          </a:xfrm>
        </p:grpSpPr>
        <p:pic>
          <p:nvPicPr>
            <p:cNvPr id="39" name="Object 13">
              <a:extLst>
                <a:ext uri="{FF2B5EF4-FFF2-40B4-BE49-F238E27FC236}">
                  <a16:creationId xmlns:a16="http://schemas.microsoft.com/office/drawing/2014/main" id="{02108460-0326-40DE-B5BB-759CA2D7F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0" name="Object 8">
            <a:extLst>
              <a:ext uri="{FF2B5EF4-FFF2-40B4-BE49-F238E27FC236}">
                <a16:creationId xmlns:a16="http://schemas.microsoft.com/office/drawing/2014/main" id="{F18683A1-C3F1-42CB-883D-DBB0D0BEA713}"/>
              </a:ext>
            </a:extLst>
          </p:cNvPr>
          <p:cNvSpPr txBox="1"/>
          <p:nvPr/>
        </p:nvSpPr>
        <p:spPr>
          <a:xfrm>
            <a:off x="1560189" y="89535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16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 상관계수가 떨어진 이유는 인터넷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통해 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더 싼 물건을 찾는 것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으로 생각</a:t>
            </a:r>
            <a:endParaRPr lang="en-US" sz="2500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8CFACD06-1EF2-4BC7-A816-F27F2FA8B15E}"/>
              </a:ext>
            </a:extLst>
          </p:cNvPr>
          <p:cNvSpPr txBox="1"/>
          <p:nvPr/>
        </p:nvSpPr>
        <p:spPr>
          <a:xfrm>
            <a:off x="1557117" y="7905743"/>
            <a:ext cx="15887072" cy="66675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16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전까지는 상관 계수가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0.76, 0.87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 매우 높은 값을 기록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45" name="그룹 1004">
            <a:extLst>
              <a:ext uri="{FF2B5EF4-FFF2-40B4-BE49-F238E27FC236}">
                <a16:creationId xmlns:a16="http://schemas.microsoft.com/office/drawing/2014/main" id="{FB73F7C7-7FE9-48B8-93EA-99DB835560CC}"/>
              </a:ext>
            </a:extLst>
          </p:cNvPr>
          <p:cNvGrpSpPr/>
          <p:nvPr/>
        </p:nvGrpSpPr>
        <p:grpSpPr>
          <a:xfrm>
            <a:off x="1222272" y="8091584"/>
            <a:ext cx="146788" cy="146788"/>
            <a:chOff x="1679472" y="2517318"/>
            <a:chExt cx="146788" cy="146788"/>
          </a:xfrm>
        </p:grpSpPr>
        <p:pic>
          <p:nvPicPr>
            <p:cNvPr id="46" name="Object 13">
              <a:extLst>
                <a:ext uri="{FF2B5EF4-FFF2-40B4-BE49-F238E27FC236}">
                  <a16:creationId xmlns:a16="http://schemas.microsoft.com/office/drawing/2014/main" id="{F6B174DD-5D84-4542-AF3B-431E4CCEB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grpSp>
        <p:nvGrpSpPr>
          <p:cNvPr id="47" name="그룹 1003">
            <a:extLst>
              <a:ext uri="{FF2B5EF4-FFF2-40B4-BE49-F238E27FC236}">
                <a16:creationId xmlns:a16="http://schemas.microsoft.com/office/drawing/2014/main" id="{546E6F01-7F8E-4170-BC46-1D8593B415F6}"/>
              </a:ext>
            </a:extLst>
          </p:cNvPr>
          <p:cNvGrpSpPr/>
          <p:nvPr/>
        </p:nvGrpSpPr>
        <p:grpSpPr>
          <a:xfrm>
            <a:off x="904202" y="1320746"/>
            <a:ext cx="8001000" cy="798425"/>
            <a:chOff x="904202" y="1136869"/>
            <a:chExt cx="3999519" cy="798425"/>
          </a:xfrm>
        </p:grpSpPr>
        <p:pic>
          <p:nvPicPr>
            <p:cNvPr id="48" name="Object 8">
              <a:extLst>
                <a:ext uri="{FF2B5EF4-FFF2-40B4-BE49-F238E27FC236}">
                  <a16:creationId xmlns:a16="http://schemas.microsoft.com/office/drawing/2014/main" id="{63157A8F-1BB0-4A15-A0B2-6D974D417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49" name="Object 12">
            <a:extLst>
              <a:ext uri="{FF2B5EF4-FFF2-40B4-BE49-F238E27FC236}">
                <a16:creationId xmlns:a16="http://schemas.microsoft.com/office/drawing/2014/main" id="{EEDAC91F-CDFE-4C35-9274-ADA9BF3035AA}"/>
              </a:ext>
            </a:extLst>
          </p:cNvPr>
          <p:cNvSpPr txBox="1"/>
          <p:nvPr/>
        </p:nvSpPr>
        <p:spPr>
          <a:xfrm>
            <a:off x="762000" y="1431160"/>
            <a:ext cx="83820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 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 과 매출 건수 상관계수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365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9">
            <a:extLst>
              <a:ext uri="{FF2B5EF4-FFF2-40B4-BE49-F238E27FC236}">
                <a16:creationId xmlns:a16="http://schemas.microsoft.com/office/drawing/2014/main" id="{AAED2535-63ED-423C-94C8-31B0F2900AD1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4A7A753E-B64B-467E-8E13-03E189B79F71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b="1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F92DA491-1777-4509-A1EA-2FE6B484255E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84769A42-BF28-4001-8C98-E84248385317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23E069-1EA8-46A2-823E-393FD6701B90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B0879F-2805-4CF8-A66F-4F85EF62FC54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02">
            <a:extLst>
              <a:ext uri="{FF2B5EF4-FFF2-40B4-BE49-F238E27FC236}">
                <a16:creationId xmlns:a16="http://schemas.microsoft.com/office/drawing/2014/main" id="{1EC1EBA9-F28F-468F-9495-DF0F8FE5AE2D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11550B4E-4D9B-4B5D-810C-843F196F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42" name="그룹 1003">
            <a:extLst>
              <a:ext uri="{FF2B5EF4-FFF2-40B4-BE49-F238E27FC236}">
                <a16:creationId xmlns:a16="http://schemas.microsoft.com/office/drawing/2014/main" id="{4DBF428F-4B1B-4E29-99D3-3315738FC401}"/>
              </a:ext>
            </a:extLst>
          </p:cNvPr>
          <p:cNvGrpSpPr/>
          <p:nvPr/>
        </p:nvGrpSpPr>
        <p:grpSpPr>
          <a:xfrm>
            <a:off x="904202" y="1320746"/>
            <a:ext cx="7096798" cy="798425"/>
            <a:chOff x="904202" y="1136869"/>
            <a:chExt cx="3999519" cy="798425"/>
          </a:xfrm>
        </p:grpSpPr>
        <p:pic>
          <p:nvPicPr>
            <p:cNvPr id="43" name="Object 8">
              <a:extLst>
                <a:ext uri="{FF2B5EF4-FFF2-40B4-BE49-F238E27FC236}">
                  <a16:creationId xmlns:a16="http://schemas.microsoft.com/office/drawing/2014/main" id="{8AC8D342-0EEA-4AF7-9EEB-76AE5BC47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44" name="Object 12">
            <a:extLst>
              <a:ext uri="{FF2B5EF4-FFF2-40B4-BE49-F238E27FC236}">
                <a16:creationId xmlns:a16="http://schemas.microsoft.com/office/drawing/2014/main" id="{5DFA0021-86A1-485C-9BF8-6FC405B92398}"/>
              </a:ext>
            </a:extLst>
          </p:cNvPr>
          <p:cNvSpPr txBox="1"/>
          <p:nvPr/>
        </p:nvSpPr>
        <p:spPr>
          <a:xfrm>
            <a:off x="990600" y="1431160"/>
            <a:ext cx="76200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16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 상관 계수가 떨어진 이유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E0AD2D-2DC3-46CE-8A67-9131374FD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860" y="2397456"/>
            <a:ext cx="7907740" cy="50320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1AFC1AC-3E46-4F7D-848D-DE6B7B0AE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9577" y="2400299"/>
            <a:ext cx="7931624" cy="5029199"/>
          </a:xfrm>
          <a:prstGeom prst="rect">
            <a:avLst/>
          </a:prstGeom>
        </p:spPr>
      </p:pic>
      <p:grpSp>
        <p:nvGrpSpPr>
          <p:cNvPr id="49" name="그룹 1004">
            <a:extLst>
              <a:ext uri="{FF2B5EF4-FFF2-40B4-BE49-F238E27FC236}">
                <a16:creationId xmlns:a16="http://schemas.microsoft.com/office/drawing/2014/main" id="{59309EE1-BB2A-42CF-B81C-8F6D602FB067}"/>
              </a:ext>
            </a:extLst>
          </p:cNvPr>
          <p:cNvGrpSpPr/>
          <p:nvPr/>
        </p:nvGrpSpPr>
        <p:grpSpPr>
          <a:xfrm>
            <a:off x="1222272" y="7698918"/>
            <a:ext cx="146788" cy="146788"/>
            <a:chOff x="1679472" y="2517318"/>
            <a:chExt cx="146788" cy="146788"/>
          </a:xfrm>
        </p:grpSpPr>
        <p:pic>
          <p:nvPicPr>
            <p:cNvPr id="50" name="Object 13">
              <a:extLst>
                <a:ext uri="{FF2B5EF4-FFF2-40B4-BE49-F238E27FC236}">
                  <a16:creationId xmlns:a16="http://schemas.microsoft.com/office/drawing/2014/main" id="{4BACDECC-565D-4A09-90ED-1505255A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1" name="Object 8">
            <a:extLst>
              <a:ext uri="{FF2B5EF4-FFF2-40B4-BE49-F238E27FC236}">
                <a16:creationId xmlns:a16="http://schemas.microsoft.com/office/drawing/2014/main" id="{7011ADFD-9E03-40E9-ABFE-81E252797924}"/>
              </a:ext>
            </a:extLst>
          </p:cNvPr>
          <p:cNvSpPr txBox="1"/>
          <p:nvPr/>
        </p:nvSpPr>
        <p:spPr>
          <a:xfrm>
            <a:off x="1560189" y="7505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&amp;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건수가 변동이 적은 모습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B2B9C5DA-AD9B-4FA8-9A03-5E4F4DBE3F2D}"/>
              </a:ext>
            </a:extLst>
          </p:cNvPr>
          <p:cNvGrpSpPr/>
          <p:nvPr/>
        </p:nvGrpSpPr>
        <p:grpSpPr>
          <a:xfrm>
            <a:off x="1219200" y="8337580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1E10673E-60A0-4626-AC6B-567B41231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779D4E77-0F9A-4F41-9826-60634D78BC96}"/>
              </a:ext>
            </a:extLst>
          </p:cNvPr>
          <p:cNvSpPr txBox="1"/>
          <p:nvPr/>
        </p:nvSpPr>
        <p:spPr>
          <a:xfrm>
            <a:off x="1557117" y="81915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금액은 매출 건수에 비해 </a:t>
            </a:r>
            <a:r>
              <a:rPr lang="ko-KR" altLang="en-US" sz="2500" b="1" dirty="0">
                <a:solidFill>
                  <a:srgbClr val="7030A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낮은 위치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에서 값을 기록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5" name="그룹 1004">
            <a:extLst>
              <a:ext uri="{FF2B5EF4-FFF2-40B4-BE49-F238E27FC236}">
                <a16:creationId xmlns:a16="http://schemas.microsoft.com/office/drawing/2014/main" id="{EA7407AC-E51D-4212-8F3D-CFEE2A3844AC}"/>
              </a:ext>
            </a:extLst>
          </p:cNvPr>
          <p:cNvGrpSpPr/>
          <p:nvPr/>
        </p:nvGrpSpPr>
        <p:grpSpPr>
          <a:xfrm>
            <a:off x="1219200" y="9035312"/>
            <a:ext cx="146788" cy="146788"/>
            <a:chOff x="1679472" y="2517318"/>
            <a:chExt cx="146788" cy="146788"/>
          </a:xfrm>
        </p:grpSpPr>
        <p:pic>
          <p:nvPicPr>
            <p:cNvPr id="56" name="Object 13">
              <a:extLst>
                <a:ext uri="{FF2B5EF4-FFF2-40B4-BE49-F238E27FC236}">
                  <a16:creationId xmlns:a16="http://schemas.microsoft.com/office/drawing/2014/main" id="{260BFB21-5DD0-435C-8513-01DB19651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7" name="Object 8">
            <a:extLst>
              <a:ext uri="{FF2B5EF4-FFF2-40B4-BE49-F238E27FC236}">
                <a16:creationId xmlns:a16="http://schemas.microsoft.com/office/drawing/2014/main" id="{DFD9EC3C-049E-49F2-BCFA-92D495270CD1}"/>
              </a:ext>
            </a:extLst>
          </p:cNvPr>
          <p:cNvSpPr txBox="1"/>
          <p:nvPr/>
        </p:nvSpPr>
        <p:spPr>
          <a:xfrm>
            <a:off x="1557117" y="88892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비교적 매출 금액은 낮은 위치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건수는 높은 위치에 있는 것이 </a:t>
            </a:r>
            <a:r>
              <a:rPr lang="ko-KR" altLang="en-US" sz="25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더 싼 물건을 찾는 것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 대한 근거로 보임  </a:t>
            </a:r>
            <a:endParaRPr lang="en-US" altLang="ko-KR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9" name="액자 28">
            <a:extLst>
              <a:ext uri="{FF2B5EF4-FFF2-40B4-BE49-F238E27FC236}">
                <a16:creationId xmlns:a16="http://schemas.microsoft.com/office/drawing/2014/main" id="{94E41A2F-4C78-4D27-9E87-222356E6741A}"/>
              </a:ext>
            </a:extLst>
          </p:cNvPr>
          <p:cNvSpPr/>
          <p:nvPr/>
        </p:nvSpPr>
        <p:spPr>
          <a:xfrm>
            <a:off x="6172200" y="3771900"/>
            <a:ext cx="2819400" cy="1828800"/>
          </a:xfrm>
          <a:prstGeom prst="frame">
            <a:avLst>
              <a:gd name="adj1" fmla="val 336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액자 63">
            <a:extLst>
              <a:ext uri="{FF2B5EF4-FFF2-40B4-BE49-F238E27FC236}">
                <a16:creationId xmlns:a16="http://schemas.microsoft.com/office/drawing/2014/main" id="{D7E78195-FD12-4BBC-B711-FBC78FB13A1A}"/>
              </a:ext>
            </a:extLst>
          </p:cNvPr>
          <p:cNvSpPr/>
          <p:nvPr/>
        </p:nvSpPr>
        <p:spPr>
          <a:xfrm>
            <a:off x="14401799" y="3212235"/>
            <a:ext cx="2856915" cy="940665"/>
          </a:xfrm>
          <a:prstGeom prst="frame">
            <a:avLst>
              <a:gd name="adj1" fmla="val 336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1FEEDAE-1609-422A-B418-21E0F8D15CBB}"/>
              </a:ext>
            </a:extLst>
          </p:cNvPr>
          <p:cNvCxnSpPr/>
          <p:nvPr/>
        </p:nvCxnSpPr>
        <p:spPr>
          <a:xfrm flipH="1">
            <a:off x="6909311" y="3148584"/>
            <a:ext cx="533400" cy="53699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653AAE-27C5-4AE3-9CCA-09D6373AAD9F}"/>
              </a:ext>
            </a:extLst>
          </p:cNvPr>
          <p:cNvSpPr txBox="1"/>
          <p:nvPr/>
        </p:nvSpPr>
        <p:spPr>
          <a:xfrm>
            <a:off x="6781800" y="2455617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  <a:ea typeface="한컴산뜻돋움" panose="02000000000000000000"/>
              </a:rPr>
              <a:t>매출 건수에 비해 상대적으로 낮은 위치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A4836C-9952-4F86-8458-B8631634E147}"/>
              </a:ext>
            </a:extLst>
          </p:cNvPr>
          <p:cNvSpPr txBox="1"/>
          <p:nvPr/>
        </p:nvSpPr>
        <p:spPr>
          <a:xfrm>
            <a:off x="15087600" y="2399093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  <a:ea typeface="한컴산뜻돋움" panose="02000000000000000000"/>
              </a:rPr>
              <a:t>매출 금액에 비해 상대적으로 높은 위치</a:t>
            </a:r>
          </a:p>
        </p:txBody>
      </p:sp>
      <p:sp>
        <p:nvSpPr>
          <p:cNvPr id="2" name="Object 29">
            <a:extLst>
              <a:ext uri="{FF2B5EF4-FFF2-40B4-BE49-F238E27FC236}">
                <a16:creationId xmlns:a16="http://schemas.microsoft.com/office/drawing/2014/main" id="{D9FB4738-9F02-41F4-9F13-8E1CC94793AC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0D00C5C-3A44-4482-B97A-C0976F4952A2}"/>
              </a:ext>
            </a:extLst>
          </p:cNvPr>
          <p:cNvCxnSpPr/>
          <p:nvPr/>
        </p:nvCxnSpPr>
        <p:spPr>
          <a:xfrm flipH="1">
            <a:off x="14597305" y="2611590"/>
            <a:ext cx="533400" cy="53699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1004">
            <a:extLst>
              <a:ext uri="{FF2B5EF4-FFF2-40B4-BE49-F238E27FC236}">
                <a16:creationId xmlns:a16="http://schemas.microsoft.com/office/drawing/2014/main" id="{164170A5-5F65-4246-A29E-CFB7A1A20B4A}"/>
              </a:ext>
            </a:extLst>
          </p:cNvPr>
          <p:cNvGrpSpPr/>
          <p:nvPr/>
        </p:nvGrpSpPr>
        <p:grpSpPr>
          <a:xfrm>
            <a:off x="1222272" y="9732647"/>
            <a:ext cx="146788" cy="146788"/>
            <a:chOff x="1679472" y="2517318"/>
            <a:chExt cx="146788" cy="146788"/>
          </a:xfrm>
        </p:grpSpPr>
        <p:pic>
          <p:nvPicPr>
            <p:cNvPr id="47" name="Object 13">
              <a:extLst>
                <a:ext uri="{FF2B5EF4-FFF2-40B4-BE49-F238E27FC236}">
                  <a16:creationId xmlns:a16="http://schemas.microsoft.com/office/drawing/2014/main" id="{D4CA75E7-A25B-44F5-B2A7-527E8B837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8" name="Object 8">
            <a:extLst>
              <a:ext uri="{FF2B5EF4-FFF2-40B4-BE49-F238E27FC236}">
                <a16:creationId xmlns:a16="http://schemas.microsoft.com/office/drawing/2014/main" id="{B9DF572B-1D8B-412D-9C24-5937EAC576D6}"/>
              </a:ext>
            </a:extLst>
          </p:cNvPr>
          <p:cNvSpPr txBox="1"/>
          <p:nvPr/>
        </p:nvSpPr>
        <p:spPr>
          <a:xfrm>
            <a:off x="1560189" y="9539429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다만</a:t>
            </a:r>
            <a:r>
              <a:rPr lang="ko-KR" altLang="en-US" sz="25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500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500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 매출 금액이 매우 높아 </a:t>
            </a:r>
            <a:r>
              <a:rPr lang="en-US" altLang="ko-KR" sz="2500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9 ~ 16</a:t>
            </a:r>
            <a:r>
              <a:rPr lang="ko-KR" altLang="en-US" sz="2500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주차에 상관 계수가 높은 것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으로 보임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642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9">
            <a:extLst>
              <a:ext uri="{FF2B5EF4-FFF2-40B4-BE49-F238E27FC236}">
                <a16:creationId xmlns:a16="http://schemas.microsoft.com/office/drawing/2014/main" id="{AAED2535-63ED-423C-94C8-31B0F2900AD1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4A7A753E-B64B-467E-8E13-03E189B79F71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b="1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F92DA491-1777-4509-A1EA-2FE6B484255E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84769A42-BF28-4001-8C98-E84248385317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23E069-1EA8-46A2-823E-393FD6701B90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B0879F-2805-4CF8-A66F-4F85EF62FC54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02">
            <a:extLst>
              <a:ext uri="{FF2B5EF4-FFF2-40B4-BE49-F238E27FC236}">
                <a16:creationId xmlns:a16="http://schemas.microsoft.com/office/drawing/2014/main" id="{1EC1EBA9-F28F-468F-9495-DF0F8FE5AE2D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11550B4E-4D9B-4B5D-810C-843F196F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49" name="그룹 1004">
            <a:extLst>
              <a:ext uri="{FF2B5EF4-FFF2-40B4-BE49-F238E27FC236}">
                <a16:creationId xmlns:a16="http://schemas.microsoft.com/office/drawing/2014/main" id="{59309EE1-BB2A-42CF-B81C-8F6D602FB067}"/>
              </a:ext>
            </a:extLst>
          </p:cNvPr>
          <p:cNvGrpSpPr/>
          <p:nvPr/>
        </p:nvGrpSpPr>
        <p:grpSpPr>
          <a:xfrm>
            <a:off x="1222272" y="8765718"/>
            <a:ext cx="146788" cy="146788"/>
            <a:chOff x="1679472" y="2517318"/>
            <a:chExt cx="146788" cy="146788"/>
          </a:xfrm>
        </p:grpSpPr>
        <p:pic>
          <p:nvPicPr>
            <p:cNvPr id="50" name="Object 13">
              <a:extLst>
                <a:ext uri="{FF2B5EF4-FFF2-40B4-BE49-F238E27FC236}">
                  <a16:creationId xmlns:a16="http://schemas.microsoft.com/office/drawing/2014/main" id="{4BACDECC-565D-4A09-90ED-1505255A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1" name="Object 8">
            <a:extLst>
              <a:ext uri="{FF2B5EF4-FFF2-40B4-BE49-F238E27FC236}">
                <a16:creationId xmlns:a16="http://schemas.microsoft.com/office/drawing/2014/main" id="{7011ADFD-9E03-40E9-ABFE-81E252797924}"/>
              </a:ext>
            </a:extLst>
          </p:cNvPr>
          <p:cNvSpPr txBox="1"/>
          <p:nvPr/>
        </p:nvSpPr>
        <p:spPr>
          <a:xfrm>
            <a:off x="1560189" y="85725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</a:t>
            </a:r>
            <a:r>
              <a:rPr lang="ko-KR" altLang="en-US" sz="2500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산점도를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통해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소비 형태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는 보통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는 많고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그에 비해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 적다는 것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알 수 있었음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8" name="그룹 1003">
            <a:extLst>
              <a:ext uri="{FF2B5EF4-FFF2-40B4-BE49-F238E27FC236}">
                <a16:creationId xmlns:a16="http://schemas.microsoft.com/office/drawing/2014/main" id="{0F34C299-564B-42F1-A369-7F28A2281F55}"/>
              </a:ext>
            </a:extLst>
          </p:cNvPr>
          <p:cNvGrpSpPr/>
          <p:nvPr/>
        </p:nvGrpSpPr>
        <p:grpSpPr>
          <a:xfrm>
            <a:off x="904202" y="1320746"/>
            <a:ext cx="7096798" cy="798425"/>
            <a:chOff x="904202" y="1136869"/>
            <a:chExt cx="3999519" cy="798425"/>
          </a:xfrm>
        </p:grpSpPr>
        <p:pic>
          <p:nvPicPr>
            <p:cNvPr id="19" name="Object 8">
              <a:extLst>
                <a:ext uri="{FF2B5EF4-FFF2-40B4-BE49-F238E27FC236}">
                  <a16:creationId xmlns:a16="http://schemas.microsoft.com/office/drawing/2014/main" id="{05F23892-B4D5-4ACD-AB41-E4F9F89C1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20" name="Object 12">
            <a:extLst>
              <a:ext uri="{FF2B5EF4-FFF2-40B4-BE49-F238E27FC236}">
                <a16:creationId xmlns:a16="http://schemas.microsoft.com/office/drawing/2014/main" id="{5A3D9A93-8625-4EAD-99EC-10A41B85A27E}"/>
              </a:ext>
            </a:extLst>
          </p:cNvPr>
          <p:cNvSpPr txBox="1"/>
          <p:nvPr/>
        </p:nvSpPr>
        <p:spPr>
          <a:xfrm>
            <a:off x="457200" y="1431160"/>
            <a:ext cx="78486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인터넷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 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금액과 매출 건수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1F39DB-87A5-47C5-A535-6293D31DF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385322"/>
            <a:ext cx="11353800" cy="5425178"/>
          </a:xfrm>
          <a:prstGeom prst="rect">
            <a:avLst/>
          </a:prstGeom>
        </p:spPr>
      </p:pic>
      <p:sp>
        <p:nvSpPr>
          <p:cNvPr id="2" name="Object 29">
            <a:extLst>
              <a:ext uri="{FF2B5EF4-FFF2-40B4-BE49-F238E27FC236}">
                <a16:creationId xmlns:a16="http://schemas.microsoft.com/office/drawing/2014/main" id="{D8AB69A5-BEFF-4E66-98D8-AA2CA630E3D4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763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4202" y="1277337"/>
            <a:ext cx="17002798" cy="798425"/>
            <a:chOff x="904202" y="1136869"/>
            <a:chExt cx="17886674" cy="798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202" y="1277337"/>
            <a:ext cx="5572798" cy="798425"/>
            <a:chOff x="904202" y="1136869"/>
            <a:chExt cx="3576950" cy="79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9929" y="2552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8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 </a:t>
            </a:r>
            <a:r>
              <a:rPr lang="ko-KR" altLang="en-US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 </a:t>
            </a:r>
            <a:r>
              <a:rPr lang="en-US" altLang="ko-KR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</a:t>
            </a:r>
            <a:r>
              <a:rPr lang="ko-KR" altLang="en-US" sz="28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월별 </a:t>
            </a:r>
            <a:r>
              <a:rPr lang="ko-KR" altLang="en-US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금액과 매출 건수가 늘어난 </a:t>
            </a:r>
            <a:r>
              <a:rPr lang="ko-KR" altLang="en-US" sz="28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것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" y="1386616"/>
            <a:ext cx="5990230" cy="55648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정리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</a:t>
            </a:r>
            <a:r>
              <a:rPr lang="ko-KR" altLang="en-US" sz="20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 대면 트렌드 인터넷 </a:t>
            </a:r>
            <a:r>
              <a:rPr lang="en-US" altLang="ko-KR" sz="20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 </a:t>
            </a:r>
            <a:endParaRPr lang="en-US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758212" y="2698780"/>
            <a:ext cx="146788" cy="146788"/>
            <a:chOff x="1679472" y="2517318"/>
            <a:chExt cx="146788" cy="1467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8212" y="3853712"/>
            <a:ext cx="146788" cy="146788"/>
            <a:chOff x="1660264" y="353335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0264" y="353335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019929" y="3531368"/>
            <a:ext cx="14607808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altLang="ko-KR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</a:t>
            </a:r>
            <a:r>
              <a:rPr lang="ko-KR" altLang="en-US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 </a:t>
            </a:r>
            <a:r>
              <a:rPr lang="en-US" altLang="ko-KR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 </a:t>
            </a:r>
            <a:r>
              <a:rPr lang="ko-KR" altLang="en-US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</a:t>
            </a:r>
            <a:r>
              <a:rPr lang="en-US" altLang="ko-KR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’</a:t>
            </a:r>
            <a:r>
              <a:rPr lang="ko-KR" altLang="en-US" sz="28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과 </a:t>
            </a:r>
            <a:r>
              <a:rPr lang="en-US" altLang="ko-KR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‘</a:t>
            </a:r>
            <a:r>
              <a:rPr lang="ko-KR" altLang="en-US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 </a:t>
            </a:r>
            <a:r>
              <a:rPr lang="en-US" altLang="ko-KR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 </a:t>
            </a:r>
            <a:r>
              <a:rPr lang="ko-KR" altLang="en-US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</a:t>
            </a:r>
            <a:r>
              <a:rPr lang="en-US" altLang="ko-KR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’ </a:t>
            </a:r>
            <a:r>
              <a:rPr lang="ko-KR" altLang="en-US" sz="28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상관계수가 </a:t>
            </a:r>
            <a:r>
              <a:rPr lang="ko-KR" altLang="en-US" sz="28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하락</a:t>
            </a:r>
            <a:r>
              <a:rPr lang="ko-KR" altLang="en-US" sz="28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한 것 </a:t>
            </a:r>
            <a:endParaRPr lang="en-US" altLang="ko-KR" sz="28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(9</a:t>
            </a:r>
            <a:r>
              <a:rPr lang="ko-KR" altLang="en-US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전과 비슷한 유동인구 수를 보인 기간</a:t>
            </a:r>
            <a:r>
              <a:rPr lang="en-US" altLang="ko-KR" sz="28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) </a:t>
            </a:r>
            <a:endParaRPr lang="en-US" sz="28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ADBCCC8A-4089-4A13-8569-FF00581CDAA1}"/>
              </a:ext>
            </a:extLst>
          </p:cNvPr>
          <p:cNvSpPr txBox="1"/>
          <p:nvPr/>
        </p:nvSpPr>
        <p:spPr>
          <a:xfrm>
            <a:off x="2014317" y="53078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8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8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 </a:t>
            </a:r>
            <a:r>
              <a:rPr lang="ko-KR" altLang="en-US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금액이 매출 건수에 비해 비교적 적었다</a:t>
            </a:r>
            <a:r>
              <a:rPr lang="ko-KR" altLang="en-US" sz="28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는 것</a:t>
            </a:r>
            <a:r>
              <a:rPr lang="en-US" altLang="ko-KR" sz="28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28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낮은 위치</a:t>
            </a:r>
            <a:r>
              <a:rPr lang="en-US" altLang="ko-KR" sz="28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en-US" sz="28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5" name="그룹 1003">
            <a:extLst>
              <a:ext uri="{FF2B5EF4-FFF2-40B4-BE49-F238E27FC236}">
                <a16:creationId xmlns:a16="http://schemas.microsoft.com/office/drawing/2014/main" id="{92C40614-4817-4561-8A1D-4F0A3CD64CD9}"/>
              </a:ext>
            </a:extLst>
          </p:cNvPr>
          <p:cNvGrpSpPr/>
          <p:nvPr/>
        </p:nvGrpSpPr>
        <p:grpSpPr>
          <a:xfrm>
            <a:off x="1752600" y="5530112"/>
            <a:ext cx="146788" cy="146788"/>
            <a:chOff x="1679472" y="2517318"/>
            <a:chExt cx="146788" cy="146788"/>
          </a:xfrm>
        </p:grpSpPr>
        <p:pic>
          <p:nvPicPr>
            <p:cNvPr id="36" name="Object 10">
              <a:extLst>
                <a:ext uri="{FF2B5EF4-FFF2-40B4-BE49-F238E27FC236}">
                  <a16:creationId xmlns:a16="http://schemas.microsoft.com/office/drawing/2014/main" id="{F80A7DDB-AB99-4446-973C-3134E48D0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0" name="Object 8">
            <a:extLst>
              <a:ext uri="{FF2B5EF4-FFF2-40B4-BE49-F238E27FC236}">
                <a16:creationId xmlns:a16="http://schemas.microsoft.com/office/drawing/2014/main" id="{FBD4AD78-6C0A-467F-A263-22057B1B779C}"/>
              </a:ext>
            </a:extLst>
          </p:cNvPr>
          <p:cNvSpPr txBox="1"/>
          <p:nvPr/>
        </p:nvSpPr>
        <p:spPr>
          <a:xfrm>
            <a:off x="2014317" y="78105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위 </a:t>
            </a:r>
            <a:r>
              <a:rPr lang="ko-KR" altLang="en-US" sz="2800" b="1" dirty="0">
                <a:solidFill>
                  <a:srgbClr val="9A9A9E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네가지</a:t>
            </a:r>
            <a:r>
              <a:rPr lang="ko-KR" altLang="en-US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근거를 통해 사람들이 좀 더 </a:t>
            </a:r>
            <a:r>
              <a:rPr lang="ko-KR" altLang="en-US" sz="28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ko-KR" altLang="en-US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통해 </a:t>
            </a:r>
            <a:r>
              <a:rPr lang="ko-KR" altLang="en-US" sz="28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비교적 더 싼 물건</a:t>
            </a:r>
            <a:r>
              <a:rPr lang="ko-KR" altLang="en-US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소비를 하였다고 예상</a:t>
            </a:r>
            <a:r>
              <a:rPr lang="ko-KR" altLang="en-US" sz="28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하였음 </a:t>
            </a:r>
            <a:endParaRPr lang="en-US" sz="28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41" name="그룹 1003">
            <a:extLst>
              <a:ext uri="{FF2B5EF4-FFF2-40B4-BE49-F238E27FC236}">
                <a16:creationId xmlns:a16="http://schemas.microsoft.com/office/drawing/2014/main" id="{104FC9F2-CF5E-49C6-B81E-362C26159E49}"/>
              </a:ext>
            </a:extLst>
          </p:cNvPr>
          <p:cNvGrpSpPr/>
          <p:nvPr/>
        </p:nvGrpSpPr>
        <p:grpSpPr>
          <a:xfrm>
            <a:off x="1752600" y="8032780"/>
            <a:ext cx="146788" cy="146788"/>
            <a:chOff x="1679472" y="2517318"/>
            <a:chExt cx="146788" cy="146788"/>
          </a:xfrm>
        </p:grpSpPr>
        <p:pic>
          <p:nvPicPr>
            <p:cNvPr id="42" name="Object 10">
              <a:extLst>
                <a:ext uri="{FF2B5EF4-FFF2-40B4-BE49-F238E27FC236}">
                  <a16:creationId xmlns:a16="http://schemas.microsoft.com/office/drawing/2014/main" id="{CFD1C2B8-AF6B-48AD-894D-8F9510541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8" name="Object 29">
            <a:extLst>
              <a:ext uri="{FF2B5EF4-FFF2-40B4-BE49-F238E27FC236}">
                <a16:creationId xmlns:a16="http://schemas.microsoft.com/office/drawing/2014/main" id="{B8F70EF1-397A-4D24-A915-C8A4327E7393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74E9AFB2-D33C-439C-B17B-F5DFAB32F8A6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b="1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6" name="Object 31">
            <a:extLst>
              <a:ext uri="{FF2B5EF4-FFF2-40B4-BE49-F238E27FC236}">
                <a16:creationId xmlns:a16="http://schemas.microsoft.com/office/drawing/2014/main" id="{9B75BCA0-91CD-493D-A6D3-C6EB25586E79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47" name="Object 32">
            <a:extLst>
              <a:ext uri="{FF2B5EF4-FFF2-40B4-BE49-F238E27FC236}">
                <a16:creationId xmlns:a16="http://schemas.microsoft.com/office/drawing/2014/main" id="{A63F580D-238C-4D1C-B38C-FDA630B7C14E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rgbClr val="7F7F7F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8" name="Object 29">
            <a:extLst>
              <a:ext uri="{FF2B5EF4-FFF2-40B4-BE49-F238E27FC236}">
                <a16:creationId xmlns:a16="http://schemas.microsoft.com/office/drawing/2014/main" id="{BC2F3D6D-4A15-476D-8B4C-A9B1C843056F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B611EF5-5BD0-44E6-BEDA-941DEB09AED9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3BF321A-0868-4071-84CA-647D1D7BC39B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8">
            <a:extLst>
              <a:ext uri="{FF2B5EF4-FFF2-40B4-BE49-F238E27FC236}">
                <a16:creationId xmlns:a16="http://schemas.microsoft.com/office/drawing/2014/main" id="{3E16F360-1105-464F-B3A1-C09437007934}"/>
              </a:ext>
            </a:extLst>
          </p:cNvPr>
          <p:cNvSpPr txBox="1"/>
          <p:nvPr/>
        </p:nvSpPr>
        <p:spPr>
          <a:xfrm>
            <a:off x="2014317" y="64508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건수는 많고 그에 비해 매출 금액이 작다는 점</a:t>
            </a:r>
            <a:r>
              <a:rPr lang="en-US" altLang="ko-KR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2800" b="1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산점도</a:t>
            </a:r>
            <a:r>
              <a:rPr lang="ko-KR" altLang="en-US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확인</a:t>
            </a:r>
            <a:r>
              <a:rPr lang="en-US" altLang="ko-KR" sz="28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en-US" sz="28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8" name="그룹 1003">
            <a:extLst>
              <a:ext uri="{FF2B5EF4-FFF2-40B4-BE49-F238E27FC236}">
                <a16:creationId xmlns:a16="http://schemas.microsoft.com/office/drawing/2014/main" id="{D38E6F68-A2B8-4A0C-96B2-66CF89EBCC9A}"/>
              </a:ext>
            </a:extLst>
          </p:cNvPr>
          <p:cNvGrpSpPr/>
          <p:nvPr/>
        </p:nvGrpSpPr>
        <p:grpSpPr>
          <a:xfrm>
            <a:off x="1752600" y="6673112"/>
            <a:ext cx="146788" cy="146788"/>
            <a:chOff x="1679472" y="2517318"/>
            <a:chExt cx="146788" cy="146788"/>
          </a:xfrm>
        </p:grpSpPr>
        <p:pic>
          <p:nvPicPr>
            <p:cNvPr id="29" name="Object 10">
              <a:extLst>
                <a:ext uri="{FF2B5EF4-FFF2-40B4-BE49-F238E27FC236}">
                  <a16:creationId xmlns:a16="http://schemas.microsoft.com/office/drawing/2014/main" id="{76CC67D4-2E98-4B2E-B93D-B87B10B0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0959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9">
            <a:extLst>
              <a:ext uri="{FF2B5EF4-FFF2-40B4-BE49-F238E27FC236}">
                <a16:creationId xmlns:a16="http://schemas.microsoft.com/office/drawing/2014/main" id="{AAED2535-63ED-423C-94C8-31B0F2900AD1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4A7A753E-B64B-467E-8E13-03E189B79F71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b="1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F92DA491-1777-4509-A1EA-2FE6B484255E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84769A42-BF28-4001-8C98-E84248385317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23E069-1EA8-46A2-823E-393FD6701B90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B0879F-2805-4CF8-A66F-4F85EF62FC54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02">
            <a:extLst>
              <a:ext uri="{FF2B5EF4-FFF2-40B4-BE49-F238E27FC236}">
                <a16:creationId xmlns:a16="http://schemas.microsoft.com/office/drawing/2014/main" id="{1EC1EBA9-F28F-468F-9495-DF0F8FE5AE2D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11550B4E-4D9B-4B5D-810C-843F196F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42" name="그룹 1003">
            <a:extLst>
              <a:ext uri="{FF2B5EF4-FFF2-40B4-BE49-F238E27FC236}">
                <a16:creationId xmlns:a16="http://schemas.microsoft.com/office/drawing/2014/main" id="{4DBF428F-4B1B-4E29-99D3-3315738FC401}"/>
              </a:ext>
            </a:extLst>
          </p:cNvPr>
          <p:cNvGrpSpPr/>
          <p:nvPr/>
        </p:nvGrpSpPr>
        <p:grpSpPr>
          <a:xfrm>
            <a:off x="904202" y="1320746"/>
            <a:ext cx="8087398" cy="798425"/>
            <a:chOff x="904202" y="1136869"/>
            <a:chExt cx="3999519" cy="798425"/>
          </a:xfrm>
        </p:grpSpPr>
        <p:pic>
          <p:nvPicPr>
            <p:cNvPr id="43" name="Object 8">
              <a:extLst>
                <a:ext uri="{FF2B5EF4-FFF2-40B4-BE49-F238E27FC236}">
                  <a16:creationId xmlns:a16="http://schemas.microsoft.com/office/drawing/2014/main" id="{8AC8D342-0EEA-4AF7-9EEB-76AE5BC47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44" name="Object 12">
            <a:extLst>
              <a:ext uri="{FF2B5EF4-FFF2-40B4-BE49-F238E27FC236}">
                <a16:creationId xmlns:a16="http://schemas.microsoft.com/office/drawing/2014/main" id="{5DFA0021-86A1-485C-9BF8-6FC405B92398}"/>
              </a:ext>
            </a:extLst>
          </p:cNvPr>
          <p:cNvSpPr txBox="1"/>
          <p:nvPr/>
        </p:nvSpPr>
        <p:spPr>
          <a:xfrm>
            <a:off x="304800" y="1431160"/>
            <a:ext cx="8773198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주차 별 배달 음식 매출과 상관 계수 변화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49" name="그룹 1004">
            <a:extLst>
              <a:ext uri="{FF2B5EF4-FFF2-40B4-BE49-F238E27FC236}">
                <a16:creationId xmlns:a16="http://schemas.microsoft.com/office/drawing/2014/main" id="{59309EE1-BB2A-42CF-B81C-8F6D602FB067}"/>
              </a:ext>
            </a:extLst>
          </p:cNvPr>
          <p:cNvGrpSpPr/>
          <p:nvPr/>
        </p:nvGrpSpPr>
        <p:grpSpPr>
          <a:xfrm>
            <a:off x="1222272" y="8003718"/>
            <a:ext cx="146788" cy="146788"/>
            <a:chOff x="1679472" y="2517318"/>
            <a:chExt cx="146788" cy="146788"/>
          </a:xfrm>
        </p:grpSpPr>
        <p:pic>
          <p:nvPicPr>
            <p:cNvPr id="50" name="Object 13">
              <a:extLst>
                <a:ext uri="{FF2B5EF4-FFF2-40B4-BE49-F238E27FC236}">
                  <a16:creationId xmlns:a16="http://schemas.microsoft.com/office/drawing/2014/main" id="{4BACDECC-565D-4A09-90ED-1505255A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1" name="Object 8">
            <a:extLst>
              <a:ext uri="{FF2B5EF4-FFF2-40B4-BE49-F238E27FC236}">
                <a16:creationId xmlns:a16="http://schemas.microsoft.com/office/drawing/2014/main" id="{7011ADFD-9E03-40E9-ABFE-81E252797924}"/>
              </a:ext>
            </a:extLst>
          </p:cNvPr>
          <p:cNvSpPr txBox="1"/>
          <p:nvPr/>
        </p:nvSpPr>
        <p:spPr>
          <a:xfrm>
            <a:off x="1560189" y="78105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유동 인구가 적었던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시기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(9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부터 배달 음식의 금액이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평균값을 넘음 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B2B9C5DA-AD9B-4FA8-9A03-5E4F4DBE3F2D}"/>
              </a:ext>
            </a:extLst>
          </p:cNvPr>
          <p:cNvGrpSpPr/>
          <p:nvPr/>
        </p:nvGrpSpPr>
        <p:grpSpPr>
          <a:xfrm>
            <a:off x="1219200" y="8730512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1E10673E-60A0-4626-AC6B-567B41231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779D4E77-0F9A-4F41-9826-60634D78BC96}"/>
              </a:ext>
            </a:extLst>
          </p:cNvPr>
          <p:cNvSpPr txBox="1"/>
          <p:nvPr/>
        </p:nvSpPr>
        <p:spPr>
          <a:xfrm>
            <a:off x="1557117" y="85082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유동 인구가 적었던 구간을 지나고서도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배달 음식의 매출이 </a:t>
            </a:r>
            <a:r>
              <a:rPr lang="ko-KR" altLang="en-US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높은 수치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기록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C8C01D-85BC-4DC0-91DB-2C8DA3101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447397"/>
            <a:ext cx="7924800" cy="4976315"/>
          </a:xfrm>
          <a:prstGeom prst="rect">
            <a:avLst/>
          </a:prstGeom>
        </p:spPr>
      </p:pic>
      <p:sp>
        <p:nvSpPr>
          <p:cNvPr id="4" name="Object 29">
            <a:extLst>
              <a:ext uri="{FF2B5EF4-FFF2-40B4-BE49-F238E27FC236}">
                <a16:creationId xmlns:a16="http://schemas.microsoft.com/office/drawing/2014/main" id="{243D62C3-556A-4C1D-B289-2DEE7224C5EE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85032A1-A551-498D-849E-0D87C61972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2" y="2447796"/>
            <a:ext cx="8534398" cy="4981704"/>
          </a:xfrm>
          <a:prstGeom prst="rect">
            <a:avLst/>
          </a:prstGeom>
        </p:spPr>
      </p:pic>
      <p:sp>
        <p:nvSpPr>
          <p:cNvPr id="22" name="Object 8">
            <a:extLst>
              <a:ext uri="{FF2B5EF4-FFF2-40B4-BE49-F238E27FC236}">
                <a16:creationId xmlns:a16="http://schemas.microsoft.com/office/drawing/2014/main" id="{EC5FA673-A509-4A3C-9204-BCF424B93DF0}"/>
              </a:ext>
            </a:extLst>
          </p:cNvPr>
          <p:cNvSpPr txBox="1"/>
          <p:nvPr/>
        </p:nvSpPr>
        <p:spPr>
          <a:xfrm>
            <a:off x="1557117" y="9107058"/>
            <a:ext cx="15887072" cy="100716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유동 인구수가 적었던 시기에 음의 상관을 보여준 것은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배달 총 금액이 유동 인구수가 적은 시기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에도 </a:t>
            </a:r>
            <a:r>
              <a:rPr lang="ko-KR" altLang="en-US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꾸준히 높은 값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보여주었기 때문으로 보임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3" name="그룹 1004">
            <a:extLst>
              <a:ext uri="{FF2B5EF4-FFF2-40B4-BE49-F238E27FC236}">
                <a16:creationId xmlns:a16="http://schemas.microsoft.com/office/drawing/2014/main" id="{68DD26CE-60B0-4654-8F41-B3AB0DCD2A3F}"/>
              </a:ext>
            </a:extLst>
          </p:cNvPr>
          <p:cNvGrpSpPr/>
          <p:nvPr/>
        </p:nvGrpSpPr>
        <p:grpSpPr>
          <a:xfrm>
            <a:off x="1219200" y="9367792"/>
            <a:ext cx="146788" cy="146788"/>
            <a:chOff x="1679472" y="2517318"/>
            <a:chExt cx="146788" cy="146788"/>
          </a:xfrm>
        </p:grpSpPr>
        <p:pic>
          <p:nvPicPr>
            <p:cNvPr id="24" name="Object 13">
              <a:extLst>
                <a:ext uri="{FF2B5EF4-FFF2-40B4-BE49-F238E27FC236}">
                  <a16:creationId xmlns:a16="http://schemas.microsoft.com/office/drawing/2014/main" id="{B9B10734-8BE0-41F3-9B7A-C92888996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5" name="Object 8">
            <a:extLst>
              <a:ext uri="{FF2B5EF4-FFF2-40B4-BE49-F238E27FC236}">
                <a16:creationId xmlns:a16="http://schemas.microsoft.com/office/drawing/2014/main" id="{7F321FD5-A587-4EEA-A4B0-2294E78D0363}"/>
              </a:ext>
            </a:extLst>
          </p:cNvPr>
          <p:cNvSpPr txBox="1"/>
          <p:nvPr/>
        </p:nvSpPr>
        <p:spPr>
          <a:xfrm>
            <a:off x="9763798" y="1490498"/>
            <a:ext cx="829560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상관 계수 변화 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0.66 &gt; -0.65 &gt; 0.82</a:t>
            </a:r>
            <a:endParaRPr lang="en-US" sz="2500" b="1" dirty="0">
              <a:solidFill>
                <a:srgbClr val="639AC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778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9">
            <a:extLst>
              <a:ext uri="{FF2B5EF4-FFF2-40B4-BE49-F238E27FC236}">
                <a16:creationId xmlns:a16="http://schemas.microsoft.com/office/drawing/2014/main" id="{AAED2535-63ED-423C-94C8-31B0F2900AD1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4A7A753E-B64B-467E-8E13-03E189B79F71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b="1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F92DA491-1777-4509-A1EA-2FE6B484255E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84769A42-BF28-4001-8C98-E84248385317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23E069-1EA8-46A2-823E-393FD6701B90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B0879F-2805-4CF8-A66F-4F85EF62FC54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02">
            <a:extLst>
              <a:ext uri="{FF2B5EF4-FFF2-40B4-BE49-F238E27FC236}">
                <a16:creationId xmlns:a16="http://schemas.microsoft.com/office/drawing/2014/main" id="{1EC1EBA9-F28F-468F-9495-DF0F8FE5AE2D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11550B4E-4D9B-4B5D-810C-843F196F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42" name="그룹 1003">
            <a:extLst>
              <a:ext uri="{FF2B5EF4-FFF2-40B4-BE49-F238E27FC236}">
                <a16:creationId xmlns:a16="http://schemas.microsoft.com/office/drawing/2014/main" id="{4DBF428F-4B1B-4E29-99D3-3315738FC401}"/>
              </a:ext>
            </a:extLst>
          </p:cNvPr>
          <p:cNvGrpSpPr/>
          <p:nvPr/>
        </p:nvGrpSpPr>
        <p:grpSpPr>
          <a:xfrm>
            <a:off x="904202" y="1320746"/>
            <a:ext cx="5715000" cy="798425"/>
            <a:chOff x="904202" y="1136869"/>
            <a:chExt cx="3999519" cy="798425"/>
          </a:xfrm>
        </p:grpSpPr>
        <p:pic>
          <p:nvPicPr>
            <p:cNvPr id="43" name="Object 8">
              <a:extLst>
                <a:ext uri="{FF2B5EF4-FFF2-40B4-BE49-F238E27FC236}">
                  <a16:creationId xmlns:a16="http://schemas.microsoft.com/office/drawing/2014/main" id="{8AC8D342-0EEA-4AF7-9EEB-76AE5BC47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44" name="Object 12">
            <a:extLst>
              <a:ext uri="{FF2B5EF4-FFF2-40B4-BE49-F238E27FC236}">
                <a16:creationId xmlns:a16="http://schemas.microsoft.com/office/drawing/2014/main" id="{5DFA0021-86A1-485C-9BF8-6FC405B92398}"/>
              </a:ext>
            </a:extLst>
          </p:cNvPr>
          <p:cNvSpPr txBox="1"/>
          <p:nvPr/>
        </p:nvSpPr>
        <p:spPr>
          <a:xfrm>
            <a:off x="1143000" y="1431160"/>
            <a:ext cx="57150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배달 음식 주차 별 매출 금액</a:t>
            </a:r>
            <a:endParaRPr lang="en-US" altLang="ko-KR" sz="33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49" name="그룹 1004">
            <a:extLst>
              <a:ext uri="{FF2B5EF4-FFF2-40B4-BE49-F238E27FC236}">
                <a16:creationId xmlns:a16="http://schemas.microsoft.com/office/drawing/2014/main" id="{59309EE1-BB2A-42CF-B81C-8F6D602FB067}"/>
              </a:ext>
            </a:extLst>
          </p:cNvPr>
          <p:cNvGrpSpPr/>
          <p:nvPr/>
        </p:nvGrpSpPr>
        <p:grpSpPr>
          <a:xfrm>
            <a:off x="1222272" y="8537118"/>
            <a:ext cx="146788" cy="146788"/>
            <a:chOff x="1679472" y="2517318"/>
            <a:chExt cx="146788" cy="146788"/>
          </a:xfrm>
        </p:grpSpPr>
        <p:pic>
          <p:nvPicPr>
            <p:cNvPr id="50" name="Object 13">
              <a:extLst>
                <a:ext uri="{FF2B5EF4-FFF2-40B4-BE49-F238E27FC236}">
                  <a16:creationId xmlns:a16="http://schemas.microsoft.com/office/drawing/2014/main" id="{4BACDECC-565D-4A09-90ED-1505255A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1" name="Object 8">
            <a:extLst>
              <a:ext uri="{FF2B5EF4-FFF2-40B4-BE49-F238E27FC236}">
                <a16:creationId xmlns:a16="http://schemas.microsoft.com/office/drawing/2014/main" id="{7011ADFD-9E03-40E9-ABFE-81E252797924}"/>
              </a:ext>
            </a:extLst>
          </p:cNvPr>
          <p:cNvSpPr txBox="1"/>
          <p:nvPr/>
        </p:nvSpPr>
        <p:spPr>
          <a:xfrm>
            <a:off x="1560189" y="83439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배달 음식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주황색 선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보면 다른 업종보다 값의 변화가 거의 없는 모습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B2B9C5DA-AD9B-4FA8-9A03-5E4F4DBE3F2D}"/>
              </a:ext>
            </a:extLst>
          </p:cNvPr>
          <p:cNvGrpSpPr/>
          <p:nvPr/>
        </p:nvGrpSpPr>
        <p:grpSpPr>
          <a:xfrm>
            <a:off x="1219200" y="9263912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1E10673E-60A0-4626-AC6B-567B41231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779D4E77-0F9A-4F41-9826-60634D78BC96}"/>
              </a:ext>
            </a:extLst>
          </p:cNvPr>
          <p:cNvSpPr txBox="1"/>
          <p:nvPr/>
        </p:nvSpPr>
        <p:spPr>
          <a:xfrm>
            <a:off x="1557117" y="90416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코로나의 영향에도 꾸준한 모습을 보임</a:t>
            </a:r>
            <a:endParaRPr lang="en-US" sz="2500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Object 29">
            <a:extLst>
              <a:ext uri="{FF2B5EF4-FFF2-40B4-BE49-F238E27FC236}">
                <a16:creationId xmlns:a16="http://schemas.microsoft.com/office/drawing/2014/main" id="{243D62C3-556A-4C1D-B289-2DEE7224C5EE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A558C9-7C4C-4D6E-9833-ACBE260DF4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45711"/>
            <a:ext cx="11353800" cy="4997740"/>
          </a:xfrm>
          <a:prstGeom prst="rect">
            <a:avLst/>
          </a:prstGeom>
        </p:spPr>
      </p:pic>
      <p:grpSp>
        <p:nvGrpSpPr>
          <p:cNvPr id="29" name="그룹 1004">
            <a:extLst>
              <a:ext uri="{FF2B5EF4-FFF2-40B4-BE49-F238E27FC236}">
                <a16:creationId xmlns:a16="http://schemas.microsoft.com/office/drawing/2014/main" id="{5CB4F8EA-967F-4C52-BBAC-8FF0EB3D17AF}"/>
              </a:ext>
            </a:extLst>
          </p:cNvPr>
          <p:cNvGrpSpPr/>
          <p:nvPr/>
        </p:nvGrpSpPr>
        <p:grpSpPr>
          <a:xfrm>
            <a:off x="1222272" y="7871799"/>
            <a:ext cx="146788" cy="146788"/>
            <a:chOff x="1679472" y="2517318"/>
            <a:chExt cx="146788" cy="146788"/>
          </a:xfrm>
        </p:grpSpPr>
        <p:pic>
          <p:nvPicPr>
            <p:cNvPr id="30" name="Object 13">
              <a:extLst>
                <a:ext uri="{FF2B5EF4-FFF2-40B4-BE49-F238E27FC236}">
                  <a16:creationId xmlns:a16="http://schemas.microsoft.com/office/drawing/2014/main" id="{BDE96453-C8AF-46C8-BBBB-93F8870C5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1" name="Object 8">
            <a:extLst>
              <a:ext uri="{FF2B5EF4-FFF2-40B4-BE49-F238E27FC236}">
                <a16:creationId xmlns:a16="http://schemas.microsoft.com/office/drawing/2014/main" id="{115158B2-C3B5-4069-B3DE-F6380A4A4DB6}"/>
              </a:ext>
            </a:extLst>
          </p:cNvPr>
          <p:cNvSpPr txBox="1"/>
          <p:nvPr/>
        </p:nvSpPr>
        <p:spPr>
          <a:xfrm>
            <a:off x="1560189" y="7678581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위 그래프는 배달 음식과 매출이 비슷한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4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 업종의 </a:t>
            </a:r>
            <a:r>
              <a:rPr lang="ko-KR" altLang="en-US" sz="2500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주차별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매출 금액 변화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E6C6B8-732C-4A9D-8C3B-F72D2EB07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8198" y="3684504"/>
            <a:ext cx="4597802" cy="2710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788752-AA29-4DF2-9C9E-0F7CFD3932B7}"/>
              </a:ext>
            </a:extLst>
          </p:cNvPr>
          <p:cNvSpPr txBox="1"/>
          <p:nvPr/>
        </p:nvSpPr>
        <p:spPr>
          <a:xfrm>
            <a:off x="12877800" y="2933700"/>
            <a:ext cx="5512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639AC3"/>
                </a:solidFill>
                <a:ea typeface="한컴산뜻돋움" panose="02000000000000000000"/>
              </a:rPr>
              <a:t>&lt;</a:t>
            </a:r>
            <a:r>
              <a:rPr lang="ko-KR" altLang="en-US" sz="2400" b="1" dirty="0">
                <a:solidFill>
                  <a:srgbClr val="639AC3"/>
                </a:solidFill>
                <a:ea typeface="한컴산뜻돋움" panose="02000000000000000000"/>
              </a:rPr>
              <a:t>배달 음식과 총 매출이 비슷한 업종</a:t>
            </a:r>
            <a:r>
              <a:rPr lang="en-US" altLang="ko-KR" sz="2400" b="1" dirty="0">
                <a:solidFill>
                  <a:srgbClr val="639AC3"/>
                </a:solidFill>
                <a:ea typeface="한컴산뜻돋움" panose="02000000000000000000"/>
              </a:rPr>
              <a:t>&gt;</a:t>
            </a:r>
            <a:endParaRPr lang="ko-KR" altLang="en-US" sz="2400" b="1" dirty="0">
              <a:solidFill>
                <a:srgbClr val="639AC3"/>
              </a:solidFill>
              <a:ea typeface="한컴산뜻돋움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573798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4202" y="1277337"/>
            <a:ext cx="17002798" cy="798425"/>
            <a:chOff x="904202" y="1136869"/>
            <a:chExt cx="17886674" cy="798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562729" y="2339953"/>
            <a:ext cx="15887072" cy="68421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>
              <a:lnSpc>
                <a:spcPct val="150000"/>
              </a:lnSpc>
            </a:pP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유동인구 수가 급격히 줄어든 시점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은 </a:t>
            </a:r>
            <a:r>
              <a:rPr lang="en-US" altLang="ko-KR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이고</a:t>
            </a:r>
            <a:r>
              <a:rPr lang="en-US" altLang="ko-KR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 시점은 </a:t>
            </a:r>
            <a:r>
              <a:rPr lang="ko-KR" altLang="en-US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 </a:t>
            </a:r>
            <a:r>
              <a:rPr lang="ko-KR" altLang="en-US" sz="2700" b="1" i="0" dirty="0" err="1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확진자가</a:t>
            </a:r>
            <a:r>
              <a:rPr lang="ko-KR" altLang="en-US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급격히 늘어난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시점</a:t>
            </a:r>
          </a:p>
          <a:p>
            <a:pPr algn="l">
              <a:lnSpc>
                <a:spcPct val="150000"/>
              </a:lnSpc>
            </a:pP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유동인구 수의 평균 미만 값을 가진 </a:t>
            </a:r>
            <a:r>
              <a:rPr lang="en-US" altLang="ko-KR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</a:t>
            </a:r>
            <a:r>
              <a:rPr lang="en-US" altLang="ko-KR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~ 16</a:t>
            </a: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는 </a:t>
            </a:r>
            <a:r>
              <a:rPr lang="ko-KR" altLang="en-US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유동인구가 적은 시점</a:t>
            </a:r>
            <a:r>
              <a:rPr lang="en-US" altLang="ko-KR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코로나에 영향을 받은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시점</a:t>
            </a:r>
            <a:endParaRPr lang="en-US" altLang="ko-KR" sz="2700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 영향을 받은 시점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 </a:t>
            </a:r>
            <a:r>
              <a:rPr lang="ko-KR" altLang="en-US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en-US" altLang="ko-KR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는 </a:t>
            </a: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가장 높은 카드 매출 금액</a:t>
            </a:r>
            <a:r>
              <a:rPr lang="en-US" altLang="ko-KR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 매출 건수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기록함</a:t>
            </a:r>
          </a:p>
          <a:p>
            <a:pPr algn="l">
              <a:lnSpc>
                <a:spcPct val="150000"/>
              </a:lnSpc>
            </a:pP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 영향을 받은 시점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 </a:t>
            </a:r>
            <a:r>
              <a:rPr lang="ko-KR" altLang="en-US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en-US" altLang="ko-KR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</a:t>
            </a:r>
            <a:r>
              <a:rPr lang="en-US" altLang="ko-KR" sz="27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  <a:r>
              <a:rPr lang="en-US" altLang="ko-KR" sz="27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배달 금액은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영향을 받기 이전 시점보다 </a:t>
            </a: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변동이 적은 모습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보임 </a:t>
            </a: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 영향을 받은 시점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 </a:t>
            </a:r>
            <a:r>
              <a:rPr lang="ko-KR" altLang="en-US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en-US" altLang="ko-KR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P/G, </a:t>
            </a:r>
            <a:r>
              <a:rPr lang="ko-KR" altLang="en-US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배달 금액은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 매출 금액</a:t>
            </a:r>
            <a:r>
              <a:rPr lang="en-US" altLang="ko-KR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건수가 늘어남</a:t>
            </a:r>
            <a:endParaRPr lang="en-US" altLang="ko-KR" sz="2700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en-US" altLang="ko-KR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P/G, </a:t>
            </a:r>
            <a:r>
              <a:rPr lang="ko-KR" altLang="en-US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배달 금액</a:t>
            </a: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은</a:t>
            </a:r>
            <a:r>
              <a:rPr lang="ko-KR" altLang="en-US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꾸준한 매출을 보여줌</a:t>
            </a:r>
            <a:r>
              <a:rPr lang="en-US" altLang="ko-KR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27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상관 계수의 변화 등</a:t>
            </a:r>
            <a:r>
              <a:rPr lang="en-US" altLang="ko-KR" sz="27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ko-KR" altLang="en-US" sz="2700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 영향을 받은 시점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전후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 </a:t>
            </a:r>
            <a:r>
              <a:rPr lang="ko-KR" altLang="en-US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en-US" altLang="ko-KR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</a:t>
            </a:r>
            <a:r>
              <a:rPr lang="ko-KR" altLang="en-US" sz="2700" b="1" i="0" dirty="0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상관계수와 </a:t>
            </a:r>
            <a:r>
              <a:rPr lang="ko-KR" altLang="en-US" sz="2700" b="1" i="0" dirty="0" err="1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산점도</a:t>
            </a:r>
            <a:r>
              <a:rPr lang="ko-KR" altLang="en-US" sz="2700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보았을 때 비싼 물건보다는 </a:t>
            </a:r>
            <a:r>
              <a:rPr lang="ko-KR" altLang="en-US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비교적 값이 싼 물건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소비가 </a:t>
            </a:r>
            <a:r>
              <a:rPr lang="ko-KR" altLang="en-US" sz="2700" b="1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늘은</a:t>
            </a: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것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으로 예상</a:t>
            </a:r>
            <a:endParaRPr lang="en-US" altLang="ko-KR" sz="27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 영향을 받은 시점 이후 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사람들이 </a:t>
            </a: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코로나의 경각심이 줄어든 시기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에도 </a:t>
            </a:r>
            <a:r>
              <a:rPr lang="ko-KR" altLang="en-US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en-US" altLang="ko-KR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와 </a:t>
            </a:r>
            <a:r>
              <a:rPr lang="ko-KR" altLang="en-US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배달 금액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은 </a:t>
            </a:r>
            <a:r>
              <a:rPr lang="ko-KR" altLang="en-US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안정적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 매출을 보여준 것</a:t>
            </a:r>
            <a:r>
              <a:rPr lang="en-US" altLang="ko-KR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7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비슷한 매출의 산업보다 안정적인 매출을 기록한 것으로 </a:t>
            </a: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보아 포스트 </a:t>
            </a:r>
            <a:r>
              <a:rPr lang="ko-KR" altLang="en-US" sz="27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 시대에도 기대가 되는 업종</a:t>
            </a:r>
            <a:r>
              <a:rPr lang="ko-KR" altLang="en-US" sz="27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으로 보임</a:t>
            </a:r>
          </a:p>
          <a:p>
            <a:pPr algn="just"/>
            <a:endParaRPr lang="en-US" sz="27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295400" y="2650366"/>
            <a:ext cx="146788" cy="146788"/>
            <a:chOff x="1679472" y="2517318"/>
            <a:chExt cx="146788" cy="1467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8" name="Object 29">
            <a:extLst>
              <a:ext uri="{FF2B5EF4-FFF2-40B4-BE49-F238E27FC236}">
                <a16:creationId xmlns:a16="http://schemas.microsoft.com/office/drawing/2014/main" id="{B8F70EF1-397A-4D24-A915-C8A4327E7393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74E9AFB2-D33C-439C-B17B-F5DFAB32F8A6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b="1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6" name="Object 31">
            <a:extLst>
              <a:ext uri="{FF2B5EF4-FFF2-40B4-BE49-F238E27FC236}">
                <a16:creationId xmlns:a16="http://schemas.microsoft.com/office/drawing/2014/main" id="{9B75BCA0-91CD-493D-A6D3-C6EB25586E79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47" name="Object 32">
            <a:extLst>
              <a:ext uri="{FF2B5EF4-FFF2-40B4-BE49-F238E27FC236}">
                <a16:creationId xmlns:a16="http://schemas.microsoft.com/office/drawing/2014/main" id="{A63F580D-238C-4D1C-B38C-FDA630B7C14E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rgbClr val="7F7F7F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8" name="Object 29">
            <a:extLst>
              <a:ext uri="{FF2B5EF4-FFF2-40B4-BE49-F238E27FC236}">
                <a16:creationId xmlns:a16="http://schemas.microsoft.com/office/drawing/2014/main" id="{BC2F3D6D-4A15-476D-8B4C-A9B1C843056F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B611EF5-5BD0-44E6-BEDA-941DEB09AED9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3BF321A-0868-4071-84CA-647D1D7BC39B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1002">
            <a:extLst>
              <a:ext uri="{FF2B5EF4-FFF2-40B4-BE49-F238E27FC236}">
                <a16:creationId xmlns:a16="http://schemas.microsoft.com/office/drawing/2014/main" id="{3781E354-4D30-4EB5-AD68-C1B8FFACBEC0}"/>
              </a:ext>
            </a:extLst>
          </p:cNvPr>
          <p:cNvGrpSpPr/>
          <p:nvPr/>
        </p:nvGrpSpPr>
        <p:grpSpPr>
          <a:xfrm>
            <a:off x="904202" y="1277337"/>
            <a:ext cx="3576950" cy="798425"/>
            <a:chOff x="904202" y="1136869"/>
            <a:chExt cx="3576950" cy="798425"/>
          </a:xfrm>
        </p:grpSpPr>
        <p:pic>
          <p:nvPicPr>
            <p:cNvPr id="28" name="Object 5">
              <a:extLst>
                <a:ext uri="{FF2B5EF4-FFF2-40B4-BE49-F238E27FC236}">
                  <a16:creationId xmlns:a16="http://schemas.microsoft.com/office/drawing/2014/main" id="{1D79993C-1640-4D9C-B49D-E785A6C6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29" name="Object 9">
            <a:extLst>
              <a:ext uri="{FF2B5EF4-FFF2-40B4-BE49-F238E27FC236}">
                <a16:creationId xmlns:a16="http://schemas.microsoft.com/office/drawing/2014/main" id="{D47FD4D9-E490-4148-A801-14E9C3244BAC}"/>
              </a:ext>
            </a:extLst>
          </p:cNvPr>
          <p:cNvSpPr txBox="1"/>
          <p:nvPr/>
        </p:nvSpPr>
        <p:spPr>
          <a:xfrm>
            <a:off x="1324970" y="1367752"/>
            <a:ext cx="257119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정리</a:t>
            </a:r>
            <a:endParaRPr lang="en-US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0" name="그룹 1003">
            <a:extLst>
              <a:ext uri="{FF2B5EF4-FFF2-40B4-BE49-F238E27FC236}">
                <a16:creationId xmlns:a16="http://schemas.microsoft.com/office/drawing/2014/main" id="{B2D277A9-A323-44BF-8926-E47E4BB24FB4}"/>
              </a:ext>
            </a:extLst>
          </p:cNvPr>
          <p:cNvGrpSpPr/>
          <p:nvPr/>
        </p:nvGrpSpPr>
        <p:grpSpPr>
          <a:xfrm>
            <a:off x="1295400" y="3259966"/>
            <a:ext cx="146788" cy="146788"/>
            <a:chOff x="1679472" y="2517318"/>
            <a:chExt cx="146788" cy="146788"/>
          </a:xfrm>
        </p:grpSpPr>
        <p:pic>
          <p:nvPicPr>
            <p:cNvPr id="31" name="Object 10">
              <a:extLst>
                <a:ext uri="{FF2B5EF4-FFF2-40B4-BE49-F238E27FC236}">
                  <a16:creationId xmlns:a16="http://schemas.microsoft.com/office/drawing/2014/main" id="{366AA960-D924-4FE3-855A-68801C623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grpSp>
        <p:nvGrpSpPr>
          <p:cNvPr id="37" name="그룹 1003">
            <a:extLst>
              <a:ext uri="{FF2B5EF4-FFF2-40B4-BE49-F238E27FC236}">
                <a16:creationId xmlns:a16="http://schemas.microsoft.com/office/drawing/2014/main" id="{2337E64F-2546-4949-9519-642870ED6536}"/>
              </a:ext>
            </a:extLst>
          </p:cNvPr>
          <p:cNvGrpSpPr/>
          <p:nvPr/>
        </p:nvGrpSpPr>
        <p:grpSpPr>
          <a:xfrm>
            <a:off x="1295400" y="4533900"/>
            <a:ext cx="146788" cy="146788"/>
            <a:chOff x="1679472" y="2517318"/>
            <a:chExt cx="146788" cy="146788"/>
          </a:xfrm>
        </p:grpSpPr>
        <p:pic>
          <p:nvPicPr>
            <p:cNvPr id="43" name="Object 10">
              <a:extLst>
                <a:ext uri="{FF2B5EF4-FFF2-40B4-BE49-F238E27FC236}">
                  <a16:creationId xmlns:a16="http://schemas.microsoft.com/office/drawing/2014/main" id="{36C5215E-516C-4CFA-B3F2-E5133710D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DCFB158C-90B2-408B-AD6D-99B80B12D302}"/>
              </a:ext>
            </a:extLst>
          </p:cNvPr>
          <p:cNvGrpSpPr/>
          <p:nvPr/>
        </p:nvGrpSpPr>
        <p:grpSpPr>
          <a:xfrm>
            <a:off x="1295400" y="5149112"/>
            <a:ext cx="146788" cy="146788"/>
            <a:chOff x="1679472" y="2517318"/>
            <a:chExt cx="146788" cy="146788"/>
          </a:xfrm>
        </p:grpSpPr>
        <p:pic>
          <p:nvPicPr>
            <p:cNvPr id="45" name="Object 10">
              <a:extLst>
                <a:ext uri="{FF2B5EF4-FFF2-40B4-BE49-F238E27FC236}">
                  <a16:creationId xmlns:a16="http://schemas.microsoft.com/office/drawing/2014/main" id="{CA9E0C13-F2BE-43F2-8620-9413EEDA2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grpSp>
        <p:nvGrpSpPr>
          <p:cNvPr id="53" name="그룹 1003">
            <a:extLst>
              <a:ext uri="{FF2B5EF4-FFF2-40B4-BE49-F238E27FC236}">
                <a16:creationId xmlns:a16="http://schemas.microsoft.com/office/drawing/2014/main" id="{8E36EAAC-EB3A-4ED5-9BA2-831D91268CF6}"/>
              </a:ext>
            </a:extLst>
          </p:cNvPr>
          <p:cNvGrpSpPr/>
          <p:nvPr/>
        </p:nvGrpSpPr>
        <p:grpSpPr>
          <a:xfrm>
            <a:off x="1282277" y="6362700"/>
            <a:ext cx="146788" cy="146788"/>
            <a:chOff x="1679472" y="2517318"/>
            <a:chExt cx="146788" cy="146788"/>
          </a:xfrm>
        </p:grpSpPr>
        <p:pic>
          <p:nvPicPr>
            <p:cNvPr id="54" name="Object 10">
              <a:extLst>
                <a:ext uri="{FF2B5EF4-FFF2-40B4-BE49-F238E27FC236}">
                  <a16:creationId xmlns:a16="http://schemas.microsoft.com/office/drawing/2014/main" id="{35E83292-E503-4316-A720-0CCFA06EA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grpSp>
        <p:nvGrpSpPr>
          <p:cNvPr id="55" name="그룹 1003">
            <a:extLst>
              <a:ext uri="{FF2B5EF4-FFF2-40B4-BE49-F238E27FC236}">
                <a16:creationId xmlns:a16="http://schemas.microsoft.com/office/drawing/2014/main" id="{F79177D8-68CC-4E41-B921-BD5421EB827A}"/>
              </a:ext>
            </a:extLst>
          </p:cNvPr>
          <p:cNvGrpSpPr/>
          <p:nvPr/>
        </p:nvGrpSpPr>
        <p:grpSpPr>
          <a:xfrm>
            <a:off x="1295400" y="8197112"/>
            <a:ext cx="146788" cy="146788"/>
            <a:chOff x="1679472" y="2517318"/>
            <a:chExt cx="146788" cy="146788"/>
          </a:xfrm>
        </p:grpSpPr>
        <p:pic>
          <p:nvPicPr>
            <p:cNvPr id="56" name="Object 10">
              <a:extLst>
                <a:ext uri="{FF2B5EF4-FFF2-40B4-BE49-F238E27FC236}">
                  <a16:creationId xmlns:a16="http://schemas.microsoft.com/office/drawing/2014/main" id="{93846795-C606-4CE2-9B77-EAF2BC1FF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grpSp>
        <p:nvGrpSpPr>
          <p:cNvPr id="32" name="그룹 1003">
            <a:extLst>
              <a:ext uri="{FF2B5EF4-FFF2-40B4-BE49-F238E27FC236}">
                <a16:creationId xmlns:a16="http://schemas.microsoft.com/office/drawing/2014/main" id="{F6D3E151-C22B-4EB9-B64C-24A15F138B79}"/>
              </a:ext>
            </a:extLst>
          </p:cNvPr>
          <p:cNvGrpSpPr/>
          <p:nvPr/>
        </p:nvGrpSpPr>
        <p:grpSpPr>
          <a:xfrm>
            <a:off x="1282277" y="6896100"/>
            <a:ext cx="146788" cy="146788"/>
            <a:chOff x="1679472" y="2517318"/>
            <a:chExt cx="146788" cy="146788"/>
          </a:xfrm>
        </p:grpSpPr>
        <p:pic>
          <p:nvPicPr>
            <p:cNvPr id="33" name="Object 10">
              <a:extLst>
                <a:ext uri="{FF2B5EF4-FFF2-40B4-BE49-F238E27FC236}">
                  <a16:creationId xmlns:a16="http://schemas.microsoft.com/office/drawing/2014/main" id="{D36DB8E2-E6CA-45A7-80DE-BC8D1542D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1109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639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51429" y="-1020952"/>
            <a:ext cx="9985352" cy="12327619"/>
            <a:chOff x="-2851429" y="-1020952"/>
            <a:chExt cx="9985352" cy="1232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51429" y="-1020952"/>
              <a:ext cx="9985352" cy="1232761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18416" y="4262297"/>
            <a:ext cx="4123577" cy="31262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900" kern="0" spc="-1200" dirty="0">
                <a:solidFill>
                  <a:srgbClr val="639AC3"/>
                </a:solidFill>
                <a:latin typeface="여기어때 잘난체 OTF" pitchFamily="34" charset="0"/>
                <a:cs typeface="여기어때 잘난체 OTF" pitchFamily="34" charset="0"/>
              </a:rPr>
              <a:t>04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160295" y="4989889"/>
            <a:ext cx="2101728" cy="613869"/>
            <a:chOff x="2160295" y="4989889"/>
            <a:chExt cx="2101728" cy="6138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0295" y="4989889"/>
              <a:ext cx="2101728" cy="61386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9431" y="5018651"/>
            <a:ext cx="3152591" cy="71867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5000" dirty="0">
                <a:solidFill>
                  <a:srgbClr val="639AC3"/>
                </a:solidFill>
                <a:latin typeface="여기어때 잘난체 OTF" pitchFamily="34" charset="0"/>
                <a:cs typeface="여기어때 잘난체 OTF" pitchFamily="34" charset="0"/>
              </a:rPr>
              <a:t>Chapter</a:t>
            </a:r>
            <a:endParaRPr lang="en-US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C53142E-D6DF-49AD-A306-C53945B837D2}"/>
              </a:ext>
            </a:extLst>
          </p:cNvPr>
          <p:cNvSpPr txBox="1"/>
          <p:nvPr/>
        </p:nvSpPr>
        <p:spPr>
          <a:xfrm>
            <a:off x="8153400" y="5171115"/>
            <a:ext cx="9601200" cy="3629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16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 분석 </a:t>
            </a:r>
            <a:endParaRPr lang="en-US" altLang="ko-KR" sz="116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r>
              <a:rPr lang="ko-KR" altLang="en-US" sz="48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 패턴</a:t>
            </a:r>
            <a:endParaRPr lang="en-US" sz="48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4202" y="1277337"/>
            <a:ext cx="17002798" cy="798425"/>
            <a:chOff x="904202" y="1136869"/>
            <a:chExt cx="17886674" cy="798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202" y="1277337"/>
            <a:ext cx="3576950" cy="798425"/>
            <a:chOff x="904202" y="1136869"/>
            <a:chExt cx="3576950" cy="79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9929" y="2552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포스트</a:t>
            </a:r>
            <a:r>
              <a:rPr lang="en-US" altLang="ko-KR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(Post, 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이후</a:t>
            </a:r>
            <a:r>
              <a:rPr lang="en-US" altLang="ko-KR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와 코로나</a:t>
            </a:r>
            <a:r>
              <a:rPr lang="en-US" altLang="ko-KR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19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합성어로</a:t>
            </a:r>
            <a:r>
              <a:rPr lang="en-US" altLang="ko-KR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</a:t>
            </a:r>
            <a:r>
              <a:rPr lang="en-US" altLang="ko-KR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19 </a:t>
            </a:r>
            <a:r>
              <a:rPr lang="ko-KR" altLang="en-US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극복 이후 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다가올 새로운 시대</a:t>
            </a:r>
            <a:r>
              <a:rPr lang="en-US" altLang="ko-KR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·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상황을 이르는 말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336" y="1406531"/>
            <a:ext cx="5218836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0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포스트 코로나</a:t>
            </a:r>
            <a:endParaRPr lang="en-US" sz="3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758212" y="2698780"/>
            <a:ext cx="146788" cy="146788"/>
            <a:chOff x="1679472" y="2517318"/>
            <a:chExt cx="146788" cy="1467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8212" y="3673826"/>
            <a:ext cx="146788" cy="146788"/>
            <a:chOff x="1660264" y="353335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0264" y="3533358"/>
              <a:ext cx="146788" cy="1467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04202" y="5648271"/>
            <a:ext cx="17002798" cy="798425"/>
            <a:chOff x="904202" y="5507803"/>
            <a:chExt cx="17886674" cy="79842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5507803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04202" y="5648271"/>
            <a:ext cx="3576950" cy="798425"/>
            <a:chOff x="904202" y="5507803"/>
            <a:chExt cx="3077551" cy="79842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202" y="5507803"/>
              <a:ext cx="3077551" cy="79842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58212" y="7086031"/>
            <a:ext cx="146788" cy="146788"/>
            <a:chOff x="1679472" y="6945563"/>
            <a:chExt cx="146788" cy="14678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6945563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019929" y="3531368"/>
            <a:ext cx="14607808" cy="1118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코로나의 고통이 </a:t>
            </a:r>
            <a:r>
              <a:rPr lang="ko-KR" altLang="en-US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언제까지 지속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될지</a:t>
            </a:r>
            <a:r>
              <a:rPr lang="en-US" altLang="ko-KR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코로나가 끝나더라도 우리가 살아왔던 </a:t>
            </a:r>
            <a:r>
              <a:rPr lang="ko-KR" altLang="en-US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 이전의 시대와 같은 삶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</a:t>
            </a:r>
            <a:endParaRPr lang="en-US" altLang="ko-KR" sz="25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살아갈 수 있는지는 아무도 모르는 상황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19928" y="6960368"/>
            <a:ext cx="9469435" cy="759204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포스트 코로나 시대를 대비하기 위해 잡은 </a:t>
            </a:r>
            <a:r>
              <a:rPr lang="en-US" altLang="ko-KR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3</a:t>
            </a:r>
            <a:r>
              <a:rPr lang="ko-KR" altLang="en-US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가지 키워드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" name="Object 29">
            <a:extLst>
              <a:ext uri="{FF2B5EF4-FFF2-40B4-BE49-F238E27FC236}">
                <a16:creationId xmlns:a16="http://schemas.microsoft.com/office/drawing/2014/main" id="{A4C7E5E3-7C15-46E0-B1A1-CCEA163285C4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Object 30">
            <a:extLst>
              <a:ext uri="{FF2B5EF4-FFF2-40B4-BE49-F238E27FC236}">
                <a16:creationId xmlns:a16="http://schemas.microsoft.com/office/drawing/2014/main" id="{56842C76-80BA-4EB2-A34B-71B23FA7EE92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Object 31">
            <a:extLst>
              <a:ext uri="{FF2B5EF4-FFF2-40B4-BE49-F238E27FC236}">
                <a16:creationId xmlns:a16="http://schemas.microsoft.com/office/drawing/2014/main" id="{6A95EBDE-8205-4667-8A1D-555FB18F3417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b="1" kern="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dirty="0"/>
          </a:p>
        </p:txBody>
      </p:sp>
      <p:sp>
        <p:nvSpPr>
          <p:cNvPr id="7" name="Object 32">
            <a:extLst>
              <a:ext uri="{FF2B5EF4-FFF2-40B4-BE49-F238E27FC236}">
                <a16:creationId xmlns:a16="http://schemas.microsoft.com/office/drawing/2014/main" id="{3C697BC9-F860-409F-8B57-76FF38937ABF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0" name="Object 29">
            <a:extLst>
              <a:ext uri="{FF2B5EF4-FFF2-40B4-BE49-F238E27FC236}">
                <a16:creationId xmlns:a16="http://schemas.microsoft.com/office/drawing/2014/main" id="{B5A63B0C-9557-4BFA-912D-4694BB1DF51C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3DF56C6-9157-4214-9293-16395CB3AC58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595706-01DB-478A-8AC8-7AAC3FC29048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9">
            <a:extLst>
              <a:ext uri="{FF2B5EF4-FFF2-40B4-BE49-F238E27FC236}">
                <a16:creationId xmlns:a16="http://schemas.microsoft.com/office/drawing/2014/main" id="{E41B7612-CC4B-4D7F-914B-E54F3EDC19C7}"/>
              </a:ext>
            </a:extLst>
          </p:cNvPr>
          <p:cNvSpPr txBox="1"/>
          <p:nvPr/>
        </p:nvSpPr>
        <p:spPr>
          <a:xfrm>
            <a:off x="1066800" y="5773071"/>
            <a:ext cx="3597534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0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포스트 코로나 준비 </a:t>
            </a:r>
            <a:endParaRPr lang="en-US" sz="3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9FBE07-F334-49B7-86FA-CC23BF39BFC2}"/>
              </a:ext>
            </a:extLst>
          </p:cNvPr>
          <p:cNvSpPr/>
          <p:nvPr/>
        </p:nvSpPr>
        <p:spPr>
          <a:xfrm>
            <a:off x="3733800" y="7874768"/>
            <a:ext cx="2133600" cy="2069332"/>
          </a:xfrm>
          <a:prstGeom prst="ellipse">
            <a:avLst/>
          </a:prstGeom>
          <a:solidFill>
            <a:srgbClr val="639AC3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048BA04-53F9-460C-B343-235101634668}"/>
              </a:ext>
            </a:extLst>
          </p:cNvPr>
          <p:cNvSpPr/>
          <p:nvPr/>
        </p:nvSpPr>
        <p:spPr>
          <a:xfrm>
            <a:off x="8305800" y="7874768"/>
            <a:ext cx="2133600" cy="2069332"/>
          </a:xfrm>
          <a:prstGeom prst="ellipse">
            <a:avLst/>
          </a:prstGeom>
          <a:solidFill>
            <a:srgbClr val="639AC3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FC1DE5F-CB20-4CEA-905B-B53CF7F7B599}"/>
              </a:ext>
            </a:extLst>
          </p:cNvPr>
          <p:cNvSpPr/>
          <p:nvPr/>
        </p:nvSpPr>
        <p:spPr>
          <a:xfrm>
            <a:off x="12877800" y="7874768"/>
            <a:ext cx="2133600" cy="2069332"/>
          </a:xfrm>
          <a:prstGeom prst="ellipse">
            <a:avLst/>
          </a:prstGeom>
          <a:solidFill>
            <a:srgbClr val="639AC3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716198-FB9C-4E9F-AC52-5B904EB0C8B2}"/>
              </a:ext>
            </a:extLst>
          </p:cNvPr>
          <p:cNvSpPr txBox="1"/>
          <p:nvPr/>
        </p:nvSpPr>
        <p:spPr>
          <a:xfrm>
            <a:off x="3981754" y="8632303"/>
            <a:ext cx="158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89AC67-0534-4C10-93D0-4F3B28F5B7B5}"/>
              </a:ext>
            </a:extLst>
          </p:cNvPr>
          <p:cNvSpPr txBox="1"/>
          <p:nvPr/>
        </p:nvSpPr>
        <p:spPr>
          <a:xfrm>
            <a:off x="8534400" y="8650419"/>
            <a:ext cx="158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400" b="1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</a:t>
            </a:r>
            <a:r>
              <a:rPr lang="ko-KR" altLang="en-US" sz="2400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대면</a:t>
            </a:r>
            <a:r>
              <a:rPr lang="ko-KR" altLang="en-US" sz="2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1E6A6D5-9101-44F1-9A89-A2027E2E7441}"/>
              </a:ext>
            </a:extLst>
          </p:cNvPr>
          <p:cNvSpPr txBox="1"/>
          <p:nvPr/>
        </p:nvSpPr>
        <p:spPr>
          <a:xfrm>
            <a:off x="13106400" y="8708503"/>
            <a:ext cx="1588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군집</a:t>
            </a:r>
            <a:r>
              <a:rPr lang="ko-KR" altLang="en-US" sz="2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분석</a:t>
            </a:r>
            <a:r>
              <a:rPr lang="ko-KR" altLang="en-US" sz="2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9">
            <a:extLst>
              <a:ext uri="{FF2B5EF4-FFF2-40B4-BE49-F238E27FC236}">
                <a16:creationId xmlns:a16="http://schemas.microsoft.com/office/drawing/2014/main" id="{AAED2535-63ED-423C-94C8-31B0F2900AD1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b="1" i="0" dirty="0">
                <a:solidFill>
                  <a:srgbClr val="4E4D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b="1" i="0" dirty="0">
              <a:solidFill>
                <a:srgbClr val="4E4D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4A7A753E-B64B-467E-8E13-03E189B79F71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rgbClr val="7F7F7F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F92DA491-1777-4509-A1EA-2FE6B484255E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84769A42-BF28-4001-8C98-E84248385317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23E069-1EA8-46A2-823E-393FD6701B90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B0879F-2805-4CF8-A66F-4F85EF62FC54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02">
            <a:extLst>
              <a:ext uri="{FF2B5EF4-FFF2-40B4-BE49-F238E27FC236}">
                <a16:creationId xmlns:a16="http://schemas.microsoft.com/office/drawing/2014/main" id="{1EC1EBA9-F28F-468F-9495-DF0F8FE5AE2D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11550B4E-4D9B-4B5D-810C-843F196F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49" name="그룹 1004">
            <a:extLst>
              <a:ext uri="{FF2B5EF4-FFF2-40B4-BE49-F238E27FC236}">
                <a16:creationId xmlns:a16="http://schemas.microsoft.com/office/drawing/2014/main" id="{59309EE1-BB2A-42CF-B81C-8F6D602FB067}"/>
              </a:ext>
            </a:extLst>
          </p:cNvPr>
          <p:cNvGrpSpPr/>
          <p:nvPr/>
        </p:nvGrpSpPr>
        <p:grpSpPr>
          <a:xfrm>
            <a:off x="1222272" y="8185180"/>
            <a:ext cx="146788" cy="146788"/>
            <a:chOff x="1679472" y="2517318"/>
            <a:chExt cx="146788" cy="146788"/>
          </a:xfrm>
        </p:grpSpPr>
        <p:pic>
          <p:nvPicPr>
            <p:cNvPr id="50" name="Object 13">
              <a:extLst>
                <a:ext uri="{FF2B5EF4-FFF2-40B4-BE49-F238E27FC236}">
                  <a16:creationId xmlns:a16="http://schemas.microsoft.com/office/drawing/2014/main" id="{4BACDECC-565D-4A09-90ED-1505255A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1" name="Object 8">
            <a:extLst>
              <a:ext uri="{FF2B5EF4-FFF2-40B4-BE49-F238E27FC236}">
                <a16:creationId xmlns:a16="http://schemas.microsoft.com/office/drawing/2014/main" id="{7011ADFD-9E03-40E9-ABFE-81E252797924}"/>
              </a:ext>
            </a:extLst>
          </p:cNvPr>
          <p:cNvSpPr txBox="1"/>
          <p:nvPr/>
        </p:nvSpPr>
        <p:spPr>
          <a:xfrm>
            <a:off x="1560189" y="79629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군집은 </a:t>
            </a:r>
            <a:r>
              <a:rPr lang="ko-KR" altLang="en-US" sz="2500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엘보우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기법을 통해 군집의 </a:t>
            </a:r>
            <a:r>
              <a:rPr lang="ko-KR" altLang="en-US" sz="2500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갯수를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5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4</a:t>
            </a:r>
            <a:r>
              <a:rPr lang="ko-KR" altLang="en-US" sz="25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 정함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8" name="그룹 1003">
            <a:extLst>
              <a:ext uri="{FF2B5EF4-FFF2-40B4-BE49-F238E27FC236}">
                <a16:creationId xmlns:a16="http://schemas.microsoft.com/office/drawing/2014/main" id="{0F34C299-564B-42F1-A369-7F28A2281F55}"/>
              </a:ext>
            </a:extLst>
          </p:cNvPr>
          <p:cNvGrpSpPr/>
          <p:nvPr/>
        </p:nvGrpSpPr>
        <p:grpSpPr>
          <a:xfrm>
            <a:off x="904202" y="1320746"/>
            <a:ext cx="2524798" cy="798425"/>
            <a:chOff x="904202" y="1136869"/>
            <a:chExt cx="3999519" cy="798425"/>
          </a:xfrm>
        </p:grpSpPr>
        <p:pic>
          <p:nvPicPr>
            <p:cNvPr id="19" name="Object 8">
              <a:extLst>
                <a:ext uri="{FF2B5EF4-FFF2-40B4-BE49-F238E27FC236}">
                  <a16:creationId xmlns:a16="http://schemas.microsoft.com/office/drawing/2014/main" id="{05F23892-B4D5-4ACD-AB41-E4F9F89C1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20" name="Object 12">
            <a:extLst>
              <a:ext uri="{FF2B5EF4-FFF2-40B4-BE49-F238E27FC236}">
                <a16:creationId xmlns:a16="http://schemas.microsoft.com/office/drawing/2014/main" id="{5A3D9A93-8625-4EAD-99EC-10A41B85A27E}"/>
              </a:ext>
            </a:extLst>
          </p:cNvPr>
          <p:cNvSpPr txBox="1"/>
          <p:nvPr/>
        </p:nvSpPr>
        <p:spPr>
          <a:xfrm>
            <a:off x="304800" y="1431160"/>
            <a:ext cx="371674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군집 분석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00500A-ACA4-471B-9DEB-375F36733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057" y="2412530"/>
            <a:ext cx="11318543" cy="5021080"/>
          </a:xfrm>
          <a:prstGeom prst="rect">
            <a:avLst/>
          </a:prstGeom>
        </p:spPr>
      </p:pic>
      <p:sp>
        <p:nvSpPr>
          <p:cNvPr id="5" name="Object 29">
            <a:extLst>
              <a:ext uri="{FF2B5EF4-FFF2-40B4-BE49-F238E27FC236}">
                <a16:creationId xmlns:a16="http://schemas.microsoft.com/office/drawing/2014/main" id="{F13A3E23-940C-4D26-AC17-CB60684435C2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49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9">
            <a:extLst>
              <a:ext uri="{FF2B5EF4-FFF2-40B4-BE49-F238E27FC236}">
                <a16:creationId xmlns:a16="http://schemas.microsoft.com/office/drawing/2014/main" id="{AAED2535-63ED-423C-94C8-31B0F2900AD1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b="1" i="0" dirty="0">
                <a:solidFill>
                  <a:srgbClr val="4E4D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b="1" i="0" dirty="0">
              <a:solidFill>
                <a:srgbClr val="4E4D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4A7A753E-B64B-467E-8E13-03E189B79F71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rgbClr val="7F7F7F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F92DA491-1777-4509-A1EA-2FE6B484255E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84769A42-BF28-4001-8C98-E84248385317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23E069-1EA8-46A2-823E-393FD6701B90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B0879F-2805-4CF8-A66F-4F85EF62FC54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02">
            <a:extLst>
              <a:ext uri="{FF2B5EF4-FFF2-40B4-BE49-F238E27FC236}">
                <a16:creationId xmlns:a16="http://schemas.microsoft.com/office/drawing/2014/main" id="{1EC1EBA9-F28F-468F-9495-DF0F8FE5AE2D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11550B4E-4D9B-4B5D-810C-843F196F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49" name="그룹 1004">
            <a:extLst>
              <a:ext uri="{FF2B5EF4-FFF2-40B4-BE49-F238E27FC236}">
                <a16:creationId xmlns:a16="http://schemas.microsoft.com/office/drawing/2014/main" id="{59309EE1-BB2A-42CF-B81C-8F6D602FB067}"/>
              </a:ext>
            </a:extLst>
          </p:cNvPr>
          <p:cNvGrpSpPr/>
          <p:nvPr/>
        </p:nvGrpSpPr>
        <p:grpSpPr>
          <a:xfrm>
            <a:off x="1222272" y="8003718"/>
            <a:ext cx="146788" cy="146788"/>
            <a:chOff x="1679472" y="2517318"/>
            <a:chExt cx="146788" cy="146788"/>
          </a:xfrm>
        </p:grpSpPr>
        <p:pic>
          <p:nvPicPr>
            <p:cNvPr id="50" name="Object 13">
              <a:extLst>
                <a:ext uri="{FF2B5EF4-FFF2-40B4-BE49-F238E27FC236}">
                  <a16:creationId xmlns:a16="http://schemas.microsoft.com/office/drawing/2014/main" id="{4BACDECC-565D-4A09-90ED-1505255A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1" name="Object 8">
            <a:extLst>
              <a:ext uri="{FF2B5EF4-FFF2-40B4-BE49-F238E27FC236}">
                <a16:creationId xmlns:a16="http://schemas.microsoft.com/office/drawing/2014/main" id="{7011ADFD-9E03-40E9-ABFE-81E252797924}"/>
              </a:ext>
            </a:extLst>
          </p:cNvPr>
          <p:cNvSpPr txBox="1"/>
          <p:nvPr/>
        </p:nvSpPr>
        <p:spPr>
          <a:xfrm>
            <a:off x="1560189" y="78105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차례대로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 순위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 순위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 9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전후 변화율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상자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-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수염 그림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F13A3E23-940C-4D26-AC17-CB60684435C2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3690A6-C264-4BB6-8E75-291A220C3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99" y="2464362"/>
            <a:ext cx="5400000" cy="49651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8EED47-57F1-4DA7-947C-309352129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300" y="2400300"/>
            <a:ext cx="5400000" cy="5029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2820F0-8027-4B19-9D80-1C01CA661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2300" y="2400300"/>
            <a:ext cx="5400000" cy="5003116"/>
          </a:xfrm>
          <a:prstGeom prst="rect">
            <a:avLst/>
          </a:prstGeom>
        </p:spPr>
      </p:pic>
      <p:grpSp>
        <p:nvGrpSpPr>
          <p:cNvPr id="26" name="그룹 1004">
            <a:extLst>
              <a:ext uri="{FF2B5EF4-FFF2-40B4-BE49-F238E27FC236}">
                <a16:creationId xmlns:a16="http://schemas.microsoft.com/office/drawing/2014/main" id="{65810189-7420-4C76-8D61-8477A5A88F38}"/>
              </a:ext>
            </a:extLst>
          </p:cNvPr>
          <p:cNvGrpSpPr/>
          <p:nvPr/>
        </p:nvGrpSpPr>
        <p:grpSpPr>
          <a:xfrm>
            <a:off x="1219200" y="8801100"/>
            <a:ext cx="146788" cy="146788"/>
            <a:chOff x="1679472" y="2517318"/>
            <a:chExt cx="146788" cy="146788"/>
          </a:xfrm>
        </p:grpSpPr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3223B057-79F8-4CA9-9130-E4711BA1A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8" name="Object 8">
            <a:extLst>
              <a:ext uri="{FF2B5EF4-FFF2-40B4-BE49-F238E27FC236}">
                <a16:creationId xmlns:a16="http://schemas.microsoft.com/office/drawing/2014/main" id="{8BC7760C-974A-40DD-8307-E9A2DC0CF1EC}"/>
              </a:ext>
            </a:extLst>
          </p:cNvPr>
          <p:cNvSpPr txBox="1"/>
          <p:nvPr/>
        </p:nvSpPr>
        <p:spPr>
          <a:xfrm>
            <a:off x="1557117" y="8420100"/>
            <a:ext cx="15887072" cy="13716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altLang="ko-KR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group 0, group 1,2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변화율을 제외하면 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서로 겹치는 부분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 많이 있기 때문에 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그룹별로 명확히 정의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하기 위해 </a:t>
            </a:r>
            <a:endParaRPr lang="en-US" altLang="ko-KR" sz="2500" i="0" dirty="0">
              <a:solidFill>
                <a:srgbClr val="000000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25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25% ~ 75%</a:t>
            </a:r>
            <a:r>
              <a:rPr lang="ko-KR" altLang="en-US" sz="25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값만 사용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하여 그룹화를 하였음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5" name="그룹 1003">
            <a:extLst>
              <a:ext uri="{FF2B5EF4-FFF2-40B4-BE49-F238E27FC236}">
                <a16:creationId xmlns:a16="http://schemas.microsoft.com/office/drawing/2014/main" id="{CAB02423-98BE-45EF-B50B-DD2DE1FAE0E7}"/>
              </a:ext>
            </a:extLst>
          </p:cNvPr>
          <p:cNvGrpSpPr/>
          <p:nvPr/>
        </p:nvGrpSpPr>
        <p:grpSpPr>
          <a:xfrm>
            <a:off x="904202" y="1320746"/>
            <a:ext cx="2524798" cy="798425"/>
            <a:chOff x="904202" y="1136869"/>
            <a:chExt cx="3999519" cy="798425"/>
          </a:xfrm>
        </p:grpSpPr>
        <p:pic>
          <p:nvPicPr>
            <p:cNvPr id="29" name="Object 8">
              <a:extLst>
                <a:ext uri="{FF2B5EF4-FFF2-40B4-BE49-F238E27FC236}">
                  <a16:creationId xmlns:a16="http://schemas.microsoft.com/office/drawing/2014/main" id="{431C887F-38B4-42E3-B9DD-8572BB91E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30" name="Object 12">
            <a:extLst>
              <a:ext uri="{FF2B5EF4-FFF2-40B4-BE49-F238E27FC236}">
                <a16:creationId xmlns:a16="http://schemas.microsoft.com/office/drawing/2014/main" id="{95DF6506-DA8D-448D-8479-C02E40497AA4}"/>
              </a:ext>
            </a:extLst>
          </p:cNvPr>
          <p:cNvSpPr txBox="1"/>
          <p:nvPr/>
        </p:nvSpPr>
        <p:spPr>
          <a:xfrm>
            <a:off x="304800" y="1431160"/>
            <a:ext cx="371674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군집 분석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97220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9">
            <a:extLst>
              <a:ext uri="{FF2B5EF4-FFF2-40B4-BE49-F238E27FC236}">
                <a16:creationId xmlns:a16="http://schemas.microsoft.com/office/drawing/2014/main" id="{AAED2535-63ED-423C-94C8-31B0F2900AD1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b="1" i="0" dirty="0">
                <a:solidFill>
                  <a:srgbClr val="4E4D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b="1" i="0" dirty="0">
              <a:solidFill>
                <a:srgbClr val="4E4D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4A7A753E-B64B-467E-8E13-03E189B79F71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rgbClr val="7F7F7F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F92DA491-1777-4509-A1EA-2FE6B484255E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84769A42-BF28-4001-8C98-E84248385317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23E069-1EA8-46A2-823E-393FD6701B90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B0879F-2805-4CF8-A66F-4F85EF62FC54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02">
            <a:extLst>
              <a:ext uri="{FF2B5EF4-FFF2-40B4-BE49-F238E27FC236}">
                <a16:creationId xmlns:a16="http://schemas.microsoft.com/office/drawing/2014/main" id="{1EC1EBA9-F28F-468F-9495-DF0F8FE5AE2D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11550B4E-4D9B-4B5D-810C-843F196F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49" name="그룹 1004">
            <a:extLst>
              <a:ext uri="{FF2B5EF4-FFF2-40B4-BE49-F238E27FC236}">
                <a16:creationId xmlns:a16="http://schemas.microsoft.com/office/drawing/2014/main" id="{59309EE1-BB2A-42CF-B81C-8F6D602FB067}"/>
              </a:ext>
            </a:extLst>
          </p:cNvPr>
          <p:cNvGrpSpPr/>
          <p:nvPr/>
        </p:nvGrpSpPr>
        <p:grpSpPr>
          <a:xfrm>
            <a:off x="1222272" y="8079918"/>
            <a:ext cx="146788" cy="146788"/>
            <a:chOff x="1679472" y="2517318"/>
            <a:chExt cx="146788" cy="146788"/>
          </a:xfrm>
        </p:grpSpPr>
        <p:pic>
          <p:nvPicPr>
            <p:cNvPr id="50" name="Object 13">
              <a:extLst>
                <a:ext uri="{FF2B5EF4-FFF2-40B4-BE49-F238E27FC236}">
                  <a16:creationId xmlns:a16="http://schemas.microsoft.com/office/drawing/2014/main" id="{4BACDECC-565D-4A09-90ED-1505255A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1" name="Object 8">
            <a:extLst>
              <a:ext uri="{FF2B5EF4-FFF2-40B4-BE49-F238E27FC236}">
                <a16:creationId xmlns:a16="http://schemas.microsoft.com/office/drawing/2014/main" id="{7011ADFD-9E03-40E9-ABFE-81E252797924}"/>
              </a:ext>
            </a:extLst>
          </p:cNvPr>
          <p:cNvSpPr txBox="1"/>
          <p:nvPr/>
        </p:nvSpPr>
        <p:spPr>
          <a:xfrm>
            <a:off x="1560189" y="7886700"/>
            <a:ext cx="15887072" cy="12192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5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25% ~ 75%</a:t>
            </a:r>
            <a:r>
              <a:rPr lang="ko-KR" altLang="en-US" sz="25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값만 사용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하여 그룹화를 한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 순위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 순위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 9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전후 변화율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상자 수염 그림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F13A3E23-940C-4D26-AC17-CB60684435C2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7B8694-5D70-40AE-B2E9-B540F84DC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287" y="2400301"/>
            <a:ext cx="5400000" cy="502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540308-79BC-430D-B8DA-672BE5437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733" y="2410928"/>
            <a:ext cx="5400000" cy="49423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AF9DD9-8F46-4C32-ACB7-1E8F1898E4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21200" y="2382206"/>
            <a:ext cx="5400000" cy="5029199"/>
          </a:xfrm>
          <a:prstGeom prst="rect">
            <a:avLst/>
          </a:prstGeom>
        </p:spPr>
      </p:pic>
      <p:grpSp>
        <p:nvGrpSpPr>
          <p:cNvPr id="21" name="그룹 1003">
            <a:extLst>
              <a:ext uri="{FF2B5EF4-FFF2-40B4-BE49-F238E27FC236}">
                <a16:creationId xmlns:a16="http://schemas.microsoft.com/office/drawing/2014/main" id="{8FF851EA-1479-4BEB-945A-73940BB039F5}"/>
              </a:ext>
            </a:extLst>
          </p:cNvPr>
          <p:cNvGrpSpPr/>
          <p:nvPr/>
        </p:nvGrpSpPr>
        <p:grpSpPr>
          <a:xfrm>
            <a:off x="904202" y="1320746"/>
            <a:ext cx="2524798" cy="798425"/>
            <a:chOff x="904202" y="1136869"/>
            <a:chExt cx="3999519" cy="798425"/>
          </a:xfrm>
        </p:grpSpPr>
        <p:pic>
          <p:nvPicPr>
            <p:cNvPr id="22" name="Object 8">
              <a:extLst>
                <a:ext uri="{FF2B5EF4-FFF2-40B4-BE49-F238E27FC236}">
                  <a16:creationId xmlns:a16="http://schemas.microsoft.com/office/drawing/2014/main" id="{ACC36EE9-BCE1-4711-B693-353CB0D0D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23" name="Object 12">
            <a:extLst>
              <a:ext uri="{FF2B5EF4-FFF2-40B4-BE49-F238E27FC236}">
                <a16:creationId xmlns:a16="http://schemas.microsoft.com/office/drawing/2014/main" id="{DF34327A-79A0-4609-8170-1970296F9CAE}"/>
              </a:ext>
            </a:extLst>
          </p:cNvPr>
          <p:cNvSpPr txBox="1"/>
          <p:nvPr/>
        </p:nvSpPr>
        <p:spPr>
          <a:xfrm>
            <a:off x="304800" y="1431160"/>
            <a:ext cx="371674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군집 분석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0" name="그룹 1004">
            <a:extLst>
              <a:ext uri="{FF2B5EF4-FFF2-40B4-BE49-F238E27FC236}">
                <a16:creationId xmlns:a16="http://schemas.microsoft.com/office/drawing/2014/main" id="{B20527F5-5507-4170-AE35-8C45476F9CBB}"/>
              </a:ext>
            </a:extLst>
          </p:cNvPr>
          <p:cNvGrpSpPr/>
          <p:nvPr/>
        </p:nvGrpSpPr>
        <p:grpSpPr>
          <a:xfrm>
            <a:off x="1222272" y="8959112"/>
            <a:ext cx="146788" cy="146788"/>
            <a:chOff x="1679472" y="2517318"/>
            <a:chExt cx="146788" cy="146788"/>
          </a:xfrm>
        </p:grpSpPr>
        <p:pic>
          <p:nvPicPr>
            <p:cNvPr id="24" name="Object 13">
              <a:extLst>
                <a:ext uri="{FF2B5EF4-FFF2-40B4-BE49-F238E27FC236}">
                  <a16:creationId xmlns:a16="http://schemas.microsoft.com/office/drawing/2014/main" id="{5B1B4033-E93A-471C-8A77-AA40930C2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5" name="Object 8">
            <a:extLst>
              <a:ext uri="{FF2B5EF4-FFF2-40B4-BE49-F238E27FC236}">
                <a16:creationId xmlns:a16="http://schemas.microsoft.com/office/drawing/2014/main" id="{1EB0A7CE-8709-4338-A975-1D1BFD9C7D43}"/>
              </a:ext>
            </a:extLst>
          </p:cNvPr>
          <p:cNvSpPr txBox="1"/>
          <p:nvPr/>
        </p:nvSpPr>
        <p:spPr>
          <a:xfrm>
            <a:off x="1560189" y="8801100"/>
            <a:ext cx="15887072" cy="12192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전후 변화율은 </a:t>
            </a:r>
            <a:r>
              <a:rPr lang="en-US" altLang="ko-KR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후</a:t>
            </a:r>
            <a:r>
              <a:rPr lang="en-US" altLang="ko-KR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(9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포함</a:t>
            </a:r>
            <a:r>
              <a:rPr lang="en-US" altLang="ko-KR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평균 매출 금액</a:t>
            </a:r>
            <a:r>
              <a:rPr lang="en-US" altLang="ko-KR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</a:t>
            </a:r>
            <a:r>
              <a:rPr lang="en-US" altLang="ko-KR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/ 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</a:t>
            </a:r>
            <a:r>
              <a:rPr lang="en-US" altLang="ko-KR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에서 </a:t>
            </a:r>
            <a:r>
              <a:rPr lang="en-US" altLang="ko-KR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전 평균 매출 금액</a:t>
            </a:r>
            <a:r>
              <a:rPr lang="ko-KR" altLang="en-US" sz="2500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뺀 값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498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9">
            <a:extLst>
              <a:ext uri="{FF2B5EF4-FFF2-40B4-BE49-F238E27FC236}">
                <a16:creationId xmlns:a16="http://schemas.microsoft.com/office/drawing/2014/main" id="{AAED2535-63ED-423C-94C8-31B0F2900AD1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b="1" i="0" dirty="0">
                <a:solidFill>
                  <a:srgbClr val="4E4D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b="1" i="0" dirty="0">
              <a:solidFill>
                <a:srgbClr val="4E4D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4A7A753E-B64B-467E-8E13-03E189B79F71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rgbClr val="7F7F7F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F92DA491-1777-4509-A1EA-2FE6B484255E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84769A42-BF28-4001-8C98-E84248385317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23E069-1EA8-46A2-823E-393FD6701B90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B0879F-2805-4CF8-A66F-4F85EF62FC54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02">
            <a:extLst>
              <a:ext uri="{FF2B5EF4-FFF2-40B4-BE49-F238E27FC236}">
                <a16:creationId xmlns:a16="http://schemas.microsoft.com/office/drawing/2014/main" id="{1EC1EBA9-F28F-468F-9495-DF0F8FE5AE2D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11550B4E-4D9B-4B5D-810C-843F196F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49" name="그룹 1004">
            <a:extLst>
              <a:ext uri="{FF2B5EF4-FFF2-40B4-BE49-F238E27FC236}">
                <a16:creationId xmlns:a16="http://schemas.microsoft.com/office/drawing/2014/main" id="{59309EE1-BB2A-42CF-B81C-8F6D602FB067}"/>
              </a:ext>
            </a:extLst>
          </p:cNvPr>
          <p:cNvGrpSpPr/>
          <p:nvPr/>
        </p:nvGrpSpPr>
        <p:grpSpPr>
          <a:xfrm>
            <a:off x="1224812" y="7658100"/>
            <a:ext cx="146788" cy="146788"/>
            <a:chOff x="1679472" y="2517318"/>
            <a:chExt cx="146788" cy="146788"/>
          </a:xfrm>
        </p:grpSpPr>
        <p:pic>
          <p:nvPicPr>
            <p:cNvPr id="50" name="Object 13">
              <a:extLst>
                <a:ext uri="{FF2B5EF4-FFF2-40B4-BE49-F238E27FC236}">
                  <a16:creationId xmlns:a16="http://schemas.microsoft.com/office/drawing/2014/main" id="{4BACDECC-565D-4A09-90ED-1505255A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1" name="Object 8">
            <a:extLst>
              <a:ext uri="{FF2B5EF4-FFF2-40B4-BE49-F238E27FC236}">
                <a16:creationId xmlns:a16="http://schemas.microsoft.com/office/drawing/2014/main" id="{7011ADFD-9E03-40E9-ABFE-81E252797924}"/>
              </a:ext>
            </a:extLst>
          </p:cNvPr>
          <p:cNvSpPr txBox="1"/>
          <p:nvPr/>
        </p:nvSpPr>
        <p:spPr>
          <a:xfrm>
            <a:off x="1562728" y="7429500"/>
            <a:ext cx="15887072" cy="45794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group 0 </a:t>
            </a:r>
            <a:r>
              <a:rPr 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순위가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순위가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상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큰 변화율이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없는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그룹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F13A3E23-940C-4D26-AC17-CB60684435C2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36CC77-8A17-44B2-890D-36D1DEB9E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3529" y="3177316"/>
            <a:ext cx="5115681" cy="3726691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7146EE4E-A51A-46E0-9C96-7653B6B34C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7910"/>
            <a:ext cx="11220764" cy="5062338"/>
          </a:xfrm>
          <a:prstGeom prst="rect">
            <a:avLst/>
          </a:prstGeom>
        </p:spPr>
      </p:pic>
      <p:grpSp>
        <p:nvGrpSpPr>
          <p:cNvPr id="29" name="그룹 1004">
            <a:extLst>
              <a:ext uri="{FF2B5EF4-FFF2-40B4-BE49-F238E27FC236}">
                <a16:creationId xmlns:a16="http://schemas.microsoft.com/office/drawing/2014/main" id="{8042F329-9E34-4B3C-80AB-590E771DA3F9}"/>
              </a:ext>
            </a:extLst>
          </p:cNvPr>
          <p:cNvGrpSpPr/>
          <p:nvPr/>
        </p:nvGrpSpPr>
        <p:grpSpPr>
          <a:xfrm>
            <a:off x="1221740" y="8190752"/>
            <a:ext cx="146788" cy="146788"/>
            <a:chOff x="1679472" y="2517318"/>
            <a:chExt cx="146788" cy="146788"/>
          </a:xfrm>
        </p:grpSpPr>
        <p:pic>
          <p:nvPicPr>
            <p:cNvPr id="30" name="Object 13">
              <a:extLst>
                <a:ext uri="{FF2B5EF4-FFF2-40B4-BE49-F238E27FC236}">
                  <a16:creationId xmlns:a16="http://schemas.microsoft.com/office/drawing/2014/main" id="{2B95E458-51BF-4256-A96A-3B7505220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1" name="Object 8">
            <a:extLst>
              <a:ext uri="{FF2B5EF4-FFF2-40B4-BE49-F238E27FC236}">
                <a16:creationId xmlns:a16="http://schemas.microsoft.com/office/drawing/2014/main" id="{ECBC2054-DB57-49A9-A57F-E4068EFEB08E}"/>
              </a:ext>
            </a:extLst>
          </p:cNvPr>
          <p:cNvSpPr txBox="1"/>
          <p:nvPr/>
        </p:nvSpPr>
        <p:spPr>
          <a:xfrm>
            <a:off x="1559656" y="7962152"/>
            <a:ext cx="16499744" cy="45794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group 1 </a:t>
            </a:r>
            <a:r>
              <a:rPr 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순위가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중하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순위가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중하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변화율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이전 대비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이후에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감소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큰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그룹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2" name="그룹 1004">
            <a:extLst>
              <a:ext uri="{FF2B5EF4-FFF2-40B4-BE49-F238E27FC236}">
                <a16:creationId xmlns:a16="http://schemas.microsoft.com/office/drawing/2014/main" id="{6E8FE221-3A02-42E7-A0FD-5530DAF3813A}"/>
              </a:ext>
            </a:extLst>
          </p:cNvPr>
          <p:cNvGrpSpPr/>
          <p:nvPr/>
        </p:nvGrpSpPr>
        <p:grpSpPr>
          <a:xfrm>
            <a:off x="1224812" y="8801100"/>
            <a:ext cx="146788" cy="146788"/>
            <a:chOff x="1679472" y="2517318"/>
            <a:chExt cx="146788" cy="146788"/>
          </a:xfrm>
        </p:grpSpPr>
        <p:pic>
          <p:nvPicPr>
            <p:cNvPr id="33" name="Object 13">
              <a:extLst>
                <a:ext uri="{FF2B5EF4-FFF2-40B4-BE49-F238E27FC236}">
                  <a16:creationId xmlns:a16="http://schemas.microsoft.com/office/drawing/2014/main" id="{2A753F09-2AAA-4AE6-89E4-52E02F9A7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2" name="Object 8">
            <a:extLst>
              <a:ext uri="{FF2B5EF4-FFF2-40B4-BE49-F238E27FC236}">
                <a16:creationId xmlns:a16="http://schemas.microsoft.com/office/drawing/2014/main" id="{AD875630-7BAA-4520-9756-EE5FD6C363FD}"/>
              </a:ext>
            </a:extLst>
          </p:cNvPr>
          <p:cNvSpPr txBox="1"/>
          <p:nvPr/>
        </p:nvSpPr>
        <p:spPr>
          <a:xfrm>
            <a:off x="1559656" y="8420100"/>
            <a:ext cx="16271144" cy="10668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group 2</a:t>
            </a:r>
            <a:r>
              <a:rPr 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순위가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(group1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보단 비교적 낮은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),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순위가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중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변화율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이전 대비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이후에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증가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큰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그룹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43" name="그룹 1004">
            <a:extLst>
              <a:ext uri="{FF2B5EF4-FFF2-40B4-BE49-F238E27FC236}">
                <a16:creationId xmlns:a16="http://schemas.microsoft.com/office/drawing/2014/main" id="{D1E23191-C2A4-4326-92B5-423395D3A6BC}"/>
              </a:ext>
            </a:extLst>
          </p:cNvPr>
          <p:cNvGrpSpPr/>
          <p:nvPr/>
        </p:nvGrpSpPr>
        <p:grpSpPr>
          <a:xfrm>
            <a:off x="1224812" y="9867900"/>
            <a:ext cx="146788" cy="146788"/>
            <a:chOff x="1679472" y="2517318"/>
            <a:chExt cx="146788" cy="146788"/>
          </a:xfrm>
        </p:grpSpPr>
        <p:pic>
          <p:nvPicPr>
            <p:cNvPr id="44" name="Object 13">
              <a:extLst>
                <a:ext uri="{FF2B5EF4-FFF2-40B4-BE49-F238E27FC236}">
                  <a16:creationId xmlns:a16="http://schemas.microsoft.com/office/drawing/2014/main" id="{CCFADBF9-F14B-4D3F-A70D-1A115585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5" name="Object 8">
            <a:extLst>
              <a:ext uri="{FF2B5EF4-FFF2-40B4-BE49-F238E27FC236}">
                <a16:creationId xmlns:a16="http://schemas.microsoft.com/office/drawing/2014/main" id="{0735E937-BE46-4630-983E-29456507F731}"/>
              </a:ext>
            </a:extLst>
          </p:cNvPr>
          <p:cNvSpPr txBox="1"/>
          <p:nvPr/>
        </p:nvSpPr>
        <p:spPr>
          <a:xfrm>
            <a:off x="1559656" y="9638552"/>
            <a:ext cx="15887072" cy="45794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group 3 </a:t>
            </a:r>
            <a:r>
              <a:rPr 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순위가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중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순위가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중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~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중하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큰 변화율이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없는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그룹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8" name="그룹 1003">
            <a:extLst>
              <a:ext uri="{FF2B5EF4-FFF2-40B4-BE49-F238E27FC236}">
                <a16:creationId xmlns:a16="http://schemas.microsoft.com/office/drawing/2014/main" id="{E748068F-9645-4114-9508-807DB70EC7D0}"/>
              </a:ext>
            </a:extLst>
          </p:cNvPr>
          <p:cNvGrpSpPr/>
          <p:nvPr/>
        </p:nvGrpSpPr>
        <p:grpSpPr>
          <a:xfrm>
            <a:off x="904202" y="1320746"/>
            <a:ext cx="2524798" cy="798425"/>
            <a:chOff x="904202" y="1136869"/>
            <a:chExt cx="3999519" cy="798425"/>
          </a:xfrm>
        </p:grpSpPr>
        <p:pic>
          <p:nvPicPr>
            <p:cNvPr id="46" name="Object 8">
              <a:extLst>
                <a:ext uri="{FF2B5EF4-FFF2-40B4-BE49-F238E27FC236}">
                  <a16:creationId xmlns:a16="http://schemas.microsoft.com/office/drawing/2014/main" id="{63E3B6FF-3148-4523-970A-C2847BD64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47" name="Object 12">
            <a:extLst>
              <a:ext uri="{FF2B5EF4-FFF2-40B4-BE49-F238E27FC236}">
                <a16:creationId xmlns:a16="http://schemas.microsoft.com/office/drawing/2014/main" id="{4FFD4C63-B038-4C92-98E1-FBCA5FAA0B6D}"/>
              </a:ext>
            </a:extLst>
          </p:cNvPr>
          <p:cNvSpPr txBox="1"/>
          <p:nvPr/>
        </p:nvSpPr>
        <p:spPr>
          <a:xfrm>
            <a:off x="304800" y="1431160"/>
            <a:ext cx="371674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군집 분석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1401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9">
            <a:extLst>
              <a:ext uri="{FF2B5EF4-FFF2-40B4-BE49-F238E27FC236}">
                <a16:creationId xmlns:a16="http://schemas.microsoft.com/office/drawing/2014/main" id="{AAED2535-63ED-423C-94C8-31B0F2900AD1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b="1" i="0" dirty="0">
                <a:solidFill>
                  <a:srgbClr val="4E4D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b="1" i="0" dirty="0">
              <a:solidFill>
                <a:srgbClr val="4E4D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4A7A753E-B64B-467E-8E13-03E189B79F71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rgbClr val="7F7F7F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F92DA491-1777-4509-A1EA-2FE6B484255E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84769A42-BF28-4001-8C98-E84248385317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23E069-1EA8-46A2-823E-393FD6701B90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B0879F-2805-4CF8-A66F-4F85EF62FC54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02">
            <a:extLst>
              <a:ext uri="{FF2B5EF4-FFF2-40B4-BE49-F238E27FC236}">
                <a16:creationId xmlns:a16="http://schemas.microsoft.com/office/drawing/2014/main" id="{1EC1EBA9-F28F-468F-9495-DF0F8FE5AE2D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11550B4E-4D9B-4B5D-810C-843F196F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49" name="그룹 1004">
            <a:extLst>
              <a:ext uri="{FF2B5EF4-FFF2-40B4-BE49-F238E27FC236}">
                <a16:creationId xmlns:a16="http://schemas.microsoft.com/office/drawing/2014/main" id="{59309EE1-BB2A-42CF-B81C-8F6D602FB067}"/>
              </a:ext>
            </a:extLst>
          </p:cNvPr>
          <p:cNvGrpSpPr/>
          <p:nvPr/>
        </p:nvGrpSpPr>
        <p:grpSpPr>
          <a:xfrm>
            <a:off x="1222272" y="8232318"/>
            <a:ext cx="146788" cy="146788"/>
            <a:chOff x="1679472" y="2517318"/>
            <a:chExt cx="146788" cy="146788"/>
          </a:xfrm>
        </p:grpSpPr>
        <p:pic>
          <p:nvPicPr>
            <p:cNvPr id="50" name="Object 13">
              <a:extLst>
                <a:ext uri="{FF2B5EF4-FFF2-40B4-BE49-F238E27FC236}">
                  <a16:creationId xmlns:a16="http://schemas.microsoft.com/office/drawing/2014/main" id="{4BACDECC-565D-4A09-90ED-1505255A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1" name="Object 8">
            <a:extLst>
              <a:ext uri="{FF2B5EF4-FFF2-40B4-BE49-F238E27FC236}">
                <a16:creationId xmlns:a16="http://schemas.microsoft.com/office/drawing/2014/main" id="{7011ADFD-9E03-40E9-ABFE-81E252797924}"/>
              </a:ext>
            </a:extLst>
          </p:cNvPr>
          <p:cNvSpPr txBox="1"/>
          <p:nvPr/>
        </p:nvSpPr>
        <p:spPr>
          <a:xfrm>
            <a:off x="1560189" y="80391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sz="2500" b="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group0</a:t>
            </a:r>
            <a:r>
              <a:rPr lang="ko-KR" altLang="en-US" sz="2500" b="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 </a:t>
            </a:r>
            <a:r>
              <a:rPr lang="ko-KR" altLang="en-US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 순위가 최상</a:t>
            </a:r>
            <a:r>
              <a:rPr lang="en-US" altLang="ko-KR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 순위가 최상</a:t>
            </a:r>
            <a:r>
              <a:rPr lang="ko-KR" altLang="en-US" sz="2500" b="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으로 코로나 영향 이후 큰 변화가 없는 그룹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8" name="그룹 1003">
            <a:extLst>
              <a:ext uri="{FF2B5EF4-FFF2-40B4-BE49-F238E27FC236}">
                <a16:creationId xmlns:a16="http://schemas.microsoft.com/office/drawing/2014/main" id="{0F34C299-564B-42F1-A369-7F28A2281F55}"/>
              </a:ext>
            </a:extLst>
          </p:cNvPr>
          <p:cNvGrpSpPr/>
          <p:nvPr/>
        </p:nvGrpSpPr>
        <p:grpSpPr>
          <a:xfrm>
            <a:off x="904202" y="1320746"/>
            <a:ext cx="9001798" cy="798425"/>
            <a:chOff x="904202" y="1136869"/>
            <a:chExt cx="3999519" cy="798425"/>
          </a:xfrm>
        </p:grpSpPr>
        <p:pic>
          <p:nvPicPr>
            <p:cNvPr id="19" name="Object 8">
              <a:extLst>
                <a:ext uri="{FF2B5EF4-FFF2-40B4-BE49-F238E27FC236}">
                  <a16:creationId xmlns:a16="http://schemas.microsoft.com/office/drawing/2014/main" id="{05F23892-B4D5-4ACD-AB41-E4F9F89C1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20" name="Object 12">
            <a:extLst>
              <a:ext uri="{FF2B5EF4-FFF2-40B4-BE49-F238E27FC236}">
                <a16:creationId xmlns:a16="http://schemas.microsoft.com/office/drawing/2014/main" id="{5A3D9A93-8625-4EAD-99EC-10A41B85A27E}"/>
              </a:ext>
            </a:extLst>
          </p:cNvPr>
          <p:cNvSpPr txBox="1"/>
          <p:nvPr/>
        </p:nvSpPr>
        <p:spPr>
          <a:xfrm>
            <a:off x="381000" y="1431160"/>
            <a:ext cx="11198289" cy="5867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군집 분석  </a:t>
            </a:r>
            <a:r>
              <a:rPr lang="en-US" altLang="ko-KR" sz="2400" b="1" kern="0" spc="-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Group 0 : </a:t>
            </a:r>
            <a:r>
              <a:rPr lang="ko-KR" altLang="en-US" sz="2400" b="1" kern="0" spc="-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일상생활에 맞닿아 있는 재화 및 서비스 </a:t>
            </a:r>
            <a:r>
              <a:rPr lang="en-US" altLang="ko-KR" sz="2400" b="1" kern="0" spc="-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36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F13A3E23-940C-4D26-AC17-CB60684435C2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1" name="그룹 1004">
            <a:extLst>
              <a:ext uri="{FF2B5EF4-FFF2-40B4-BE49-F238E27FC236}">
                <a16:creationId xmlns:a16="http://schemas.microsoft.com/office/drawing/2014/main" id="{8B4BF1C6-F85F-4387-A1F0-4C6C4C21CE25}"/>
              </a:ext>
            </a:extLst>
          </p:cNvPr>
          <p:cNvGrpSpPr/>
          <p:nvPr/>
        </p:nvGrpSpPr>
        <p:grpSpPr>
          <a:xfrm>
            <a:off x="1219200" y="8777650"/>
            <a:ext cx="146788" cy="146788"/>
            <a:chOff x="1679472" y="2517318"/>
            <a:chExt cx="146788" cy="146788"/>
          </a:xfrm>
        </p:grpSpPr>
        <p:pic>
          <p:nvPicPr>
            <p:cNvPr id="22" name="Object 13">
              <a:extLst>
                <a:ext uri="{FF2B5EF4-FFF2-40B4-BE49-F238E27FC236}">
                  <a16:creationId xmlns:a16="http://schemas.microsoft.com/office/drawing/2014/main" id="{90485154-5F67-4FC1-9CE7-5A7EF06C5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3" name="Object 8">
            <a:extLst>
              <a:ext uri="{FF2B5EF4-FFF2-40B4-BE49-F238E27FC236}">
                <a16:creationId xmlns:a16="http://schemas.microsoft.com/office/drawing/2014/main" id="{D491C4B9-390A-4461-AA14-618A212229FE}"/>
              </a:ext>
            </a:extLst>
          </p:cNvPr>
          <p:cNvSpPr txBox="1"/>
          <p:nvPr/>
        </p:nvSpPr>
        <p:spPr>
          <a:xfrm>
            <a:off x="1557117" y="85844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group0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 해당하는 재화 및 서비스는 주로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일상생활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과 맞닿아 있었음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4" name="그룹 1004">
            <a:extLst>
              <a:ext uri="{FF2B5EF4-FFF2-40B4-BE49-F238E27FC236}">
                <a16:creationId xmlns:a16="http://schemas.microsoft.com/office/drawing/2014/main" id="{FE96A37E-78A7-43AD-9069-1E5ADABE5EFB}"/>
              </a:ext>
            </a:extLst>
          </p:cNvPr>
          <p:cNvGrpSpPr/>
          <p:nvPr/>
        </p:nvGrpSpPr>
        <p:grpSpPr>
          <a:xfrm>
            <a:off x="1219200" y="9311050"/>
            <a:ext cx="146788" cy="146788"/>
            <a:chOff x="1679472" y="2517318"/>
            <a:chExt cx="146788" cy="146788"/>
          </a:xfrm>
        </p:grpSpPr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EA6C7F01-0780-42ED-A8E3-2479AA4B3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8">
            <a:extLst>
              <a:ext uri="{FF2B5EF4-FFF2-40B4-BE49-F238E27FC236}">
                <a16:creationId xmlns:a16="http://schemas.microsoft.com/office/drawing/2014/main" id="{A1CB4510-AA62-4437-B6DB-342DF431C914}"/>
              </a:ext>
            </a:extLst>
          </p:cNvPr>
          <p:cNvSpPr txBox="1"/>
          <p:nvPr/>
        </p:nvSpPr>
        <p:spPr>
          <a:xfrm>
            <a:off x="1557117" y="91178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 영향에도 일생생활에 맞닿아 있는 것들은 포기하지 못하는 것으로 보임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0EED7B-C803-4BD6-9D53-A9B65CB0D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599" y="2416453"/>
            <a:ext cx="8305801" cy="4986004"/>
          </a:xfrm>
          <a:prstGeom prst="rect">
            <a:avLst/>
          </a:prstGeom>
        </p:spPr>
      </p:pic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7EEC9BB0-A829-424C-875C-6DB6E3995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75049"/>
              </p:ext>
            </p:extLst>
          </p:nvPr>
        </p:nvGraphicFramePr>
        <p:xfrm>
          <a:off x="9753600" y="2908300"/>
          <a:ext cx="80010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15081064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74711449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91323930"/>
                    </a:ext>
                  </a:extLst>
                </a:gridCol>
                <a:gridCol w="1850233">
                  <a:extLst>
                    <a:ext uri="{9D8B030D-6E8A-4147-A177-3AD203B41FA5}">
                      <a16:colId xmlns:a16="http://schemas.microsoft.com/office/drawing/2014/main" val="2737853376"/>
                    </a:ext>
                  </a:extLst>
                </a:gridCol>
                <a:gridCol w="1350167">
                  <a:extLst>
                    <a:ext uri="{9D8B030D-6E8A-4147-A177-3AD203B41FA5}">
                      <a16:colId xmlns:a16="http://schemas.microsoft.com/office/drawing/2014/main" val="2474422657"/>
                    </a:ext>
                  </a:extLst>
                </a:gridCol>
              </a:tblGrid>
              <a:tr h="185420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Group 0 </a:t>
                      </a:r>
                      <a:r>
                        <a:rPr lang="ko-KR" altLang="en-US" dirty="0" err="1"/>
                        <a:t>업종명</a:t>
                      </a:r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9762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택시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서양음식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일반한식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슈퍼 마켓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약국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8348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제과점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구내매점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국가기관들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이동통신요금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기타음료식품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기타레져업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72205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중국음식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일식회집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종합병원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73615"/>
                  </a:ext>
                </a:extLst>
              </a:tr>
              <a:tr h="4927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미용원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기타잡화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공공요금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화물 운송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2778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CATV</a:t>
                      </a:r>
                      <a:r>
                        <a:rPr lang="ko-KR" altLang="en-US" dirty="0"/>
                        <a:t>홈쇼핑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문구용품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고속 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위탁급식업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사무서비스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047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스포츠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레져용품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한의원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치과의원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통신판매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일반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영화관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300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통신서비스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비대상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자동차정비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383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161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9">
            <a:extLst>
              <a:ext uri="{FF2B5EF4-FFF2-40B4-BE49-F238E27FC236}">
                <a16:creationId xmlns:a16="http://schemas.microsoft.com/office/drawing/2014/main" id="{AAED2535-63ED-423C-94C8-31B0F2900AD1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b="1" i="0" dirty="0">
                <a:solidFill>
                  <a:srgbClr val="4E4D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b="1" i="0" dirty="0">
              <a:solidFill>
                <a:srgbClr val="4E4D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4A7A753E-B64B-467E-8E13-03E189B79F71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rgbClr val="7F7F7F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F92DA491-1777-4509-A1EA-2FE6B484255E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84769A42-BF28-4001-8C98-E84248385317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23E069-1EA8-46A2-823E-393FD6701B90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B0879F-2805-4CF8-A66F-4F85EF62FC54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02">
            <a:extLst>
              <a:ext uri="{FF2B5EF4-FFF2-40B4-BE49-F238E27FC236}">
                <a16:creationId xmlns:a16="http://schemas.microsoft.com/office/drawing/2014/main" id="{1EC1EBA9-F28F-468F-9495-DF0F8FE5AE2D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11550B4E-4D9B-4B5D-810C-843F196F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49" name="그룹 1004">
            <a:extLst>
              <a:ext uri="{FF2B5EF4-FFF2-40B4-BE49-F238E27FC236}">
                <a16:creationId xmlns:a16="http://schemas.microsoft.com/office/drawing/2014/main" id="{59309EE1-BB2A-42CF-B81C-8F6D602FB067}"/>
              </a:ext>
            </a:extLst>
          </p:cNvPr>
          <p:cNvGrpSpPr/>
          <p:nvPr/>
        </p:nvGrpSpPr>
        <p:grpSpPr>
          <a:xfrm>
            <a:off x="1224811" y="8308518"/>
            <a:ext cx="146788" cy="146788"/>
            <a:chOff x="1679472" y="2517318"/>
            <a:chExt cx="146788" cy="146788"/>
          </a:xfrm>
        </p:grpSpPr>
        <p:pic>
          <p:nvPicPr>
            <p:cNvPr id="50" name="Object 13">
              <a:extLst>
                <a:ext uri="{FF2B5EF4-FFF2-40B4-BE49-F238E27FC236}">
                  <a16:creationId xmlns:a16="http://schemas.microsoft.com/office/drawing/2014/main" id="{4BACDECC-565D-4A09-90ED-1505255A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1" name="Object 8">
            <a:extLst>
              <a:ext uri="{FF2B5EF4-FFF2-40B4-BE49-F238E27FC236}">
                <a16:creationId xmlns:a16="http://schemas.microsoft.com/office/drawing/2014/main" id="{7011ADFD-9E03-40E9-ABFE-81E252797924}"/>
              </a:ext>
            </a:extLst>
          </p:cNvPr>
          <p:cNvSpPr txBox="1"/>
          <p:nvPr/>
        </p:nvSpPr>
        <p:spPr>
          <a:xfrm>
            <a:off x="1562728" y="81153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group1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 순위가 중하</a:t>
            </a:r>
            <a:r>
              <a:rPr lang="en-US" altLang="ko-KR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 순위가 중하</a:t>
            </a:r>
            <a:r>
              <a:rPr lang="en-US" altLang="ko-KR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 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</a:t>
            </a:r>
            <a:r>
              <a:rPr lang="en-US" altLang="ko-KR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(9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이전 대비 </a:t>
            </a:r>
            <a:r>
              <a:rPr lang="en-US" altLang="ko-KR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이후에 감소</a:t>
            </a:r>
            <a:r>
              <a:rPr lang="en-US" altLang="ko-KR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 큰 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그룹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8" name="그룹 1003">
            <a:extLst>
              <a:ext uri="{FF2B5EF4-FFF2-40B4-BE49-F238E27FC236}">
                <a16:creationId xmlns:a16="http://schemas.microsoft.com/office/drawing/2014/main" id="{0F34C299-564B-42F1-A369-7F28A2281F55}"/>
              </a:ext>
            </a:extLst>
          </p:cNvPr>
          <p:cNvGrpSpPr/>
          <p:nvPr/>
        </p:nvGrpSpPr>
        <p:grpSpPr>
          <a:xfrm>
            <a:off x="904202" y="1320746"/>
            <a:ext cx="9001798" cy="798425"/>
            <a:chOff x="904202" y="1136869"/>
            <a:chExt cx="3999519" cy="798425"/>
          </a:xfrm>
        </p:grpSpPr>
        <p:pic>
          <p:nvPicPr>
            <p:cNvPr id="19" name="Object 8">
              <a:extLst>
                <a:ext uri="{FF2B5EF4-FFF2-40B4-BE49-F238E27FC236}">
                  <a16:creationId xmlns:a16="http://schemas.microsoft.com/office/drawing/2014/main" id="{05F23892-B4D5-4ACD-AB41-E4F9F89C1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20" name="Object 12">
            <a:extLst>
              <a:ext uri="{FF2B5EF4-FFF2-40B4-BE49-F238E27FC236}">
                <a16:creationId xmlns:a16="http://schemas.microsoft.com/office/drawing/2014/main" id="{5A3D9A93-8625-4EAD-99EC-10A41B85A27E}"/>
              </a:ext>
            </a:extLst>
          </p:cNvPr>
          <p:cNvSpPr txBox="1"/>
          <p:nvPr/>
        </p:nvSpPr>
        <p:spPr>
          <a:xfrm>
            <a:off x="381000" y="1431160"/>
            <a:ext cx="11198289" cy="5867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군집 분석  </a:t>
            </a:r>
            <a:r>
              <a:rPr lang="en-US" altLang="ko-KR" sz="2400" b="1" kern="0" spc="-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Group 1: </a:t>
            </a:r>
            <a:r>
              <a:rPr lang="ko-KR" altLang="en-US" sz="2400" b="1" kern="0" spc="-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가장 먼저 포기할 수 있는 재화 및 서비스 </a:t>
            </a:r>
            <a:r>
              <a:rPr lang="en-US" altLang="ko-KR" sz="2400" b="1" kern="0" spc="-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altLang="ko-KR" sz="36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F13A3E23-940C-4D26-AC17-CB60684435C2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1" name="그룹 1004">
            <a:extLst>
              <a:ext uri="{FF2B5EF4-FFF2-40B4-BE49-F238E27FC236}">
                <a16:creationId xmlns:a16="http://schemas.microsoft.com/office/drawing/2014/main" id="{8B4BF1C6-F85F-4387-A1F0-4C6C4C21CE25}"/>
              </a:ext>
            </a:extLst>
          </p:cNvPr>
          <p:cNvGrpSpPr/>
          <p:nvPr/>
        </p:nvGrpSpPr>
        <p:grpSpPr>
          <a:xfrm>
            <a:off x="1221739" y="8853850"/>
            <a:ext cx="146788" cy="146788"/>
            <a:chOff x="1679472" y="2517318"/>
            <a:chExt cx="146788" cy="146788"/>
          </a:xfrm>
        </p:grpSpPr>
        <p:pic>
          <p:nvPicPr>
            <p:cNvPr id="22" name="Object 13">
              <a:extLst>
                <a:ext uri="{FF2B5EF4-FFF2-40B4-BE49-F238E27FC236}">
                  <a16:creationId xmlns:a16="http://schemas.microsoft.com/office/drawing/2014/main" id="{90485154-5F67-4FC1-9CE7-5A7EF06C5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3" name="Object 8">
            <a:extLst>
              <a:ext uri="{FF2B5EF4-FFF2-40B4-BE49-F238E27FC236}">
                <a16:creationId xmlns:a16="http://schemas.microsoft.com/office/drawing/2014/main" id="{D491C4B9-390A-4461-AA14-618A212229FE}"/>
              </a:ext>
            </a:extLst>
          </p:cNvPr>
          <p:cNvSpPr txBox="1"/>
          <p:nvPr/>
        </p:nvSpPr>
        <p:spPr>
          <a:xfrm>
            <a:off x="1559656" y="86606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group1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 해당하는 재화 및 서비스는 주로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필수적이지 않은 것으로 </a:t>
            </a:r>
            <a:r>
              <a:rPr lang="ko-KR" altLang="en-US" sz="2500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이루어져있음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4" name="그룹 1004">
            <a:extLst>
              <a:ext uri="{FF2B5EF4-FFF2-40B4-BE49-F238E27FC236}">
                <a16:creationId xmlns:a16="http://schemas.microsoft.com/office/drawing/2014/main" id="{FE96A37E-78A7-43AD-9069-1E5ADABE5EFB}"/>
              </a:ext>
            </a:extLst>
          </p:cNvPr>
          <p:cNvGrpSpPr/>
          <p:nvPr/>
        </p:nvGrpSpPr>
        <p:grpSpPr>
          <a:xfrm>
            <a:off x="1221739" y="9387250"/>
            <a:ext cx="146788" cy="146788"/>
            <a:chOff x="1679472" y="2517318"/>
            <a:chExt cx="146788" cy="146788"/>
          </a:xfrm>
        </p:grpSpPr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EA6C7F01-0780-42ED-A8E3-2479AA4B3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8">
            <a:extLst>
              <a:ext uri="{FF2B5EF4-FFF2-40B4-BE49-F238E27FC236}">
                <a16:creationId xmlns:a16="http://schemas.microsoft.com/office/drawing/2014/main" id="{A1CB4510-AA62-4437-B6DB-342DF431C914}"/>
              </a:ext>
            </a:extLst>
          </p:cNvPr>
          <p:cNvSpPr txBox="1"/>
          <p:nvPr/>
        </p:nvSpPr>
        <p:spPr>
          <a:xfrm>
            <a:off x="1559656" y="91940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 영향을 받으면 필수적이지 않은 제품부터 포기하는 것을 보임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E4129D-9F2A-44A6-A9FF-FF93145D9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2386724"/>
            <a:ext cx="8229600" cy="5052484"/>
          </a:xfrm>
          <a:prstGeom prst="rect">
            <a:avLst/>
          </a:prstGeom>
        </p:spPr>
      </p:pic>
      <p:graphicFrame>
        <p:nvGraphicFramePr>
          <p:cNvPr id="27" name="표 8">
            <a:extLst>
              <a:ext uri="{FF2B5EF4-FFF2-40B4-BE49-F238E27FC236}">
                <a16:creationId xmlns:a16="http://schemas.microsoft.com/office/drawing/2014/main" id="{FD7081A6-2565-4D3C-8DA7-F9DBFD496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98392"/>
              </p:ext>
            </p:extLst>
          </p:nvPr>
        </p:nvGraphicFramePr>
        <p:xfrm>
          <a:off x="9753600" y="2908300"/>
          <a:ext cx="8001000" cy="261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15081064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74711449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91323930"/>
                    </a:ext>
                  </a:extLst>
                </a:gridCol>
                <a:gridCol w="1850233">
                  <a:extLst>
                    <a:ext uri="{9D8B030D-6E8A-4147-A177-3AD203B41FA5}">
                      <a16:colId xmlns:a16="http://schemas.microsoft.com/office/drawing/2014/main" val="2737853376"/>
                    </a:ext>
                  </a:extLst>
                </a:gridCol>
                <a:gridCol w="1350167">
                  <a:extLst>
                    <a:ext uri="{9D8B030D-6E8A-4147-A177-3AD203B41FA5}">
                      <a16:colId xmlns:a16="http://schemas.microsoft.com/office/drawing/2014/main" val="2474422657"/>
                    </a:ext>
                  </a:extLst>
                </a:gridCol>
              </a:tblGrid>
              <a:tr h="185420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Group 1 </a:t>
                      </a:r>
                      <a:r>
                        <a:rPr lang="ko-KR" altLang="en-US" dirty="0" err="1"/>
                        <a:t>업종명</a:t>
                      </a:r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9762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기념품 점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홍삼제품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급 호텔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가방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기능학원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8348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안마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스포츠마사지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인테리어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급 호텔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귀금속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72205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제화점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수족관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단체복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옷감 직물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한약방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7361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인삼 제품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기타서적문구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27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89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9">
            <a:extLst>
              <a:ext uri="{FF2B5EF4-FFF2-40B4-BE49-F238E27FC236}">
                <a16:creationId xmlns:a16="http://schemas.microsoft.com/office/drawing/2014/main" id="{AAED2535-63ED-423C-94C8-31B0F2900AD1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b="1" i="0" dirty="0">
                <a:solidFill>
                  <a:srgbClr val="4E4D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b="1" i="0" dirty="0">
              <a:solidFill>
                <a:srgbClr val="4E4D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4A7A753E-B64B-467E-8E13-03E189B79F71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rgbClr val="7F7F7F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F92DA491-1777-4509-A1EA-2FE6B484255E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84769A42-BF28-4001-8C98-E84248385317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23E069-1EA8-46A2-823E-393FD6701B90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B0879F-2805-4CF8-A66F-4F85EF62FC54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02">
            <a:extLst>
              <a:ext uri="{FF2B5EF4-FFF2-40B4-BE49-F238E27FC236}">
                <a16:creationId xmlns:a16="http://schemas.microsoft.com/office/drawing/2014/main" id="{1EC1EBA9-F28F-468F-9495-DF0F8FE5AE2D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11550B4E-4D9B-4B5D-810C-843F196F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49" name="그룹 1004">
            <a:extLst>
              <a:ext uri="{FF2B5EF4-FFF2-40B4-BE49-F238E27FC236}">
                <a16:creationId xmlns:a16="http://schemas.microsoft.com/office/drawing/2014/main" id="{59309EE1-BB2A-42CF-B81C-8F6D602FB067}"/>
              </a:ext>
            </a:extLst>
          </p:cNvPr>
          <p:cNvGrpSpPr/>
          <p:nvPr/>
        </p:nvGrpSpPr>
        <p:grpSpPr>
          <a:xfrm>
            <a:off x="1224811" y="7940521"/>
            <a:ext cx="146788" cy="146788"/>
            <a:chOff x="1679472" y="2517318"/>
            <a:chExt cx="146788" cy="146788"/>
          </a:xfrm>
        </p:grpSpPr>
        <p:pic>
          <p:nvPicPr>
            <p:cNvPr id="50" name="Object 13">
              <a:extLst>
                <a:ext uri="{FF2B5EF4-FFF2-40B4-BE49-F238E27FC236}">
                  <a16:creationId xmlns:a16="http://schemas.microsoft.com/office/drawing/2014/main" id="{4BACDECC-565D-4A09-90ED-1505255A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1" name="Object 8">
            <a:extLst>
              <a:ext uri="{FF2B5EF4-FFF2-40B4-BE49-F238E27FC236}">
                <a16:creationId xmlns:a16="http://schemas.microsoft.com/office/drawing/2014/main" id="{7011ADFD-9E03-40E9-ABFE-81E252797924}"/>
              </a:ext>
            </a:extLst>
          </p:cNvPr>
          <p:cNvSpPr txBox="1"/>
          <p:nvPr/>
        </p:nvSpPr>
        <p:spPr>
          <a:xfrm>
            <a:off x="1557117" y="7734300"/>
            <a:ext cx="171824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group2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 순위가 </a:t>
            </a:r>
            <a:r>
              <a:rPr lang="ko-KR" altLang="en-US" sz="2500" b="1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</a:t>
            </a:r>
            <a:r>
              <a:rPr lang="en-US" altLang="ko-KR" sz="2500" b="1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(group1</a:t>
            </a:r>
            <a:r>
              <a:rPr lang="ko-KR" altLang="en-US" sz="2500" b="1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보단 비교적 낮은</a:t>
            </a:r>
            <a:r>
              <a:rPr lang="en-US" altLang="ko-KR" sz="2500" b="1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en-US" altLang="ko-KR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 순위가 </a:t>
            </a:r>
            <a:r>
              <a:rPr lang="ko-KR" altLang="en-US" sz="2500" b="1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중</a:t>
            </a:r>
            <a:r>
              <a:rPr lang="en-US" altLang="ko-KR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 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</a:t>
            </a:r>
            <a:r>
              <a:rPr lang="en-US" altLang="ko-KR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(</a:t>
            </a:r>
            <a:r>
              <a:rPr lang="en-US" altLang="ko-KR" sz="2500" b="1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2500" b="1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대비 </a:t>
            </a:r>
            <a:r>
              <a:rPr lang="en-US" altLang="ko-KR" sz="2500" b="1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500" b="1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증가</a:t>
            </a:r>
            <a:r>
              <a:rPr lang="en-US" altLang="ko-KR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 큰 그룹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8" name="그룹 1003">
            <a:extLst>
              <a:ext uri="{FF2B5EF4-FFF2-40B4-BE49-F238E27FC236}">
                <a16:creationId xmlns:a16="http://schemas.microsoft.com/office/drawing/2014/main" id="{0F34C299-564B-42F1-A369-7F28A2281F55}"/>
              </a:ext>
            </a:extLst>
          </p:cNvPr>
          <p:cNvGrpSpPr/>
          <p:nvPr/>
        </p:nvGrpSpPr>
        <p:grpSpPr>
          <a:xfrm>
            <a:off x="828002" y="1320746"/>
            <a:ext cx="11897398" cy="798425"/>
            <a:chOff x="904202" y="1136869"/>
            <a:chExt cx="3999519" cy="798425"/>
          </a:xfrm>
        </p:grpSpPr>
        <p:pic>
          <p:nvPicPr>
            <p:cNvPr id="19" name="Object 8">
              <a:extLst>
                <a:ext uri="{FF2B5EF4-FFF2-40B4-BE49-F238E27FC236}">
                  <a16:creationId xmlns:a16="http://schemas.microsoft.com/office/drawing/2014/main" id="{05F23892-B4D5-4ACD-AB41-E4F9F89C1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20" name="Object 12">
            <a:extLst>
              <a:ext uri="{FF2B5EF4-FFF2-40B4-BE49-F238E27FC236}">
                <a16:creationId xmlns:a16="http://schemas.microsoft.com/office/drawing/2014/main" id="{5A3D9A93-8625-4EAD-99EC-10A41B85A27E}"/>
              </a:ext>
            </a:extLst>
          </p:cNvPr>
          <p:cNvSpPr txBox="1"/>
          <p:nvPr/>
        </p:nvSpPr>
        <p:spPr>
          <a:xfrm>
            <a:off x="152400" y="1431160"/>
            <a:ext cx="13716000" cy="5867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군집 분석  </a:t>
            </a:r>
            <a:r>
              <a:rPr lang="en-US" altLang="ko-KR" sz="2400" b="1" kern="0" spc="-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Group 2 : </a:t>
            </a:r>
            <a:r>
              <a:rPr lang="ko-KR" altLang="en-US" sz="2400" b="1" i="0" dirty="0">
                <a:solidFill>
                  <a:schemeClr val="bg1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코로나에도 부정적인 영향을 크게 받지 않는 재화 및 서비스</a:t>
            </a:r>
            <a:endParaRPr lang="ko-KR" altLang="en-US" sz="3600" b="1" i="0" dirty="0">
              <a:solidFill>
                <a:schemeClr val="bg1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sz="36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F13A3E23-940C-4D26-AC17-CB60684435C2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1" name="그룹 1004">
            <a:extLst>
              <a:ext uri="{FF2B5EF4-FFF2-40B4-BE49-F238E27FC236}">
                <a16:creationId xmlns:a16="http://schemas.microsoft.com/office/drawing/2014/main" id="{8B4BF1C6-F85F-4387-A1F0-4C6C4C21CE25}"/>
              </a:ext>
            </a:extLst>
          </p:cNvPr>
          <p:cNvGrpSpPr/>
          <p:nvPr/>
        </p:nvGrpSpPr>
        <p:grpSpPr>
          <a:xfrm>
            <a:off x="1221739" y="8617290"/>
            <a:ext cx="146788" cy="146788"/>
            <a:chOff x="1679472" y="2517318"/>
            <a:chExt cx="146788" cy="146788"/>
          </a:xfrm>
        </p:grpSpPr>
        <p:pic>
          <p:nvPicPr>
            <p:cNvPr id="22" name="Object 13">
              <a:extLst>
                <a:ext uri="{FF2B5EF4-FFF2-40B4-BE49-F238E27FC236}">
                  <a16:creationId xmlns:a16="http://schemas.microsoft.com/office/drawing/2014/main" id="{90485154-5F67-4FC1-9CE7-5A7EF06C5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3" name="Object 8">
            <a:extLst>
              <a:ext uri="{FF2B5EF4-FFF2-40B4-BE49-F238E27FC236}">
                <a16:creationId xmlns:a16="http://schemas.microsoft.com/office/drawing/2014/main" id="{D491C4B9-390A-4461-AA14-618A212229FE}"/>
              </a:ext>
            </a:extLst>
          </p:cNvPr>
          <p:cNvSpPr txBox="1"/>
          <p:nvPr/>
        </p:nvSpPr>
        <p:spPr>
          <a:xfrm>
            <a:off x="1559656" y="842407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group1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 해당하는 재화 및 서비스는 코로나의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부정적인 영향을 크게 받지 않았음 </a:t>
            </a:r>
            <a:endParaRPr lang="en-US" sz="2500" b="1" dirty="0">
              <a:solidFill>
                <a:srgbClr val="639AC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4" name="그룹 1004">
            <a:extLst>
              <a:ext uri="{FF2B5EF4-FFF2-40B4-BE49-F238E27FC236}">
                <a16:creationId xmlns:a16="http://schemas.microsoft.com/office/drawing/2014/main" id="{FE96A37E-78A7-43AD-9069-1E5ADABE5EFB}"/>
              </a:ext>
            </a:extLst>
          </p:cNvPr>
          <p:cNvGrpSpPr/>
          <p:nvPr/>
        </p:nvGrpSpPr>
        <p:grpSpPr>
          <a:xfrm>
            <a:off x="1221739" y="9138758"/>
            <a:ext cx="146788" cy="146788"/>
            <a:chOff x="1679472" y="2517318"/>
            <a:chExt cx="146788" cy="146788"/>
          </a:xfrm>
        </p:grpSpPr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EA6C7F01-0780-42ED-A8E3-2479AA4B3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8">
            <a:extLst>
              <a:ext uri="{FF2B5EF4-FFF2-40B4-BE49-F238E27FC236}">
                <a16:creationId xmlns:a16="http://schemas.microsoft.com/office/drawing/2014/main" id="{A1CB4510-AA62-4437-B6DB-342DF431C914}"/>
              </a:ext>
            </a:extLst>
          </p:cNvPr>
          <p:cNvSpPr txBox="1"/>
          <p:nvPr/>
        </p:nvSpPr>
        <p:spPr>
          <a:xfrm>
            <a:off x="1559656" y="894554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해당 재화 및 서비스들은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이전에 비해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이후에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 금액 증가 </a:t>
            </a:r>
            <a:endParaRPr lang="en-US" altLang="ko-KR" sz="2500" b="1" dirty="0">
              <a:solidFill>
                <a:srgbClr val="639AC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859075-9977-4D07-B56A-9C280599E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2247900"/>
            <a:ext cx="8229600" cy="5146989"/>
          </a:xfrm>
          <a:prstGeom prst="rect">
            <a:avLst/>
          </a:prstGeom>
        </p:spPr>
      </p:pic>
      <p:grpSp>
        <p:nvGrpSpPr>
          <p:cNvPr id="27" name="그룹 1004">
            <a:extLst>
              <a:ext uri="{FF2B5EF4-FFF2-40B4-BE49-F238E27FC236}">
                <a16:creationId xmlns:a16="http://schemas.microsoft.com/office/drawing/2014/main" id="{3DDD8AA0-B30F-46C0-960B-6FE70C9E2F33}"/>
              </a:ext>
            </a:extLst>
          </p:cNvPr>
          <p:cNvGrpSpPr/>
          <p:nvPr/>
        </p:nvGrpSpPr>
        <p:grpSpPr>
          <a:xfrm>
            <a:off x="1219200" y="9684090"/>
            <a:ext cx="146788" cy="146788"/>
            <a:chOff x="1679472" y="2517318"/>
            <a:chExt cx="146788" cy="146788"/>
          </a:xfrm>
        </p:grpSpPr>
        <p:pic>
          <p:nvPicPr>
            <p:cNvPr id="28" name="Object 13">
              <a:extLst>
                <a:ext uri="{FF2B5EF4-FFF2-40B4-BE49-F238E27FC236}">
                  <a16:creationId xmlns:a16="http://schemas.microsoft.com/office/drawing/2014/main" id="{B2AF7053-2F26-4BF7-85B5-957DF8CED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9" name="Object 8">
            <a:extLst>
              <a:ext uri="{FF2B5EF4-FFF2-40B4-BE49-F238E27FC236}">
                <a16:creationId xmlns:a16="http://schemas.microsoft.com/office/drawing/2014/main" id="{C68D443C-6BC7-4DEC-92E7-6715AEB688AB}"/>
              </a:ext>
            </a:extLst>
          </p:cNvPr>
          <p:cNvSpPr txBox="1"/>
          <p:nvPr/>
        </p:nvSpPr>
        <p:spPr>
          <a:xfrm>
            <a:off x="1557117" y="949087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 자체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는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많지 않은 모습 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aphicFrame>
        <p:nvGraphicFramePr>
          <p:cNvPr id="30" name="표 8">
            <a:extLst>
              <a:ext uri="{FF2B5EF4-FFF2-40B4-BE49-F238E27FC236}">
                <a16:creationId xmlns:a16="http://schemas.microsoft.com/office/drawing/2014/main" id="{C73422DD-B854-4FB8-8508-340C0043C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76335"/>
              </p:ext>
            </p:extLst>
          </p:nvPr>
        </p:nvGraphicFramePr>
        <p:xfrm>
          <a:off x="9525000" y="2908300"/>
          <a:ext cx="84582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>
                  <a:extLst>
                    <a:ext uri="{9D8B030D-6E8A-4147-A177-3AD203B41FA5}">
                      <a16:colId xmlns:a16="http://schemas.microsoft.com/office/drawing/2014/main" val="3150810645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747114499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691323930"/>
                    </a:ext>
                  </a:extLst>
                </a:gridCol>
                <a:gridCol w="1955961">
                  <a:extLst>
                    <a:ext uri="{9D8B030D-6E8A-4147-A177-3AD203B41FA5}">
                      <a16:colId xmlns:a16="http://schemas.microsoft.com/office/drawing/2014/main" val="2737853376"/>
                    </a:ext>
                  </a:extLst>
                </a:gridCol>
                <a:gridCol w="1427319">
                  <a:extLst>
                    <a:ext uri="{9D8B030D-6E8A-4147-A177-3AD203B41FA5}">
                      <a16:colId xmlns:a16="http://schemas.microsoft.com/office/drawing/2014/main" val="2474422657"/>
                    </a:ext>
                  </a:extLst>
                </a:gridCol>
              </a:tblGrid>
              <a:tr h="185420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Group 2 </a:t>
                      </a:r>
                      <a:r>
                        <a:rPr lang="ko-KR" altLang="en-US" dirty="0" err="1"/>
                        <a:t>업종명</a:t>
                      </a:r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9762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골프경기장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기타의료기관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기타의료기기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서적출판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회원제형태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통신서비스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아동의류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8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기타수리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이륜차판매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전자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상우회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맞춤복 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카인테리어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72205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악기점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법률회계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서비스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개인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법률회계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서비스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법인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유류 판매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기타보험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73615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수영장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냉열기기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초중고교육기관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컴퓨터학원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27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185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9">
            <a:extLst>
              <a:ext uri="{FF2B5EF4-FFF2-40B4-BE49-F238E27FC236}">
                <a16:creationId xmlns:a16="http://schemas.microsoft.com/office/drawing/2014/main" id="{AAED2535-63ED-423C-94C8-31B0F2900AD1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b="1" i="0" dirty="0">
                <a:solidFill>
                  <a:srgbClr val="4E4D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b="1" i="0" dirty="0">
              <a:solidFill>
                <a:srgbClr val="4E4D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4A7A753E-B64B-467E-8E13-03E189B79F71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rgbClr val="7F7F7F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rgbClr val="7F7F7F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F92DA491-1777-4509-A1EA-2FE6B484255E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84769A42-BF28-4001-8C98-E84248385317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23E069-1EA8-46A2-823E-393FD6701B90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1B0879F-2805-4CF8-A66F-4F85EF62FC54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1002">
            <a:extLst>
              <a:ext uri="{FF2B5EF4-FFF2-40B4-BE49-F238E27FC236}">
                <a16:creationId xmlns:a16="http://schemas.microsoft.com/office/drawing/2014/main" id="{1EC1EBA9-F28F-468F-9495-DF0F8FE5AE2D}"/>
              </a:ext>
            </a:extLst>
          </p:cNvPr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41" name="Object 5">
              <a:extLst>
                <a:ext uri="{FF2B5EF4-FFF2-40B4-BE49-F238E27FC236}">
                  <a16:creationId xmlns:a16="http://schemas.microsoft.com/office/drawing/2014/main" id="{11550B4E-4D9B-4B5D-810C-843F196F0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49" name="그룹 1004">
            <a:extLst>
              <a:ext uri="{FF2B5EF4-FFF2-40B4-BE49-F238E27FC236}">
                <a16:creationId xmlns:a16="http://schemas.microsoft.com/office/drawing/2014/main" id="{59309EE1-BB2A-42CF-B81C-8F6D602FB067}"/>
              </a:ext>
            </a:extLst>
          </p:cNvPr>
          <p:cNvGrpSpPr/>
          <p:nvPr/>
        </p:nvGrpSpPr>
        <p:grpSpPr>
          <a:xfrm>
            <a:off x="1224811" y="8079918"/>
            <a:ext cx="146788" cy="146788"/>
            <a:chOff x="1679472" y="2517318"/>
            <a:chExt cx="146788" cy="146788"/>
          </a:xfrm>
        </p:grpSpPr>
        <p:pic>
          <p:nvPicPr>
            <p:cNvPr id="50" name="Object 13">
              <a:extLst>
                <a:ext uri="{FF2B5EF4-FFF2-40B4-BE49-F238E27FC236}">
                  <a16:creationId xmlns:a16="http://schemas.microsoft.com/office/drawing/2014/main" id="{4BACDECC-565D-4A09-90ED-1505255A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1" name="Object 8">
            <a:extLst>
              <a:ext uri="{FF2B5EF4-FFF2-40B4-BE49-F238E27FC236}">
                <a16:creationId xmlns:a16="http://schemas.microsoft.com/office/drawing/2014/main" id="{7011ADFD-9E03-40E9-ABFE-81E252797924}"/>
              </a:ext>
            </a:extLst>
          </p:cNvPr>
          <p:cNvSpPr txBox="1"/>
          <p:nvPr/>
        </p:nvSpPr>
        <p:spPr>
          <a:xfrm>
            <a:off x="1562728" y="7886700"/>
            <a:ext cx="167252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group3</a:t>
            </a:r>
            <a:r>
              <a:rPr lang="ko-KR" altLang="en-US" sz="25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 순위가 중</a:t>
            </a:r>
            <a:r>
              <a:rPr lang="en-US" altLang="ko-KR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 순위가 </a:t>
            </a:r>
            <a:r>
              <a:rPr lang="ko-KR" altLang="en-US" sz="2500" b="1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중 </a:t>
            </a:r>
            <a:r>
              <a:rPr lang="en-US" altLang="ko-KR" sz="2500" b="1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~ </a:t>
            </a:r>
            <a:r>
              <a:rPr lang="ko-KR" altLang="en-US" sz="2500" b="1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중하</a:t>
            </a:r>
            <a:r>
              <a:rPr lang="en-US" altLang="ko-KR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, </a:t>
            </a:r>
            <a:r>
              <a:rPr lang="ko-KR" altLang="en-US" sz="2500" b="1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큰 변화가 없는 그룹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8" name="그룹 1003">
            <a:extLst>
              <a:ext uri="{FF2B5EF4-FFF2-40B4-BE49-F238E27FC236}">
                <a16:creationId xmlns:a16="http://schemas.microsoft.com/office/drawing/2014/main" id="{0F34C299-564B-42F1-A369-7F28A2281F55}"/>
              </a:ext>
            </a:extLst>
          </p:cNvPr>
          <p:cNvGrpSpPr/>
          <p:nvPr/>
        </p:nvGrpSpPr>
        <p:grpSpPr>
          <a:xfrm>
            <a:off x="904202" y="1320746"/>
            <a:ext cx="11592598" cy="798425"/>
            <a:chOff x="904202" y="1136869"/>
            <a:chExt cx="3999519" cy="798425"/>
          </a:xfrm>
        </p:grpSpPr>
        <p:pic>
          <p:nvPicPr>
            <p:cNvPr id="19" name="Object 8">
              <a:extLst>
                <a:ext uri="{FF2B5EF4-FFF2-40B4-BE49-F238E27FC236}">
                  <a16:creationId xmlns:a16="http://schemas.microsoft.com/office/drawing/2014/main" id="{05F23892-B4D5-4ACD-AB41-E4F9F89C1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20" name="Object 12">
            <a:extLst>
              <a:ext uri="{FF2B5EF4-FFF2-40B4-BE49-F238E27FC236}">
                <a16:creationId xmlns:a16="http://schemas.microsoft.com/office/drawing/2014/main" id="{5A3D9A93-8625-4EAD-99EC-10A41B85A27E}"/>
              </a:ext>
            </a:extLst>
          </p:cNvPr>
          <p:cNvSpPr txBox="1"/>
          <p:nvPr/>
        </p:nvSpPr>
        <p:spPr>
          <a:xfrm>
            <a:off x="307911" y="1431160"/>
            <a:ext cx="11198289" cy="586749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   군집 분석  </a:t>
            </a:r>
            <a:r>
              <a:rPr lang="en-US" altLang="ko-KR" sz="2400" b="1" kern="0" spc="-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Group 3 : </a:t>
            </a:r>
            <a:r>
              <a:rPr lang="ko-KR" altLang="en-US" sz="2400" b="1" kern="0" spc="-200" dirty="0" err="1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코로나든</a:t>
            </a:r>
            <a:r>
              <a:rPr lang="ko-KR" altLang="en-US" sz="2400" b="1" kern="0" spc="-200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아니든 필요할 때만 찾는 재화 및 서비스</a:t>
            </a:r>
            <a:endParaRPr lang="ko-KR" altLang="en-US" sz="3600" b="1" i="0" dirty="0">
              <a:solidFill>
                <a:schemeClr val="bg1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sz="3600" b="1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Object 29">
            <a:extLst>
              <a:ext uri="{FF2B5EF4-FFF2-40B4-BE49-F238E27FC236}">
                <a16:creationId xmlns:a16="http://schemas.microsoft.com/office/drawing/2014/main" id="{F13A3E23-940C-4D26-AC17-CB60684435C2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1" name="그룹 1004">
            <a:extLst>
              <a:ext uri="{FF2B5EF4-FFF2-40B4-BE49-F238E27FC236}">
                <a16:creationId xmlns:a16="http://schemas.microsoft.com/office/drawing/2014/main" id="{8B4BF1C6-F85F-4387-A1F0-4C6C4C21CE25}"/>
              </a:ext>
            </a:extLst>
          </p:cNvPr>
          <p:cNvGrpSpPr/>
          <p:nvPr/>
        </p:nvGrpSpPr>
        <p:grpSpPr>
          <a:xfrm>
            <a:off x="1221739" y="8617290"/>
            <a:ext cx="146788" cy="146788"/>
            <a:chOff x="1679472" y="2517318"/>
            <a:chExt cx="146788" cy="146788"/>
          </a:xfrm>
        </p:grpSpPr>
        <p:pic>
          <p:nvPicPr>
            <p:cNvPr id="22" name="Object 13">
              <a:extLst>
                <a:ext uri="{FF2B5EF4-FFF2-40B4-BE49-F238E27FC236}">
                  <a16:creationId xmlns:a16="http://schemas.microsoft.com/office/drawing/2014/main" id="{90485154-5F67-4FC1-9CE7-5A7EF06C5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3" name="Object 8">
            <a:extLst>
              <a:ext uri="{FF2B5EF4-FFF2-40B4-BE49-F238E27FC236}">
                <a16:creationId xmlns:a16="http://schemas.microsoft.com/office/drawing/2014/main" id="{D491C4B9-390A-4461-AA14-618A212229FE}"/>
              </a:ext>
            </a:extLst>
          </p:cNvPr>
          <p:cNvSpPr txBox="1"/>
          <p:nvPr/>
        </p:nvSpPr>
        <p:spPr>
          <a:xfrm>
            <a:off x="1559656" y="842407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group3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 해당하는 재화 및 서비스는 </a:t>
            </a:r>
            <a:r>
              <a:rPr lang="ko-KR" altLang="en-US" sz="2500" dirty="0" err="1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코로나든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아니든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필요할 때만 찾는 것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으로 추정 </a:t>
            </a:r>
            <a:endParaRPr lang="en-US" sz="2500" b="1" dirty="0">
              <a:solidFill>
                <a:srgbClr val="639AC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4" name="그룹 1004">
            <a:extLst>
              <a:ext uri="{FF2B5EF4-FFF2-40B4-BE49-F238E27FC236}">
                <a16:creationId xmlns:a16="http://schemas.microsoft.com/office/drawing/2014/main" id="{FE96A37E-78A7-43AD-9069-1E5ADABE5EFB}"/>
              </a:ext>
            </a:extLst>
          </p:cNvPr>
          <p:cNvGrpSpPr/>
          <p:nvPr/>
        </p:nvGrpSpPr>
        <p:grpSpPr>
          <a:xfrm>
            <a:off x="1221739" y="9138758"/>
            <a:ext cx="146788" cy="146788"/>
            <a:chOff x="1679472" y="2517318"/>
            <a:chExt cx="146788" cy="146788"/>
          </a:xfrm>
        </p:grpSpPr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EA6C7F01-0780-42ED-A8E3-2479AA4B3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8">
            <a:extLst>
              <a:ext uri="{FF2B5EF4-FFF2-40B4-BE49-F238E27FC236}">
                <a16:creationId xmlns:a16="http://schemas.microsoft.com/office/drawing/2014/main" id="{A1CB4510-AA62-4437-B6DB-342DF431C914}"/>
              </a:ext>
            </a:extLst>
          </p:cNvPr>
          <p:cNvSpPr txBox="1"/>
          <p:nvPr/>
        </p:nvSpPr>
        <p:spPr>
          <a:xfrm>
            <a:off x="1559656" y="894554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일상품보다는 자주 구매하지는 않지만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한번씩 필요한 것들은 코로나의 영향이 크게 있어 보이지 않음 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27" name="그룹 1004">
            <a:extLst>
              <a:ext uri="{FF2B5EF4-FFF2-40B4-BE49-F238E27FC236}">
                <a16:creationId xmlns:a16="http://schemas.microsoft.com/office/drawing/2014/main" id="{3DDD8AA0-B30F-46C0-960B-6FE70C9E2F33}"/>
              </a:ext>
            </a:extLst>
          </p:cNvPr>
          <p:cNvGrpSpPr/>
          <p:nvPr/>
        </p:nvGrpSpPr>
        <p:grpSpPr>
          <a:xfrm>
            <a:off x="1219200" y="9684090"/>
            <a:ext cx="146788" cy="146788"/>
            <a:chOff x="1679472" y="2517318"/>
            <a:chExt cx="146788" cy="146788"/>
          </a:xfrm>
        </p:grpSpPr>
        <p:pic>
          <p:nvPicPr>
            <p:cNvPr id="28" name="Object 13">
              <a:extLst>
                <a:ext uri="{FF2B5EF4-FFF2-40B4-BE49-F238E27FC236}">
                  <a16:creationId xmlns:a16="http://schemas.microsoft.com/office/drawing/2014/main" id="{B2AF7053-2F26-4BF7-85B5-957DF8CED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9" name="Object 8">
            <a:extLst>
              <a:ext uri="{FF2B5EF4-FFF2-40B4-BE49-F238E27FC236}">
                <a16:creationId xmlns:a16="http://schemas.microsoft.com/office/drawing/2014/main" id="{C68D443C-6BC7-4DEC-92E7-6715AEB688AB}"/>
              </a:ext>
            </a:extLst>
          </p:cNvPr>
          <p:cNvSpPr txBox="1"/>
          <p:nvPr/>
        </p:nvSpPr>
        <p:spPr>
          <a:xfrm>
            <a:off x="1557117" y="949087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대표적으로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완구점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사진관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 있었음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82E14F-167B-43D4-87A2-4B3ADDB1E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2411386"/>
            <a:ext cx="8229600" cy="5170514"/>
          </a:xfrm>
          <a:prstGeom prst="rect">
            <a:avLst/>
          </a:prstGeom>
        </p:spPr>
      </p:pic>
      <p:graphicFrame>
        <p:nvGraphicFramePr>
          <p:cNvPr id="31" name="표 8">
            <a:extLst>
              <a:ext uri="{FF2B5EF4-FFF2-40B4-BE49-F238E27FC236}">
                <a16:creationId xmlns:a16="http://schemas.microsoft.com/office/drawing/2014/main" id="{F9A68BEC-E4A3-422E-826C-D6060BE11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33495"/>
              </p:ext>
            </p:extLst>
          </p:nvPr>
        </p:nvGraphicFramePr>
        <p:xfrm>
          <a:off x="9753600" y="2908300"/>
          <a:ext cx="8001000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15081064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74711449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91323930"/>
                    </a:ext>
                  </a:extLst>
                </a:gridCol>
                <a:gridCol w="1850233">
                  <a:extLst>
                    <a:ext uri="{9D8B030D-6E8A-4147-A177-3AD203B41FA5}">
                      <a16:colId xmlns:a16="http://schemas.microsoft.com/office/drawing/2014/main" val="2737853376"/>
                    </a:ext>
                  </a:extLst>
                </a:gridCol>
                <a:gridCol w="1350167">
                  <a:extLst>
                    <a:ext uri="{9D8B030D-6E8A-4147-A177-3AD203B41FA5}">
                      <a16:colId xmlns:a16="http://schemas.microsoft.com/office/drawing/2014/main" val="2474422657"/>
                    </a:ext>
                  </a:extLst>
                </a:gridCol>
              </a:tblGrid>
              <a:tr h="512874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Group 3 </a:t>
                      </a:r>
                      <a:r>
                        <a:rPr lang="ko-KR" altLang="en-US" dirty="0" err="1"/>
                        <a:t>업종명</a:t>
                      </a:r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639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97625"/>
                  </a:ext>
                </a:extLst>
              </a:tr>
              <a:tr h="8975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완구점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사진관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부동산중개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임대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미곡상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세차장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283483"/>
                  </a:ext>
                </a:extLst>
              </a:tr>
              <a:tr h="7485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치과병원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정보서비스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화방표구점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722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99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4202" y="1277337"/>
            <a:ext cx="17002798" cy="798425"/>
            <a:chOff x="904202" y="1136869"/>
            <a:chExt cx="17886674" cy="798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202" y="1277337"/>
            <a:ext cx="3576950" cy="798425"/>
            <a:chOff x="904202" y="1136869"/>
            <a:chExt cx="3576950" cy="79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9929" y="2552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일상생활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맞닿아 있는 것들은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코로나의 영향을 덜 받았음 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4970" y="1367752"/>
            <a:ext cx="257119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정리</a:t>
            </a:r>
            <a:endParaRPr lang="en-US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758212" y="2698780"/>
            <a:ext cx="146788" cy="146788"/>
            <a:chOff x="1679472" y="2517318"/>
            <a:chExt cx="146788" cy="1467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8212" y="3673826"/>
            <a:ext cx="146788" cy="146788"/>
            <a:chOff x="1660264" y="353335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0264" y="353335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019929" y="3531368"/>
            <a:ext cx="14607808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일상품보다 자주 구매하지는 않지만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한 번씩 필요한 것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들도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코로나의 영향을 덜 받았음 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ADBCCC8A-4089-4A13-8569-FF00581CDAA1}"/>
              </a:ext>
            </a:extLst>
          </p:cNvPr>
          <p:cNvSpPr txBox="1"/>
          <p:nvPr/>
        </p:nvSpPr>
        <p:spPr>
          <a:xfrm>
            <a:off x="2014317" y="4457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사람들은 필수적이지 않는 것들을 먼저 포기함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5" name="그룹 1003">
            <a:extLst>
              <a:ext uri="{FF2B5EF4-FFF2-40B4-BE49-F238E27FC236}">
                <a16:creationId xmlns:a16="http://schemas.microsoft.com/office/drawing/2014/main" id="{92C40614-4817-4561-8A1D-4F0A3CD64CD9}"/>
              </a:ext>
            </a:extLst>
          </p:cNvPr>
          <p:cNvGrpSpPr/>
          <p:nvPr/>
        </p:nvGrpSpPr>
        <p:grpSpPr>
          <a:xfrm>
            <a:off x="1752600" y="4603780"/>
            <a:ext cx="146788" cy="146788"/>
            <a:chOff x="1679472" y="2517318"/>
            <a:chExt cx="146788" cy="146788"/>
          </a:xfrm>
        </p:grpSpPr>
        <p:pic>
          <p:nvPicPr>
            <p:cNvPr id="36" name="Object 10">
              <a:extLst>
                <a:ext uri="{FF2B5EF4-FFF2-40B4-BE49-F238E27FC236}">
                  <a16:creationId xmlns:a16="http://schemas.microsoft.com/office/drawing/2014/main" id="{F80A7DDB-AB99-4446-973C-3134E48D0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0" name="Object 8">
            <a:extLst>
              <a:ext uri="{FF2B5EF4-FFF2-40B4-BE49-F238E27FC236}">
                <a16:creationId xmlns:a16="http://schemas.microsoft.com/office/drawing/2014/main" id="{FBD4AD78-6C0A-467F-A263-22057B1B779C}"/>
              </a:ext>
            </a:extLst>
          </p:cNvPr>
          <p:cNvSpPr txBox="1"/>
          <p:nvPr/>
        </p:nvSpPr>
        <p:spPr>
          <a:xfrm>
            <a:off x="2014317" y="54602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코로나의 영향을 받아도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 금액이 증가한 업종들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은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큰 매출 금액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건수를 기록하지는 못했음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41" name="그룹 1003">
            <a:extLst>
              <a:ext uri="{FF2B5EF4-FFF2-40B4-BE49-F238E27FC236}">
                <a16:creationId xmlns:a16="http://schemas.microsoft.com/office/drawing/2014/main" id="{104FC9F2-CF5E-49C6-B81E-362C26159E49}"/>
              </a:ext>
            </a:extLst>
          </p:cNvPr>
          <p:cNvGrpSpPr/>
          <p:nvPr/>
        </p:nvGrpSpPr>
        <p:grpSpPr>
          <a:xfrm>
            <a:off x="1752600" y="5606312"/>
            <a:ext cx="146788" cy="146788"/>
            <a:chOff x="1679472" y="2517318"/>
            <a:chExt cx="146788" cy="146788"/>
          </a:xfrm>
        </p:grpSpPr>
        <p:pic>
          <p:nvPicPr>
            <p:cNvPr id="42" name="Object 10">
              <a:extLst>
                <a:ext uri="{FF2B5EF4-FFF2-40B4-BE49-F238E27FC236}">
                  <a16:creationId xmlns:a16="http://schemas.microsoft.com/office/drawing/2014/main" id="{CFD1C2B8-AF6B-48AD-894D-8F9510541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8" name="Object 29">
            <a:extLst>
              <a:ext uri="{FF2B5EF4-FFF2-40B4-BE49-F238E27FC236}">
                <a16:creationId xmlns:a16="http://schemas.microsoft.com/office/drawing/2014/main" id="{B8F70EF1-397A-4D24-A915-C8A4327E7393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b="1" i="0" dirty="0">
                <a:solidFill>
                  <a:srgbClr val="4E4D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b="1" i="0" dirty="0">
              <a:solidFill>
                <a:srgbClr val="4E4D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74E9AFB2-D33C-439C-B17B-F5DFAB32F8A6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6" name="Object 31">
            <a:extLst>
              <a:ext uri="{FF2B5EF4-FFF2-40B4-BE49-F238E27FC236}">
                <a16:creationId xmlns:a16="http://schemas.microsoft.com/office/drawing/2014/main" id="{9B75BCA0-91CD-493D-A6D3-C6EB25586E79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47" name="Object 32">
            <a:extLst>
              <a:ext uri="{FF2B5EF4-FFF2-40B4-BE49-F238E27FC236}">
                <a16:creationId xmlns:a16="http://schemas.microsoft.com/office/drawing/2014/main" id="{A63F580D-238C-4D1C-B38C-FDA630B7C14E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8" name="Object 29">
            <a:extLst>
              <a:ext uri="{FF2B5EF4-FFF2-40B4-BE49-F238E27FC236}">
                <a16:creationId xmlns:a16="http://schemas.microsoft.com/office/drawing/2014/main" id="{BC2F3D6D-4A15-476D-8B4C-A9B1C843056F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B611EF5-5BD0-44E6-BEDA-941DEB09AED9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3BF321A-0868-4071-84CA-647D1D7BC39B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521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39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51429" y="-1020952"/>
            <a:ext cx="9985352" cy="12327619"/>
            <a:chOff x="-2851429" y="-1020952"/>
            <a:chExt cx="9985352" cy="1232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51429" y="-1020952"/>
              <a:ext cx="9985352" cy="1232761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153400" y="5171115"/>
            <a:ext cx="9985352" cy="439198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11600" b="1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r>
              <a:rPr lang="ko-KR" altLang="en-US" sz="11600" dirty="0"/>
              <a:t> </a:t>
            </a:r>
            <a:endParaRPr lang="en-US" sz="11600" dirty="0"/>
          </a:p>
        </p:txBody>
      </p:sp>
      <p:sp>
        <p:nvSpPr>
          <p:cNvPr id="6" name="Object 6"/>
          <p:cNvSpPr txBox="1"/>
          <p:nvPr/>
        </p:nvSpPr>
        <p:spPr>
          <a:xfrm>
            <a:off x="3518416" y="4262297"/>
            <a:ext cx="4123577" cy="31262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900" kern="0" spc="-1200" dirty="0">
                <a:solidFill>
                  <a:srgbClr val="639AC3"/>
                </a:solidFill>
                <a:latin typeface="여기어때 잘난체 OTF" pitchFamily="34" charset="0"/>
                <a:cs typeface="여기어때 잘난체 OTF" pitchFamily="34" charset="0"/>
              </a:rPr>
              <a:t>05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160295" y="4989889"/>
            <a:ext cx="2101728" cy="613869"/>
            <a:chOff x="2160295" y="4989889"/>
            <a:chExt cx="2101728" cy="6138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0295" y="4989889"/>
              <a:ext cx="2101728" cy="61386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9431" y="5018651"/>
            <a:ext cx="3152591" cy="71867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5000" dirty="0">
                <a:solidFill>
                  <a:srgbClr val="639AC3"/>
                </a:solidFill>
                <a:latin typeface="여기어때 잘난체 OTF" pitchFamily="34" charset="0"/>
                <a:cs typeface="여기어때 잘난체 OTF" pitchFamily="34" charset="0"/>
              </a:rPr>
              <a:t>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6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639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851429" y="-1020952"/>
            <a:ext cx="9985352" cy="12327619"/>
            <a:chOff x="-2851429" y="-1020952"/>
            <a:chExt cx="9985352" cy="12327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851429" y="-1020952"/>
              <a:ext cx="9985352" cy="1232761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18416" y="4262297"/>
            <a:ext cx="4123577" cy="312624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1900" kern="0" spc="-1200" dirty="0">
                <a:solidFill>
                  <a:srgbClr val="639AC3"/>
                </a:solidFill>
                <a:latin typeface="여기어때 잘난체 OTF" pitchFamily="34" charset="0"/>
                <a:cs typeface="여기어때 잘난체 OTF" pitchFamily="34" charset="0"/>
              </a:rPr>
              <a:t>02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160295" y="4989889"/>
            <a:ext cx="2101728" cy="613869"/>
            <a:chOff x="2160295" y="4989889"/>
            <a:chExt cx="2101728" cy="61386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0295" y="4989889"/>
              <a:ext cx="2101728" cy="61386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9431" y="5018651"/>
            <a:ext cx="3152591" cy="718676"/>
          </a:xfrm>
          <a:prstGeom prst="rect">
            <a:avLst/>
          </a:prstGeom>
          <a:noFill/>
        </p:spPr>
        <p:txBody>
          <a:bodyPr wrap="square" rtlCol="0"/>
          <a:lstStyle/>
          <a:p>
            <a:pPr algn="r"/>
            <a:r>
              <a:rPr lang="en-US" sz="5000" dirty="0">
                <a:solidFill>
                  <a:srgbClr val="639AC3"/>
                </a:solidFill>
                <a:latin typeface="여기어때 잘난체 OTF" pitchFamily="34" charset="0"/>
                <a:cs typeface="여기어때 잘난체 OTF" pitchFamily="34" charset="0"/>
              </a:rPr>
              <a:t>Chapter</a:t>
            </a:r>
            <a:endParaRPr lang="en-US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1E2645C-14EE-4112-A46B-E65CA9431645}"/>
              </a:ext>
            </a:extLst>
          </p:cNvPr>
          <p:cNvSpPr txBox="1"/>
          <p:nvPr/>
        </p:nvSpPr>
        <p:spPr>
          <a:xfrm>
            <a:off x="8176826" y="5142857"/>
            <a:ext cx="9985352" cy="356619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11600" b="1" kern="0" spc="1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여기어때 잘난체 OTF" pitchFamily="34" charset="0"/>
              </a:rPr>
              <a:t>20</a:t>
            </a:r>
            <a:r>
              <a:rPr lang="ko-KR" altLang="en-US" sz="11600" b="1" kern="0" spc="1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여기어때 잘난체 OTF" pitchFamily="34" charset="0"/>
              </a:rPr>
              <a:t>대 주목</a:t>
            </a:r>
            <a:endParaRPr lang="en-US" altLang="ko-KR" sz="11600" b="1" kern="0" spc="100" dirty="0">
              <a:solidFill>
                <a:srgbClr val="FBFCFC"/>
              </a:solidFill>
              <a:latin typeface="한컴산뜻돋움" panose="02000000000000000000" pitchFamily="2" charset="-127"/>
              <a:ea typeface="한컴산뜻돋움" panose="02000000000000000000" pitchFamily="2" charset="-127"/>
              <a:cs typeface="여기어때 잘난체 OTF" pitchFamily="34" charset="0"/>
            </a:endParaRPr>
          </a:p>
          <a:p>
            <a:pPr algn="just"/>
            <a:r>
              <a:rPr lang="en-US" altLang="ko-KR" sz="6000" b="1" kern="0" spc="1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여기어때 잘난체 OTF" pitchFamily="34" charset="0"/>
              </a:rPr>
              <a:t>CGI </a:t>
            </a:r>
            <a:r>
              <a:rPr lang="ko-KR" altLang="en-US" sz="6000" b="1" kern="0" spc="1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여기어때 잘난체 OTF" pitchFamily="34" charset="0"/>
              </a:rPr>
              <a:t>지수와 </a:t>
            </a:r>
            <a:r>
              <a:rPr lang="en-US" altLang="ko-KR" sz="6000" b="1" kern="0" spc="1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여기어때 잘난체 OTF" pitchFamily="34" charset="0"/>
              </a:rPr>
              <a:t>20</a:t>
            </a:r>
            <a:r>
              <a:rPr lang="ko-KR" altLang="en-US" sz="6000" b="1" kern="0" spc="1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여기어때 잘난체 OTF" pitchFamily="34" charset="0"/>
              </a:rPr>
              <a:t>대의 연관성  </a:t>
            </a:r>
            <a:r>
              <a:rPr lang="ko-KR" altLang="en-US" sz="6000" kern="0" spc="100" dirty="0">
                <a:solidFill>
                  <a:srgbClr val="FBFCFC"/>
                </a:solidFill>
                <a:latin typeface="여기어때 잘난체 OTF" pitchFamily="34" charset="0"/>
                <a:cs typeface="여기어때 잘난체 OTF" pitchFamily="34" charset="0"/>
              </a:rPr>
              <a:t> </a:t>
            </a:r>
            <a:endParaRPr lang="en-US" sz="6000" kern="0" spc="100" dirty="0">
              <a:solidFill>
                <a:srgbClr val="FBFCFC"/>
              </a:solidFill>
              <a:latin typeface="여기어때 잘난체 OTF" pitchFamily="34" charset="0"/>
              <a:cs typeface="여기어때 잘난체 OT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6516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4202" y="1277337"/>
            <a:ext cx="17002798" cy="798425"/>
            <a:chOff x="904202" y="1136869"/>
            <a:chExt cx="17886674" cy="798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202" y="1277337"/>
            <a:ext cx="3576950" cy="798425"/>
            <a:chOff x="904202" y="1136869"/>
            <a:chExt cx="3576950" cy="79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9929" y="2552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 코로나 시대에서 </a:t>
            </a:r>
            <a:r>
              <a:rPr lang="ko-KR" altLang="en-US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소비량의 변화가 가장 적었음 </a:t>
            </a:r>
            <a:endParaRPr lang="en-US" sz="25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24970" y="1367752"/>
            <a:ext cx="257119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1.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endParaRPr lang="en-US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758212" y="2698780"/>
            <a:ext cx="146788" cy="146788"/>
            <a:chOff x="1679472" y="2517318"/>
            <a:chExt cx="146788" cy="1467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8212" y="3673826"/>
            <a:ext cx="146788" cy="146788"/>
            <a:chOff x="1660264" y="353335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0264" y="353335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019929" y="3531368"/>
            <a:ext cx="14607808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심지어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지수의 평균값은 다른 나이대의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 평균보다 높았음 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ADBCCC8A-4089-4A13-8569-FF00581CDAA1}"/>
              </a:ext>
            </a:extLst>
          </p:cNvPr>
          <p:cNvSpPr txBox="1"/>
          <p:nvPr/>
        </p:nvSpPr>
        <p:spPr>
          <a:xfrm>
            <a:off x="2014317" y="4457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특히 </a:t>
            </a:r>
            <a:r>
              <a:rPr lang="ko-KR" altLang="en-US" sz="25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주류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부분에서 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는 상대적으로 높은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지수를 기록함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5" name="그룹 1003">
            <a:extLst>
              <a:ext uri="{FF2B5EF4-FFF2-40B4-BE49-F238E27FC236}">
                <a16:creationId xmlns:a16="http://schemas.microsoft.com/office/drawing/2014/main" id="{92C40614-4817-4561-8A1D-4F0A3CD64CD9}"/>
              </a:ext>
            </a:extLst>
          </p:cNvPr>
          <p:cNvGrpSpPr/>
          <p:nvPr/>
        </p:nvGrpSpPr>
        <p:grpSpPr>
          <a:xfrm>
            <a:off x="1752600" y="4603780"/>
            <a:ext cx="146788" cy="146788"/>
            <a:chOff x="1679472" y="2517318"/>
            <a:chExt cx="146788" cy="146788"/>
          </a:xfrm>
        </p:grpSpPr>
        <p:pic>
          <p:nvPicPr>
            <p:cNvPr id="36" name="Object 10">
              <a:extLst>
                <a:ext uri="{FF2B5EF4-FFF2-40B4-BE49-F238E27FC236}">
                  <a16:creationId xmlns:a16="http://schemas.microsoft.com/office/drawing/2014/main" id="{F80A7DDB-AB99-4446-973C-3134E48D0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0" name="Object 8">
            <a:extLst>
              <a:ext uri="{FF2B5EF4-FFF2-40B4-BE49-F238E27FC236}">
                <a16:creationId xmlns:a16="http://schemas.microsoft.com/office/drawing/2014/main" id="{FBD4AD78-6C0A-467F-A263-22057B1B779C}"/>
              </a:ext>
            </a:extLst>
          </p:cNvPr>
          <p:cNvSpPr txBox="1"/>
          <p:nvPr/>
        </p:nvSpPr>
        <p:spPr>
          <a:xfrm>
            <a:off x="2014317" y="54602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4E4D55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이러한 점으로 보아 포스트 코로나 시대에 </a:t>
            </a:r>
            <a:r>
              <a:rPr lang="en-US" altLang="ko-KR" sz="2500" b="1" dirty="0">
                <a:solidFill>
                  <a:srgbClr val="4E4D55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4E4D55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대를 </a:t>
            </a:r>
            <a:r>
              <a:rPr lang="ko-KR" altLang="en-US" sz="2500" b="1" dirty="0" err="1">
                <a:solidFill>
                  <a:srgbClr val="4E4D55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타켓으로한</a:t>
            </a:r>
            <a:r>
              <a:rPr lang="ko-KR" altLang="en-US" sz="2500" b="1" dirty="0">
                <a:solidFill>
                  <a:srgbClr val="4E4D55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산업이 유망할 것으로 예상됨 </a:t>
            </a:r>
            <a:endParaRPr lang="en-US" sz="2500" b="1" dirty="0">
              <a:solidFill>
                <a:srgbClr val="4E4D55"/>
              </a:solidFill>
              <a:highlight>
                <a:srgbClr val="FFFF00"/>
              </a:highligh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41" name="그룹 1003">
            <a:extLst>
              <a:ext uri="{FF2B5EF4-FFF2-40B4-BE49-F238E27FC236}">
                <a16:creationId xmlns:a16="http://schemas.microsoft.com/office/drawing/2014/main" id="{104FC9F2-CF5E-49C6-B81E-362C26159E49}"/>
              </a:ext>
            </a:extLst>
          </p:cNvPr>
          <p:cNvGrpSpPr/>
          <p:nvPr/>
        </p:nvGrpSpPr>
        <p:grpSpPr>
          <a:xfrm>
            <a:off x="1752600" y="5606312"/>
            <a:ext cx="146788" cy="146788"/>
            <a:chOff x="1679472" y="2517318"/>
            <a:chExt cx="146788" cy="146788"/>
          </a:xfrm>
        </p:grpSpPr>
        <p:pic>
          <p:nvPicPr>
            <p:cNvPr id="42" name="Object 10">
              <a:extLst>
                <a:ext uri="{FF2B5EF4-FFF2-40B4-BE49-F238E27FC236}">
                  <a16:creationId xmlns:a16="http://schemas.microsoft.com/office/drawing/2014/main" id="{CFD1C2B8-AF6B-48AD-894D-8F9510541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3" name="Object 8">
            <a:extLst>
              <a:ext uri="{FF2B5EF4-FFF2-40B4-BE49-F238E27FC236}">
                <a16:creationId xmlns:a16="http://schemas.microsoft.com/office/drawing/2014/main" id="{721CE92A-74A4-4725-B0B8-AA1657A11C59}"/>
              </a:ext>
            </a:extLst>
          </p:cNvPr>
          <p:cNvSpPr txBox="1"/>
          <p:nvPr/>
        </p:nvSpPr>
        <p:spPr>
          <a:xfrm>
            <a:off x="2014317" y="6450832"/>
            <a:ext cx="15887072" cy="11310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25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담배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경우 모든 나이대의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지수가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100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넘고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년에도 유지하는 결과 </a:t>
            </a:r>
            <a:r>
              <a:rPr lang="ko-KR" altLang="en-US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포스트 코로나 시대에도 </a:t>
            </a:r>
            <a:endParaRPr lang="en-US" altLang="ko-KR" sz="25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꾸준한 매출이 예상됨 </a:t>
            </a:r>
            <a:endParaRPr lang="en-US" sz="25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FD0A9A1C-7DFF-4DD9-B982-E789B4B0BFE5}"/>
              </a:ext>
            </a:extLst>
          </p:cNvPr>
          <p:cNvGrpSpPr/>
          <p:nvPr/>
        </p:nvGrpSpPr>
        <p:grpSpPr>
          <a:xfrm>
            <a:off x="1752600" y="6743700"/>
            <a:ext cx="146788" cy="146788"/>
            <a:chOff x="1679472" y="2517318"/>
            <a:chExt cx="146788" cy="146788"/>
          </a:xfrm>
        </p:grpSpPr>
        <p:pic>
          <p:nvPicPr>
            <p:cNvPr id="45" name="Object 10">
              <a:extLst>
                <a:ext uri="{FF2B5EF4-FFF2-40B4-BE49-F238E27FC236}">
                  <a16:creationId xmlns:a16="http://schemas.microsoft.com/office/drawing/2014/main" id="{732B8A95-DD52-4F81-91FD-93BBEDF18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9" name="Object 8">
            <a:extLst>
              <a:ext uri="{FF2B5EF4-FFF2-40B4-BE49-F238E27FC236}">
                <a16:creationId xmlns:a16="http://schemas.microsoft.com/office/drawing/2014/main" id="{D5D19A20-5F11-4293-9DFA-EF281470C863}"/>
              </a:ext>
            </a:extLst>
          </p:cNvPr>
          <p:cNvSpPr txBox="1"/>
          <p:nvPr/>
        </p:nvSpPr>
        <p:spPr>
          <a:xfrm>
            <a:off x="2014317" y="7822432"/>
            <a:ext cx="15887072" cy="1283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25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화장품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경우 모든 나이대에서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지수가 감소하였고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화장품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지수도 큰 하락을 보였기 때문에 </a:t>
            </a:r>
            <a:endParaRPr lang="en-US" altLang="ko-KR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포스트 코로나 시대에 화장품 산업은 주춤할 것으로 예상됨 </a:t>
            </a:r>
            <a:endParaRPr lang="en-US" sz="25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0" name="그룹 1003">
            <a:extLst>
              <a:ext uri="{FF2B5EF4-FFF2-40B4-BE49-F238E27FC236}">
                <a16:creationId xmlns:a16="http://schemas.microsoft.com/office/drawing/2014/main" id="{BA606AE4-F1BD-4AF0-B800-8F304D906B0F}"/>
              </a:ext>
            </a:extLst>
          </p:cNvPr>
          <p:cNvGrpSpPr/>
          <p:nvPr/>
        </p:nvGrpSpPr>
        <p:grpSpPr>
          <a:xfrm>
            <a:off x="1752600" y="8115300"/>
            <a:ext cx="146788" cy="146788"/>
            <a:chOff x="1679472" y="2517318"/>
            <a:chExt cx="146788" cy="146788"/>
          </a:xfrm>
        </p:grpSpPr>
        <p:pic>
          <p:nvPicPr>
            <p:cNvPr id="51" name="Object 10">
              <a:extLst>
                <a:ext uri="{FF2B5EF4-FFF2-40B4-BE49-F238E27FC236}">
                  <a16:creationId xmlns:a16="http://schemas.microsoft.com/office/drawing/2014/main" id="{C9F41655-6125-4492-903A-9CF20B10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8" name="Object 29">
            <a:extLst>
              <a:ext uri="{FF2B5EF4-FFF2-40B4-BE49-F238E27FC236}">
                <a16:creationId xmlns:a16="http://schemas.microsoft.com/office/drawing/2014/main" id="{B8F70EF1-397A-4D24-A915-C8A4327E7393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74E9AFB2-D33C-439C-B17B-F5DFAB32F8A6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6" name="Object 31">
            <a:extLst>
              <a:ext uri="{FF2B5EF4-FFF2-40B4-BE49-F238E27FC236}">
                <a16:creationId xmlns:a16="http://schemas.microsoft.com/office/drawing/2014/main" id="{9B75BCA0-91CD-493D-A6D3-C6EB25586E79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47" name="Object 32">
            <a:extLst>
              <a:ext uri="{FF2B5EF4-FFF2-40B4-BE49-F238E27FC236}">
                <a16:creationId xmlns:a16="http://schemas.microsoft.com/office/drawing/2014/main" id="{A63F580D-238C-4D1C-B38C-FDA630B7C14E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8" name="Object 29">
            <a:extLst>
              <a:ext uri="{FF2B5EF4-FFF2-40B4-BE49-F238E27FC236}">
                <a16:creationId xmlns:a16="http://schemas.microsoft.com/office/drawing/2014/main" id="{BC2F3D6D-4A15-476D-8B4C-A9B1C843056F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B611EF5-5BD0-44E6-BEDA-941DEB09AED9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3BF321A-0868-4071-84CA-647D1D7BC39B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47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4202" y="1277337"/>
            <a:ext cx="17002798" cy="798425"/>
            <a:chOff x="904202" y="1136869"/>
            <a:chExt cx="17886674" cy="798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202" y="1277337"/>
            <a:ext cx="4124998" cy="798425"/>
            <a:chOff x="904202" y="1136869"/>
            <a:chExt cx="3576950" cy="79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9929" y="2552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대부분의 사람들은 코로나의 누적 </a:t>
            </a:r>
            <a:r>
              <a:rPr lang="ko-KR" altLang="en-US" sz="2500" b="1" dirty="0" err="1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확진자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수가 급격하게 늘어난 시점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(9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부터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집에서 보내는 시간이 </a:t>
            </a:r>
            <a:r>
              <a:rPr lang="ko-KR" altLang="en-US" sz="2500" b="1" dirty="0" err="1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많아짐</a:t>
            </a:r>
            <a:endParaRPr lang="en-US" sz="2500" b="1" dirty="0">
              <a:solidFill>
                <a:srgbClr val="639AC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0600" y="1367752"/>
            <a:ext cx="400903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2.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비 대면 트렌드</a:t>
            </a:r>
            <a:endParaRPr lang="en-US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758212" y="2698780"/>
            <a:ext cx="146788" cy="146788"/>
            <a:chOff x="1679472" y="2517318"/>
            <a:chExt cx="146788" cy="1467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8212" y="3673826"/>
            <a:ext cx="146788" cy="146788"/>
            <a:chOff x="1660264" y="353335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0264" y="353335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019929" y="3531368"/>
            <a:ext cx="14607808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집에서 보내는 시간이 많아졌지만 바깥 생활을 할 때와 같이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여전히 필요한 것들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 있었음 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ADBCCC8A-4089-4A13-8569-FF00581CDAA1}"/>
              </a:ext>
            </a:extLst>
          </p:cNvPr>
          <p:cNvSpPr txBox="1"/>
          <p:nvPr/>
        </p:nvSpPr>
        <p:spPr>
          <a:xfrm>
            <a:off x="2014317" y="4457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9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주차 이후에도 매출 금액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순위에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큰 변화가 없는 품목들이 대부분 그러함 </a:t>
            </a:r>
            <a:endParaRPr lang="en-US" sz="2500" b="1" dirty="0">
              <a:solidFill>
                <a:srgbClr val="639AC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5" name="그룹 1003">
            <a:extLst>
              <a:ext uri="{FF2B5EF4-FFF2-40B4-BE49-F238E27FC236}">
                <a16:creationId xmlns:a16="http://schemas.microsoft.com/office/drawing/2014/main" id="{92C40614-4817-4561-8A1D-4F0A3CD64CD9}"/>
              </a:ext>
            </a:extLst>
          </p:cNvPr>
          <p:cNvGrpSpPr/>
          <p:nvPr/>
        </p:nvGrpSpPr>
        <p:grpSpPr>
          <a:xfrm>
            <a:off x="1752600" y="4603780"/>
            <a:ext cx="146788" cy="146788"/>
            <a:chOff x="1679472" y="2517318"/>
            <a:chExt cx="146788" cy="146788"/>
          </a:xfrm>
        </p:grpSpPr>
        <p:pic>
          <p:nvPicPr>
            <p:cNvPr id="36" name="Object 10">
              <a:extLst>
                <a:ext uri="{FF2B5EF4-FFF2-40B4-BE49-F238E27FC236}">
                  <a16:creationId xmlns:a16="http://schemas.microsoft.com/office/drawing/2014/main" id="{F80A7DDB-AB99-4446-973C-3134E48D0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0" name="Object 8">
            <a:extLst>
              <a:ext uri="{FF2B5EF4-FFF2-40B4-BE49-F238E27FC236}">
                <a16:creationId xmlns:a16="http://schemas.microsoft.com/office/drawing/2014/main" id="{FBD4AD78-6C0A-467F-A263-22057B1B779C}"/>
              </a:ext>
            </a:extLst>
          </p:cNvPr>
          <p:cNvSpPr txBox="1"/>
          <p:nvPr/>
        </p:nvSpPr>
        <p:spPr>
          <a:xfrm>
            <a:off x="2014317" y="54602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4E4D55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즉</a:t>
            </a:r>
            <a:r>
              <a:rPr lang="en-US" altLang="ko-KR" sz="2500" b="1" dirty="0">
                <a:solidFill>
                  <a:srgbClr val="4E4D55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rgbClr val="4E4D55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사람들은 </a:t>
            </a:r>
            <a:r>
              <a:rPr lang="ko-KR" altLang="en-US" sz="2500" b="1" dirty="0">
                <a:solidFill>
                  <a:srgbClr val="639AC3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</a:t>
            </a:r>
            <a:r>
              <a:rPr lang="ko-KR" altLang="en-US" sz="2500" b="1" dirty="0">
                <a:solidFill>
                  <a:srgbClr val="4E4D55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통해 필요한 물건을 구매했고</a:t>
            </a:r>
            <a:r>
              <a:rPr lang="en-US" altLang="ko-KR" sz="2500" b="1" dirty="0">
                <a:solidFill>
                  <a:srgbClr val="4E4D55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rgbClr val="639AC3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더 싼 물건</a:t>
            </a:r>
            <a:r>
              <a:rPr lang="ko-KR" altLang="en-US" sz="2500" b="1" dirty="0">
                <a:solidFill>
                  <a:srgbClr val="4E4D55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찾았으며</a:t>
            </a:r>
            <a:r>
              <a:rPr lang="en-US" altLang="ko-KR" sz="2500" b="1" dirty="0">
                <a:solidFill>
                  <a:srgbClr val="4E4D55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rgbClr val="4E4D55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집에서 </a:t>
            </a:r>
            <a:r>
              <a:rPr lang="ko-KR" altLang="en-US" sz="2500" b="1" dirty="0">
                <a:solidFill>
                  <a:srgbClr val="639AC3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배달 음식</a:t>
            </a:r>
            <a:r>
              <a:rPr lang="ko-KR" altLang="en-US" sz="2500" b="1" dirty="0">
                <a:solidFill>
                  <a:srgbClr val="4E4D55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주문 하기 시작했음 </a:t>
            </a:r>
            <a:endParaRPr lang="en-US" sz="2500" b="1" dirty="0">
              <a:solidFill>
                <a:srgbClr val="4E4D55"/>
              </a:solidFill>
              <a:highlight>
                <a:srgbClr val="FFFF00"/>
              </a:highligh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41" name="그룹 1003">
            <a:extLst>
              <a:ext uri="{FF2B5EF4-FFF2-40B4-BE49-F238E27FC236}">
                <a16:creationId xmlns:a16="http://schemas.microsoft.com/office/drawing/2014/main" id="{104FC9F2-CF5E-49C6-B81E-362C26159E49}"/>
              </a:ext>
            </a:extLst>
          </p:cNvPr>
          <p:cNvGrpSpPr/>
          <p:nvPr/>
        </p:nvGrpSpPr>
        <p:grpSpPr>
          <a:xfrm>
            <a:off x="1752600" y="5606312"/>
            <a:ext cx="146788" cy="146788"/>
            <a:chOff x="1679472" y="2517318"/>
            <a:chExt cx="146788" cy="146788"/>
          </a:xfrm>
        </p:grpSpPr>
        <p:pic>
          <p:nvPicPr>
            <p:cNvPr id="42" name="Object 10">
              <a:extLst>
                <a:ext uri="{FF2B5EF4-FFF2-40B4-BE49-F238E27FC236}">
                  <a16:creationId xmlns:a16="http://schemas.microsoft.com/office/drawing/2014/main" id="{CFD1C2B8-AF6B-48AD-894D-8F9510541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3" name="Object 8">
            <a:extLst>
              <a:ext uri="{FF2B5EF4-FFF2-40B4-BE49-F238E27FC236}">
                <a16:creationId xmlns:a16="http://schemas.microsoft.com/office/drawing/2014/main" id="{721CE92A-74A4-4725-B0B8-AA1657A11C59}"/>
              </a:ext>
            </a:extLst>
          </p:cNvPr>
          <p:cNvSpPr txBox="1"/>
          <p:nvPr/>
        </p:nvSpPr>
        <p:spPr>
          <a:xfrm>
            <a:off x="1992708" y="6353928"/>
            <a:ext cx="15887072" cy="60328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사람들의 소비 패턴이 바뀌기 시작함 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44" name="그룹 1003">
            <a:extLst>
              <a:ext uri="{FF2B5EF4-FFF2-40B4-BE49-F238E27FC236}">
                <a16:creationId xmlns:a16="http://schemas.microsoft.com/office/drawing/2014/main" id="{FD0A9A1C-7DFF-4DD9-B982-E789B4B0BFE5}"/>
              </a:ext>
            </a:extLst>
          </p:cNvPr>
          <p:cNvGrpSpPr/>
          <p:nvPr/>
        </p:nvGrpSpPr>
        <p:grpSpPr>
          <a:xfrm>
            <a:off x="1752600" y="6655568"/>
            <a:ext cx="146788" cy="146788"/>
            <a:chOff x="1679472" y="2517318"/>
            <a:chExt cx="146788" cy="146788"/>
          </a:xfrm>
        </p:grpSpPr>
        <p:pic>
          <p:nvPicPr>
            <p:cNvPr id="45" name="Object 10">
              <a:extLst>
                <a:ext uri="{FF2B5EF4-FFF2-40B4-BE49-F238E27FC236}">
                  <a16:creationId xmlns:a16="http://schemas.microsoft.com/office/drawing/2014/main" id="{732B8A95-DD52-4F81-91FD-93BBEDF18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49" name="Object 8">
            <a:extLst>
              <a:ext uri="{FF2B5EF4-FFF2-40B4-BE49-F238E27FC236}">
                <a16:creationId xmlns:a16="http://schemas.microsoft.com/office/drawing/2014/main" id="{D5D19A20-5F11-4293-9DFA-EF281470C863}"/>
              </a:ext>
            </a:extLst>
          </p:cNvPr>
          <p:cNvSpPr txBox="1"/>
          <p:nvPr/>
        </p:nvSpPr>
        <p:spPr>
          <a:xfrm>
            <a:off x="2014317" y="7505700"/>
            <a:ext cx="15887072" cy="68580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또한 유동 인구가 다시 많아진 시점에도 사람들의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바뀐 소비 패턴은 다시 돌아오는 모습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보이지 않았음 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0" name="그룹 1003">
            <a:extLst>
              <a:ext uri="{FF2B5EF4-FFF2-40B4-BE49-F238E27FC236}">
                <a16:creationId xmlns:a16="http://schemas.microsoft.com/office/drawing/2014/main" id="{BA606AE4-F1BD-4AF0-B800-8F304D906B0F}"/>
              </a:ext>
            </a:extLst>
          </p:cNvPr>
          <p:cNvGrpSpPr/>
          <p:nvPr/>
        </p:nvGrpSpPr>
        <p:grpSpPr>
          <a:xfrm>
            <a:off x="1752600" y="7798568"/>
            <a:ext cx="146788" cy="146788"/>
            <a:chOff x="1679472" y="2517318"/>
            <a:chExt cx="146788" cy="146788"/>
          </a:xfrm>
        </p:grpSpPr>
        <p:pic>
          <p:nvPicPr>
            <p:cNvPr id="51" name="Object 10">
              <a:extLst>
                <a:ext uri="{FF2B5EF4-FFF2-40B4-BE49-F238E27FC236}">
                  <a16:creationId xmlns:a16="http://schemas.microsoft.com/office/drawing/2014/main" id="{C9F41655-6125-4492-903A-9CF20B10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8" name="Object 29">
            <a:extLst>
              <a:ext uri="{FF2B5EF4-FFF2-40B4-BE49-F238E27FC236}">
                <a16:creationId xmlns:a16="http://schemas.microsoft.com/office/drawing/2014/main" id="{B8F70EF1-397A-4D24-A915-C8A4327E7393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74E9AFB2-D33C-439C-B17B-F5DFAB32F8A6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6" name="Object 31">
            <a:extLst>
              <a:ext uri="{FF2B5EF4-FFF2-40B4-BE49-F238E27FC236}">
                <a16:creationId xmlns:a16="http://schemas.microsoft.com/office/drawing/2014/main" id="{9B75BCA0-91CD-493D-A6D3-C6EB25586E79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47" name="Object 32">
            <a:extLst>
              <a:ext uri="{FF2B5EF4-FFF2-40B4-BE49-F238E27FC236}">
                <a16:creationId xmlns:a16="http://schemas.microsoft.com/office/drawing/2014/main" id="{A63F580D-238C-4D1C-B38C-FDA630B7C14E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8" name="Object 29">
            <a:extLst>
              <a:ext uri="{FF2B5EF4-FFF2-40B4-BE49-F238E27FC236}">
                <a16:creationId xmlns:a16="http://schemas.microsoft.com/office/drawing/2014/main" id="{BC2F3D6D-4A15-476D-8B4C-A9B1C843056F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B611EF5-5BD0-44E6-BEDA-941DEB09AED9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3BF321A-0868-4071-84CA-647D1D7BC39B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56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4202" y="1277337"/>
            <a:ext cx="17002798" cy="798425"/>
            <a:chOff x="904202" y="1136869"/>
            <a:chExt cx="17886674" cy="7984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202" y="1277337"/>
            <a:ext cx="3515398" cy="798425"/>
            <a:chOff x="904202" y="1136869"/>
            <a:chExt cx="3576950" cy="79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019929" y="2552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4E4D55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코로나로 인해 사람들은 </a:t>
            </a:r>
            <a:r>
              <a:rPr lang="ko-KR" altLang="en-US" sz="2500" b="1" dirty="0">
                <a:solidFill>
                  <a:srgbClr val="639AC3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선택해야 할 것</a:t>
            </a:r>
            <a:r>
              <a:rPr lang="ko-KR" altLang="en-US" sz="2500" b="1" dirty="0">
                <a:solidFill>
                  <a:srgbClr val="4E4D55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과 </a:t>
            </a:r>
            <a:r>
              <a:rPr lang="ko-KR" altLang="en-US" sz="2500" b="1" dirty="0">
                <a:solidFill>
                  <a:srgbClr val="639AC3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포기해야 할 것</a:t>
            </a:r>
            <a:r>
              <a:rPr lang="ko-KR" altLang="en-US" sz="2500" b="1" dirty="0">
                <a:solidFill>
                  <a:srgbClr val="4E4D55"/>
                </a:solidFill>
                <a:highlight>
                  <a:srgbClr val="FFFF00"/>
                </a:highlight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정한 것 같았음 </a:t>
            </a:r>
            <a:endParaRPr lang="en-US" sz="2500" b="1" dirty="0">
              <a:solidFill>
                <a:srgbClr val="4E4D55"/>
              </a:solidFill>
              <a:highlight>
                <a:srgbClr val="FFFF00"/>
              </a:highlight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370" y="1367752"/>
            <a:ext cx="286603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3.  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 분석</a:t>
            </a:r>
            <a:endParaRPr lang="en-US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758212" y="2698780"/>
            <a:ext cx="146788" cy="146788"/>
            <a:chOff x="1679472" y="2517318"/>
            <a:chExt cx="146788" cy="14678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8212" y="3789444"/>
            <a:ext cx="146788" cy="146788"/>
            <a:chOff x="1660264" y="353335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0264" y="353335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019929" y="3467099"/>
            <a:ext cx="14607808" cy="122194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식품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과 같은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일상생활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 맞닿아 있는 재화 및 서비스는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금액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매출 건수가 많았고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코로나에 영향을 받기 전과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큰 변화 등이 없었음 </a:t>
            </a:r>
            <a:endParaRPr lang="en-US" sz="2500" b="1" dirty="0">
              <a:solidFill>
                <a:srgbClr val="639AC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ADBCCC8A-4089-4A13-8569-FF00581CDAA1}"/>
              </a:ext>
            </a:extLst>
          </p:cNvPr>
          <p:cNvSpPr txBox="1"/>
          <p:nvPr/>
        </p:nvSpPr>
        <p:spPr>
          <a:xfrm>
            <a:off x="2014317" y="50030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호텔</a:t>
            </a:r>
            <a:r>
              <a:rPr lang="en-US" altLang="ko-KR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귀금속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과 같이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꼭 필요하지 않은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재화 및 서비스는 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 매출이 줄어들었음 </a:t>
            </a:r>
            <a:endParaRPr lang="en-US" sz="2500" b="1" dirty="0">
              <a:solidFill>
                <a:srgbClr val="639AC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5" name="그룹 1003">
            <a:extLst>
              <a:ext uri="{FF2B5EF4-FFF2-40B4-BE49-F238E27FC236}">
                <a16:creationId xmlns:a16="http://schemas.microsoft.com/office/drawing/2014/main" id="{92C40614-4817-4561-8A1D-4F0A3CD64CD9}"/>
              </a:ext>
            </a:extLst>
          </p:cNvPr>
          <p:cNvGrpSpPr/>
          <p:nvPr/>
        </p:nvGrpSpPr>
        <p:grpSpPr>
          <a:xfrm>
            <a:off x="1752600" y="5149112"/>
            <a:ext cx="146788" cy="146788"/>
            <a:chOff x="1679472" y="2517318"/>
            <a:chExt cx="146788" cy="146788"/>
          </a:xfrm>
        </p:grpSpPr>
        <p:pic>
          <p:nvPicPr>
            <p:cNvPr id="36" name="Object 10">
              <a:extLst>
                <a:ext uri="{FF2B5EF4-FFF2-40B4-BE49-F238E27FC236}">
                  <a16:creationId xmlns:a16="http://schemas.microsoft.com/office/drawing/2014/main" id="{F80A7DDB-AB99-4446-973C-3134E48D0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8" name="Object 29">
            <a:extLst>
              <a:ext uri="{FF2B5EF4-FFF2-40B4-BE49-F238E27FC236}">
                <a16:creationId xmlns:a16="http://schemas.microsoft.com/office/drawing/2014/main" id="{B8F70EF1-397A-4D24-A915-C8A4327E7393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74E9AFB2-D33C-439C-B17B-F5DFAB32F8A6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6" name="Object 31">
            <a:extLst>
              <a:ext uri="{FF2B5EF4-FFF2-40B4-BE49-F238E27FC236}">
                <a16:creationId xmlns:a16="http://schemas.microsoft.com/office/drawing/2014/main" id="{9B75BCA0-91CD-493D-A6D3-C6EB25586E79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47" name="Object 32">
            <a:extLst>
              <a:ext uri="{FF2B5EF4-FFF2-40B4-BE49-F238E27FC236}">
                <a16:creationId xmlns:a16="http://schemas.microsoft.com/office/drawing/2014/main" id="{A63F580D-238C-4D1C-B38C-FDA630B7C14E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8" name="Object 29">
            <a:extLst>
              <a:ext uri="{FF2B5EF4-FFF2-40B4-BE49-F238E27FC236}">
                <a16:creationId xmlns:a16="http://schemas.microsoft.com/office/drawing/2014/main" id="{BC2F3D6D-4A15-476D-8B4C-A9B1C843056F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B611EF5-5BD0-44E6-BEDA-941DEB09AED9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3BF321A-0868-4071-84CA-647D1D7BC39B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63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7315200" y="1277337"/>
            <a:ext cx="3576950" cy="798425"/>
            <a:chOff x="904202" y="1136869"/>
            <a:chExt cx="3576950" cy="79842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576950" cy="79842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558448" y="1406531"/>
            <a:ext cx="3185752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0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유망 산업 </a:t>
            </a:r>
            <a:r>
              <a:rPr lang="en-US" altLang="ko-KR" sz="30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&amp; </a:t>
            </a:r>
            <a:r>
              <a:rPr lang="ko-KR" altLang="en-US" sz="30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품목</a:t>
            </a:r>
            <a:endParaRPr lang="en-US" sz="3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7391400" y="5945275"/>
            <a:ext cx="3576950" cy="798425"/>
            <a:chOff x="904202" y="5507803"/>
            <a:chExt cx="3077551" cy="79842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202" y="5507803"/>
              <a:ext cx="3077551" cy="798425"/>
            </a:xfrm>
            <a:prstGeom prst="rect">
              <a:avLst/>
            </a:prstGeom>
          </p:spPr>
        </p:pic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E41B7612-CC4B-4D7F-914B-E54F3EDC19C7}"/>
              </a:ext>
            </a:extLst>
          </p:cNvPr>
          <p:cNvSpPr txBox="1"/>
          <p:nvPr/>
        </p:nvSpPr>
        <p:spPr>
          <a:xfrm>
            <a:off x="7694714" y="6070075"/>
            <a:ext cx="3049486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0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생활</a:t>
            </a:r>
            <a:r>
              <a:rPr lang="en-US" altLang="ko-KR" sz="30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/</a:t>
            </a:r>
            <a:r>
              <a:rPr lang="ko-KR" altLang="en-US" sz="30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소비의 변화</a:t>
            </a:r>
            <a:endParaRPr lang="en-US" sz="30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F9FBE07-F334-49B7-86FA-CC23BF39BFC2}"/>
              </a:ext>
            </a:extLst>
          </p:cNvPr>
          <p:cNvSpPr/>
          <p:nvPr/>
        </p:nvSpPr>
        <p:spPr>
          <a:xfrm>
            <a:off x="3505200" y="7353300"/>
            <a:ext cx="2133600" cy="2069332"/>
          </a:xfrm>
          <a:prstGeom prst="ellipse">
            <a:avLst/>
          </a:prstGeom>
          <a:solidFill>
            <a:srgbClr val="639AC3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048BA04-53F9-460C-B343-235101634668}"/>
              </a:ext>
            </a:extLst>
          </p:cNvPr>
          <p:cNvSpPr/>
          <p:nvPr/>
        </p:nvSpPr>
        <p:spPr>
          <a:xfrm>
            <a:off x="8077200" y="7353300"/>
            <a:ext cx="2133600" cy="2069332"/>
          </a:xfrm>
          <a:prstGeom prst="ellipse">
            <a:avLst/>
          </a:prstGeom>
          <a:solidFill>
            <a:srgbClr val="639AC3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FC1DE5F-CB20-4CEA-905B-B53CF7F7B599}"/>
              </a:ext>
            </a:extLst>
          </p:cNvPr>
          <p:cNvSpPr/>
          <p:nvPr/>
        </p:nvSpPr>
        <p:spPr>
          <a:xfrm>
            <a:off x="12649200" y="7353300"/>
            <a:ext cx="2133600" cy="2069332"/>
          </a:xfrm>
          <a:prstGeom prst="ellipse">
            <a:avLst/>
          </a:prstGeom>
          <a:solidFill>
            <a:srgbClr val="639AC3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Object 29">
            <a:extLst>
              <a:ext uri="{FF2B5EF4-FFF2-40B4-BE49-F238E27FC236}">
                <a16:creationId xmlns:a16="http://schemas.microsoft.com/office/drawing/2014/main" id="{45F1935B-1856-43EC-9256-7B5DDD116543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2" name="Object 30">
            <a:extLst>
              <a:ext uri="{FF2B5EF4-FFF2-40B4-BE49-F238E27FC236}">
                <a16:creationId xmlns:a16="http://schemas.microsoft.com/office/drawing/2014/main" id="{38E79499-9036-415B-8C28-B79BD46DE7B0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3" name="Object 31">
            <a:extLst>
              <a:ext uri="{FF2B5EF4-FFF2-40B4-BE49-F238E27FC236}">
                <a16:creationId xmlns:a16="http://schemas.microsoft.com/office/drawing/2014/main" id="{22991C57-4BFB-4790-823C-BAE1055823A4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44" name="Object 32">
            <a:extLst>
              <a:ext uri="{FF2B5EF4-FFF2-40B4-BE49-F238E27FC236}">
                <a16:creationId xmlns:a16="http://schemas.microsoft.com/office/drawing/2014/main" id="{CA9390BB-52A4-4CC6-A5D3-1D8FBEDB0706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5" name="Object 29">
            <a:extLst>
              <a:ext uri="{FF2B5EF4-FFF2-40B4-BE49-F238E27FC236}">
                <a16:creationId xmlns:a16="http://schemas.microsoft.com/office/drawing/2014/main" id="{94F66120-621E-409E-B09A-AC650A7CB81E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51C5AEB-BFB2-4F0B-83D1-BD081369C8AF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EDE1A1E-8B15-4279-AB79-D18CC5A6CF99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84E8F63F-029A-4151-85AA-8F1C7B3E5FB1}"/>
              </a:ext>
            </a:extLst>
          </p:cNvPr>
          <p:cNvSpPr/>
          <p:nvPr/>
        </p:nvSpPr>
        <p:spPr>
          <a:xfrm>
            <a:off x="3505200" y="2685414"/>
            <a:ext cx="2133600" cy="2069332"/>
          </a:xfrm>
          <a:prstGeom prst="ellipse">
            <a:avLst/>
          </a:prstGeom>
          <a:solidFill>
            <a:srgbClr val="639AC3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74B2C8E-F97D-4A08-B9F5-CB14F5E89DBC}"/>
              </a:ext>
            </a:extLst>
          </p:cNvPr>
          <p:cNvSpPr/>
          <p:nvPr/>
        </p:nvSpPr>
        <p:spPr>
          <a:xfrm>
            <a:off x="8077200" y="2685414"/>
            <a:ext cx="2133600" cy="2069332"/>
          </a:xfrm>
          <a:prstGeom prst="ellipse">
            <a:avLst/>
          </a:prstGeom>
          <a:solidFill>
            <a:srgbClr val="639AC3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D6BEC88-B222-44B9-9ABD-D3A8794FBE45}"/>
              </a:ext>
            </a:extLst>
          </p:cNvPr>
          <p:cNvSpPr/>
          <p:nvPr/>
        </p:nvSpPr>
        <p:spPr>
          <a:xfrm>
            <a:off x="12649200" y="2685414"/>
            <a:ext cx="2133600" cy="2069332"/>
          </a:xfrm>
          <a:prstGeom prst="ellipse">
            <a:avLst/>
          </a:prstGeom>
          <a:solidFill>
            <a:srgbClr val="639AC3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BFABD6-C13E-478A-9B5A-12E60A9AE2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472" y="2862783"/>
            <a:ext cx="1290117" cy="160187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8E9C645D-AD65-4C18-BBD6-CF449BC72E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3570193"/>
            <a:ext cx="964136" cy="96413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4657E14-FA11-43B0-9AA8-95E2DBFB65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54" y="2862783"/>
            <a:ext cx="1671546" cy="1671546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BBADD68-6F37-42A0-823A-EC68C708776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54" y="7617234"/>
            <a:ext cx="1641066" cy="1641066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CCA7FD50-61F0-4078-9307-E06715115E9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7846" y="7581900"/>
            <a:ext cx="1586354" cy="1586354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745FE49E-5CEE-4012-8377-E6848BFB71F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2909086"/>
            <a:ext cx="1822370" cy="1822370"/>
          </a:xfrm>
          <a:prstGeom prst="rect">
            <a:avLst/>
          </a:prstGeom>
        </p:spPr>
      </p:pic>
      <p:pic>
        <p:nvPicPr>
          <p:cNvPr id="4" name="그래픽 3" descr="동전">
            <a:extLst>
              <a:ext uri="{FF2B5EF4-FFF2-40B4-BE49-F238E27FC236}">
                <a16:creationId xmlns:a16="http://schemas.microsoft.com/office/drawing/2014/main" id="{4A8F71FF-A4A5-4197-B250-E2EF12D84D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89095" y="7685375"/>
            <a:ext cx="1572925" cy="1572925"/>
          </a:xfrm>
          <a:prstGeom prst="rect">
            <a:avLst/>
          </a:prstGeom>
        </p:spPr>
      </p:pic>
      <p:pic>
        <p:nvPicPr>
          <p:cNvPr id="7" name="그래픽 6" descr="아래쪽 화살표">
            <a:extLst>
              <a:ext uri="{FF2B5EF4-FFF2-40B4-BE49-F238E27FC236}">
                <a16:creationId xmlns:a16="http://schemas.microsoft.com/office/drawing/2014/main" id="{70F03F4F-62E5-4A61-8921-79B6812FCD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691265" y="7617234"/>
            <a:ext cx="680962" cy="6809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FF0A8A-0700-4AEF-8C4C-4081BDBD291D}"/>
              </a:ext>
            </a:extLst>
          </p:cNvPr>
          <p:cNvSpPr txBox="1"/>
          <p:nvPr/>
        </p:nvSpPr>
        <p:spPr>
          <a:xfrm>
            <a:off x="3505200" y="4958072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0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타겟 </a:t>
            </a:r>
            <a:r>
              <a:rPr lang="en-US" altLang="ko-KR" sz="20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&amp; </a:t>
            </a:r>
            <a:r>
              <a:rPr lang="ko-KR" altLang="en-US" sz="20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26153-592C-4D63-BC54-812EA250CFA6}"/>
              </a:ext>
            </a:extLst>
          </p:cNvPr>
          <p:cNvSpPr txBox="1"/>
          <p:nvPr/>
        </p:nvSpPr>
        <p:spPr>
          <a:xfrm>
            <a:off x="8877300" y="4971823"/>
            <a:ext cx="768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배달</a:t>
            </a:r>
            <a:endParaRPr lang="ko-KR" altLang="en-US" sz="2000" b="1" dirty="0">
              <a:solidFill>
                <a:srgbClr val="639AC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F648E-8241-437E-BDA3-CDDD6D335F7B}"/>
              </a:ext>
            </a:extLst>
          </p:cNvPr>
          <p:cNvSpPr txBox="1"/>
          <p:nvPr/>
        </p:nvSpPr>
        <p:spPr>
          <a:xfrm>
            <a:off x="13051741" y="4949174"/>
            <a:ext cx="1731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인터넷 </a:t>
            </a:r>
            <a:r>
              <a:rPr lang="en-US" altLang="ko-KR" sz="20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P/G</a:t>
            </a:r>
            <a:endParaRPr lang="ko-KR" altLang="en-US" sz="2000" b="1" dirty="0">
              <a:solidFill>
                <a:srgbClr val="639AC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8322E-7B76-4C4E-9801-92AB3F2C0C68}"/>
              </a:ext>
            </a:extLst>
          </p:cNvPr>
          <p:cNvSpPr txBox="1"/>
          <p:nvPr/>
        </p:nvSpPr>
        <p:spPr>
          <a:xfrm>
            <a:off x="3917595" y="9619095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CHEAPER</a:t>
            </a:r>
            <a:r>
              <a:rPr lang="ko-KR" altLang="en-US" sz="20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2ECF7-59B4-4613-8CEB-1FD388D3E5F4}"/>
              </a:ext>
            </a:extLst>
          </p:cNvPr>
          <p:cNvSpPr txBox="1"/>
          <p:nvPr/>
        </p:nvSpPr>
        <p:spPr>
          <a:xfrm>
            <a:off x="8458200" y="96393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선택과 포기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25967A-AF5B-4E79-B4D5-9BCAA29CDE8E}"/>
              </a:ext>
            </a:extLst>
          </p:cNvPr>
          <p:cNvSpPr txBox="1"/>
          <p:nvPr/>
        </p:nvSpPr>
        <p:spPr>
          <a:xfrm>
            <a:off x="13335000" y="9604991"/>
            <a:ext cx="969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sz="20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699304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4161" y="4630865"/>
            <a:ext cx="9642857" cy="99045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6900" kern="0" spc="-200" dirty="0" err="1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여기어때 잘난체 OTF" pitchFamily="34" charset="0"/>
              </a:rPr>
              <a:t>감사합니다</a:t>
            </a:r>
            <a:endParaRPr 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8923477"/>
            <a:ext cx="1609938" cy="69009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>
                <a:solidFill>
                  <a:srgbClr val="639AC3"/>
                </a:solidFill>
                <a:latin typeface="에스코어 드림 5" pitchFamily="34" charset="0"/>
                <a:cs typeface="에스코어 드림 5" pitchFamily="34" charset="0"/>
              </a:rPr>
              <a:t>작성자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2667000" y="9110534"/>
            <a:ext cx="5287566" cy="604966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 err="1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데이콘</a:t>
            </a:r>
            <a:r>
              <a:rPr lang="ko-KR" altLang="en-US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포스트 코로나 데이터 시각화 경진대회 </a:t>
            </a:r>
            <a:r>
              <a:rPr lang="en-US" altLang="ko-KR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DNA</a:t>
            </a:r>
            <a:r>
              <a:rPr lang="ko-KR" altLang="en-US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팀</a:t>
            </a:r>
            <a:endParaRPr lang="en-US" dirty="0">
              <a:solidFill>
                <a:srgbClr val="639AC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68002" y="8917341"/>
            <a:ext cx="1609938" cy="69009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500" kern="0" spc="-300" dirty="0">
                <a:solidFill>
                  <a:srgbClr val="639AC3"/>
                </a:solidFill>
                <a:latin typeface="에스코어 드림 5" pitchFamily="34" charset="0"/>
                <a:cs typeface="에스코어 드림 5" pitchFamily="34" charset="0"/>
              </a:rPr>
              <a:t>작성일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9677940" y="9056505"/>
            <a:ext cx="1980660" cy="4303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2020.07.31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969275" y="8533267"/>
            <a:ext cx="16307412" cy="27906"/>
            <a:chOff x="969275" y="8533267"/>
            <a:chExt cx="16307412" cy="279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275" y="8533267"/>
              <a:ext cx="16307412" cy="27906"/>
            </a:xfrm>
            <a:prstGeom prst="rect">
              <a:avLst/>
            </a:prstGeom>
          </p:spPr>
        </p:pic>
      </p:grpSp>
      <p:sp>
        <p:nvSpPr>
          <p:cNvPr id="3" name="Object 7">
            <a:extLst>
              <a:ext uri="{FF2B5EF4-FFF2-40B4-BE49-F238E27FC236}">
                <a16:creationId xmlns:a16="http://schemas.microsoft.com/office/drawing/2014/main" id="{BB33442E-431C-430D-88F5-41310C8C3779}"/>
              </a:ext>
            </a:extLst>
          </p:cNvPr>
          <p:cNvSpPr txBox="1"/>
          <p:nvPr/>
        </p:nvSpPr>
        <p:spPr>
          <a:xfrm>
            <a:off x="11115462" y="8917341"/>
            <a:ext cx="2143338" cy="69009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500" kern="0" spc="-300">
                <a:solidFill>
                  <a:srgbClr val="639AC3"/>
                </a:solidFill>
                <a:latin typeface="에스코어 드림 5" pitchFamily="34" charset="0"/>
              </a:rPr>
              <a:t>참고사항 </a:t>
            </a:r>
            <a:endParaRPr lang="en-US" dirty="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E6AE55B4-B31A-4C14-8957-C24DE46BE1E7}"/>
              </a:ext>
            </a:extLst>
          </p:cNvPr>
          <p:cNvSpPr txBox="1"/>
          <p:nvPr/>
        </p:nvSpPr>
        <p:spPr>
          <a:xfrm>
            <a:off x="12954540" y="9029700"/>
            <a:ext cx="5333460" cy="430395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웹페이지에 간단한 </a:t>
            </a:r>
            <a:r>
              <a:rPr lang="ko-KR" altLang="en-US" dirty="0" err="1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태블로가</a:t>
            </a:r>
            <a:r>
              <a:rPr lang="ko-KR" altLang="en-US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추가되어 있습니다</a:t>
            </a:r>
            <a:r>
              <a:rPr lang="en-US" altLang="ko-KR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  <a:endParaRPr lang="en-US" dirty="0">
              <a:solidFill>
                <a:srgbClr val="639AC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4202" y="1320746"/>
            <a:ext cx="3999519" cy="798425"/>
            <a:chOff x="904202" y="1136869"/>
            <a:chExt cx="3999519" cy="7984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562964" y="1441177"/>
            <a:ext cx="2856636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 확인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222272" y="8079918"/>
            <a:ext cx="146788" cy="146788"/>
            <a:chOff x="1679472" y="251731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757E0896-2A4B-4334-8D4E-85F91646D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431540"/>
            <a:ext cx="7924800" cy="497878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8594088-8FD0-4882-BB52-0B6DADB985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415049"/>
            <a:ext cx="7924800" cy="5023509"/>
          </a:xfrm>
          <a:prstGeom prst="rect">
            <a:avLst/>
          </a:prstGeom>
        </p:spPr>
      </p:pic>
      <p:sp>
        <p:nvSpPr>
          <p:cNvPr id="26" name="Object 8">
            <a:extLst>
              <a:ext uri="{FF2B5EF4-FFF2-40B4-BE49-F238E27FC236}">
                <a16:creationId xmlns:a16="http://schemas.microsoft.com/office/drawing/2014/main" id="{91F0CEA8-0E45-46FC-A70F-1CAF4883FC7C}"/>
              </a:ext>
            </a:extLst>
          </p:cNvPr>
          <p:cNvSpPr txBox="1"/>
          <p:nvPr/>
        </p:nvSpPr>
        <p:spPr>
          <a:xfrm>
            <a:off x="1560189" y="7886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좌측</a:t>
            </a:r>
            <a:r>
              <a:rPr lang="ko-KR" altLang="en-US" sz="2500" b="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그래프는 우측 그래프를 </a:t>
            </a:r>
            <a:r>
              <a:rPr lang="en-US" altLang="ko-KR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2019, 2020</a:t>
            </a:r>
            <a:r>
              <a:rPr lang="ko-KR" altLang="en-US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월별로 </a:t>
            </a:r>
            <a:r>
              <a:rPr lang="ko-KR" altLang="en-US" sz="2500" b="1" i="0" dirty="0" err="1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재표현</a:t>
            </a:r>
            <a:r>
              <a:rPr lang="ko-KR" altLang="en-US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2500" b="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한 그래프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2E4C2856-2008-4061-90F3-B1DFAED68CCA}"/>
              </a:ext>
            </a:extLst>
          </p:cNvPr>
          <p:cNvGrpSpPr/>
          <p:nvPr/>
        </p:nvGrpSpPr>
        <p:grpSpPr>
          <a:xfrm>
            <a:off x="1219200" y="8806712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5506FF95-86C8-44BD-8AF8-F1D18B8C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D61C39B1-EBF0-4A3B-99A7-62A20B13AB01}"/>
              </a:ext>
            </a:extLst>
          </p:cNvPr>
          <p:cNvSpPr txBox="1"/>
          <p:nvPr/>
        </p:nvSpPr>
        <p:spPr>
          <a:xfrm>
            <a:off x="1557117" y="86606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모두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1~2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월에 같은 추세를 보이다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 이후부터 다른 경향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보임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(2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/>
              </a:rPr>
              <a:t>020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/>
              </a:rPr>
              <a:t>년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/>
              </a:rPr>
              <a:t>2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/>
              </a:rPr>
              <a:t>월 이후로 하락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5" name="그룹 1004">
            <a:extLst>
              <a:ext uri="{FF2B5EF4-FFF2-40B4-BE49-F238E27FC236}">
                <a16:creationId xmlns:a16="http://schemas.microsoft.com/office/drawing/2014/main" id="{317F5909-D2B4-4917-B97C-E6E77038ACD5}"/>
              </a:ext>
            </a:extLst>
          </p:cNvPr>
          <p:cNvGrpSpPr/>
          <p:nvPr/>
        </p:nvGrpSpPr>
        <p:grpSpPr>
          <a:xfrm>
            <a:off x="1219200" y="9492512"/>
            <a:ext cx="146788" cy="146788"/>
            <a:chOff x="1679472" y="2517318"/>
            <a:chExt cx="146788" cy="146788"/>
          </a:xfrm>
        </p:grpSpPr>
        <p:pic>
          <p:nvPicPr>
            <p:cNvPr id="56" name="Object 13">
              <a:extLst>
                <a:ext uri="{FF2B5EF4-FFF2-40B4-BE49-F238E27FC236}">
                  <a16:creationId xmlns:a16="http://schemas.microsoft.com/office/drawing/2014/main" id="{BE778C68-C040-4D46-B459-5BA425965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7" name="Object 8">
            <a:extLst>
              <a:ext uri="{FF2B5EF4-FFF2-40B4-BE49-F238E27FC236}">
                <a16:creationId xmlns:a16="http://schemas.microsoft.com/office/drawing/2014/main" id="{0AC71E40-9CA3-4415-900B-D5270AD2BBB2}"/>
              </a:ext>
            </a:extLst>
          </p:cNvPr>
          <p:cNvSpPr txBox="1"/>
          <p:nvPr/>
        </p:nvSpPr>
        <p:spPr>
          <a:xfrm>
            <a:off x="1557117" y="93464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이로 인해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 이후 부터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5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 까지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를 코로나로 인한 </a:t>
            </a:r>
            <a:r>
              <a:rPr lang="ko-KR" altLang="en-US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경제 타격 시점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이라고 예상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9AB436B6-100D-4ED3-833D-6EB678F5DC96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47D77C83-FB1F-4503-884D-41B4E0330860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E7A32E62-9D14-46E7-BA22-266BC3AFD44C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4CD1B0F7-0CE1-4907-8000-7930D8F30F15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8" name="Object 29">
            <a:extLst>
              <a:ext uri="{FF2B5EF4-FFF2-40B4-BE49-F238E27FC236}">
                <a16:creationId xmlns:a16="http://schemas.microsoft.com/office/drawing/2014/main" id="{6765A35B-0C98-4F48-81C3-71BA7B649203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8B0972D-1D91-41CB-996E-03418F16411C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CF985E3-5EE5-4BA2-9CE8-B57DC59ED8C2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5CF7B90-52D4-46AF-B35B-59CB062E3C25}"/>
              </a:ext>
            </a:extLst>
          </p:cNvPr>
          <p:cNvCxnSpPr>
            <a:cxnSpLocks/>
          </p:cNvCxnSpPr>
          <p:nvPr/>
        </p:nvCxnSpPr>
        <p:spPr>
          <a:xfrm>
            <a:off x="3048000" y="4229100"/>
            <a:ext cx="0" cy="1219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06FC27B-8657-4035-9F28-949A7A52FDF6}"/>
              </a:ext>
            </a:extLst>
          </p:cNvPr>
          <p:cNvCxnSpPr>
            <a:cxnSpLocks/>
          </p:cNvCxnSpPr>
          <p:nvPr/>
        </p:nvCxnSpPr>
        <p:spPr>
          <a:xfrm>
            <a:off x="4191000" y="3848100"/>
            <a:ext cx="0" cy="25146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E9CDF89-9D1D-47A7-820A-B2D42585C1F1}"/>
              </a:ext>
            </a:extLst>
          </p:cNvPr>
          <p:cNvCxnSpPr>
            <a:cxnSpLocks/>
          </p:cNvCxnSpPr>
          <p:nvPr/>
        </p:nvCxnSpPr>
        <p:spPr>
          <a:xfrm>
            <a:off x="3657600" y="4610100"/>
            <a:ext cx="0" cy="13041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42B9E26-A3D6-4E63-8461-B5D5B32FE0DD}"/>
              </a:ext>
            </a:extLst>
          </p:cNvPr>
          <p:cNvSpPr txBox="1"/>
          <p:nvPr/>
        </p:nvSpPr>
        <p:spPr>
          <a:xfrm>
            <a:off x="5005315" y="1573768"/>
            <a:ext cx="12673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 </a:t>
            </a:r>
            <a:r>
              <a:rPr lang="en-US" altLang="ko-KR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카테고리성장지수 </a:t>
            </a:r>
            <a:r>
              <a:rPr lang="en-US" altLang="ko-KR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( 2018</a:t>
            </a:r>
            <a:r>
              <a:rPr lang="ko-KR" altLang="en-US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월평균 대비 매출 성장 비율</a:t>
            </a:r>
            <a:r>
              <a:rPr lang="en-US" altLang="ko-KR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100</a:t>
            </a:r>
            <a:r>
              <a:rPr lang="ko-KR" altLang="en-US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기준으로 이상이면 매출 상승</a:t>
            </a:r>
            <a:r>
              <a:rPr lang="en-US" altLang="ko-KR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이하면 하락</a:t>
            </a:r>
            <a:endParaRPr lang="en-US" altLang="ko-KR" b="1" dirty="0">
              <a:solidFill>
                <a:srgbClr val="639AC3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56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4202" y="1320746"/>
            <a:ext cx="3999519" cy="798425"/>
            <a:chOff x="904202" y="1136869"/>
            <a:chExt cx="3999519" cy="7984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193042" y="1427659"/>
            <a:ext cx="3532121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나이대별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1222272" y="8079918"/>
            <a:ext cx="146788" cy="146788"/>
            <a:chOff x="1679472" y="2517318"/>
            <a:chExt cx="146788" cy="146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6" name="Object 8">
            <a:extLst>
              <a:ext uri="{FF2B5EF4-FFF2-40B4-BE49-F238E27FC236}">
                <a16:creationId xmlns:a16="http://schemas.microsoft.com/office/drawing/2014/main" id="{91F0CEA8-0E45-46FC-A70F-1CAF4883FC7C}"/>
              </a:ext>
            </a:extLst>
          </p:cNvPr>
          <p:cNvSpPr txBox="1"/>
          <p:nvPr/>
        </p:nvSpPr>
        <p:spPr>
          <a:xfrm>
            <a:off x="1562729" y="7886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경우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5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월을 제외하고는 모두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수치가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100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을 넘음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2E4C2856-2008-4061-90F3-B1DFAED68CCA}"/>
              </a:ext>
            </a:extLst>
          </p:cNvPr>
          <p:cNvGrpSpPr/>
          <p:nvPr/>
        </p:nvGrpSpPr>
        <p:grpSpPr>
          <a:xfrm>
            <a:off x="1219200" y="8806712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5506FF95-86C8-44BD-8AF8-F1D18B8C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D61C39B1-EBF0-4A3B-99A7-62A20B13AB01}"/>
              </a:ext>
            </a:extLst>
          </p:cNvPr>
          <p:cNvSpPr txBox="1"/>
          <p:nvPr/>
        </p:nvSpPr>
        <p:spPr>
          <a:xfrm>
            <a:off x="1559657" y="86606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sz="2500" b="1" dirty="0">
                <a:solidFill>
                  <a:srgbClr val="639AC3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 가장 높은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지수를 기록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5" name="그룹 1004">
            <a:extLst>
              <a:ext uri="{FF2B5EF4-FFF2-40B4-BE49-F238E27FC236}">
                <a16:creationId xmlns:a16="http://schemas.microsoft.com/office/drawing/2014/main" id="{317F5909-D2B4-4917-B97C-E6E77038ACD5}"/>
              </a:ext>
            </a:extLst>
          </p:cNvPr>
          <p:cNvGrpSpPr/>
          <p:nvPr/>
        </p:nvGrpSpPr>
        <p:grpSpPr>
          <a:xfrm>
            <a:off x="1219200" y="9492512"/>
            <a:ext cx="146788" cy="146788"/>
            <a:chOff x="1679472" y="2517318"/>
            <a:chExt cx="146788" cy="146788"/>
          </a:xfrm>
        </p:grpSpPr>
        <p:pic>
          <p:nvPicPr>
            <p:cNvPr id="56" name="Object 13">
              <a:extLst>
                <a:ext uri="{FF2B5EF4-FFF2-40B4-BE49-F238E27FC236}">
                  <a16:creationId xmlns:a16="http://schemas.microsoft.com/office/drawing/2014/main" id="{BE778C68-C040-4D46-B459-5BA425965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7" name="Object 8">
            <a:extLst>
              <a:ext uri="{FF2B5EF4-FFF2-40B4-BE49-F238E27FC236}">
                <a16:creationId xmlns:a16="http://schemas.microsoft.com/office/drawing/2014/main" id="{0AC71E40-9CA3-4415-900B-D5270AD2BBB2}"/>
              </a:ext>
            </a:extLst>
          </p:cNvPr>
          <p:cNvSpPr txBox="1"/>
          <p:nvPr/>
        </p:nvSpPr>
        <p:spPr>
          <a:xfrm>
            <a:off x="1559657" y="93464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다른 나이대는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b="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지수가 주로 </a:t>
            </a:r>
            <a:r>
              <a:rPr lang="en-US" altLang="ko-KR" sz="2500" b="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100 </a:t>
            </a:r>
            <a:r>
              <a:rPr lang="ko-KR" altLang="en-US" sz="2500" b="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근처에 있었는데 </a:t>
            </a:r>
            <a:r>
              <a:rPr lang="en-US" altLang="ko-KR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3</a:t>
            </a:r>
            <a:r>
              <a:rPr lang="ko-KR" altLang="en-US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 부터는 확실히 </a:t>
            </a:r>
            <a:r>
              <a:rPr lang="ko-KR" altLang="en-US" sz="2500" b="1" i="0" dirty="0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하락세</a:t>
            </a:r>
            <a:endParaRPr lang="en-US" sz="2500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BBFA6B-8F5D-48B5-82CB-7262804F4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152" y="2400300"/>
            <a:ext cx="11367448" cy="5038686"/>
          </a:xfrm>
          <a:prstGeom prst="rect">
            <a:avLst/>
          </a:prstGeom>
        </p:spPr>
      </p:pic>
      <p:sp>
        <p:nvSpPr>
          <p:cNvPr id="24" name="Object 29">
            <a:extLst>
              <a:ext uri="{FF2B5EF4-FFF2-40B4-BE49-F238E27FC236}">
                <a16:creationId xmlns:a16="http://schemas.microsoft.com/office/drawing/2014/main" id="{100C691F-9F84-49A9-BF1C-BAC7C557E288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5" name="Object 30">
            <a:extLst>
              <a:ext uri="{FF2B5EF4-FFF2-40B4-BE49-F238E27FC236}">
                <a16:creationId xmlns:a16="http://schemas.microsoft.com/office/drawing/2014/main" id="{252AF919-BA54-4883-8FCB-BF04B6533D8B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7" name="Object 31">
            <a:extLst>
              <a:ext uri="{FF2B5EF4-FFF2-40B4-BE49-F238E27FC236}">
                <a16:creationId xmlns:a16="http://schemas.microsoft.com/office/drawing/2014/main" id="{92ED99FE-A5E6-4D18-8CB7-49C34B077D37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28" name="Object 32">
            <a:extLst>
              <a:ext uri="{FF2B5EF4-FFF2-40B4-BE49-F238E27FC236}">
                <a16:creationId xmlns:a16="http://schemas.microsoft.com/office/drawing/2014/main" id="{C3A7E5BC-E22D-42FC-AC31-5D6541284755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C8F274B4-E090-4F37-8D34-AFFBD986B7C1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88AECE8-E163-4E86-89FE-B90F4C33B18D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D0D3396-5CB6-42AA-9B2F-21915BE78426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ject 8">
            <a:extLst>
              <a:ext uri="{FF2B5EF4-FFF2-40B4-BE49-F238E27FC236}">
                <a16:creationId xmlns:a16="http://schemas.microsoft.com/office/drawing/2014/main" id="{BCD364A5-F121-4A8A-A131-655B955D1A5C}"/>
              </a:ext>
            </a:extLst>
          </p:cNvPr>
          <p:cNvSpPr txBox="1"/>
          <p:nvPr/>
        </p:nvSpPr>
        <p:spPr>
          <a:xfrm>
            <a:off x="13030200" y="3264037"/>
            <a:ext cx="3743632" cy="33356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빨간색 영역</a:t>
            </a:r>
            <a:endParaRPr lang="en-US" altLang="ko-KR" sz="14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 이후 구간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코로나로 인한 </a:t>
            </a:r>
            <a:r>
              <a:rPr lang="ko-KR" altLang="en-US" sz="1400" i="0" dirty="0">
                <a:solidFill>
                  <a:srgbClr val="FF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경제 타격 시점</a:t>
            </a:r>
            <a:endParaRPr lang="en-US" altLang="ko-KR" sz="1400" i="0" dirty="0">
              <a:solidFill>
                <a:srgbClr val="FF0000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01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4202" y="1320746"/>
            <a:ext cx="3999519" cy="798425"/>
            <a:chOff x="904202" y="1136869"/>
            <a:chExt cx="3999519" cy="7984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96916" y="1395335"/>
            <a:ext cx="32004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카테고리별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2" name="그룹 1004">
            <a:extLst>
              <a:ext uri="{FF2B5EF4-FFF2-40B4-BE49-F238E27FC236}">
                <a16:creationId xmlns:a16="http://schemas.microsoft.com/office/drawing/2014/main" id="{2E4C2856-2008-4061-90F3-B1DFAED68CCA}"/>
              </a:ext>
            </a:extLst>
          </p:cNvPr>
          <p:cNvGrpSpPr/>
          <p:nvPr/>
        </p:nvGrpSpPr>
        <p:grpSpPr>
          <a:xfrm>
            <a:off x="1219200" y="8566180"/>
            <a:ext cx="146788" cy="146788"/>
            <a:chOff x="1679472" y="2517318"/>
            <a:chExt cx="146788" cy="146788"/>
          </a:xfrm>
        </p:grpSpPr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5506FF95-86C8-44BD-8AF8-F1D18B8CB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4" name="Object 8">
            <a:extLst>
              <a:ext uri="{FF2B5EF4-FFF2-40B4-BE49-F238E27FC236}">
                <a16:creationId xmlns:a16="http://schemas.microsoft.com/office/drawing/2014/main" id="{D61C39B1-EBF0-4A3B-99A7-62A20B13AB01}"/>
              </a:ext>
            </a:extLst>
          </p:cNvPr>
          <p:cNvSpPr txBox="1"/>
          <p:nvPr/>
        </p:nvSpPr>
        <p:spPr>
          <a:xfrm>
            <a:off x="1559657" y="84201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 이후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로는 </a:t>
            </a:r>
            <a:r>
              <a:rPr lang="en-US" altLang="ko-KR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지수가 모든 카테고리에서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떨어짐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5" name="그룹 1004">
            <a:extLst>
              <a:ext uri="{FF2B5EF4-FFF2-40B4-BE49-F238E27FC236}">
                <a16:creationId xmlns:a16="http://schemas.microsoft.com/office/drawing/2014/main" id="{317F5909-D2B4-4917-B97C-E6E77038ACD5}"/>
              </a:ext>
            </a:extLst>
          </p:cNvPr>
          <p:cNvGrpSpPr/>
          <p:nvPr/>
        </p:nvGrpSpPr>
        <p:grpSpPr>
          <a:xfrm>
            <a:off x="1219200" y="9251980"/>
            <a:ext cx="146788" cy="146788"/>
            <a:chOff x="1679472" y="2517318"/>
            <a:chExt cx="146788" cy="146788"/>
          </a:xfrm>
        </p:grpSpPr>
        <p:pic>
          <p:nvPicPr>
            <p:cNvPr id="56" name="Object 13">
              <a:extLst>
                <a:ext uri="{FF2B5EF4-FFF2-40B4-BE49-F238E27FC236}">
                  <a16:creationId xmlns:a16="http://schemas.microsoft.com/office/drawing/2014/main" id="{BE778C68-C040-4D46-B459-5BA425965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7" name="Object 8">
            <a:extLst>
              <a:ext uri="{FF2B5EF4-FFF2-40B4-BE49-F238E27FC236}">
                <a16:creationId xmlns:a16="http://schemas.microsoft.com/office/drawing/2014/main" id="{0AC71E40-9CA3-4415-900B-D5270AD2BBB2}"/>
              </a:ext>
            </a:extLst>
          </p:cNvPr>
          <p:cNvSpPr txBox="1"/>
          <p:nvPr/>
        </p:nvSpPr>
        <p:spPr>
          <a:xfrm>
            <a:off x="1559657" y="91059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특히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화장품의 </a:t>
            </a:r>
            <a:r>
              <a:rPr lang="ko-KR" altLang="en-US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하향세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 눈에 띄는 모습 </a:t>
            </a:r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4793A4-434E-44C9-AE0D-F916C4C54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400301"/>
            <a:ext cx="7933161" cy="50292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27614E3-175C-49BF-AF0A-21366EB05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400300"/>
            <a:ext cx="7924800" cy="5029200"/>
          </a:xfrm>
          <a:prstGeom prst="rect">
            <a:avLst/>
          </a:prstGeom>
        </p:spPr>
      </p:pic>
      <p:sp>
        <p:nvSpPr>
          <p:cNvPr id="22" name="Object 29">
            <a:extLst>
              <a:ext uri="{FF2B5EF4-FFF2-40B4-BE49-F238E27FC236}">
                <a16:creationId xmlns:a16="http://schemas.microsoft.com/office/drawing/2014/main" id="{F135FCE0-A555-4601-A427-8EE5956DD5FD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3" name="Object 30">
            <a:extLst>
              <a:ext uri="{FF2B5EF4-FFF2-40B4-BE49-F238E27FC236}">
                <a16:creationId xmlns:a16="http://schemas.microsoft.com/office/drawing/2014/main" id="{0E6F33EB-ABBF-4A66-823F-A729F42D2EDC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4" name="Object 31">
            <a:extLst>
              <a:ext uri="{FF2B5EF4-FFF2-40B4-BE49-F238E27FC236}">
                <a16:creationId xmlns:a16="http://schemas.microsoft.com/office/drawing/2014/main" id="{023307DC-C37B-43EC-82DF-A46D1107A5FB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25" name="Object 32">
            <a:extLst>
              <a:ext uri="{FF2B5EF4-FFF2-40B4-BE49-F238E27FC236}">
                <a16:creationId xmlns:a16="http://schemas.microsoft.com/office/drawing/2014/main" id="{D767F78E-FC27-49B4-B9B7-A53BE37DF435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Object 29">
            <a:extLst>
              <a:ext uri="{FF2B5EF4-FFF2-40B4-BE49-F238E27FC236}">
                <a16:creationId xmlns:a16="http://schemas.microsoft.com/office/drawing/2014/main" id="{88ED15BF-2163-4D0A-8A33-986207E18B97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E87625B-C59A-4991-93FA-FDE0A73837C0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8DAE599-7761-4CAA-8FEC-A02C1D885B08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07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04202" y="1320746"/>
            <a:ext cx="16926598" cy="798425"/>
            <a:chOff x="904202" y="1136869"/>
            <a:chExt cx="17886674" cy="798425"/>
          </a:xfrm>
        </p:grpSpPr>
        <p:pic>
          <p:nvPicPr>
            <p:cNvPr id="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202" y="1136869"/>
              <a:ext cx="17886674" cy="79842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4202" y="1320746"/>
            <a:ext cx="8011198" cy="798425"/>
            <a:chOff x="904202" y="1136869"/>
            <a:chExt cx="3999519" cy="7984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202" y="1136869"/>
              <a:ext cx="3999519" cy="79842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95400" y="1432266"/>
            <a:ext cx="3124200" cy="470221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카테고리별 </a:t>
            </a:r>
            <a:r>
              <a:rPr lang="en-US" altLang="ko-KR" sz="3300" b="1" kern="0" spc="-200" dirty="0">
                <a:solidFill>
                  <a:srgbClr val="FBFCFC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D61C39B1-EBF0-4A3B-99A7-62A20B13AB01}"/>
              </a:ext>
            </a:extLst>
          </p:cNvPr>
          <p:cNvSpPr txBox="1"/>
          <p:nvPr/>
        </p:nvSpPr>
        <p:spPr>
          <a:xfrm>
            <a:off x="13030200" y="3264037"/>
            <a:ext cx="3743632" cy="3335602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>
              <a:lnSpc>
                <a:spcPct val="150000"/>
              </a:lnSpc>
            </a:pPr>
            <a:r>
              <a:rPr lang="en-US" altLang="ko-KR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CGI </a:t>
            </a:r>
            <a:r>
              <a:rPr lang="ko-KR" altLang="en-US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</a:t>
            </a:r>
            <a:endParaRPr lang="en-US" altLang="ko-KR" sz="1400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년과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년을 비교하기 위해 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월별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 지수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에서</a:t>
            </a:r>
            <a:endParaRPr lang="en-US" altLang="ko-KR" sz="14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월별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 지수를 뺌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CGI</a:t>
            </a:r>
            <a:r>
              <a:rPr lang="en-US" altLang="ko-KR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 </a:t>
            </a:r>
            <a:r>
              <a:rPr lang="en-US" altLang="ko-KR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0 </a:t>
            </a:r>
            <a:r>
              <a:rPr lang="ko-KR" altLang="en-US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초과 </a:t>
            </a:r>
            <a:endParaRPr lang="en-US" altLang="ko-KR" sz="1400" b="1" i="0" dirty="0">
              <a:solidFill>
                <a:srgbClr val="639AC3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&lt;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ko-KR" altLang="en-US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CGI </a:t>
            </a:r>
            <a:r>
              <a:rPr lang="ko-KR" altLang="en-US" sz="14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 </a:t>
            </a:r>
            <a:r>
              <a:rPr lang="en-US" altLang="ko-KR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0 </a:t>
            </a:r>
            <a:r>
              <a:rPr lang="ko-KR" altLang="en-US" sz="1400" b="1" i="0" dirty="0">
                <a:solidFill>
                  <a:srgbClr val="639AC3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미만 </a:t>
            </a:r>
            <a:endParaRPr lang="en-US" altLang="ko-KR" sz="1400" b="1" i="0" dirty="0">
              <a:solidFill>
                <a:srgbClr val="639AC3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&gt;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en-US" altLang="ko-KR" sz="1400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평균</a:t>
            </a:r>
            <a:endParaRPr lang="en-US" altLang="ko-KR" sz="1400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55" name="그룹 1004">
            <a:extLst>
              <a:ext uri="{FF2B5EF4-FFF2-40B4-BE49-F238E27FC236}">
                <a16:creationId xmlns:a16="http://schemas.microsoft.com/office/drawing/2014/main" id="{317F5909-D2B4-4917-B97C-E6E77038ACD5}"/>
              </a:ext>
            </a:extLst>
          </p:cNvPr>
          <p:cNvGrpSpPr/>
          <p:nvPr/>
        </p:nvGrpSpPr>
        <p:grpSpPr>
          <a:xfrm>
            <a:off x="1219200" y="8794780"/>
            <a:ext cx="146788" cy="146788"/>
            <a:chOff x="1679472" y="2517318"/>
            <a:chExt cx="146788" cy="146788"/>
          </a:xfrm>
        </p:grpSpPr>
        <p:pic>
          <p:nvPicPr>
            <p:cNvPr id="56" name="Object 13">
              <a:extLst>
                <a:ext uri="{FF2B5EF4-FFF2-40B4-BE49-F238E27FC236}">
                  <a16:creationId xmlns:a16="http://schemas.microsoft.com/office/drawing/2014/main" id="{BE778C68-C040-4D46-B459-5BA425965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57" name="Object 8">
            <a:extLst>
              <a:ext uri="{FF2B5EF4-FFF2-40B4-BE49-F238E27FC236}">
                <a16:creationId xmlns:a16="http://schemas.microsoft.com/office/drawing/2014/main" id="{0AC71E40-9CA3-4415-900B-D5270AD2BBB2}"/>
              </a:ext>
            </a:extLst>
          </p:cNvPr>
          <p:cNvSpPr txBox="1"/>
          <p:nvPr/>
        </p:nvSpPr>
        <p:spPr>
          <a:xfrm>
            <a:off x="1557117" y="8648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4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가지 카테고리 중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화장품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</a:t>
            </a:r>
            <a:r>
              <a:rPr lang="ko-KR" altLang="en-US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하락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 가장 컸음 </a:t>
            </a:r>
            <a:endParaRPr lang="en-US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Object 12">
            <a:extLst>
              <a:ext uri="{FF2B5EF4-FFF2-40B4-BE49-F238E27FC236}">
                <a16:creationId xmlns:a16="http://schemas.microsoft.com/office/drawing/2014/main" id="{02DD3F72-CDBD-42E8-A9E0-545DE7E79F74}"/>
              </a:ext>
            </a:extLst>
          </p:cNvPr>
          <p:cNvSpPr txBox="1"/>
          <p:nvPr/>
        </p:nvSpPr>
        <p:spPr>
          <a:xfrm>
            <a:off x="4267200" y="1618271"/>
            <a:ext cx="3733800" cy="34929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2019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대비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2020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년 </a:t>
            </a:r>
            <a:r>
              <a:rPr lang="en-US" altLang="ko-KR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dirty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변화량 </a:t>
            </a:r>
            <a:endParaRPr lang="en-US" altLang="ko-KR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004A4CE-6825-4964-B573-678C3E6DD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507" y="2408830"/>
            <a:ext cx="11353800" cy="5061126"/>
          </a:xfrm>
          <a:prstGeom prst="rect">
            <a:avLst/>
          </a:prstGeom>
        </p:spPr>
      </p:pic>
      <p:sp>
        <p:nvSpPr>
          <p:cNvPr id="17" name="Object 8">
            <a:extLst>
              <a:ext uri="{FF2B5EF4-FFF2-40B4-BE49-F238E27FC236}">
                <a16:creationId xmlns:a16="http://schemas.microsoft.com/office/drawing/2014/main" id="{1FFD62BB-11DF-4D0E-9630-39F9A236662B}"/>
              </a:ext>
            </a:extLst>
          </p:cNvPr>
          <p:cNvSpPr txBox="1"/>
          <p:nvPr/>
        </p:nvSpPr>
        <p:spPr>
          <a:xfrm>
            <a:off x="1560188" y="81915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endParaRPr lang="en-US" sz="2500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8DD5CE53-A567-4F84-8242-D223173E565C}"/>
              </a:ext>
            </a:extLst>
          </p:cNvPr>
          <p:cNvSpPr txBox="1"/>
          <p:nvPr/>
        </p:nvSpPr>
        <p:spPr>
          <a:xfrm>
            <a:off x="1557117" y="9346432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4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가지 카테고리 중 </a:t>
            </a:r>
            <a:r>
              <a:rPr lang="ko-KR" altLang="en-US" sz="2500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식품</a:t>
            </a:r>
            <a:r>
              <a:rPr lang="ko-KR" altLang="en-US" sz="2500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</a:t>
            </a:r>
            <a:r>
              <a:rPr lang="ko-KR" altLang="en-US" sz="25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변화폭이 가장 적음 </a:t>
            </a:r>
            <a:endParaRPr lang="en-US" sz="2500" b="1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3" name="그룹 1004">
            <a:extLst>
              <a:ext uri="{FF2B5EF4-FFF2-40B4-BE49-F238E27FC236}">
                <a16:creationId xmlns:a16="http://schemas.microsoft.com/office/drawing/2014/main" id="{65D9D8BF-88CA-4BE5-BBE9-F9E78B95D576}"/>
              </a:ext>
            </a:extLst>
          </p:cNvPr>
          <p:cNvGrpSpPr/>
          <p:nvPr/>
        </p:nvGrpSpPr>
        <p:grpSpPr>
          <a:xfrm>
            <a:off x="1222272" y="8079918"/>
            <a:ext cx="146788" cy="146788"/>
            <a:chOff x="1679472" y="2517318"/>
            <a:chExt cx="146788" cy="146788"/>
          </a:xfrm>
        </p:grpSpPr>
        <p:pic>
          <p:nvPicPr>
            <p:cNvPr id="34" name="Object 13">
              <a:extLst>
                <a:ext uri="{FF2B5EF4-FFF2-40B4-BE49-F238E27FC236}">
                  <a16:creationId xmlns:a16="http://schemas.microsoft.com/office/drawing/2014/main" id="{F5E9C67F-0DE9-4C92-9845-1CD1E7B4B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35" name="Object 8">
            <a:extLst>
              <a:ext uri="{FF2B5EF4-FFF2-40B4-BE49-F238E27FC236}">
                <a16:creationId xmlns:a16="http://schemas.microsoft.com/office/drawing/2014/main" id="{C96D8E3D-2A69-4DCF-B40A-8D174DBE64B4}"/>
              </a:ext>
            </a:extLst>
          </p:cNvPr>
          <p:cNvSpPr txBox="1"/>
          <p:nvPr/>
        </p:nvSpPr>
        <p:spPr>
          <a:xfrm>
            <a:off x="1560189" y="7886700"/>
            <a:ext cx="15887072" cy="521468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</a:t>
            </a:r>
            <a:r>
              <a:rPr lang="ko-KR" altLang="en-US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 이후</a:t>
            </a:r>
            <a:r>
              <a:rPr lang="en-US" altLang="ko-KR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(3</a:t>
            </a:r>
            <a:r>
              <a:rPr lang="ko-KR" altLang="en-US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월</a:t>
            </a:r>
            <a:r>
              <a:rPr lang="en-US" altLang="ko-KR" sz="2500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) </a:t>
            </a:r>
            <a:r>
              <a:rPr lang="ko-KR" altLang="en-US" sz="2500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부터 모든 대분류에서 </a:t>
            </a:r>
            <a:r>
              <a:rPr lang="en-US" altLang="ko-KR" sz="2500" b="1" dirty="0">
                <a:solidFill>
                  <a:srgbClr val="00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</a:t>
            </a:r>
            <a:r>
              <a:rPr lang="ko-KR" altLang="en-US" sz="2500" b="1" i="0" dirty="0">
                <a:solidFill>
                  <a:srgbClr val="000000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변화량이 감소</a:t>
            </a:r>
            <a:endParaRPr lang="en-US" altLang="ko-KR" sz="2500" b="1" dirty="0">
              <a:solidFill>
                <a:srgbClr val="4E4D55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grpSp>
        <p:nvGrpSpPr>
          <p:cNvPr id="39" name="그룹 1004">
            <a:extLst>
              <a:ext uri="{FF2B5EF4-FFF2-40B4-BE49-F238E27FC236}">
                <a16:creationId xmlns:a16="http://schemas.microsoft.com/office/drawing/2014/main" id="{80EE9724-84CF-45B8-8C08-BCAEF16DCB52}"/>
              </a:ext>
            </a:extLst>
          </p:cNvPr>
          <p:cNvGrpSpPr/>
          <p:nvPr/>
        </p:nvGrpSpPr>
        <p:grpSpPr>
          <a:xfrm>
            <a:off x="1219200" y="9492512"/>
            <a:ext cx="146788" cy="146788"/>
            <a:chOff x="1679472" y="2517318"/>
            <a:chExt cx="146788" cy="146788"/>
          </a:xfrm>
        </p:grpSpPr>
        <p:pic>
          <p:nvPicPr>
            <p:cNvPr id="40" name="Object 13">
              <a:extLst>
                <a:ext uri="{FF2B5EF4-FFF2-40B4-BE49-F238E27FC236}">
                  <a16:creationId xmlns:a16="http://schemas.microsoft.com/office/drawing/2014/main" id="{19DCCB1B-AB05-4EA2-AAFA-452E2623C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72" y="2517318"/>
              <a:ext cx="146788" cy="146788"/>
            </a:xfrm>
            <a:prstGeom prst="rect">
              <a:avLst/>
            </a:prstGeom>
          </p:spPr>
        </p:pic>
      </p:grpSp>
      <p:sp>
        <p:nvSpPr>
          <p:cNvPr id="27" name="Object 29">
            <a:extLst>
              <a:ext uri="{FF2B5EF4-FFF2-40B4-BE49-F238E27FC236}">
                <a16:creationId xmlns:a16="http://schemas.microsoft.com/office/drawing/2014/main" id="{654989A5-64DB-4C9A-9F3C-808A8A89F773}"/>
              </a:ext>
            </a:extLst>
          </p:cNvPr>
          <p:cNvSpPr txBox="1"/>
          <p:nvPr/>
        </p:nvSpPr>
        <p:spPr>
          <a:xfrm>
            <a:off x="11658600" y="435263"/>
            <a:ext cx="58674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군집분석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군집으로 보는 코로나 시대 소비패턴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C6D3A01D-A940-4AC7-A570-DE37E6C56E5C}"/>
              </a:ext>
            </a:extLst>
          </p:cNvPr>
          <p:cNvSpPr txBox="1"/>
          <p:nvPr/>
        </p:nvSpPr>
        <p:spPr>
          <a:xfrm>
            <a:off x="5715000" y="419100"/>
            <a:ext cx="6324600" cy="44976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非대면 트렌드</a:t>
            </a:r>
            <a:r>
              <a:rPr lang="en-US" altLang="ko-KR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카드와 배달 데이터로 본 </a:t>
            </a:r>
            <a:r>
              <a:rPr lang="ko-KR" altLang="en-US" i="0" dirty="0" err="1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비대면</a:t>
            </a:r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사회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just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4D9E2887-CB93-4501-B701-9263659E6943}"/>
              </a:ext>
            </a:extLst>
          </p:cNvPr>
          <p:cNvSpPr txBox="1"/>
          <p:nvPr/>
        </p:nvSpPr>
        <p:spPr>
          <a:xfrm>
            <a:off x="409684" y="419100"/>
            <a:ext cx="100088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kern="0" spc="-100" dirty="0">
                <a:solidFill>
                  <a:srgbClr val="7F7F7F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서론</a:t>
            </a:r>
            <a:r>
              <a:rPr lang="ko-KR" altLang="en-US" kern="0" spc="-100" dirty="0">
                <a:solidFill>
                  <a:srgbClr val="000000"/>
                </a:solidFill>
                <a:latin typeface="에스코어 드림 4" pitchFamily="34" charset="0"/>
              </a:rPr>
              <a:t> </a:t>
            </a:r>
            <a:endParaRPr lang="en-US" altLang="ko-KR" dirty="0"/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A2CBF87F-5514-49F0-88F2-BA754FED19C7}"/>
              </a:ext>
            </a:extLst>
          </p:cNvPr>
          <p:cNvSpPr txBox="1"/>
          <p:nvPr/>
        </p:nvSpPr>
        <p:spPr>
          <a:xfrm>
            <a:off x="1219200" y="419100"/>
            <a:ext cx="4495800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 주목</a:t>
            </a:r>
            <a:r>
              <a:rPr lang="en-US" altLang="ko-KR" b="1" dirty="0">
                <a:solidFill>
                  <a:srgbClr val="4E4D55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CGI 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지수와 </a:t>
            </a:r>
            <a:r>
              <a:rPr lang="en-US" altLang="ko-KR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20</a:t>
            </a:r>
            <a:r>
              <a:rPr lang="ko-KR" altLang="en-US" b="1" i="0" dirty="0">
                <a:solidFill>
                  <a:srgbClr val="4E4D55"/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대의 연관성</a:t>
            </a:r>
            <a:endParaRPr lang="en-US" altLang="ko-KR" b="1" i="0" dirty="0">
              <a:solidFill>
                <a:srgbClr val="4E4D55"/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l"/>
            <a:endParaRPr lang="en-US" altLang="ko-KR" b="1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id="{7537930E-82DB-483D-89F9-8DF309C058F9}"/>
              </a:ext>
            </a:extLst>
          </p:cNvPr>
          <p:cNvSpPr txBox="1"/>
          <p:nvPr/>
        </p:nvSpPr>
        <p:spPr>
          <a:xfrm>
            <a:off x="17085149" y="419100"/>
            <a:ext cx="1507651" cy="396847"/>
          </a:xfrm>
          <a:prstGeom prst="rect">
            <a:avLst/>
          </a:prstGeom>
          <a:noFill/>
        </p:spPr>
        <p:txBody>
          <a:bodyPr wrap="square" rtlCol="0"/>
          <a:lstStyle/>
          <a:p>
            <a:pPr algn="l"/>
            <a:r>
              <a:rPr lang="ko-KR" altLang="en-US" i="0" dirty="0">
                <a:solidFill>
                  <a:schemeClr val="bg1">
                    <a:lumMod val="50000"/>
                  </a:schemeClr>
                </a:solidFill>
                <a:effectLst/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마무리</a:t>
            </a:r>
            <a:endParaRPr lang="en-US" altLang="ko-KR" i="0" dirty="0">
              <a:solidFill>
                <a:schemeClr val="bg1">
                  <a:lumMod val="50000"/>
                </a:schemeClr>
              </a:solidFill>
              <a:effectLst/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0F8DBFE-6649-4F3E-B08C-344F9B17D8F6}"/>
              </a:ext>
            </a:extLst>
          </p:cNvPr>
          <p:cNvCxnSpPr/>
          <p:nvPr/>
        </p:nvCxnSpPr>
        <p:spPr>
          <a:xfrm>
            <a:off x="0" y="342900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73B192C-D1A0-49D4-93F9-9B53E3D6D822}"/>
              </a:ext>
            </a:extLst>
          </p:cNvPr>
          <p:cNvCxnSpPr>
            <a:cxnSpLocks/>
          </p:cNvCxnSpPr>
          <p:nvPr/>
        </p:nvCxnSpPr>
        <p:spPr>
          <a:xfrm>
            <a:off x="0" y="892147"/>
            <a:ext cx="18288000" cy="0"/>
          </a:xfrm>
          <a:prstGeom prst="line">
            <a:avLst/>
          </a:prstGeom>
          <a:ln w="38100">
            <a:solidFill>
              <a:srgbClr val="639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2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4930</Words>
  <Application>Microsoft Office PowerPoint</Application>
  <PresentationFormat>사용자 지정</PresentationFormat>
  <Paragraphs>683</Paragraphs>
  <Slides>54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Malgun Gothic</vt:lpstr>
      <vt:lpstr>Malgun Gothic</vt:lpstr>
      <vt:lpstr>에스코어 드림 4</vt:lpstr>
      <vt:lpstr>에스코어 드림 5</vt:lpstr>
      <vt:lpstr>여기어때 잘난체 OTF</vt:lpstr>
      <vt:lpstr>한컴산뜻돋움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lee jeaheon</cp:lastModifiedBy>
  <cp:revision>107</cp:revision>
  <dcterms:created xsi:type="dcterms:W3CDTF">2020-07-29T16:30:58Z</dcterms:created>
  <dcterms:modified xsi:type="dcterms:W3CDTF">2020-07-31T04:55:05Z</dcterms:modified>
</cp:coreProperties>
</file>