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7" r:id="rId2"/>
  </p:sldIdLst>
  <p:sldSz cx="32399288" cy="43200638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458" userDrawn="1">
          <p15:clr>
            <a:srgbClr val="A4A3A4"/>
          </p15:clr>
        </p15:guide>
        <p15:guide id="2" pos="102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28659C"/>
    <a:srgbClr val="5B9BD5"/>
    <a:srgbClr val="A8CBEA"/>
    <a:srgbClr val="B9D4ED"/>
    <a:srgbClr val="4964F9"/>
    <a:srgbClr val="EAECFC"/>
    <a:srgbClr val="FFFFFF"/>
    <a:srgbClr val="C2DAF0"/>
    <a:srgbClr val="D4E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8397" autoAdjust="0"/>
  </p:normalViewPr>
  <p:slideViewPr>
    <p:cSldViewPr snapToGrid="0" showGuides="1">
      <p:cViewPr>
        <p:scale>
          <a:sx n="25" d="100"/>
          <a:sy n="25" d="100"/>
        </p:scale>
        <p:origin x="928" y="12"/>
      </p:cViewPr>
      <p:guideLst>
        <p:guide orient="horz" pos="19458"/>
        <p:guide pos="1022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CB5DC-FE6D-41AE-AB88-3D116122E932}" type="datetimeFigureOut">
              <a:rPr lang="ko-KR" altLang="en-US" smtClean="0"/>
              <a:pPr/>
              <a:t>2023-11-20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1235075"/>
            <a:ext cx="249872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5E9DE-9A17-4DC5-B0EF-A071BB3E20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4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009775" y="739775"/>
            <a:ext cx="2778125" cy="37036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AF1BA-83F7-49C4-9800-D297FEFDF4B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730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E3AA-791A-4454-83BC-785024B44FFC}" type="datetimeFigureOut">
              <a:rPr lang="ko-KR" altLang="en-US" smtClean="0"/>
              <a:pPr/>
              <a:t>2023-11-20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ED67-9C04-4113-9FBC-A0EA21C2C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43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E3AA-791A-4454-83BC-785024B44FFC}" type="datetimeFigureOut">
              <a:rPr lang="ko-KR" altLang="en-US" smtClean="0"/>
              <a:pPr/>
              <a:t>2023-11-20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ED67-9C04-4113-9FBC-A0EA21C2C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13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E3AA-791A-4454-83BC-785024B44FFC}" type="datetimeFigureOut">
              <a:rPr lang="ko-KR" altLang="en-US" smtClean="0"/>
              <a:pPr/>
              <a:t>2023-11-20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ED67-9C04-4113-9FBC-A0EA21C2C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09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E3AA-791A-4454-83BC-785024B44FFC}" type="datetimeFigureOut">
              <a:rPr lang="ko-KR" altLang="en-US" smtClean="0"/>
              <a:pPr/>
              <a:t>2023-11-20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ED67-9C04-4113-9FBC-A0EA21C2C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89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E3AA-791A-4454-83BC-785024B44FFC}" type="datetimeFigureOut">
              <a:rPr lang="ko-KR" altLang="en-US" smtClean="0"/>
              <a:pPr/>
              <a:t>2023-11-20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ED67-9C04-4113-9FBC-A0EA21C2C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68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E3AA-791A-4454-83BC-785024B44FFC}" type="datetimeFigureOut">
              <a:rPr lang="ko-KR" altLang="en-US" smtClean="0"/>
              <a:pPr/>
              <a:t>2023-11-20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ED67-9C04-4113-9FBC-A0EA21C2C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53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E3AA-791A-4454-83BC-785024B44FFC}" type="datetimeFigureOut">
              <a:rPr lang="ko-KR" altLang="en-US" smtClean="0"/>
              <a:pPr/>
              <a:t>2023-11-20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ED67-9C04-4113-9FBC-A0EA21C2C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3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E3AA-791A-4454-83BC-785024B44FFC}" type="datetimeFigureOut">
              <a:rPr lang="ko-KR" altLang="en-US" smtClean="0"/>
              <a:pPr/>
              <a:t>2023-11-20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ED67-9C04-4113-9FBC-A0EA21C2C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7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E3AA-791A-4454-83BC-785024B44FFC}" type="datetimeFigureOut">
              <a:rPr lang="ko-KR" altLang="en-US" smtClean="0"/>
              <a:pPr/>
              <a:t>2023-11-20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ED67-9C04-4113-9FBC-A0EA21C2C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13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E3AA-791A-4454-83BC-785024B44FFC}" type="datetimeFigureOut">
              <a:rPr lang="ko-KR" altLang="en-US" smtClean="0"/>
              <a:pPr/>
              <a:t>2023-11-20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ED67-9C04-4113-9FBC-A0EA21C2C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49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E3AA-791A-4454-83BC-785024B44FFC}" type="datetimeFigureOut">
              <a:rPr lang="ko-KR" altLang="en-US" smtClean="0"/>
              <a:pPr/>
              <a:t>2023-11-20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ED67-9C04-4113-9FBC-A0EA21C2C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84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DE3AA-791A-4454-83BC-785024B44FFC}" type="datetimeFigureOut">
              <a:rPr lang="ko-KR" altLang="en-US" smtClean="0"/>
              <a:pPr/>
              <a:t>2023-11-20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8ED67-9C04-4113-9FBC-A0EA21C2C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29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1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1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65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모서리가 둥근 직사각형 233"/>
          <p:cNvSpPr/>
          <p:nvPr/>
        </p:nvSpPr>
        <p:spPr>
          <a:xfrm>
            <a:off x="508145" y="4822350"/>
            <a:ext cx="31428268" cy="37310388"/>
          </a:xfrm>
          <a:prstGeom prst="roundRect">
            <a:avLst>
              <a:gd name="adj" fmla="val 714"/>
            </a:avLst>
          </a:prstGeom>
          <a:ln>
            <a:solidFill>
              <a:srgbClr val="FFFF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 algn="just"/>
            <a:endParaRPr lang="en-US" altLang="ko-KR" sz="28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05075" y="14769474"/>
            <a:ext cx="184671" cy="369258"/>
          </a:xfrm>
          <a:prstGeom prst="rect">
            <a:avLst/>
          </a:prstGeom>
          <a:noFill/>
        </p:spPr>
        <p:txBody>
          <a:bodyPr wrap="none" lIns="91411" tIns="45703" rIns="91411" bIns="45703" rtlCol="0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Rectangle 1"/>
          <p:cNvSpPr>
            <a:spLocks noChangeArrowheads="1"/>
          </p:cNvSpPr>
          <p:nvPr/>
        </p:nvSpPr>
        <p:spPr bwMode="auto">
          <a:xfrm>
            <a:off x="795659" y="340200"/>
            <a:ext cx="31430530" cy="292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/>
          <a:p>
            <a:pPr algn="ctr" defTabSz="914309" latinLnBrk="1">
              <a:defRPr/>
            </a:pPr>
            <a:r>
              <a:rPr lang="ko-KR" altLang="en-US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학교 안전사고 데이터와 기상 데이터를 활용한</a:t>
            </a:r>
            <a:endParaRPr lang="en-US" altLang="ko-KR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defTabSz="914309" latinLnBrk="1">
              <a:defRPr/>
            </a:pPr>
            <a:r>
              <a:rPr lang="ko-KR" altLang="en-US" sz="8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학교급별</a:t>
            </a:r>
            <a:r>
              <a:rPr lang="ko-KR" altLang="en-US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안전사고 대시보드 제작</a:t>
            </a:r>
            <a:endParaRPr lang="en-US" altLang="ko-KR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208493" y="14619318"/>
            <a:ext cx="184671" cy="369258"/>
          </a:xfrm>
          <a:prstGeom prst="rect">
            <a:avLst/>
          </a:prstGeom>
          <a:noFill/>
        </p:spPr>
        <p:txBody>
          <a:bodyPr wrap="none" lIns="91411" tIns="45703" rIns="91411" bIns="45703" rtlCol="0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사각형: 둥근 위쪽 모서리 37"/>
          <p:cNvSpPr/>
          <p:nvPr/>
        </p:nvSpPr>
        <p:spPr>
          <a:xfrm>
            <a:off x="1015232" y="12361203"/>
            <a:ext cx="13499704" cy="838800"/>
          </a:xfrm>
          <a:prstGeom prst="round2SameRect">
            <a:avLst/>
          </a:prstGeom>
          <a:solidFill>
            <a:srgbClr val="5B9BD5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r>
              <a:rPr lang="ko-KR" altLang="en-US" sz="3800" b="1" dirty="0">
                <a:latin typeface="+mn-ea"/>
              </a:rPr>
              <a:t> 데이터 수집 및 </a:t>
            </a:r>
            <a:r>
              <a:rPr lang="ko-KR" altLang="en-US" sz="3800" b="1" dirty="0" err="1">
                <a:latin typeface="+mn-ea"/>
              </a:rPr>
              <a:t>전처리</a:t>
            </a:r>
            <a:r>
              <a:rPr lang="ko-KR" altLang="en-US" sz="3800" b="1" dirty="0">
                <a:latin typeface="+mn-ea"/>
              </a:rPr>
              <a:t> 과정</a:t>
            </a:r>
            <a:endParaRPr lang="en-US" altLang="ko-KR" sz="3800" b="1" dirty="0">
              <a:latin typeface="+mn-ea"/>
            </a:endParaRPr>
          </a:p>
        </p:txBody>
      </p:sp>
      <p:sp>
        <p:nvSpPr>
          <p:cNvPr id="39" name="사각형: 둥근 위쪽 모서리 38"/>
          <p:cNvSpPr/>
          <p:nvPr/>
        </p:nvSpPr>
        <p:spPr>
          <a:xfrm>
            <a:off x="1015232" y="26468100"/>
            <a:ext cx="13499704" cy="838248"/>
          </a:xfrm>
          <a:prstGeom prst="round2SameRect">
            <a:avLst/>
          </a:prstGeom>
          <a:solidFill>
            <a:srgbClr val="5B9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800" b="1" dirty="0"/>
              <a:t>2.  </a:t>
            </a:r>
            <a:r>
              <a:rPr lang="ko-KR" altLang="en-US" sz="3800" b="1" dirty="0"/>
              <a:t>요인분석</a:t>
            </a:r>
            <a:endParaRPr lang="en-US" altLang="ko-KR" sz="38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C2C54C-B24A-4FFB-A9C4-30D1EC657A29}"/>
              </a:ext>
            </a:extLst>
          </p:cNvPr>
          <p:cNvSpPr/>
          <p:nvPr/>
        </p:nvSpPr>
        <p:spPr>
          <a:xfrm>
            <a:off x="872358" y="5810781"/>
            <a:ext cx="13499704" cy="464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ko-KR" altLang="en-US" sz="3600" b="1" dirty="0">
                <a:solidFill>
                  <a:schemeClr val="tx1"/>
                </a:solidFill>
              </a:rPr>
              <a:t>연구 배경</a:t>
            </a:r>
            <a:endParaRPr lang="en-US" altLang="ko-KR" sz="3600" b="1" dirty="0">
              <a:solidFill>
                <a:schemeClr val="tx1"/>
              </a:solidFill>
            </a:endParaRPr>
          </a:p>
          <a:p>
            <a:pPr marL="1028700" lvl="1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3400" dirty="0">
                <a:solidFill>
                  <a:schemeClr val="tx1"/>
                </a:solidFill>
              </a:rPr>
              <a:t>교내외에서의 안전사고 증가로 인한 </a:t>
            </a:r>
            <a:r>
              <a:rPr lang="ko-KR" altLang="en-US" sz="3400" dirty="0">
                <a:solidFill>
                  <a:srgbClr val="A50021"/>
                </a:solidFill>
              </a:rPr>
              <a:t>사회적 우려 증가</a:t>
            </a:r>
            <a:endParaRPr lang="en-US" altLang="ko-KR" sz="3400" dirty="0">
              <a:solidFill>
                <a:srgbClr val="A50021"/>
              </a:solidFill>
            </a:endParaRPr>
          </a:p>
          <a:p>
            <a:pPr marL="1028700" lvl="1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3400" dirty="0">
                <a:solidFill>
                  <a:schemeClr val="tx1"/>
                </a:solidFill>
              </a:rPr>
              <a:t>안전 사고 해결 방안의 필요성이 높아지고 있는 현황에서 데이터 분석을 통해 학교 </a:t>
            </a:r>
            <a:r>
              <a:rPr lang="ko-KR" altLang="en-US" sz="3400" dirty="0">
                <a:solidFill>
                  <a:srgbClr val="A50021"/>
                </a:solidFill>
              </a:rPr>
              <a:t>안전사고의 주요 원인과 패턴 파악 </a:t>
            </a:r>
            <a:endParaRPr lang="en-US" altLang="ko-KR" sz="3400" dirty="0">
              <a:solidFill>
                <a:srgbClr val="A50021"/>
              </a:solidFill>
            </a:endParaRP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3600" b="1" dirty="0">
                <a:solidFill>
                  <a:schemeClr val="tx1"/>
                </a:solidFill>
              </a:rPr>
              <a:t>연구 목적</a:t>
            </a:r>
          </a:p>
          <a:p>
            <a:pPr marL="1028700" lvl="1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3400" dirty="0">
                <a:solidFill>
                  <a:schemeClr val="tx1"/>
                </a:solidFill>
              </a:rPr>
              <a:t>학교안전사고의 원인 분석 후 사고 발생 패턴 및 주기 파악을 통해 </a:t>
            </a:r>
            <a:r>
              <a:rPr lang="ko-KR" altLang="en-US" sz="3400" dirty="0">
                <a:solidFill>
                  <a:srgbClr val="A50021"/>
                </a:solidFill>
              </a:rPr>
              <a:t>학교안전사고 예방 및 효과적인 대응 전략 수립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6460CE-FBF7-4669-A93B-E8BCECEDBB7C}"/>
              </a:ext>
            </a:extLst>
          </p:cNvPr>
          <p:cNvSpPr/>
          <p:nvPr/>
        </p:nvSpPr>
        <p:spPr>
          <a:xfrm>
            <a:off x="900792" y="13448364"/>
            <a:ext cx="13471270" cy="38738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3600" b="1" dirty="0">
                <a:solidFill>
                  <a:schemeClr val="tx1"/>
                </a:solidFill>
              </a:rPr>
              <a:t>데이터 수집</a:t>
            </a:r>
            <a:endParaRPr lang="en-US" altLang="ko-KR" sz="3600" b="1" dirty="0">
              <a:solidFill>
                <a:schemeClr val="tx1"/>
              </a:solidFill>
            </a:endParaRPr>
          </a:p>
          <a:p>
            <a:pPr marL="1028700" lvl="1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3400" dirty="0">
                <a:solidFill>
                  <a:schemeClr val="tx1"/>
                </a:solidFill>
              </a:rPr>
              <a:t>학교 안전공제 중앙회에서 제공하는 </a:t>
            </a:r>
            <a:r>
              <a:rPr lang="ko-KR" altLang="en-US" sz="3400" dirty="0">
                <a:solidFill>
                  <a:srgbClr val="A50021"/>
                </a:solidFill>
              </a:rPr>
              <a:t>사고 발생 데이터 </a:t>
            </a:r>
            <a:r>
              <a:rPr lang="ko-KR" altLang="en-US" sz="3400" dirty="0">
                <a:solidFill>
                  <a:schemeClr val="tx1"/>
                </a:solidFill>
              </a:rPr>
              <a:t>사용</a:t>
            </a:r>
            <a:endParaRPr lang="en-US" altLang="ko-KR" sz="3400" dirty="0">
              <a:solidFill>
                <a:schemeClr val="tx1"/>
              </a:solidFill>
            </a:endParaRPr>
          </a:p>
          <a:p>
            <a:pPr marL="1028700" lvl="1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3400" dirty="0">
                <a:solidFill>
                  <a:schemeClr val="tx1"/>
                </a:solidFill>
              </a:rPr>
              <a:t>기상청 기상자료 개방 포털에서 제공하는 </a:t>
            </a:r>
            <a:r>
              <a:rPr lang="ko-KR" altLang="en-US" sz="3400" dirty="0">
                <a:solidFill>
                  <a:srgbClr val="A50021"/>
                </a:solidFill>
              </a:rPr>
              <a:t>전국 평균기온</a:t>
            </a:r>
            <a:r>
              <a:rPr lang="en-US" altLang="ko-KR" sz="3400" dirty="0">
                <a:solidFill>
                  <a:srgbClr val="A50021"/>
                </a:solidFill>
              </a:rPr>
              <a:t>, </a:t>
            </a:r>
            <a:r>
              <a:rPr lang="ko-KR" altLang="en-US" sz="3400" dirty="0">
                <a:solidFill>
                  <a:srgbClr val="A50021"/>
                </a:solidFill>
              </a:rPr>
              <a:t>강수량</a:t>
            </a:r>
            <a:r>
              <a:rPr lang="en-US" altLang="ko-KR" sz="3400" dirty="0">
                <a:solidFill>
                  <a:srgbClr val="A50021"/>
                </a:solidFill>
              </a:rPr>
              <a:t>, </a:t>
            </a:r>
            <a:r>
              <a:rPr lang="ko-KR" altLang="en-US" sz="3400" dirty="0">
                <a:solidFill>
                  <a:srgbClr val="A50021"/>
                </a:solidFill>
              </a:rPr>
              <a:t>평균풍속</a:t>
            </a:r>
            <a:r>
              <a:rPr lang="en-US" altLang="ko-KR" sz="3400" dirty="0">
                <a:solidFill>
                  <a:srgbClr val="A50021"/>
                </a:solidFill>
              </a:rPr>
              <a:t> </a:t>
            </a:r>
            <a:r>
              <a:rPr lang="ko-KR" altLang="en-US" sz="3400" dirty="0">
                <a:solidFill>
                  <a:srgbClr val="A50021"/>
                </a:solidFill>
              </a:rPr>
              <a:t>데이터</a:t>
            </a:r>
            <a:r>
              <a:rPr lang="ko-KR" altLang="en-US" sz="3400" dirty="0">
                <a:solidFill>
                  <a:schemeClr val="tx1"/>
                </a:solidFill>
              </a:rPr>
              <a:t>와 </a:t>
            </a:r>
            <a:r>
              <a:rPr lang="ko-KR" altLang="en-US" sz="3400" dirty="0">
                <a:solidFill>
                  <a:srgbClr val="A50021"/>
                </a:solidFill>
              </a:rPr>
              <a:t>지역별</a:t>
            </a:r>
            <a:r>
              <a:rPr lang="en-US" altLang="ko-KR" sz="3400" dirty="0">
                <a:solidFill>
                  <a:schemeClr val="tx1"/>
                </a:solidFill>
              </a:rPr>
              <a:t>(</a:t>
            </a:r>
            <a:r>
              <a:rPr lang="ko-KR" altLang="en-US" sz="3400" dirty="0">
                <a:solidFill>
                  <a:schemeClr val="tx1"/>
                </a:solidFill>
              </a:rPr>
              <a:t>강원도</a:t>
            </a:r>
            <a:r>
              <a:rPr lang="en-US" altLang="ko-KR" sz="3400" dirty="0">
                <a:solidFill>
                  <a:schemeClr val="tx1"/>
                </a:solidFill>
              </a:rPr>
              <a:t>, </a:t>
            </a:r>
            <a:r>
              <a:rPr lang="ko-KR" altLang="en-US" sz="3400" dirty="0">
                <a:solidFill>
                  <a:schemeClr val="tx1"/>
                </a:solidFill>
              </a:rPr>
              <a:t>경기도</a:t>
            </a:r>
            <a:r>
              <a:rPr lang="en-US" altLang="ko-KR" sz="3400" dirty="0">
                <a:solidFill>
                  <a:schemeClr val="tx1"/>
                </a:solidFill>
              </a:rPr>
              <a:t>, </a:t>
            </a:r>
            <a:r>
              <a:rPr lang="ko-KR" altLang="en-US" sz="3400" dirty="0">
                <a:solidFill>
                  <a:schemeClr val="tx1"/>
                </a:solidFill>
              </a:rPr>
              <a:t>경상남도</a:t>
            </a:r>
            <a:r>
              <a:rPr lang="en-US" altLang="ko-KR" sz="3400" dirty="0">
                <a:solidFill>
                  <a:schemeClr val="tx1"/>
                </a:solidFill>
              </a:rPr>
              <a:t>, </a:t>
            </a:r>
            <a:r>
              <a:rPr lang="ko-KR" altLang="en-US" sz="3400" dirty="0">
                <a:solidFill>
                  <a:schemeClr val="tx1"/>
                </a:solidFill>
              </a:rPr>
              <a:t>경상북도</a:t>
            </a:r>
            <a:r>
              <a:rPr lang="en-US" altLang="ko-KR" sz="3400" dirty="0">
                <a:solidFill>
                  <a:schemeClr val="tx1"/>
                </a:solidFill>
              </a:rPr>
              <a:t>, </a:t>
            </a:r>
            <a:r>
              <a:rPr lang="ko-KR" altLang="en-US" sz="3400" dirty="0">
                <a:solidFill>
                  <a:schemeClr val="tx1"/>
                </a:solidFill>
              </a:rPr>
              <a:t>서울</a:t>
            </a:r>
            <a:r>
              <a:rPr lang="en-US" altLang="ko-KR" sz="3400" dirty="0">
                <a:solidFill>
                  <a:schemeClr val="tx1"/>
                </a:solidFill>
              </a:rPr>
              <a:t>, </a:t>
            </a:r>
            <a:r>
              <a:rPr lang="ko-KR" altLang="en-US" sz="3400" dirty="0">
                <a:solidFill>
                  <a:schemeClr val="tx1"/>
                </a:solidFill>
              </a:rPr>
              <a:t>전라남도</a:t>
            </a:r>
            <a:r>
              <a:rPr lang="en-US" altLang="ko-KR" sz="3400" dirty="0">
                <a:solidFill>
                  <a:schemeClr val="tx1"/>
                </a:solidFill>
              </a:rPr>
              <a:t>, </a:t>
            </a:r>
            <a:r>
              <a:rPr lang="ko-KR" altLang="en-US" sz="3400" dirty="0">
                <a:solidFill>
                  <a:schemeClr val="tx1"/>
                </a:solidFill>
              </a:rPr>
              <a:t>전라북도</a:t>
            </a:r>
            <a:r>
              <a:rPr lang="en-US" altLang="ko-KR" sz="3400" dirty="0">
                <a:solidFill>
                  <a:schemeClr val="tx1"/>
                </a:solidFill>
              </a:rPr>
              <a:t>, </a:t>
            </a:r>
            <a:r>
              <a:rPr lang="ko-KR" altLang="en-US" sz="3400" dirty="0">
                <a:solidFill>
                  <a:schemeClr val="tx1"/>
                </a:solidFill>
              </a:rPr>
              <a:t>제주도</a:t>
            </a:r>
            <a:r>
              <a:rPr lang="en-US" altLang="ko-KR" sz="3400" dirty="0">
                <a:solidFill>
                  <a:schemeClr val="tx1"/>
                </a:solidFill>
              </a:rPr>
              <a:t>, </a:t>
            </a:r>
            <a:r>
              <a:rPr lang="ko-KR" altLang="en-US" sz="3400" dirty="0">
                <a:solidFill>
                  <a:schemeClr val="tx1"/>
                </a:solidFill>
              </a:rPr>
              <a:t>충청남도</a:t>
            </a:r>
            <a:r>
              <a:rPr lang="en-US" altLang="ko-KR" sz="3400" dirty="0">
                <a:solidFill>
                  <a:schemeClr val="tx1"/>
                </a:solidFill>
              </a:rPr>
              <a:t>, </a:t>
            </a:r>
            <a:r>
              <a:rPr lang="ko-KR" altLang="en-US" sz="3400" dirty="0">
                <a:solidFill>
                  <a:schemeClr val="tx1"/>
                </a:solidFill>
              </a:rPr>
              <a:t>충청북도</a:t>
            </a:r>
            <a:r>
              <a:rPr lang="en-US" altLang="ko-KR" sz="3400" dirty="0">
                <a:solidFill>
                  <a:schemeClr val="tx1"/>
                </a:solidFill>
              </a:rPr>
              <a:t>) </a:t>
            </a:r>
            <a:r>
              <a:rPr lang="ko-KR" altLang="en-US" sz="3400" dirty="0">
                <a:solidFill>
                  <a:srgbClr val="A50021"/>
                </a:solidFill>
              </a:rPr>
              <a:t>평균기온</a:t>
            </a:r>
            <a:r>
              <a:rPr lang="en-US" altLang="ko-KR" sz="3400" dirty="0">
                <a:solidFill>
                  <a:srgbClr val="A50021"/>
                </a:solidFill>
              </a:rPr>
              <a:t>, </a:t>
            </a:r>
            <a:r>
              <a:rPr lang="ko-KR" altLang="en-US" sz="3400" dirty="0">
                <a:solidFill>
                  <a:srgbClr val="A50021"/>
                </a:solidFill>
              </a:rPr>
              <a:t>강수량</a:t>
            </a:r>
            <a:r>
              <a:rPr lang="en-US" altLang="ko-KR" sz="3400" dirty="0">
                <a:solidFill>
                  <a:srgbClr val="A50021"/>
                </a:solidFill>
              </a:rPr>
              <a:t>, </a:t>
            </a:r>
            <a:r>
              <a:rPr lang="ko-KR" altLang="en-US" sz="3400" dirty="0">
                <a:solidFill>
                  <a:srgbClr val="A50021"/>
                </a:solidFill>
              </a:rPr>
              <a:t>평균풍속 데이터 사용</a:t>
            </a:r>
            <a:endParaRPr lang="en-US" altLang="ko-KR" sz="3400" dirty="0">
              <a:solidFill>
                <a:srgbClr val="A5002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EDFF9B-FDC4-4EC0-90F8-8877935E6734}"/>
              </a:ext>
            </a:extLst>
          </p:cNvPr>
          <p:cNvSpPr/>
          <p:nvPr/>
        </p:nvSpPr>
        <p:spPr>
          <a:xfrm>
            <a:off x="14737346" y="7746104"/>
            <a:ext cx="16823078" cy="6760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1034" name="Picture 10" descr="수원대학교 로고">
            <a:extLst>
              <a:ext uri="{FF2B5EF4-FFF2-40B4-BE49-F238E27FC236}">
                <a16:creationId xmlns:a16="http://schemas.microsoft.com/office/drawing/2014/main" id="{7CBC48BD-8AF9-5C51-63F0-7181FDFAF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93" y="689708"/>
            <a:ext cx="3252479" cy="325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7F749E7-7F97-4CDD-6DAB-C82B59B249C3}"/>
              </a:ext>
            </a:extLst>
          </p:cNvPr>
          <p:cNvSpPr txBox="1"/>
          <p:nvPr/>
        </p:nvSpPr>
        <p:spPr>
          <a:xfrm>
            <a:off x="1894435" y="40865506"/>
            <a:ext cx="1145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+mn-ea"/>
              </a:rPr>
              <a:t>그림 </a:t>
            </a:r>
            <a:r>
              <a:rPr lang="en-US" altLang="ko-KR" sz="3600" dirty="0">
                <a:latin typeface="+mn-ea"/>
              </a:rPr>
              <a:t>1. </a:t>
            </a:r>
            <a:r>
              <a:rPr lang="ko-KR" altLang="en-US" sz="3600" dirty="0">
                <a:latin typeface="+mn-ea"/>
              </a:rPr>
              <a:t>학급별 요인분석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A969F2-BEF2-51F0-C221-90D6F751CE73}"/>
              </a:ext>
            </a:extLst>
          </p:cNvPr>
          <p:cNvSpPr/>
          <p:nvPr/>
        </p:nvSpPr>
        <p:spPr>
          <a:xfrm>
            <a:off x="795659" y="17594589"/>
            <a:ext cx="13471270" cy="8391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3600" b="1" dirty="0">
                <a:solidFill>
                  <a:schemeClr val="tx1"/>
                </a:solidFill>
              </a:rPr>
              <a:t>데이터 </a:t>
            </a:r>
            <a:r>
              <a:rPr lang="ko-KR" altLang="en-US" sz="3600" b="1" dirty="0" err="1">
                <a:solidFill>
                  <a:schemeClr val="tx1"/>
                </a:solidFill>
              </a:rPr>
              <a:t>전처리</a:t>
            </a:r>
            <a:endParaRPr lang="ko-KR" altLang="en-US" sz="3600" b="1" dirty="0">
              <a:solidFill>
                <a:schemeClr val="tx1"/>
              </a:solidFill>
            </a:endParaRPr>
          </a:p>
          <a:p>
            <a:pPr marL="1028700" lvl="1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3400" dirty="0">
                <a:solidFill>
                  <a:srgbClr val="A50021"/>
                </a:solidFill>
              </a:rPr>
              <a:t>사고자 학년 </a:t>
            </a:r>
            <a:r>
              <a:rPr lang="ko-KR" altLang="en-US" sz="3400" dirty="0" err="1">
                <a:solidFill>
                  <a:srgbClr val="A50021"/>
                </a:solidFill>
              </a:rPr>
              <a:t>전처리</a:t>
            </a:r>
            <a:r>
              <a:rPr lang="en-US" altLang="ko-KR" sz="3400" dirty="0">
                <a:solidFill>
                  <a:schemeClr val="tx1"/>
                </a:solidFill>
              </a:rPr>
              <a:t>: </a:t>
            </a:r>
            <a:r>
              <a:rPr lang="ko-KR" altLang="en-US" sz="3400" dirty="0">
                <a:solidFill>
                  <a:schemeClr val="tx1"/>
                </a:solidFill>
              </a:rPr>
              <a:t>데이터에서 ‘</a:t>
            </a:r>
            <a:r>
              <a:rPr lang="ko-KR" altLang="en-US" sz="3400" dirty="0" err="1">
                <a:solidFill>
                  <a:schemeClr val="tx1"/>
                </a:solidFill>
              </a:rPr>
              <a:t>학년’자리</a:t>
            </a:r>
            <a:r>
              <a:rPr lang="ko-KR" altLang="en-US" sz="3400" dirty="0">
                <a:solidFill>
                  <a:schemeClr val="tx1"/>
                </a:solidFill>
              </a:rPr>
              <a:t> 제거하여 ‘</a:t>
            </a:r>
            <a:r>
              <a:rPr lang="en-US" altLang="ko-KR" sz="3400" dirty="0">
                <a:solidFill>
                  <a:schemeClr val="tx1"/>
                </a:solidFill>
              </a:rPr>
              <a:t>new_</a:t>
            </a:r>
            <a:r>
              <a:rPr lang="ko-KR" altLang="en-US" sz="3400" dirty="0">
                <a:solidFill>
                  <a:schemeClr val="tx1"/>
                </a:solidFill>
              </a:rPr>
              <a:t>사고자 학년’ 칼럼 추가</a:t>
            </a:r>
          </a:p>
          <a:p>
            <a:pPr marL="1028700" lvl="1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3400" dirty="0">
                <a:solidFill>
                  <a:srgbClr val="A50021"/>
                </a:solidFill>
              </a:rPr>
              <a:t>사고 부위 </a:t>
            </a:r>
            <a:r>
              <a:rPr lang="ko-KR" altLang="en-US" sz="3400" dirty="0" err="1">
                <a:solidFill>
                  <a:srgbClr val="A50021"/>
                </a:solidFill>
              </a:rPr>
              <a:t>전처리</a:t>
            </a:r>
            <a:r>
              <a:rPr lang="en-US" altLang="ko-KR" sz="3400" dirty="0">
                <a:solidFill>
                  <a:schemeClr val="tx1"/>
                </a:solidFill>
              </a:rPr>
              <a:t>: </a:t>
            </a:r>
            <a:r>
              <a:rPr lang="ko-KR" altLang="en-US" sz="3400" dirty="0">
                <a:solidFill>
                  <a:schemeClr val="tx1"/>
                </a:solidFill>
              </a:rPr>
              <a:t>사고 부위 중 머리</a:t>
            </a:r>
            <a:r>
              <a:rPr lang="en-US" altLang="ko-KR" sz="3400" dirty="0">
                <a:solidFill>
                  <a:schemeClr val="tx1"/>
                </a:solidFill>
              </a:rPr>
              <a:t>(</a:t>
            </a:r>
            <a:r>
              <a:rPr lang="ko-KR" altLang="en-US" sz="3400" dirty="0">
                <a:solidFill>
                  <a:schemeClr val="tx1"/>
                </a:solidFill>
              </a:rPr>
              <a:t>두부</a:t>
            </a:r>
            <a:r>
              <a:rPr lang="en-US" altLang="ko-KR" sz="3400" dirty="0">
                <a:solidFill>
                  <a:schemeClr val="tx1"/>
                </a:solidFill>
              </a:rPr>
              <a:t>)</a:t>
            </a:r>
            <a:r>
              <a:rPr lang="ko-KR" altLang="en-US" sz="3400" dirty="0">
                <a:solidFill>
                  <a:schemeClr val="tx1"/>
                </a:solidFill>
              </a:rPr>
              <a:t>와 치아</a:t>
            </a:r>
            <a:r>
              <a:rPr lang="en-US" altLang="ko-KR" sz="3400" dirty="0">
                <a:solidFill>
                  <a:schemeClr val="tx1"/>
                </a:solidFill>
              </a:rPr>
              <a:t>(</a:t>
            </a:r>
            <a:r>
              <a:rPr lang="ko-KR" altLang="en-US" sz="3400" dirty="0">
                <a:solidFill>
                  <a:schemeClr val="tx1"/>
                </a:solidFill>
              </a:rPr>
              <a:t>구강</a:t>
            </a:r>
            <a:r>
              <a:rPr lang="en-US" altLang="ko-KR" sz="3400" dirty="0">
                <a:solidFill>
                  <a:schemeClr val="tx1"/>
                </a:solidFill>
              </a:rPr>
              <a:t>)</a:t>
            </a:r>
            <a:r>
              <a:rPr lang="ko-KR" altLang="en-US" sz="3400" dirty="0">
                <a:solidFill>
                  <a:schemeClr val="tx1"/>
                </a:solidFill>
              </a:rPr>
              <a:t>은 머리</a:t>
            </a:r>
            <a:r>
              <a:rPr lang="en-US" altLang="ko-KR" sz="3400" dirty="0">
                <a:solidFill>
                  <a:schemeClr val="tx1"/>
                </a:solidFill>
              </a:rPr>
              <a:t>, </a:t>
            </a:r>
            <a:r>
              <a:rPr lang="ko-KR" altLang="en-US" sz="3400" dirty="0">
                <a:solidFill>
                  <a:schemeClr val="tx1"/>
                </a:solidFill>
              </a:rPr>
              <a:t>손</a:t>
            </a:r>
            <a:r>
              <a:rPr lang="en-US" altLang="ko-KR" sz="3400" dirty="0">
                <a:solidFill>
                  <a:schemeClr val="tx1"/>
                </a:solidFill>
              </a:rPr>
              <a:t>, </a:t>
            </a:r>
            <a:r>
              <a:rPr lang="ko-KR" altLang="en-US" sz="3400" dirty="0">
                <a:solidFill>
                  <a:schemeClr val="tx1"/>
                </a:solidFill>
              </a:rPr>
              <a:t>팔</a:t>
            </a:r>
            <a:r>
              <a:rPr lang="en-US" altLang="ko-KR" sz="3400" dirty="0">
                <a:solidFill>
                  <a:schemeClr val="tx1"/>
                </a:solidFill>
              </a:rPr>
              <a:t>, </a:t>
            </a:r>
            <a:r>
              <a:rPr lang="ko-KR" altLang="en-US" sz="3400" dirty="0">
                <a:solidFill>
                  <a:schemeClr val="tx1"/>
                </a:solidFill>
              </a:rPr>
              <a:t>흉복 부는 상체</a:t>
            </a:r>
            <a:r>
              <a:rPr lang="en-US" altLang="ko-KR" sz="3400" dirty="0">
                <a:solidFill>
                  <a:schemeClr val="tx1"/>
                </a:solidFill>
              </a:rPr>
              <a:t>, </a:t>
            </a:r>
            <a:r>
              <a:rPr lang="ko-KR" altLang="en-US" sz="3400" dirty="0">
                <a:solidFill>
                  <a:schemeClr val="tx1"/>
                </a:solidFill>
              </a:rPr>
              <a:t>다리와 발은 하체</a:t>
            </a:r>
            <a:r>
              <a:rPr lang="en-US" altLang="ko-KR" sz="3400" dirty="0">
                <a:solidFill>
                  <a:schemeClr val="tx1"/>
                </a:solidFill>
              </a:rPr>
              <a:t>, </a:t>
            </a:r>
            <a:r>
              <a:rPr lang="ko-KR" altLang="en-US" sz="3400" dirty="0">
                <a:solidFill>
                  <a:schemeClr val="tx1"/>
                </a:solidFill>
              </a:rPr>
              <a:t>기타와 복합부위는 기타로 상위개념으로 재분류해 ‘</a:t>
            </a:r>
            <a:r>
              <a:rPr lang="en-US" altLang="ko-KR" sz="3400" dirty="0">
                <a:solidFill>
                  <a:schemeClr val="tx1"/>
                </a:solidFill>
              </a:rPr>
              <a:t>new_</a:t>
            </a:r>
            <a:r>
              <a:rPr lang="ko-KR" altLang="en-US" sz="3400" dirty="0">
                <a:solidFill>
                  <a:schemeClr val="tx1"/>
                </a:solidFill>
              </a:rPr>
              <a:t>사고 부위’ 칼럼 추가</a:t>
            </a:r>
          </a:p>
          <a:p>
            <a:pPr marL="1028700" lvl="1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3400" dirty="0" err="1">
                <a:solidFill>
                  <a:srgbClr val="A50021"/>
                </a:solidFill>
              </a:rPr>
              <a:t>학교급</a:t>
            </a:r>
            <a:r>
              <a:rPr lang="ko-KR" altLang="en-US" sz="3400" dirty="0">
                <a:solidFill>
                  <a:srgbClr val="A50021"/>
                </a:solidFill>
              </a:rPr>
              <a:t> </a:t>
            </a:r>
            <a:r>
              <a:rPr lang="ko-KR" altLang="en-US" sz="3400" dirty="0" err="1">
                <a:solidFill>
                  <a:srgbClr val="A50021"/>
                </a:solidFill>
              </a:rPr>
              <a:t>전처리</a:t>
            </a:r>
            <a:r>
              <a:rPr lang="en-US" altLang="ko-KR" sz="3400" dirty="0">
                <a:solidFill>
                  <a:schemeClr val="tx1"/>
                </a:solidFill>
              </a:rPr>
              <a:t>: </a:t>
            </a:r>
            <a:r>
              <a:rPr lang="ko-KR" altLang="en-US" sz="3400" dirty="0">
                <a:solidFill>
                  <a:schemeClr val="tx1"/>
                </a:solidFill>
              </a:rPr>
              <a:t>초등학교</a:t>
            </a:r>
            <a:r>
              <a:rPr lang="en-US" altLang="ko-KR" sz="3400" dirty="0">
                <a:solidFill>
                  <a:schemeClr val="tx1"/>
                </a:solidFill>
              </a:rPr>
              <a:t>, </a:t>
            </a:r>
            <a:r>
              <a:rPr lang="ko-KR" altLang="en-US" sz="3400" dirty="0">
                <a:solidFill>
                  <a:schemeClr val="tx1"/>
                </a:solidFill>
              </a:rPr>
              <a:t>초는 ‘</a:t>
            </a:r>
            <a:r>
              <a:rPr lang="ko-KR" altLang="en-US" sz="3400" dirty="0" err="1">
                <a:solidFill>
                  <a:schemeClr val="tx1"/>
                </a:solidFill>
              </a:rPr>
              <a:t>초’로</a:t>
            </a:r>
            <a:r>
              <a:rPr lang="ko-KR" altLang="en-US" sz="3400" dirty="0">
                <a:solidFill>
                  <a:schemeClr val="tx1"/>
                </a:solidFill>
              </a:rPr>
              <a:t> 중학교</a:t>
            </a:r>
            <a:r>
              <a:rPr lang="en-US" altLang="ko-KR" sz="3400" dirty="0">
                <a:solidFill>
                  <a:schemeClr val="tx1"/>
                </a:solidFill>
              </a:rPr>
              <a:t>, </a:t>
            </a:r>
            <a:r>
              <a:rPr lang="ko-KR" altLang="en-US" sz="3400" dirty="0">
                <a:solidFill>
                  <a:schemeClr val="tx1"/>
                </a:solidFill>
              </a:rPr>
              <a:t>중은 ‘</a:t>
            </a:r>
            <a:r>
              <a:rPr lang="ko-KR" altLang="en-US" sz="3400" dirty="0" err="1">
                <a:solidFill>
                  <a:schemeClr val="tx1"/>
                </a:solidFill>
              </a:rPr>
              <a:t>중’으로</a:t>
            </a:r>
            <a:r>
              <a:rPr lang="en-US" altLang="ko-KR" sz="3400" dirty="0">
                <a:solidFill>
                  <a:schemeClr val="tx1"/>
                </a:solidFill>
              </a:rPr>
              <a:t>, </a:t>
            </a:r>
            <a:r>
              <a:rPr lang="ko-KR" altLang="en-US" sz="3400" dirty="0">
                <a:solidFill>
                  <a:schemeClr val="tx1"/>
                </a:solidFill>
              </a:rPr>
              <a:t>고등학교</a:t>
            </a:r>
            <a:r>
              <a:rPr lang="en-US" altLang="ko-KR" sz="3400" dirty="0">
                <a:solidFill>
                  <a:schemeClr val="tx1"/>
                </a:solidFill>
              </a:rPr>
              <a:t>, </a:t>
            </a:r>
            <a:r>
              <a:rPr lang="ko-KR" altLang="en-US" sz="3400" dirty="0">
                <a:solidFill>
                  <a:schemeClr val="tx1"/>
                </a:solidFill>
              </a:rPr>
              <a:t>고는 ‘고’로 유치원</a:t>
            </a:r>
            <a:r>
              <a:rPr lang="en-US" altLang="ko-KR" sz="3400" dirty="0">
                <a:solidFill>
                  <a:schemeClr val="tx1"/>
                </a:solidFill>
              </a:rPr>
              <a:t>, </a:t>
            </a:r>
            <a:r>
              <a:rPr lang="ko-KR" altLang="en-US" sz="3400" dirty="0">
                <a:solidFill>
                  <a:schemeClr val="tx1"/>
                </a:solidFill>
              </a:rPr>
              <a:t>유는 ‘</a:t>
            </a:r>
            <a:r>
              <a:rPr lang="ko-KR" altLang="en-US" sz="3400" dirty="0" err="1">
                <a:solidFill>
                  <a:schemeClr val="tx1"/>
                </a:solidFill>
              </a:rPr>
              <a:t>유’로</a:t>
            </a:r>
            <a:r>
              <a:rPr lang="en-US" altLang="ko-KR" sz="3400" dirty="0">
                <a:solidFill>
                  <a:schemeClr val="tx1"/>
                </a:solidFill>
              </a:rPr>
              <a:t>, </a:t>
            </a:r>
            <a:r>
              <a:rPr lang="ko-KR" altLang="en-US" sz="3400" dirty="0">
                <a:solidFill>
                  <a:schemeClr val="tx1"/>
                </a:solidFill>
              </a:rPr>
              <a:t>특수학교</a:t>
            </a:r>
            <a:r>
              <a:rPr lang="en-US" altLang="ko-KR" sz="3400" dirty="0">
                <a:solidFill>
                  <a:schemeClr val="tx1"/>
                </a:solidFill>
              </a:rPr>
              <a:t>, </a:t>
            </a:r>
            <a:r>
              <a:rPr lang="ko-KR" altLang="en-US" sz="3400" dirty="0">
                <a:solidFill>
                  <a:schemeClr val="tx1"/>
                </a:solidFill>
              </a:rPr>
              <a:t>기타학교</a:t>
            </a:r>
            <a:r>
              <a:rPr lang="en-US" altLang="ko-KR" sz="3400" dirty="0">
                <a:solidFill>
                  <a:schemeClr val="tx1"/>
                </a:solidFill>
              </a:rPr>
              <a:t>, </a:t>
            </a:r>
            <a:r>
              <a:rPr lang="ko-KR" altLang="en-US" sz="3400" dirty="0">
                <a:solidFill>
                  <a:schemeClr val="tx1"/>
                </a:solidFill>
              </a:rPr>
              <a:t>특수</a:t>
            </a:r>
            <a:r>
              <a:rPr lang="en-US" altLang="ko-KR" sz="3400" dirty="0">
                <a:solidFill>
                  <a:schemeClr val="tx1"/>
                </a:solidFill>
              </a:rPr>
              <a:t>, </a:t>
            </a:r>
            <a:r>
              <a:rPr lang="ko-KR" altLang="en-US" sz="3400" dirty="0">
                <a:solidFill>
                  <a:schemeClr val="tx1"/>
                </a:solidFill>
              </a:rPr>
              <a:t>기타는 ‘</a:t>
            </a:r>
            <a:r>
              <a:rPr lang="ko-KR" altLang="en-US" sz="3400" dirty="0" err="1">
                <a:solidFill>
                  <a:schemeClr val="tx1"/>
                </a:solidFill>
              </a:rPr>
              <a:t>기타’로</a:t>
            </a:r>
            <a:r>
              <a:rPr lang="ko-KR" altLang="en-US" sz="3400" dirty="0">
                <a:solidFill>
                  <a:schemeClr val="tx1"/>
                </a:solidFill>
              </a:rPr>
              <a:t> 통일하여 ‘</a:t>
            </a:r>
            <a:r>
              <a:rPr lang="en-US" altLang="ko-KR" sz="3400" dirty="0">
                <a:solidFill>
                  <a:schemeClr val="tx1"/>
                </a:solidFill>
              </a:rPr>
              <a:t>new_</a:t>
            </a:r>
            <a:r>
              <a:rPr lang="ko-KR" altLang="en-US" sz="3400" dirty="0" err="1">
                <a:solidFill>
                  <a:schemeClr val="tx1"/>
                </a:solidFill>
              </a:rPr>
              <a:t>학교급</a:t>
            </a:r>
            <a:r>
              <a:rPr lang="ko-KR" altLang="en-US" sz="3400" dirty="0">
                <a:solidFill>
                  <a:schemeClr val="tx1"/>
                </a:solidFill>
              </a:rPr>
              <a:t>’ 칼럼 추가</a:t>
            </a:r>
          </a:p>
          <a:p>
            <a:pPr marL="1028700" lvl="1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3400" dirty="0">
                <a:solidFill>
                  <a:srgbClr val="A50021"/>
                </a:solidFill>
              </a:rPr>
              <a:t>지역별 기상청 데이터 추가</a:t>
            </a:r>
            <a:r>
              <a:rPr lang="en-US" altLang="ko-KR" sz="3400" dirty="0">
                <a:solidFill>
                  <a:schemeClr val="tx1"/>
                </a:solidFill>
              </a:rPr>
              <a:t>: </a:t>
            </a:r>
            <a:r>
              <a:rPr lang="ko-KR" altLang="en-US" sz="3400" dirty="0">
                <a:solidFill>
                  <a:schemeClr val="tx1"/>
                </a:solidFill>
              </a:rPr>
              <a:t>각 지역별 기온</a:t>
            </a:r>
            <a:r>
              <a:rPr lang="en-US" altLang="ko-KR" sz="3400" dirty="0">
                <a:solidFill>
                  <a:schemeClr val="tx1"/>
                </a:solidFill>
              </a:rPr>
              <a:t>, </a:t>
            </a:r>
            <a:r>
              <a:rPr lang="ko-KR" altLang="en-US" sz="3400" dirty="0">
                <a:solidFill>
                  <a:schemeClr val="tx1"/>
                </a:solidFill>
              </a:rPr>
              <a:t>강수량</a:t>
            </a:r>
            <a:r>
              <a:rPr lang="en-US" altLang="ko-KR" sz="3400" dirty="0">
                <a:solidFill>
                  <a:schemeClr val="tx1"/>
                </a:solidFill>
              </a:rPr>
              <a:t>, </a:t>
            </a:r>
            <a:r>
              <a:rPr lang="ko-KR" altLang="en-US" sz="3400" dirty="0">
                <a:solidFill>
                  <a:schemeClr val="tx1"/>
                </a:solidFill>
              </a:rPr>
              <a:t>평균풍속과 전국 기온</a:t>
            </a:r>
            <a:r>
              <a:rPr lang="en-US" altLang="ko-KR" sz="3400" dirty="0">
                <a:solidFill>
                  <a:schemeClr val="tx1"/>
                </a:solidFill>
              </a:rPr>
              <a:t>, </a:t>
            </a:r>
            <a:r>
              <a:rPr lang="ko-KR" altLang="en-US" sz="3400" dirty="0">
                <a:solidFill>
                  <a:schemeClr val="tx1"/>
                </a:solidFill>
              </a:rPr>
              <a:t>강수량</a:t>
            </a:r>
            <a:r>
              <a:rPr lang="en-US" altLang="ko-KR" sz="3400" dirty="0">
                <a:solidFill>
                  <a:schemeClr val="tx1"/>
                </a:solidFill>
              </a:rPr>
              <a:t>, </a:t>
            </a:r>
            <a:r>
              <a:rPr lang="ko-KR" altLang="en-US" sz="3400" dirty="0">
                <a:solidFill>
                  <a:schemeClr val="tx1"/>
                </a:solidFill>
              </a:rPr>
              <a:t>평균풍속 추가</a:t>
            </a:r>
            <a:endParaRPr lang="en-US" altLang="ko-KR" sz="3400" dirty="0">
              <a:solidFill>
                <a:schemeClr val="tx1"/>
              </a:solidFill>
            </a:endParaRPr>
          </a:p>
          <a:p>
            <a:pPr marL="1028700" lvl="1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3400" dirty="0">
                <a:solidFill>
                  <a:srgbClr val="A50021"/>
                </a:solidFill>
              </a:rPr>
              <a:t>시각화에 필요하지 않은 칼럼 삭제</a:t>
            </a:r>
            <a:r>
              <a:rPr lang="en-US" altLang="ko-KR" sz="3400" dirty="0">
                <a:solidFill>
                  <a:schemeClr val="tx1"/>
                </a:solidFill>
              </a:rPr>
              <a:t>: </a:t>
            </a:r>
            <a:r>
              <a:rPr lang="ko-KR" altLang="en-US" sz="3400" dirty="0">
                <a:solidFill>
                  <a:schemeClr val="tx1"/>
                </a:solidFill>
              </a:rPr>
              <a:t>구분</a:t>
            </a:r>
            <a:r>
              <a:rPr lang="en-US" altLang="ko-KR" sz="3400" dirty="0">
                <a:solidFill>
                  <a:schemeClr val="tx1"/>
                </a:solidFill>
              </a:rPr>
              <a:t>, </a:t>
            </a:r>
            <a:r>
              <a:rPr lang="ko-KR" altLang="en-US" sz="3400" dirty="0">
                <a:solidFill>
                  <a:schemeClr val="tx1"/>
                </a:solidFill>
              </a:rPr>
              <a:t>학교명</a:t>
            </a:r>
            <a:r>
              <a:rPr lang="en-US" altLang="ko-KR" sz="3400" dirty="0">
                <a:solidFill>
                  <a:schemeClr val="tx1"/>
                </a:solidFill>
              </a:rPr>
              <a:t>, </a:t>
            </a:r>
            <a:r>
              <a:rPr lang="ko-KR" altLang="en-US" sz="3400" dirty="0">
                <a:solidFill>
                  <a:schemeClr val="tx1"/>
                </a:solidFill>
              </a:rPr>
              <a:t>교육청</a:t>
            </a:r>
            <a:r>
              <a:rPr lang="en-US" altLang="ko-KR" sz="3400" dirty="0">
                <a:solidFill>
                  <a:schemeClr val="tx1"/>
                </a:solidFill>
              </a:rPr>
              <a:t>, </a:t>
            </a:r>
            <a:r>
              <a:rPr lang="ko-KR" altLang="en-US" sz="3400" dirty="0">
                <a:solidFill>
                  <a:schemeClr val="tx1"/>
                </a:solidFill>
              </a:rPr>
              <a:t>설립유형</a:t>
            </a:r>
            <a:r>
              <a:rPr lang="en-US" altLang="ko-KR" sz="3400" dirty="0">
                <a:solidFill>
                  <a:schemeClr val="tx1"/>
                </a:solidFill>
              </a:rPr>
              <a:t>, </a:t>
            </a:r>
            <a:r>
              <a:rPr lang="ko-KR" altLang="en-US" sz="3400" dirty="0">
                <a:solidFill>
                  <a:schemeClr val="tx1"/>
                </a:solidFill>
              </a:rPr>
              <a:t>사고 접수일</a:t>
            </a:r>
            <a:r>
              <a:rPr lang="en-US" altLang="ko-KR" sz="3400" dirty="0">
                <a:solidFill>
                  <a:schemeClr val="tx1"/>
                </a:solidFill>
              </a:rPr>
              <a:t>, </a:t>
            </a:r>
            <a:r>
              <a:rPr lang="ko-KR" altLang="en-US" sz="3400" dirty="0">
                <a:solidFill>
                  <a:schemeClr val="tx1"/>
                </a:solidFill>
              </a:rPr>
              <a:t>사고 발생 시간</a:t>
            </a:r>
            <a:r>
              <a:rPr lang="en-US" altLang="ko-KR" sz="3400" dirty="0">
                <a:solidFill>
                  <a:schemeClr val="tx1"/>
                </a:solidFill>
              </a:rPr>
              <a:t>, </a:t>
            </a:r>
            <a:r>
              <a:rPr lang="ko-KR" altLang="en-US" sz="3400" dirty="0">
                <a:solidFill>
                  <a:schemeClr val="tx1"/>
                </a:solidFill>
              </a:rPr>
              <a:t>사고자 학년</a:t>
            </a:r>
          </a:p>
          <a:p>
            <a:pPr marL="1028700" lvl="1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3400" dirty="0">
              <a:solidFill>
                <a:schemeClr val="tx1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E2010ECA-D0A4-DE12-6DBD-0F1D39533ED9}"/>
              </a:ext>
            </a:extLst>
          </p:cNvPr>
          <p:cNvSpPr/>
          <p:nvPr/>
        </p:nvSpPr>
        <p:spPr>
          <a:xfrm>
            <a:off x="15247746" y="6131620"/>
            <a:ext cx="16358950" cy="829967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800" b="1" dirty="0"/>
              <a:t>1. </a:t>
            </a:r>
            <a:r>
              <a:rPr lang="ko-KR" altLang="en-US" sz="3800" b="1" dirty="0"/>
              <a:t>유치원생</a:t>
            </a:r>
            <a:endParaRPr lang="en-US" altLang="ko-KR" sz="3800" b="1" dirty="0"/>
          </a:p>
        </p:txBody>
      </p:sp>
      <p:sp>
        <p:nvSpPr>
          <p:cNvPr id="5" name="사각형: 둥근 위쪽 모서리 4">
            <a:extLst>
              <a:ext uri="{FF2B5EF4-FFF2-40B4-BE49-F238E27FC236}">
                <a16:creationId xmlns:a16="http://schemas.microsoft.com/office/drawing/2014/main" id="{F8171736-F174-0993-8817-8A4061FD8F10}"/>
              </a:ext>
            </a:extLst>
          </p:cNvPr>
          <p:cNvSpPr/>
          <p:nvPr/>
        </p:nvSpPr>
        <p:spPr>
          <a:xfrm>
            <a:off x="15202719" y="12680885"/>
            <a:ext cx="16357705" cy="829967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800" b="1" dirty="0"/>
              <a:t>2.  </a:t>
            </a:r>
            <a:r>
              <a:rPr lang="ko-KR" altLang="en-US" sz="3800" b="1" dirty="0"/>
              <a:t>초등학생</a:t>
            </a:r>
            <a:endParaRPr lang="en-US" altLang="ko-KR" sz="3800" b="1" dirty="0"/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79464BEC-DEB3-D7E5-4930-404245AA5CD2}"/>
              </a:ext>
            </a:extLst>
          </p:cNvPr>
          <p:cNvSpPr/>
          <p:nvPr/>
        </p:nvSpPr>
        <p:spPr>
          <a:xfrm>
            <a:off x="15249017" y="19514784"/>
            <a:ext cx="16357705" cy="829967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800" b="1" dirty="0"/>
              <a:t>3. </a:t>
            </a:r>
            <a:r>
              <a:rPr lang="ko-KR" altLang="en-US" sz="3800" b="1" dirty="0"/>
              <a:t>중학생</a:t>
            </a:r>
            <a:endParaRPr lang="en-US" altLang="ko-KR" sz="3800" b="1" dirty="0"/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D5F6E2ED-92B9-AE74-BD14-9C70E8954216}"/>
              </a:ext>
            </a:extLst>
          </p:cNvPr>
          <p:cNvSpPr/>
          <p:nvPr/>
        </p:nvSpPr>
        <p:spPr>
          <a:xfrm>
            <a:off x="15249018" y="26481021"/>
            <a:ext cx="16357705" cy="829967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800" b="1" dirty="0"/>
              <a:t>4. </a:t>
            </a:r>
            <a:r>
              <a:rPr lang="ko-KR" altLang="en-US" sz="3800" b="1" dirty="0"/>
              <a:t>고등학생</a:t>
            </a:r>
            <a:endParaRPr lang="en-US" altLang="ko-KR" sz="3800" b="1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78C166C-5328-C9D6-A563-165B12C116A4}"/>
              </a:ext>
            </a:extLst>
          </p:cNvPr>
          <p:cNvGrpSpPr/>
          <p:nvPr/>
        </p:nvGrpSpPr>
        <p:grpSpPr>
          <a:xfrm>
            <a:off x="1583044" y="27580219"/>
            <a:ext cx="5400000" cy="5014152"/>
            <a:chOff x="1583044" y="26717907"/>
            <a:chExt cx="5400000" cy="5014152"/>
          </a:xfrm>
        </p:grpSpPr>
        <p:grpSp>
          <p:nvGrpSpPr>
            <p:cNvPr id="22" name="그룹 1005">
              <a:extLst>
                <a:ext uri="{FF2B5EF4-FFF2-40B4-BE49-F238E27FC236}">
                  <a16:creationId xmlns:a16="http://schemas.microsoft.com/office/drawing/2014/main" id="{20B9A8FA-C580-4735-FE3A-A502A6DF1F15}"/>
                </a:ext>
              </a:extLst>
            </p:cNvPr>
            <p:cNvGrpSpPr/>
            <p:nvPr/>
          </p:nvGrpSpPr>
          <p:grpSpPr>
            <a:xfrm>
              <a:off x="1583044" y="27412059"/>
              <a:ext cx="5400000" cy="4320000"/>
              <a:chOff x="998222" y="3948471"/>
              <a:chExt cx="3585324" cy="3014618"/>
            </a:xfrm>
          </p:grpSpPr>
          <p:pic>
            <p:nvPicPr>
              <p:cNvPr id="30" name="Object 15">
                <a:extLst>
                  <a:ext uri="{FF2B5EF4-FFF2-40B4-BE49-F238E27FC236}">
                    <a16:creationId xmlns:a16="http://schemas.microsoft.com/office/drawing/2014/main" id="{72C900AC-94D8-BE62-1D8C-86F6DB3B31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98222" y="3948471"/>
                <a:ext cx="3585324" cy="3014618"/>
              </a:xfrm>
              <a:prstGeom prst="rect">
                <a:avLst/>
              </a:prstGeom>
            </p:spPr>
          </p:pic>
        </p:grp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A184E61-E702-4DB6-8922-7D8FAA034E1B}"/>
                </a:ext>
              </a:extLst>
            </p:cNvPr>
            <p:cNvSpPr/>
            <p:nvPr/>
          </p:nvSpPr>
          <p:spPr>
            <a:xfrm>
              <a:off x="3062907" y="26717907"/>
              <a:ext cx="2973603" cy="8925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1" algn="just">
                <a:lnSpc>
                  <a:spcPct val="120000"/>
                </a:lnSpc>
              </a:pPr>
              <a:r>
                <a:rPr lang="ko-KR" altLang="en-US" sz="3400" dirty="0">
                  <a:solidFill>
                    <a:schemeClr val="tx1"/>
                  </a:solidFill>
                </a:rPr>
                <a:t>유치원생</a:t>
              </a:r>
              <a:endParaRPr lang="en-US" altLang="ko-KR" sz="3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75C6306-70F1-C6A6-1CB9-9F9890E35226}"/>
              </a:ext>
            </a:extLst>
          </p:cNvPr>
          <p:cNvGrpSpPr/>
          <p:nvPr/>
        </p:nvGrpSpPr>
        <p:grpSpPr>
          <a:xfrm>
            <a:off x="8367638" y="27567234"/>
            <a:ext cx="5400000" cy="5033296"/>
            <a:chOff x="8367638" y="26704922"/>
            <a:chExt cx="5400000" cy="5033296"/>
          </a:xfrm>
        </p:grpSpPr>
        <p:grpSp>
          <p:nvGrpSpPr>
            <p:cNvPr id="32" name="그룹 1016">
              <a:extLst>
                <a:ext uri="{FF2B5EF4-FFF2-40B4-BE49-F238E27FC236}">
                  <a16:creationId xmlns:a16="http://schemas.microsoft.com/office/drawing/2014/main" id="{31CFF226-96A9-AC37-279E-6AF2DD7E285D}"/>
                </a:ext>
              </a:extLst>
            </p:cNvPr>
            <p:cNvGrpSpPr/>
            <p:nvPr/>
          </p:nvGrpSpPr>
          <p:grpSpPr>
            <a:xfrm>
              <a:off x="8367638" y="27418218"/>
              <a:ext cx="5400000" cy="4320000"/>
              <a:chOff x="5104889" y="3948471"/>
              <a:chExt cx="3771969" cy="3172379"/>
            </a:xfrm>
          </p:grpSpPr>
          <p:pic>
            <p:nvPicPr>
              <p:cNvPr id="33" name="Object 51">
                <a:extLst>
                  <a:ext uri="{FF2B5EF4-FFF2-40B4-BE49-F238E27FC236}">
                    <a16:creationId xmlns:a16="http://schemas.microsoft.com/office/drawing/2014/main" id="{D3352AD0-D81E-442E-0789-DCDC0094D8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04889" y="3948471"/>
                <a:ext cx="3771969" cy="3172379"/>
              </a:xfrm>
              <a:prstGeom prst="rect">
                <a:avLst/>
              </a:prstGeom>
            </p:spPr>
          </p:pic>
        </p:grp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C92E02C-6333-5FBE-6CFB-971D5B99A733}"/>
                </a:ext>
              </a:extLst>
            </p:cNvPr>
            <p:cNvSpPr/>
            <p:nvPr/>
          </p:nvSpPr>
          <p:spPr>
            <a:xfrm>
              <a:off x="9897988" y="26704922"/>
              <a:ext cx="2973603" cy="8925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1" algn="just">
                <a:lnSpc>
                  <a:spcPct val="120000"/>
                </a:lnSpc>
              </a:pPr>
              <a:r>
                <a:rPr lang="ko-KR" altLang="en-US" sz="3400" dirty="0">
                  <a:solidFill>
                    <a:schemeClr val="tx1"/>
                  </a:solidFill>
                </a:rPr>
                <a:t>초등학생</a:t>
              </a:r>
              <a:endParaRPr lang="en-US" altLang="ko-KR" sz="3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D100B7A-8AEA-C1E0-E55F-D715603028B0}"/>
              </a:ext>
            </a:extLst>
          </p:cNvPr>
          <p:cNvGrpSpPr/>
          <p:nvPr/>
        </p:nvGrpSpPr>
        <p:grpSpPr>
          <a:xfrm>
            <a:off x="1774698" y="34058878"/>
            <a:ext cx="5400000" cy="5212504"/>
            <a:chOff x="1774698" y="33470911"/>
            <a:chExt cx="5400000" cy="5212504"/>
          </a:xfrm>
        </p:grpSpPr>
        <p:grpSp>
          <p:nvGrpSpPr>
            <p:cNvPr id="34" name="그룹 1017">
              <a:extLst>
                <a:ext uri="{FF2B5EF4-FFF2-40B4-BE49-F238E27FC236}">
                  <a16:creationId xmlns:a16="http://schemas.microsoft.com/office/drawing/2014/main" id="{641E40EF-A278-564D-2ACE-9844D01EA3DF}"/>
                </a:ext>
              </a:extLst>
            </p:cNvPr>
            <p:cNvGrpSpPr/>
            <p:nvPr/>
          </p:nvGrpSpPr>
          <p:grpSpPr>
            <a:xfrm>
              <a:off x="1774698" y="34363415"/>
              <a:ext cx="5400000" cy="4320000"/>
              <a:chOff x="9374345" y="3948471"/>
              <a:chExt cx="3834187" cy="3196956"/>
            </a:xfrm>
          </p:grpSpPr>
          <p:pic>
            <p:nvPicPr>
              <p:cNvPr id="37" name="Object 54">
                <a:extLst>
                  <a:ext uri="{FF2B5EF4-FFF2-40B4-BE49-F238E27FC236}">
                    <a16:creationId xmlns:a16="http://schemas.microsoft.com/office/drawing/2014/main" id="{46838DF8-5DFA-3853-D9DD-00B719EDAD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374345" y="3948471"/>
                <a:ext cx="3834187" cy="3196956"/>
              </a:xfrm>
              <a:prstGeom prst="rect">
                <a:avLst/>
              </a:prstGeom>
            </p:spPr>
          </p:pic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904563F-E8B3-D687-DD64-2A5F626AA2E7}"/>
                </a:ext>
              </a:extLst>
            </p:cNvPr>
            <p:cNvSpPr/>
            <p:nvPr/>
          </p:nvSpPr>
          <p:spPr>
            <a:xfrm>
              <a:off x="3285520" y="33470911"/>
              <a:ext cx="2973603" cy="8925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1" algn="just">
                <a:lnSpc>
                  <a:spcPct val="120000"/>
                </a:lnSpc>
              </a:pPr>
              <a:r>
                <a:rPr lang="ko-KR" altLang="en-US" sz="3400" dirty="0">
                  <a:solidFill>
                    <a:schemeClr val="tx1"/>
                  </a:solidFill>
                </a:rPr>
                <a:t>중학생</a:t>
              </a:r>
              <a:endParaRPr lang="en-US" altLang="ko-KR" sz="3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EAAA5F5-08D2-B5C1-11E8-03DC4A65A639}"/>
              </a:ext>
            </a:extLst>
          </p:cNvPr>
          <p:cNvGrpSpPr/>
          <p:nvPr/>
        </p:nvGrpSpPr>
        <p:grpSpPr>
          <a:xfrm>
            <a:off x="8317151" y="33991775"/>
            <a:ext cx="5400000" cy="5279607"/>
            <a:chOff x="8317151" y="33403808"/>
            <a:chExt cx="5400000" cy="5279607"/>
          </a:xfrm>
        </p:grpSpPr>
        <p:grpSp>
          <p:nvGrpSpPr>
            <p:cNvPr id="40" name="그룹 1018">
              <a:extLst>
                <a:ext uri="{FF2B5EF4-FFF2-40B4-BE49-F238E27FC236}">
                  <a16:creationId xmlns:a16="http://schemas.microsoft.com/office/drawing/2014/main" id="{7F9863AB-6243-6A28-B733-4734E67D056F}"/>
                </a:ext>
              </a:extLst>
            </p:cNvPr>
            <p:cNvGrpSpPr/>
            <p:nvPr/>
          </p:nvGrpSpPr>
          <p:grpSpPr>
            <a:xfrm>
              <a:off x="8317151" y="34363415"/>
              <a:ext cx="5400000" cy="4320000"/>
              <a:chOff x="13684591" y="3948471"/>
              <a:chExt cx="3793993" cy="3172379"/>
            </a:xfrm>
          </p:grpSpPr>
          <p:pic>
            <p:nvPicPr>
              <p:cNvPr id="41" name="Object 57">
                <a:extLst>
                  <a:ext uri="{FF2B5EF4-FFF2-40B4-BE49-F238E27FC236}">
                    <a16:creationId xmlns:a16="http://schemas.microsoft.com/office/drawing/2014/main" id="{8FEEC690-A9C8-FB39-649B-1B64C3A8D9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684591" y="3948471"/>
                <a:ext cx="3793993" cy="3172379"/>
              </a:xfrm>
              <a:prstGeom prst="rect">
                <a:avLst/>
              </a:prstGeom>
            </p:spPr>
          </p:pic>
        </p:grp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E123A6C-C8B7-2828-FFC4-52A48D8E4671}"/>
                </a:ext>
              </a:extLst>
            </p:cNvPr>
            <p:cNvSpPr/>
            <p:nvPr/>
          </p:nvSpPr>
          <p:spPr>
            <a:xfrm>
              <a:off x="9847164" y="33403808"/>
              <a:ext cx="2973603" cy="8925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1" algn="just">
                <a:lnSpc>
                  <a:spcPct val="120000"/>
                </a:lnSpc>
              </a:pPr>
              <a:r>
                <a:rPr lang="ko-KR" altLang="en-US" sz="3400" dirty="0">
                  <a:solidFill>
                    <a:schemeClr val="tx1"/>
                  </a:solidFill>
                </a:rPr>
                <a:t>고등학생</a:t>
              </a:r>
              <a:endParaRPr lang="en-US" altLang="ko-KR" sz="3400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696145E-9397-24DE-6C9B-7EB438F7333D}"/>
              </a:ext>
            </a:extLst>
          </p:cNvPr>
          <p:cNvSpPr/>
          <p:nvPr/>
        </p:nvSpPr>
        <p:spPr>
          <a:xfrm>
            <a:off x="2279376" y="32603078"/>
            <a:ext cx="4540664" cy="1282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1" algn="just"/>
            <a:r>
              <a:rPr lang="en-US" altLang="ko-KR" sz="2400" dirty="0">
                <a:solidFill>
                  <a:schemeClr val="tx1"/>
                </a:solidFill>
              </a:rPr>
              <a:t>- </a:t>
            </a:r>
            <a:r>
              <a:rPr lang="ko-KR" altLang="en-US" sz="2400" dirty="0" err="1">
                <a:solidFill>
                  <a:schemeClr val="tx1"/>
                </a:solidFill>
              </a:rPr>
              <a:t>사고매개물</a:t>
            </a:r>
            <a:r>
              <a:rPr lang="en-US" altLang="ko-KR" sz="2400" dirty="0">
                <a:solidFill>
                  <a:schemeClr val="tx1"/>
                </a:solidFill>
              </a:rPr>
              <a:t>&amp;</a:t>
            </a:r>
            <a:r>
              <a:rPr lang="ko-KR" altLang="en-US" sz="2400" dirty="0">
                <a:solidFill>
                  <a:schemeClr val="tx1"/>
                </a:solidFill>
              </a:rPr>
              <a:t>사고장소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lvl="1" algn="just"/>
            <a:r>
              <a:rPr lang="en-US" altLang="ko-KR" sz="2400" dirty="0">
                <a:solidFill>
                  <a:schemeClr val="tx1"/>
                </a:solidFill>
              </a:rPr>
              <a:t>-</a:t>
            </a:r>
            <a:r>
              <a:rPr lang="ko-KR" altLang="en-US" sz="2400" dirty="0">
                <a:solidFill>
                  <a:schemeClr val="tx1"/>
                </a:solidFill>
              </a:rPr>
              <a:t>사고시간</a:t>
            </a:r>
            <a:r>
              <a:rPr lang="en-US" altLang="ko-KR" sz="2400" dirty="0">
                <a:solidFill>
                  <a:schemeClr val="tx1"/>
                </a:solidFill>
              </a:rPr>
              <a:t>&amp;</a:t>
            </a:r>
            <a:r>
              <a:rPr lang="ko-KR" altLang="en-US" sz="2400" dirty="0">
                <a:solidFill>
                  <a:schemeClr val="tx1"/>
                </a:solidFill>
              </a:rPr>
              <a:t>사고장소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lvl="1" algn="just"/>
            <a:r>
              <a:rPr lang="en-US" altLang="ko-KR" sz="2400" dirty="0">
                <a:solidFill>
                  <a:schemeClr val="tx1"/>
                </a:solidFill>
              </a:rPr>
              <a:t>-</a:t>
            </a:r>
            <a:r>
              <a:rPr lang="ko-KR" altLang="en-US" sz="2400" dirty="0">
                <a:solidFill>
                  <a:schemeClr val="tx1"/>
                </a:solidFill>
              </a:rPr>
              <a:t>사고당시활동</a:t>
            </a:r>
            <a:r>
              <a:rPr lang="en-US" altLang="ko-KR" sz="2400" dirty="0">
                <a:solidFill>
                  <a:schemeClr val="tx1"/>
                </a:solidFill>
              </a:rPr>
              <a:t>&amp;</a:t>
            </a:r>
            <a:r>
              <a:rPr lang="ko-KR" altLang="en-US" sz="2400" dirty="0" err="1">
                <a:solidFill>
                  <a:schemeClr val="tx1"/>
                </a:solidFill>
              </a:rPr>
              <a:t>사고매개물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64D7112-724A-38F3-B788-09007A05E0DE}"/>
              </a:ext>
            </a:extLst>
          </p:cNvPr>
          <p:cNvSpPr/>
          <p:nvPr/>
        </p:nvSpPr>
        <p:spPr>
          <a:xfrm>
            <a:off x="8878250" y="32603078"/>
            <a:ext cx="4540664" cy="1282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1" algn="just"/>
            <a:r>
              <a:rPr lang="en-US" altLang="ko-KR" sz="2400" dirty="0">
                <a:solidFill>
                  <a:schemeClr val="tx1"/>
                </a:solidFill>
              </a:rPr>
              <a:t>-</a:t>
            </a:r>
            <a:r>
              <a:rPr lang="ko-KR" altLang="en-US" sz="2400" dirty="0">
                <a:solidFill>
                  <a:schemeClr val="tx1"/>
                </a:solidFill>
              </a:rPr>
              <a:t>사고시간</a:t>
            </a:r>
            <a:r>
              <a:rPr lang="en-US" altLang="ko-KR" sz="2400" dirty="0">
                <a:solidFill>
                  <a:schemeClr val="tx1"/>
                </a:solidFill>
              </a:rPr>
              <a:t>&amp;</a:t>
            </a:r>
            <a:r>
              <a:rPr lang="ko-KR" altLang="en-US" sz="2400" dirty="0">
                <a:solidFill>
                  <a:schemeClr val="tx1"/>
                </a:solidFill>
              </a:rPr>
              <a:t>사고장소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lvl="1" algn="just"/>
            <a:r>
              <a:rPr lang="en-US" altLang="ko-KR" sz="2400" dirty="0">
                <a:solidFill>
                  <a:schemeClr val="tx1"/>
                </a:solidFill>
              </a:rPr>
              <a:t>-</a:t>
            </a:r>
            <a:r>
              <a:rPr lang="ko-KR" altLang="en-US" sz="2400" dirty="0">
                <a:solidFill>
                  <a:schemeClr val="tx1"/>
                </a:solidFill>
              </a:rPr>
              <a:t>사고당시활동</a:t>
            </a:r>
            <a:r>
              <a:rPr lang="en-US" altLang="ko-KR" sz="2400" dirty="0">
                <a:solidFill>
                  <a:schemeClr val="tx1"/>
                </a:solidFill>
              </a:rPr>
              <a:t>&amp;</a:t>
            </a:r>
            <a:r>
              <a:rPr lang="ko-KR" altLang="en-US" sz="2400" dirty="0" err="1">
                <a:solidFill>
                  <a:schemeClr val="tx1"/>
                </a:solidFill>
              </a:rPr>
              <a:t>사고매개물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lvl="1" algn="just"/>
            <a:r>
              <a:rPr lang="en-US" altLang="ko-KR" sz="2400" dirty="0">
                <a:solidFill>
                  <a:schemeClr val="tx1"/>
                </a:solidFill>
              </a:rPr>
              <a:t>- </a:t>
            </a:r>
            <a:r>
              <a:rPr lang="ko-KR" altLang="en-US" sz="2400" dirty="0" err="1">
                <a:solidFill>
                  <a:schemeClr val="tx1"/>
                </a:solidFill>
              </a:rPr>
              <a:t>사고매개물</a:t>
            </a:r>
            <a:r>
              <a:rPr lang="en-US" altLang="ko-KR" sz="2400" dirty="0">
                <a:solidFill>
                  <a:schemeClr val="tx1"/>
                </a:solidFill>
              </a:rPr>
              <a:t>&amp;</a:t>
            </a:r>
            <a:r>
              <a:rPr lang="ko-KR" altLang="en-US" sz="2400" dirty="0">
                <a:solidFill>
                  <a:schemeClr val="tx1"/>
                </a:solidFill>
              </a:rPr>
              <a:t>사고장소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lvl="1" algn="just"/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F4D637A-C422-A211-3DFD-D35812A17C2A}"/>
              </a:ext>
            </a:extLst>
          </p:cNvPr>
          <p:cNvSpPr/>
          <p:nvPr/>
        </p:nvSpPr>
        <p:spPr>
          <a:xfrm>
            <a:off x="2442380" y="39440868"/>
            <a:ext cx="4540664" cy="1282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1" algn="just"/>
            <a:r>
              <a:rPr lang="en-US" altLang="ko-KR" sz="2400" dirty="0">
                <a:solidFill>
                  <a:schemeClr val="tx1"/>
                </a:solidFill>
              </a:rPr>
              <a:t>-</a:t>
            </a:r>
            <a:r>
              <a:rPr lang="ko-KR" altLang="en-US" sz="2400" dirty="0">
                <a:solidFill>
                  <a:schemeClr val="tx1"/>
                </a:solidFill>
              </a:rPr>
              <a:t>사고당시활동</a:t>
            </a:r>
            <a:r>
              <a:rPr lang="en-US" altLang="ko-KR" sz="2400" dirty="0">
                <a:solidFill>
                  <a:schemeClr val="tx1"/>
                </a:solidFill>
              </a:rPr>
              <a:t>&amp;</a:t>
            </a:r>
            <a:r>
              <a:rPr lang="ko-KR" altLang="en-US" sz="2400" dirty="0" err="1">
                <a:solidFill>
                  <a:schemeClr val="tx1"/>
                </a:solidFill>
              </a:rPr>
              <a:t>사고매개물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lvl="1" algn="just"/>
            <a:r>
              <a:rPr lang="en-US" altLang="ko-KR" sz="2400" dirty="0">
                <a:solidFill>
                  <a:schemeClr val="tx1"/>
                </a:solidFill>
              </a:rPr>
              <a:t>- </a:t>
            </a:r>
            <a:r>
              <a:rPr lang="ko-KR" altLang="en-US" sz="2400" dirty="0" err="1">
                <a:solidFill>
                  <a:schemeClr val="tx1"/>
                </a:solidFill>
              </a:rPr>
              <a:t>사고매개물</a:t>
            </a:r>
            <a:r>
              <a:rPr lang="en-US" altLang="ko-KR" sz="2400" dirty="0">
                <a:solidFill>
                  <a:schemeClr val="tx1"/>
                </a:solidFill>
              </a:rPr>
              <a:t>&amp;</a:t>
            </a:r>
            <a:r>
              <a:rPr lang="ko-KR" altLang="en-US" sz="2400" dirty="0">
                <a:solidFill>
                  <a:schemeClr val="tx1"/>
                </a:solidFill>
              </a:rPr>
              <a:t>사고장소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lvl="1" algn="just"/>
            <a:r>
              <a:rPr lang="en-US" altLang="ko-KR" sz="2400" dirty="0">
                <a:solidFill>
                  <a:schemeClr val="tx1"/>
                </a:solidFill>
              </a:rPr>
              <a:t>-</a:t>
            </a:r>
            <a:r>
              <a:rPr lang="ko-KR" altLang="en-US" sz="2400" dirty="0">
                <a:solidFill>
                  <a:schemeClr val="tx1"/>
                </a:solidFill>
              </a:rPr>
              <a:t>사고당시활동</a:t>
            </a:r>
            <a:r>
              <a:rPr lang="en-US" altLang="ko-KR" sz="2400" dirty="0">
                <a:solidFill>
                  <a:schemeClr val="tx1"/>
                </a:solidFill>
              </a:rPr>
              <a:t>&amp;</a:t>
            </a:r>
            <a:r>
              <a:rPr lang="ko-KR" altLang="en-US" sz="2400" dirty="0">
                <a:solidFill>
                  <a:schemeClr val="tx1"/>
                </a:solidFill>
              </a:rPr>
              <a:t>사고장소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lvl="1" algn="just"/>
            <a:endParaRPr lang="en-US" altLang="ko-KR" sz="2400" dirty="0">
              <a:solidFill>
                <a:schemeClr val="tx1"/>
              </a:solidFill>
            </a:endParaRPr>
          </a:p>
          <a:p>
            <a:pPr lvl="1" algn="just"/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B6E0CBD-4FF7-7E3F-04AA-395C32C1D9D3}"/>
              </a:ext>
            </a:extLst>
          </p:cNvPr>
          <p:cNvSpPr/>
          <p:nvPr/>
        </p:nvSpPr>
        <p:spPr>
          <a:xfrm>
            <a:off x="8574029" y="39351010"/>
            <a:ext cx="4540664" cy="1282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1" algn="just"/>
            <a:r>
              <a:rPr lang="en-US" altLang="ko-KR" sz="2400" dirty="0">
                <a:solidFill>
                  <a:schemeClr val="tx1"/>
                </a:solidFill>
              </a:rPr>
              <a:t>-</a:t>
            </a:r>
            <a:r>
              <a:rPr lang="ko-KR" altLang="en-US" sz="2400" dirty="0">
                <a:solidFill>
                  <a:schemeClr val="tx1"/>
                </a:solidFill>
              </a:rPr>
              <a:t>사고당시활동</a:t>
            </a:r>
            <a:r>
              <a:rPr lang="en-US" altLang="ko-KR" sz="2400" dirty="0">
                <a:solidFill>
                  <a:schemeClr val="tx1"/>
                </a:solidFill>
              </a:rPr>
              <a:t>&amp;</a:t>
            </a:r>
            <a:r>
              <a:rPr lang="ko-KR" altLang="en-US" sz="2400" dirty="0" err="1">
                <a:solidFill>
                  <a:schemeClr val="tx1"/>
                </a:solidFill>
              </a:rPr>
              <a:t>사고매개물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lvl="1" algn="just"/>
            <a:r>
              <a:rPr lang="en-US" altLang="ko-KR" sz="2400" dirty="0">
                <a:solidFill>
                  <a:schemeClr val="tx1"/>
                </a:solidFill>
              </a:rPr>
              <a:t>- </a:t>
            </a:r>
            <a:r>
              <a:rPr lang="ko-KR" altLang="en-US" sz="2400" dirty="0" err="1">
                <a:solidFill>
                  <a:schemeClr val="tx1"/>
                </a:solidFill>
              </a:rPr>
              <a:t>사고매개물</a:t>
            </a:r>
            <a:r>
              <a:rPr lang="en-US" altLang="ko-KR" sz="2400" dirty="0">
                <a:solidFill>
                  <a:schemeClr val="tx1"/>
                </a:solidFill>
              </a:rPr>
              <a:t>&amp;</a:t>
            </a:r>
            <a:r>
              <a:rPr lang="ko-KR" altLang="en-US" sz="2400" dirty="0">
                <a:solidFill>
                  <a:schemeClr val="tx1"/>
                </a:solidFill>
              </a:rPr>
              <a:t>사고장소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lvl="1" algn="just"/>
            <a:r>
              <a:rPr lang="en-US" altLang="ko-KR" sz="2400" dirty="0">
                <a:solidFill>
                  <a:schemeClr val="tx1"/>
                </a:solidFill>
              </a:rPr>
              <a:t>-</a:t>
            </a:r>
            <a:r>
              <a:rPr lang="ko-KR" altLang="en-US" sz="2400" dirty="0">
                <a:solidFill>
                  <a:schemeClr val="tx1"/>
                </a:solidFill>
              </a:rPr>
              <a:t>사고당시활동</a:t>
            </a:r>
            <a:r>
              <a:rPr lang="en-US" altLang="ko-KR" sz="2400" dirty="0">
                <a:solidFill>
                  <a:schemeClr val="tx1"/>
                </a:solidFill>
              </a:rPr>
              <a:t>&amp;</a:t>
            </a:r>
            <a:r>
              <a:rPr lang="ko-KR" altLang="en-US" sz="2400" dirty="0">
                <a:solidFill>
                  <a:schemeClr val="tx1"/>
                </a:solidFill>
              </a:rPr>
              <a:t>사고장소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lvl="1" algn="just"/>
            <a:endParaRPr lang="en-US" altLang="ko-KR" sz="2400" dirty="0">
              <a:solidFill>
                <a:schemeClr val="tx1"/>
              </a:solidFill>
            </a:endParaRPr>
          </a:p>
          <a:p>
            <a:pPr lvl="1" algn="just"/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3D4EAC9-77BB-2C9C-70A2-7C3943BC8739}"/>
              </a:ext>
            </a:extLst>
          </p:cNvPr>
          <p:cNvSpPr/>
          <p:nvPr/>
        </p:nvSpPr>
        <p:spPr>
          <a:xfrm>
            <a:off x="15206752" y="34933964"/>
            <a:ext cx="16723387" cy="6282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ko-KR" altLang="en-US" sz="3600" b="1" dirty="0">
                <a:solidFill>
                  <a:schemeClr val="tx1"/>
                </a:solidFill>
              </a:rPr>
              <a:t>활용방안</a:t>
            </a:r>
            <a:endParaRPr lang="en-US" altLang="ko-KR" sz="3600" b="1" dirty="0">
              <a:solidFill>
                <a:schemeClr val="tx1"/>
              </a:solidFill>
            </a:endParaRPr>
          </a:p>
          <a:p>
            <a:pPr marL="1028700" lvl="1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3400" dirty="0">
                <a:solidFill>
                  <a:schemeClr val="tx1"/>
                </a:solidFill>
              </a:rPr>
              <a:t>가장 높은 위험 항목 식별</a:t>
            </a:r>
            <a:r>
              <a:rPr lang="en-US" altLang="ko-KR" sz="3400" dirty="0">
                <a:solidFill>
                  <a:schemeClr val="tx1"/>
                </a:solidFill>
              </a:rPr>
              <a:t>, </a:t>
            </a:r>
            <a:r>
              <a:rPr lang="ko-KR" altLang="en-US" sz="3400" dirty="0">
                <a:solidFill>
                  <a:schemeClr val="tx1"/>
                </a:solidFill>
              </a:rPr>
              <a:t>이를 해결하기 위한 </a:t>
            </a:r>
            <a:r>
              <a:rPr lang="ko-KR" altLang="en-US" sz="3400" dirty="0">
                <a:solidFill>
                  <a:srgbClr val="A50021"/>
                </a:solidFill>
              </a:rPr>
              <a:t>우선 순위 설정 가능</a:t>
            </a:r>
            <a:endParaRPr lang="en-US" altLang="ko-KR" sz="3400" dirty="0">
              <a:solidFill>
                <a:srgbClr val="A50021"/>
              </a:solidFill>
            </a:endParaRPr>
          </a:p>
          <a:p>
            <a:pPr marL="1028700" lvl="1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3400" dirty="0">
                <a:solidFill>
                  <a:srgbClr val="A50021"/>
                </a:solidFill>
              </a:rPr>
              <a:t>학교 안전 사고 예방 </a:t>
            </a:r>
            <a:r>
              <a:rPr lang="ko-KR" altLang="en-US" sz="3400" dirty="0">
                <a:solidFill>
                  <a:schemeClr val="tx1"/>
                </a:solidFill>
              </a:rPr>
              <a:t>프로그램 개발</a:t>
            </a:r>
            <a:r>
              <a:rPr lang="en-US" altLang="ko-KR" sz="3400" dirty="0">
                <a:solidFill>
                  <a:schemeClr val="tx1"/>
                </a:solidFill>
              </a:rPr>
              <a:t>, </a:t>
            </a:r>
            <a:r>
              <a:rPr lang="ko-KR" altLang="en-US" sz="3400" dirty="0">
                <a:solidFill>
                  <a:schemeClr val="tx1"/>
                </a:solidFill>
              </a:rPr>
              <a:t>각 유형에 따른 예방 활동 및 교육 가능</a:t>
            </a:r>
            <a:endParaRPr lang="en-US" altLang="ko-KR" sz="3400" dirty="0">
              <a:solidFill>
                <a:schemeClr val="tx1"/>
              </a:solidFill>
            </a:endParaRPr>
          </a:p>
          <a:p>
            <a:pPr marL="1028700" lvl="1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3400" dirty="0">
                <a:solidFill>
                  <a:schemeClr val="tx1"/>
                </a:solidFill>
              </a:rPr>
              <a:t>실시간 모니터링 가능</a:t>
            </a:r>
            <a:endParaRPr lang="en-US" altLang="ko-KR" sz="3400" dirty="0">
              <a:solidFill>
                <a:schemeClr val="tx1"/>
              </a:solidFill>
            </a:endParaRPr>
          </a:p>
          <a:p>
            <a:pPr marL="1028700" lvl="1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3400" dirty="0">
                <a:solidFill>
                  <a:srgbClr val="A50021"/>
                </a:solidFill>
              </a:rPr>
              <a:t>정책 및 제도 개발</a:t>
            </a:r>
            <a:r>
              <a:rPr lang="en-US" altLang="ko-KR" sz="3400" dirty="0">
                <a:solidFill>
                  <a:srgbClr val="A50021"/>
                </a:solidFill>
              </a:rPr>
              <a:t>, </a:t>
            </a:r>
            <a:r>
              <a:rPr lang="ko-KR" altLang="en-US" sz="3400" dirty="0">
                <a:solidFill>
                  <a:srgbClr val="A50021"/>
                </a:solidFill>
              </a:rPr>
              <a:t>시행</a:t>
            </a:r>
            <a:endParaRPr lang="en-US" altLang="ko-KR" sz="3400" dirty="0">
              <a:solidFill>
                <a:srgbClr val="A50021"/>
              </a:solidFill>
            </a:endParaRP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3600" b="1" dirty="0">
                <a:solidFill>
                  <a:schemeClr val="tx1"/>
                </a:solidFill>
              </a:rPr>
              <a:t>기대효과</a:t>
            </a:r>
          </a:p>
          <a:p>
            <a:pPr marL="1028700" lvl="1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3400" dirty="0">
                <a:solidFill>
                  <a:schemeClr val="tx1"/>
                </a:solidFill>
              </a:rPr>
              <a:t>예방 활동과 정책 시행으로 학교 안전사고 감소</a:t>
            </a:r>
            <a:r>
              <a:rPr lang="en-US" altLang="ko-KR" sz="3400" dirty="0">
                <a:solidFill>
                  <a:schemeClr val="tx1"/>
                </a:solidFill>
              </a:rPr>
              <a:t>, </a:t>
            </a:r>
            <a:r>
              <a:rPr lang="ko-KR" altLang="en-US" sz="3400" dirty="0">
                <a:solidFill>
                  <a:srgbClr val="A50021"/>
                </a:solidFill>
              </a:rPr>
              <a:t>사고 예방과 대응 능력 향상 효과 </a:t>
            </a:r>
            <a:r>
              <a:rPr lang="ko-KR" altLang="en-US" sz="3400" dirty="0">
                <a:solidFill>
                  <a:schemeClr val="tx1"/>
                </a:solidFill>
              </a:rPr>
              <a:t>기대 가능</a:t>
            </a:r>
            <a:endParaRPr lang="en-US" altLang="ko-KR" sz="3400" dirty="0">
              <a:solidFill>
                <a:schemeClr val="tx1"/>
              </a:solidFill>
            </a:endParaRPr>
          </a:p>
          <a:p>
            <a:pPr marL="1028700" lvl="1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3400" dirty="0">
                <a:solidFill>
                  <a:schemeClr val="tx1"/>
                </a:solidFill>
              </a:rPr>
              <a:t>사고 감소로 인한 </a:t>
            </a:r>
            <a:r>
              <a:rPr lang="ko-KR" altLang="en-US" sz="3400" dirty="0">
                <a:solidFill>
                  <a:srgbClr val="A50021"/>
                </a:solidFill>
              </a:rPr>
              <a:t>민원 감소</a:t>
            </a:r>
            <a:r>
              <a:rPr lang="ko-KR" altLang="en-US" sz="3400" dirty="0">
                <a:solidFill>
                  <a:schemeClr val="tx1"/>
                </a:solidFill>
              </a:rPr>
              <a:t>와 학교 사고 </a:t>
            </a:r>
            <a:r>
              <a:rPr lang="ko-KR" altLang="en-US" sz="3400" dirty="0">
                <a:solidFill>
                  <a:srgbClr val="A50021"/>
                </a:solidFill>
              </a:rPr>
              <a:t>관련 법적 문제 감소 </a:t>
            </a:r>
            <a:r>
              <a:rPr lang="ko-KR" altLang="en-US" sz="3400" dirty="0">
                <a:solidFill>
                  <a:schemeClr val="tx1"/>
                </a:solidFill>
              </a:rPr>
              <a:t>효과 기대 가능</a:t>
            </a:r>
            <a:endParaRPr lang="en-US" altLang="ko-KR" sz="3400" dirty="0">
              <a:solidFill>
                <a:schemeClr val="tx1"/>
              </a:solidFill>
            </a:endParaRPr>
          </a:p>
          <a:p>
            <a:pPr marL="1028700" lvl="1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3400" dirty="0">
                <a:solidFill>
                  <a:schemeClr val="tx1"/>
                </a:solidFill>
              </a:rPr>
              <a:t>안전한 학교 환경으로 </a:t>
            </a:r>
            <a:r>
              <a:rPr lang="ko-KR" altLang="en-US" sz="3400" dirty="0">
                <a:solidFill>
                  <a:srgbClr val="A50021"/>
                </a:solidFill>
              </a:rPr>
              <a:t>학교의 평판 향상과 신뢰도 향상</a:t>
            </a:r>
            <a:r>
              <a:rPr lang="ko-KR" altLang="en-US" sz="3400" dirty="0">
                <a:solidFill>
                  <a:schemeClr val="tx1"/>
                </a:solidFill>
              </a:rPr>
              <a:t> 효과 기대 가능</a:t>
            </a:r>
            <a:endParaRPr lang="en-US" altLang="ko-KR" sz="3400" dirty="0">
              <a:solidFill>
                <a:schemeClr val="tx1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CBAC4603-D594-2672-7EAF-CFD92F081B3B}"/>
              </a:ext>
            </a:extLst>
          </p:cNvPr>
          <p:cNvSpPr/>
          <p:nvPr/>
        </p:nvSpPr>
        <p:spPr>
          <a:xfrm>
            <a:off x="735596" y="5376625"/>
            <a:ext cx="14001750" cy="5452911"/>
          </a:xfrm>
          <a:prstGeom prst="roundRect">
            <a:avLst>
              <a:gd name="adj" fmla="val 38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376523C-E07C-ECC9-7507-B7FEED5291FD}"/>
              </a:ext>
            </a:extLst>
          </p:cNvPr>
          <p:cNvSpPr/>
          <p:nvPr/>
        </p:nvSpPr>
        <p:spPr>
          <a:xfrm>
            <a:off x="1481350" y="4873970"/>
            <a:ext cx="3921702" cy="958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1.</a:t>
            </a:r>
            <a:r>
              <a:rPr lang="ko-KR" altLang="en-US" sz="3600" b="1" dirty="0">
                <a:solidFill>
                  <a:schemeClr val="tx1"/>
                </a:solidFill>
              </a:rPr>
              <a:t>프로젝트 배경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233A293E-AA3E-D08C-4A92-3BE1F0A46DD0}"/>
              </a:ext>
            </a:extLst>
          </p:cNvPr>
          <p:cNvSpPr/>
          <p:nvPr/>
        </p:nvSpPr>
        <p:spPr>
          <a:xfrm>
            <a:off x="718912" y="11903821"/>
            <a:ext cx="14018434" cy="29608015"/>
          </a:xfrm>
          <a:prstGeom prst="roundRect">
            <a:avLst>
              <a:gd name="adj" fmla="val 38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4D3535F-32B5-763B-5FD2-3DC2A71CBF16}"/>
              </a:ext>
            </a:extLst>
          </p:cNvPr>
          <p:cNvSpPr/>
          <p:nvPr/>
        </p:nvSpPr>
        <p:spPr>
          <a:xfrm>
            <a:off x="1464665" y="11401167"/>
            <a:ext cx="3930483" cy="958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2. </a:t>
            </a:r>
            <a:r>
              <a:rPr lang="ko-KR" altLang="en-US" sz="3600" b="1" dirty="0">
                <a:solidFill>
                  <a:schemeClr val="tx1"/>
                </a:solidFill>
              </a:rPr>
              <a:t>연구 방법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73FC3ED5-4E26-7384-100C-6D0642056782}"/>
              </a:ext>
            </a:extLst>
          </p:cNvPr>
          <p:cNvSpPr/>
          <p:nvPr/>
        </p:nvSpPr>
        <p:spPr>
          <a:xfrm>
            <a:off x="15090566" y="34225809"/>
            <a:ext cx="16708143" cy="7318431"/>
          </a:xfrm>
          <a:prstGeom prst="roundRect">
            <a:avLst>
              <a:gd name="adj" fmla="val 38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8B0DFDA-519E-45FF-C015-1927EC9F9BF7}"/>
              </a:ext>
            </a:extLst>
          </p:cNvPr>
          <p:cNvSpPr/>
          <p:nvPr/>
        </p:nvSpPr>
        <p:spPr>
          <a:xfrm>
            <a:off x="15744881" y="33570754"/>
            <a:ext cx="4679726" cy="1285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4. </a:t>
            </a:r>
            <a:r>
              <a:rPr lang="ko-KR" altLang="en-US" sz="3600" b="1" dirty="0">
                <a:solidFill>
                  <a:schemeClr val="tx1"/>
                </a:solidFill>
              </a:rPr>
              <a:t>결론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4A7A51-3C56-3785-22A7-9B7FA1836692}"/>
              </a:ext>
            </a:extLst>
          </p:cNvPr>
          <p:cNvSpPr txBox="1"/>
          <p:nvPr/>
        </p:nvSpPr>
        <p:spPr>
          <a:xfrm>
            <a:off x="10530848" y="3138534"/>
            <a:ext cx="213817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3200" b="1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배하연</a:t>
            </a:r>
            <a:r>
              <a:rPr lang="en-US" altLang="ko-KR" sz="3200" b="1" i="1" baseline="3000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†</a:t>
            </a:r>
            <a:r>
              <a:rPr lang="en-US" altLang="ko-KR" sz="3200" b="1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3200" b="1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양정윤</a:t>
            </a:r>
            <a:r>
              <a:rPr lang="en-US" altLang="ko-KR" sz="3200" b="1" i="1" baseline="3000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†</a:t>
            </a:r>
            <a:r>
              <a:rPr lang="en-US" altLang="ko-KR" sz="3200" b="1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3200" b="1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정다은</a:t>
            </a:r>
            <a:r>
              <a:rPr lang="en-US" altLang="ko-KR" sz="3200" b="1" i="1" baseline="3000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†</a:t>
            </a:r>
            <a:r>
              <a:rPr lang="en-US" altLang="ko-KR" sz="3200" b="1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3200" b="1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정유빈</a:t>
            </a:r>
            <a:r>
              <a:rPr lang="en-US" altLang="ko-KR" sz="3200" b="1" i="1" baseline="3000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†</a:t>
            </a:r>
            <a:r>
              <a:rPr lang="en-US" altLang="ko-KR" sz="3200" b="1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3200" b="1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염희란</a:t>
            </a:r>
            <a:r>
              <a:rPr lang="ko-KR" altLang="en-US" sz="3200" b="1" baseline="3000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*</a:t>
            </a:r>
            <a:endParaRPr lang="ko-KR" altLang="en-US" sz="3200" dirty="0">
              <a:effectLst/>
            </a:endParaRPr>
          </a:p>
          <a:p>
            <a:pPr algn="r"/>
            <a:r>
              <a:rPr lang="ko-KR" altLang="en-US" sz="3200" b="1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수원대학교 데이터과학부</a:t>
            </a:r>
            <a:endParaRPr lang="ko-KR" altLang="en-US" sz="3200" dirty="0">
              <a:effectLst/>
            </a:endParaRPr>
          </a:p>
          <a:p>
            <a:pPr algn="r"/>
            <a:r>
              <a:rPr lang="en-US" altLang="ko-KR" sz="3200" i="1" dirty="0">
                <a:solidFill>
                  <a:srgbClr val="D9D9D9"/>
                </a:solidFill>
                <a:effectLst/>
                <a:latin typeface="Arial" panose="020B0604020202020204" pitchFamily="34" charset="0"/>
              </a:rPr>
              <a:t>† Equal contribution</a:t>
            </a:r>
            <a:r>
              <a:rPr lang="en-US" altLang="ko-KR" sz="3200" dirty="0">
                <a:solidFill>
                  <a:srgbClr val="D9D9D9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 </a:t>
            </a:r>
            <a:r>
              <a:rPr lang="en-US" altLang="ko-KR" sz="3200" dirty="0">
                <a:solidFill>
                  <a:srgbClr val="D9D9D9"/>
                </a:solidFill>
                <a:effectLst/>
                <a:latin typeface="Calibri Light" panose="020F030202020403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3200" i="1" dirty="0">
                <a:solidFill>
                  <a:srgbClr val="D9D9D9"/>
                </a:solidFill>
                <a:effectLst/>
                <a:latin typeface="Arial" panose="020B0604020202020204" pitchFamily="34" charset="0"/>
              </a:rPr>
              <a:t>* Corresponding author </a:t>
            </a:r>
            <a:endParaRPr lang="en-US" altLang="ko-KR" sz="3200" dirty="0">
              <a:effectLst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1B0F218-5136-A384-8685-4EE0422138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6029" y="6984568"/>
            <a:ext cx="16223565" cy="30073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4F46E30-B152-59FB-25C9-BA68812D52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2957" y="13515267"/>
            <a:ext cx="16299080" cy="314598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C906C3F-1BDE-82F7-2B23-ED59AF82A1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355262" y="20352251"/>
            <a:ext cx="16141676" cy="319353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716E3AB-7CB8-9A6A-112F-7E7178E23CC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277108" y="27348820"/>
            <a:ext cx="16294251" cy="3164032"/>
          </a:xfrm>
          <a:prstGeom prst="rect">
            <a:avLst/>
          </a:prstGeom>
        </p:spPr>
      </p:pic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35D737B6-6493-4D48-A89C-8EE69A0D7228}"/>
              </a:ext>
            </a:extLst>
          </p:cNvPr>
          <p:cNvSpPr/>
          <p:nvPr/>
        </p:nvSpPr>
        <p:spPr>
          <a:xfrm>
            <a:off x="15133105" y="5486400"/>
            <a:ext cx="16604645" cy="27919679"/>
          </a:xfrm>
          <a:prstGeom prst="roundRect">
            <a:avLst>
              <a:gd name="adj" fmla="val 38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8B27FCE-97A6-1EED-2ADD-86A021C2F640}"/>
              </a:ext>
            </a:extLst>
          </p:cNvPr>
          <p:cNvSpPr/>
          <p:nvPr/>
        </p:nvSpPr>
        <p:spPr>
          <a:xfrm>
            <a:off x="15939819" y="5031390"/>
            <a:ext cx="3930483" cy="958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3. </a:t>
            </a:r>
            <a:r>
              <a:rPr lang="ko-KR" altLang="en-US" sz="3600" b="1" dirty="0">
                <a:solidFill>
                  <a:schemeClr val="tx1"/>
                </a:solidFill>
              </a:rPr>
              <a:t>대시보드 제작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2A6B11-5FF8-EAA5-E4ED-870780AB3072}"/>
              </a:ext>
            </a:extLst>
          </p:cNvPr>
          <p:cNvSpPr txBox="1"/>
          <p:nvPr/>
        </p:nvSpPr>
        <p:spPr>
          <a:xfrm>
            <a:off x="15641255" y="16810686"/>
            <a:ext cx="1586503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●주요 요인</a:t>
            </a:r>
            <a:r>
              <a:rPr lang="en-US" altLang="ko-KR" dirty="0"/>
              <a:t>1(</a:t>
            </a:r>
            <a:r>
              <a:rPr lang="ko-KR" altLang="en-US" dirty="0"/>
              <a:t>사고장소와 </a:t>
            </a:r>
            <a:r>
              <a:rPr lang="ko-KR" altLang="en-US" dirty="0" err="1"/>
              <a:t>사고매개물</a:t>
            </a:r>
            <a:r>
              <a:rPr lang="ko-KR" altLang="en-US" dirty="0"/>
              <a:t> 간의 상관관계</a:t>
            </a:r>
            <a:r>
              <a:rPr lang="en-US" altLang="ko-KR" dirty="0"/>
              <a:t>)    -</a:t>
            </a:r>
            <a:r>
              <a:rPr lang="ko-KR" altLang="en-US" dirty="0">
                <a:solidFill>
                  <a:srgbClr val="A50021"/>
                </a:solidFill>
              </a:rPr>
              <a:t>부속시설</a:t>
            </a:r>
            <a:r>
              <a:rPr lang="ko-KR" altLang="en-US" dirty="0"/>
              <a:t>에서 일어난 </a:t>
            </a:r>
            <a:r>
              <a:rPr lang="en-US" altLang="ko-KR" b="1" dirty="0"/>
              <a:t>32,921</a:t>
            </a:r>
            <a:r>
              <a:rPr lang="ko-KR" altLang="en-US" b="1" dirty="0"/>
              <a:t>개</a:t>
            </a:r>
            <a:r>
              <a:rPr lang="ko-KR" altLang="en-US" dirty="0"/>
              <a:t>의 사고 중 </a:t>
            </a:r>
            <a:r>
              <a:rPr lang="en-US" altLang="ko-KR" b="1" dirty="0"/>
              <a:t>15,718</a:t>
            </a:r>
            <a:r>
              <a:rPr lang="ko-KR" altLang="en-US" b="1" dirty="0"/>
              <a:t>개</a:t>
            </a:r>
            <a:r>
              <a:rPr lang="ko-KR" altLang="en-US" dirty="0"/>
              <a:t>의 사고가 </a:t>
            </a:r>
            <a:r>
              <a:rPr lang="ko-KR" altLang="en-US" dirty="0">
                <a:solidFill>
                  <a:srgbClr val="A50021"/>
                </a:solidFill>
              </a:rPr>
              <a:t>운동용 장비</a:t>
            </a:r>
            <a:r>
              <a:rPr lang="en-US" altLang="ko-KR" dirty="0">
                <a:solidFill>
                  <a:srgbClr val="A50021"/>
                </a:solidFill>
              </a:rPr>
              <a:t>/</a:t>
            </a:r>
            <a:r>
              <a:rPr lang="ko-KR" altLang="en-US" dirty="0">
                <a:solidFill>
                  <a:srgbClr val="A50021"/>
                </a:solidFill>
              </a:rPr>
              <a:t>기구</a:t>
            </a:r>
            <a:r>
              <a:rPr lang="ko-KR" altLang="en-US" dirty="0"/>
              <a:t>에 의해 </a:t>
            </a:r>
            <a:r>
              <a:rPr lang="ko-KR" altLang="en-US" dirty="0" err="1"/>
              <a:t>일어남</a:t>
            </a:r>
            <a:r>
              <a:rPr lang="en-US" altLang="ko-KR" dirty="0"/>
              <a:t>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*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초등학생 안전 사고 비율 중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16.87%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차지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ko-KR" sz="1400" dirty="0"/>
          </a:p>
          <a:p>
            <a:r>
              <a:rPr lang="ko-KR" altLang="en-US" dirty="0"/>
              <a:t>●주요 요인</a:t>
            </a:r>
            <a:r>
              <a:rPr lang="en-US" altLang="ko-KR" dirty="0"/>
              <a:t>1(</a:t>
            </a:r>
            <a:r>
              <a:rPr lang="ko-KR" altLang="en-US" dirty="0"/>
              <a:t>사고당시활동과 </a:t>
            </a:r>
            <a:r>
              <a:rPr lang="ko-KR" altLang="en-US" dirty="0" err="1"/>
              <a:t>사고매개물</a:t>
            </a:r>
            <a:r>
              <a:rPr lang="ko-KR" altLang="en-US" dirty="0"/>
              <a:t> 간의 상관관계</a:t>
            </a:r>
            <a:r>
              <a:rPr lang="en-US" altLang="ko-KR" dirty="0"/>
              <a:t>)    -</a:t>
            </a:r>
            <a:r>
              <a:rPr lang="ko-KR" altLang="en-US" dirty="0">
                <a:solidFill>
                  <a:srgbClr val="A50021"/>
                </a:solidFill>
              </a:rPr>
              <a:t>구기운동</a:t>
            </a:r>
            <a:r>
              <a:rPr lang="ko-KR" altLang="en-US" dirty="0"/>
              <a:t>을 하다 일어난 </a:t>
            </a:r>
            <a:r>
              <a:rPr lang="en-US" altLang="ko-KR" b="1" dirty="0"/>
              <a:t>22,747</a:t>
            </a:r>
            <a:r>
              <a:rPr lang="ko-KR" altLang="en-US" b="1" dirty="0"/>
              <a:t>개</a:t>
            </a:r>
            <a:r>
              <a:rPr lang="ko-KR" altLang="en-US" dirty="0"/>
              <a:t>의 사고 중 </a:t>
            </a:r>
            <a:r>
              <a:rPr lang="en-US" altLang="ko-KR" b="1" dirty="0"/>
              <a:t>14,946</a:t>
            </a:r>
            <a:r>
              <a:rPr lang="ko-KR" altLang="en-US" b="1" dirty="0"/>
              <a:t>개</a:t>
            </a:r>
            <a:r>
              <a:rPr lang="ko-KR" altLang="en-US" dirty="0"/>
              <a:t>의 사고가 </a:t>
            </a:r>
            <a:r>
              <a:rPr lang="ko-KR" altLang="en-US" dirty="0">
                <a:solidFill>
                  <a:srgbClr val="A50021"/>
                </a:solidFill>
              </a:rPr>
              <a:t>운동용 장비</a:t>
            </a:r>
            <a:r>
              <a:rPr lang="en-US" altLang="ko-KR" dirty="0">
                <a:solidFill>
                  <a:srgbClr val="A50021"/>
                </a:solidFill>
              </a:rPr>
              <a:t>/</a:t>
            </a:r>
            <a:r>
              <a:rPr lang="ko-KR" altLang="en-US" dirty="0">
                <a:solidFill>
                  <a:srgbClr val="A50021"/>
                </a:solidFill>
              </a:rPr>
              <a:t>기구</a:t>
            </a:r>
            <a:r>
              <a:rPr lang="ko-KR" altLang="en-US" dirty="0"/>
              <a:t>에 의해 </a:t>
            </a:r>
            <a:r>
              <a:rPr lang="ko-KR" altLang="en-US" dirty="0" err="1"/>
              <a:t>일어남</a:t>
            </a:r>
            <a:r>
              <a:rPr lang="en-US" altLang="ko-KR" dirty="0"/>
              <a:t>                          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*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초등학생 안전 사고 비율 중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16.04%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차지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ko-KR" sz="1600" dirty="0"/>
          </a:p>
          <a:p>
            <a:r>
              <a:rPr lang="ko-KR" altLang="en-US" dirty="0"/>
              <a:t>●주요 요인</a:t>
            </a:r>
            <a:r>
              <a:rPr lang="en-US" altLang="ko-KR" dirty="0"/>
              <a:t>3(</a:t>
            </a:r>
            <a:r>
              <a:rPr lang="ko-KR" altLang="en-US" dirty="0"/>
              <a:t>사고장소와 사고시간 간의 상관관계</a:t>
            </a:r>
            <a:r>
              <a:rPr lang="en-US" altLang="ko-KR" dirty="0"/>
              <a:t>)    -</a:t>
            </a:r>
            <a:r>
              <a:rPr lang="ko-KR" altLang="en-US" dirty="0">
                <a:solidFill>
                  <a:srgbClr val="A50021"/>
                </a:solidFill>
              </a:rPr>
              <a:t>부속시설</a:t>
            </a:r>
            <a:r>
              <a:rPr lang="ko-KR" altLang="en-US" dirty="0"/>
              <a:t>에서 일어난 </a:t>
            </a:r>
            <a:r>
              <a:rPr lang="en-US" altLang="ko-KR" b="1" dirty="0"/>
              <a:t>32,921</a:t>
            </a:r>
            <a:r>
              <a:rPr lang="ko-KR" altLang="en-US" b="1" dirty="0"/>
              <a:t>개</a:t>
            </a:r>
            <a:r>
              <a:rPr lang="ko-KR" altLang="en-US" dirty="0"/>
              <a:t>의 사고 중 </a:t>
            </a:r>
            <a:r>
              <a:rPr lang="en-US" altLang="ko-KR" b="1" dirty="0"/>
              <a:t>22,356</a:t>
            </a:r>
            <a:r>
              <a:rPr lang="ko-KR" altLang="en-US" b="1" dirty="0"/>
              <a:t>개</a:t>
            </a:r>
            <a:r>
              <a:rPr lang="ko-KR" altLang="en-US" dirty="0"/>
              <a:t>의 사고가 </a:t>
            </a:r>
            <a:r>
              <a:rPr lang="ko-KR" altLang="en-US" dirty="0">
                <a:solidFill>
                  <a:srgbClr val="A50021"/>
                </a:solidFill>
              </a:rPr>
              <a:t>체육수업시간</a:t>
            </a:r>
            <a:r>
              <a:rPr lang="ko-KR" altLang="en-US" dirty="0"/>
              <a:t>에 </a:t>
            </a:r>
            <a:r>
              <a:rPr lang="ko-KR" altLang="en-US" dirty="0" err="1"/>
              <a:t>일어남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*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초등학생 안전 사고 비율 중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24.00%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차지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179D28-1ADF-30FB-CD2C-FE8F0C3E711A}"/>
              </a:ext>
            </a:extLst>
          </p:cNvPr>
          <p:cNvSpPr txBox="1"/>
          <p:nvPr/>
        </p:nvSpPr>
        <p:spPr>
          <a:xfrm>
            <a:off x="15544799" y="23751250"/>
            <a:ext cx="157299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●주요 요인</a:t>
            </a:r>
            <a:r>
              <a:rPr lang="en-US" altLang="ko-KR" dirty="0"/>
              <a:t>1(</a:t>
            </a:r>
            <a:r>
              <a:rPr lang="ko-KR" altLang="en-US" dirty="0" err="1"/>
              <a:t>사고당시활동와</a:t>
            </a:r>
            <a:r>
              <a:rPr lang="ko-KR" altLang="en-US" dirty="0"/>
              <a:t> </a:t>
            </a:r>
            <a:r>
              <a:rPr lang="ko-KR" altLang="en-US" dirty="0" err="1"/>
              <a:t>사고매개물</a:t>
            </a:r>
            <a:r>
              <a:rPr lang="ko-KR" altLang="en-US" dirty="0"/>
              <a:t> 간의 상관관계</a:t>
            </a:r>
            <a:r>
              <a:rPr lang="en-US" altLang="ko-KR" dirty="0"/>
              <a:t>)    -</a:t>
            </a:r>
            <a:r>
              <a:rPr lang="ko-KR" altLang="en-US" dirty="0">
                <a:solidFill>
                  <a:srgbClr val="A50021"/>
                </a:solidFill>
              </a:rPr>
              <a:t>구기운동</a:t>
            </a:r>
            <a:r>
              <a:rPr lang="ko-KR" altLang="en-US" dirty="0"/>
              <a:t> 중 일어난 </a:t>
            </a:r>
            <a:r>
              <a:rPr lang="en-US" altLang="ko-KR" b="1" dirty="0"/>
              <a:t>53,844</a:t>
            </a:r>
            <a:r>
              <a:rPr lang="ko-KR" altLang="en-US" b="1" dirty="0"/>
              <a:t>개</a:t>
            </a:r>
            <a:r>
              <a:rPr lang="ko-KR" altLang="en-US" dirty="0"/>
              <a:t>의 사고 중 </a:t>
            </a:r>
            <a:r>
              <a:rPr lang="en-US" altLang="ko-KR" b="1" dirty="0"/>
              <a:t>37,697</a:t>
            </a:r>
            <a:r>
              <a:rPr lang="ko-KR" altLang="en-US" b="1" dirty="0"/>
              <a:t>개</a:t>
            </a:r>
            <a:r>
              <a:rPr lang="ko-KR" altLang="en-US" dirty="0"/>
              <a:t>의 사고가 </a:t>
            </a:r>
            <a:r>
              <a:rPr lang="ko-KR" altLang="en-US" dirty="0">
                <a:solidFill>
                  <a:srgbClr val="A50021"/>
                </a:solidFill>
              </a:rPr>
              <a:t>운동용 장비</a:t>
            </a:r>
            <a:r>
              <a:rPr lang="en-US" altLang="ko-KR" dirty="0">
                <a:solidFill>
                  <a:srgbClr val="A50021"/>
                </a:solidFill>
              </a:rPr>
              <a:t>/</a:t>
            </a:r>
            <a:r>
              <a:rPr lang="ko-KR" altLang="en-US" dirty="0">
                <a:solidFill>
                  <a:srgbClr val="A50021"/>
                </a:solidFill>
              </a:rPr>
              <a:t>기구</a:t>
            </a:r>
            <a:r>
              <a:rPr lang="ko-KR" altLang="en-US" dirty="0"/>
              <a:t>에 의해 </a:t>
            </a:r>
            <a:r>
              <a:rPr lang="ko-KR" altLang="en-US" dirty="0" err="1"/>
              <a:t>일어남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     *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중학생 안전 사고 비율 중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37.26%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차지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ko-KR" sz="1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dirty="0"/>
              <a:t>●주요 요인</a:t>
            </a:r>
            <a:r>
              <a:rPr lang="en-US" altLang="ko-KR" dirty="0"/>
              <a:t>2(</a:t>
            </a:r>
            <a:r>
              <a:rPr lang="ko-KR" altLang="en-US" dirty="0"/>
              <a:t>사고장소와 </a:t>
            </a:r>
            <a:r>
              <a:rPr lang="ko-KR" altLang="en-US" dirty="0" err="1"/>
              <a:t>사고매개물</a:t>
            </a:r>
            <a:r>
              <a:rPr lang="ko-KR" altLang="en-US" dirty="0"/>
              <a:t> 간의 상관관계</a:t>
            </a:r>
            <a:r>
              <a:rPr lang="en-US" altLang="ko-KR" dirty="0"/>
              <a:t>)    -</a:t>
            </a:r>
            <a:r>
              <a:rPr lang="ko-KR" altLang="en-US" dirty="0">
                <a:solidFill>
                  <a:srgbClr val="A50021"/>
                </a:solidFill>
              </a:rPr>
              <a:t>운동장</a:t>
            </a:r>
            <a:r>
              <a:rPr lang="ko-KR" altLang="en-US" dirty="0"/>
              <a:t>에서 일어난 </a:t>
            </a:r>
            <a:r>
              <a:rPr lang="en-US" altLang="ko-KR" b="1" dirty="0"/>
              <a:t>41,740</a:t>
            </a:r>
            <a:r>
              <a:rPr lang="ko-KR" altLang="en-US" b="1" dirty="0"/>
              <a:t>개</a:t>
            </a:r>
            <a:r>
              <a:rPr lang="ko-KR" altLang="en-US" dirty="0"/>
              <a:t>의 사고 중 </a:t>
            </a:r>
            <a:r>
              <a:rPr lang="en-US" altLang="ko-KR" b="1" dirty="0"/>
              <a:t>23,939</a:t>
            </a:r>
            <a:r>
              <a:rPr lang="ko-KR" altLang="en-US" b="1" dirty="0"/>
              <a:t>개</a:t>
            </a:r>
            <a:r>
              <a:rPr lang="ko-KR" altLang="en-US" dirty="0"/>
              <a:t>의 사고가 </a:t>
            </a:r>
            <a:r>
              <a:rPr lang="ko-KR" altLang="en-US" dirty="0">
                <a:solidFill>
                  <a:srgbClr val="A50021"/>
                </a:solidFill>
              </a:rPr>
              <a:t>운동용 장비</a:t>
            </a:r>
            <a:r>
              <a:rPr lang="en-US" altLang="ko-KR" dirty="0">
                <a:solidFill>
                  <a:srgbClr val="A50021"/>
                </a:solidFill>
              </a:rPr>
              <a:t>/</a:t>
            </a:r>
            <a:r>
              <a:rPr lang="ko-KR" altLang="en-US" dirty="0">
                <a:solidFill>
                  <a:srgbClr val="A50021"/>
                </a:solidFill>
              </a:rPr>
              <a:t>기구</a:t>
            </a:r>
            <a:r>
              <a:rPr lang="ko-KR" altLang="en-US" dirty="0"/>
              <a:t>에 의해 </a:t>
            </a:r>
            <a:r>
              <a:rPr lang="ko-KR" altLang="en-US" dirty="0" err="1"/>
              <a:t>일어남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     *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중학생 안전 사고 비율 중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23.66%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차지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ko-KR" sz="1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dirty="0"/>
              <a:t>●주요 요인</a:t>
            </a:r>
            <a:r>
              <a:rPr lang="en-US" altLang="ko-KR" dirty="0"/>
              <a:t>3(</a:t>
            </a:r>
            <a:r>
              <a:rPr lang="ko-KR" altLang="en-US" dirty="0"/>
              <a:t>사고장소과 사고당시활동 간의 상관관계</a:t>
            </a:r>
            <a:r>
              <a:rPr lang="en-US" altLang="ko-KR" dirty="0"/>
              <a:t>)    -</a:t>
            </a:r>
            <a:r>
              <a:rPr lang="ko-KR" altLang="en-US" dirty="0">
                <a:solidFill>
                  <a:srgbClr val="A50021"/>
                </a:solidFill>
              </a:rPr>
              <a:t>운동장</a:t>
            </a:r>
            <a:r>
              <a:rPr lang="ko-KR" altLang="en-US" dirty="0"/>
              <a:t>에서 일어난 </a:t>
            </a:r>
            <a:r>
              <a:rPr lang="en-US" altLang="ko-KR" b="1" dirty="0"/>
              <a:t>41,740</a:t>
            </a:r>
            <a:r>
              <a:rPr lang="ko-KR" altLang="en-US" b="1" dirty="0"/>
              <a:t>개</a:t>
            </a:r>
            <a:r>
              <a:rPr lang="ko-KR" altLang="en-US" dirty="0"/>
              <a:t>의 사고 중 </a:t>
            </a:r>
            <a:r>
              <a:rPr lang="en-US" altLang="ko-KR" b="1" dirty="0"/>
              <a:t>22,356</a:t>
            </a:r>
            <a:r>
              <a:rPr lang="ko-KR" altLang="en-US" b="1" dirty="0"/>
              <a:t>개</a:t>
            </a:r>
            <a:r>
              <a:rPr lang="ko-KR" altLang="en-US" dirty="0"/>
              <a:t>의 사고가 </a:t>
            </a:r>
            <a:r>
              <a:rPr lang="ko-KR" altLang="en-US" dirty="0">
                <a:solidFill>
                  <a:srgbClr val="A50021"/>
                </a:solidFill>
              </a:rPr>
              <a:t>구기운동</a:t>
            </a:r>
            <a:r>
              <a:rPr lang="ko-KR" altLang="en-US" dirty="0"/>
              <a:t>을 하다가 </a:t>
            </a:r>
            <a:r>
              <a:rPr lang="ko-KR" altLang="en-US" dirty="0" err="1"/>
              <a:t>일어남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     *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중학생 안전 사고 비율 중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28.56%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차지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24187A-4273-8688-0A97-BB06D56F68FA}"/>
              </a:ext>
            </a:extLst>
          </p:cNvPr>
          <p:cNvSpPr txBox="1"/>
          <p:nvPr/>
        </p:nvSpPr>
        <p:spPr>
          <a:xfrm>
            <a:off x="15674048" y="9967732"/>
            <a:ext cx="154502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●주요 요인</a:t>
            </a:r>
            <a:r>
              <a:rPr lang="en-US" altLang="ko-KR" dirty="0"/>
              <a:t>1(</a:t>
            </a:r>
            <a:r>
              <a:rPr lang="ko-KR" altLang="en-US" dirty="0"/>
              <a:t>사고장소와 </a:t>
            </a:r>
            <a:r>
              <a:rPr lang="ko-KR" altLang="en-US" dirty="0" err="1"/>
              <a:t>사고매개물</a:t>
            </a:r>
            <a:r>
              <a:rPr lang="ko-KR" altLang="en-US" dirty="0"/>
              <a:t> 간의 상관관계</a:t>
            </a:r>
            <a:r>
              <a:rPr lang="en-US" altLang="ko-KR" dirty="0"/>
              <a:t>)    -</a:t>
            </a:r>
            <a:r>
              <a:rPr lang="ko-KR" altLang="en-US" dirty="0">
                <a:solidFill>
                  <a:srgbClr val="A50021"/>
                </a:solidFill>
              </a:rPr>
              <a:t>교실</a:t>
            </a:r>
            <a:r>
              <a:rPr lang="ko-KR" altLang="en-US" dirty="0"/>
              <a:t>에서 일어난 </a:t>
            </a:r>
            <a:r>
              <a:rPr lang="en-US" altLang="ko-KR" b="1" dirty="0"/>
              <a:t>11,677</a:t>
            </a:r>
            <a:r>
              <a:rPr lang="ko-KR" altLang="en-US" b="1" dirty="0"/>
              <a:t>개</a:t>
            </a:r>
            <a:r>
              <a:rPr lang="ko-KR" altLang="en-US" dirty="0"/>
              <a:t>의 사고 중 </a:t>
            </a:r>
            <a:r>
              <a:rPr lang="en-US" altLang="ko-KR" b="1" dirty="0"/>
              <a:t>4,657</a:t>
            </a:r>
            <a:r>
              <a:rPr lang="ko-KR" altLang="en-US" b="1" dirty="0"/>
              <a:t>개</a:t>
            </a:r>
            <a:r>
              <a:rPr lang="ko-KR" altLang="en-US" dirty="0"/>
              <a:t>의 사고가 </a:t>
            </a:r>
            <a:r>
              <a:rPr lang="ko-KR" altLang="en-US" dirty="0">
                <a:solidFill>
                  <a:srgbClr val="A50021"/>
                </a:solidFill>
              </a:rPr>
              <a:t>가구</a:t>
            </a:r>
            <a:r>
              <a:rPr lang="ko-KR" altLang="en-US" dirty="0"/>
              <a:t>에 의해 </a:t>
            </a:r>
            <a:r>
              <a:rPr lang="ko-KR" altLang="en-US" dirty="0" err="1"/>
              <a:t>일어남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*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유치원생 안전 사고 비율 중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19.71%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차지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ko-KR" sz="1600" dirty="0"/>
          </a:p>
          <a:p>
            <a:r>
              <a:rPr lang="ko-KR" altLang="en-US" dirty="0"/>
              <a:t>●주요 요인</a:t>
            </a:r>
            <a:r>
              <a:rPr lang="en-US" altLang="ko-KR" dirty="0"/>
              <a:t>2(</a:t>
            </a:r>
            <a:r>
              <a:rPr lang="ko-KR" altLang="en-US" dirty="0" err="1"/>
              <a:t>사고시간와</a:t>
            </a:r>
            <a:r>
              <a:rPr lang="ko-KR" altLang="en-US" dirty="0"/>
              <a:t> 사고장소 간의 상관관계</a:t>
            </a:r>
            <a:r>
              <a:rPr lang="en-US" altLang="ko-KR" dirty="0"/>
              <a:t>)    -</a:t>
            </a:r>
            <a:r>
              <a:rPr lang="ko-KR" altLang="en-US" dirty="0">
                <a:solidFill>
                  <a:srgbClr val="A50021"/>
                </a:solidFill>
              </a:rPr>
              <a:t>수업시간</a:t>
            </a:r>
            <a:r>
              <a:rPr lang="ko-KR" altLang="en-US" dirty="0"/>
              <a:t>에 일어난 </a:t>
            </a:r>
            <a:r>
              <a:rPr lang="en-US" altLang="ko-KR" b="1" dirty="0"/>
              <a:t>12,045</a:t>
            </a:r>
            <a:r>
              <a:rPr lang="ko-KR" altLang="en-US" b="1" dirty="0"/>
              <a:t>개</a:t>
            </a:r>
            <a:r>
              <a:rPr lang="ko-KR" altLang="en-US" dirty="0"/>
              <a:t>의 사고 중 </a:t>
            </a:r>
            <a:r>
              <a:rPr lang="en-US" altLang="ko-KR" b="1" dirty="0"/>
              <a:t>7,395</a:t>
            </a:r>
            <a:r>
              <a:rPr lang="ko-KR" altLang="en-US" b="1" dirty="0"/>
              <a:t>개</a:t>
            </a:r>
            <a:r>
              <a:rPr lang="ko-KR" altLang="en-US" dirty="0"/>
              <a:t>의 사고가 </a:t>
            </a:r>
            <a:r>
              <a:rPr lang="ko-KR" altLang="en-US" dirty="0">
                <a:solidFill>
                  <a:srgbClr val="A50021"/>
                </a:solidFill>
              </a:rPr>
              <a:t>가구</a:t>
            </a:r>
            <a:r>
              <a:rPr lang="ko-KR" altLang="en-US" dirty="0"/>
              <a:t>에 의해 </a:t>
            </a:r>
            <a:r>
              <a:rPr lang="ko-KR" altLang="en-US" dirty="0" err="1"/>
              <a:t>일어남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*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유치원생 안전 사고 비율 중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31.29%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차지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ko-KR" sz="1600" dirty="0"/>
          </a:p>
          <a:p>
            <a:r>
              <a:rPr lang="ko-KR" altLang="en-US" dirty="0"/>
              <a:t>●주요 요인</a:t>
            </a:r>
            <a:r>
              <a:rPr lang="en-US" altLang="ko-KR" dirty="0"/>
              <a:t>3(</a:t>
            </a:r>
            <a:r>
              <a:rPr lang="ko-KR" altLang="en-US" dirty="0"/>
              <a:t>사고당시활동과 </a:t>
            </a:r>
            <a:r>
              <a:rPr lang="ko-KR" altLang="en-US" dirty="0" err="1"/>
              <a:t>사고매개물</a:t>
            </a:r>
            <a:r>
              <a:rPr lang="ko-KR" altLang="en-US" dirty="0"/>
              <a:t> 간의 상관관계</a:t>
            </a:r>
            <a:r>
              <a:rPr lang="en-US" altLang="ko-KR" dirty="0"/>
              <a:t>)    -</a:t>
            </a:r>
            <a:r>
              <a:rPr lang="ko-KR" altLang="en-US" dirty="0">
                <a:solidFill>
                  <a:srgbClr val="A50021"/>
                </a:solidFill>
              </a:rPr>
              <a:t>장난</a:t>
            </a:r>
            <a:r>
              <a:rPr lang="en-US" altLang="ko-KR" dirty="0">
                <a:solidFill>
                  <a:srgbClr val="A50021"/>
                </a:solidFill>
              </a:rPr>
              <a:t>/</a:t>
            </a:r>
            <a:r>
              <a:rPr lang="ko-KR" altLang="en-US" dirty="0">
                <a:solidFill>
                  <a:srgbClr val="A50021"/>
                </a:solidFill>
              </a:rPr>
              <a:t>놀이 </a:t>
            </a:r>
            <a:r>
              <a:rPr lang="ko-KR" altLang="en-US" dirty="0"/>
              <a:t>중 일어난 </a:t>
            </a:r>
            <a:r>
              <a:rPr lang="en-US" altLang="ko-KR" b="1" dirty="0"/>
              <a:t>9,103</a:t>
            </a:r>
            <a:r>
              <a:rPr lang="ko-KR" altLang="en-US" b="1" dirty="0"/>
              <a:t>개</a:t>
            </a:r>
            <a:r>
              <a:rPr lang="ko-KR" altLang="en-US" dirty="0"/>
              <a:t>의 사고 중 </a:t>
            </a:r>
            <a:r>
              <a:rPr lang="en-US" altLang="ko-KR" b="1" dirty="0"/>
              <a:t>2,109</a:t>
            </a:r>
            <a:r>
              <a:rPr lang="ko-KR" altLang="en-US" b="1" dirty="0"/>
              <a:t>개</a:t>
            </a:r>
            <a:r>
              <a:rPr lang="ko-KR" altLang="en-US" dirty="0"/>
              <a:t>의 사고가 </a:t>
            </a:r>
            <a:r>
              <a:rPr lang="ko-KR" altLang="en-US" dirty="0">
                <a:solidFill>
                  <a:srgbClr val="A50021"/>
                </a:solidFill>
              </a:rPr>
              <a:t>가구</a:t>
            </a:r>
            <a:r>
              <a:rPr lang="ko-KR" altLang="en-US" dirty="0"/>
              <a:t>에 의해 </a:t>
            </a:r>
            <a:r>
              <a:rPr lang="ko-KR" altLang="en-US" dirty="0" err="1"/>
              <a:t>일어남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*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유치원생 안전 사고 비율 중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8.93%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차지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5FE070-1439-B6CD-B7B8-F5EF5D59A534}"/>
              </a:ext>
            </a:extLst>
          </p:cNvPr>
          <p:cNvSpPr txBox="1"/>
          <p:nvPr/>
        </p:nvSpPr>
        <p:spPr>
          <a:xfrm>
            <a:off x="15616176" y="30674840"/>
            <a:ext cx="1567019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●주요 요인</a:t>
            </a:r>
            <a:r>
              <a:rPr lang="en-US" altLang="ko-KR" dirty="0"/>
              <a:t>1(</a:t>
            </a:r>
            <a:r>
              <a:rPr lang="ko-KR" altLang="en-US" dirty="0" err="1"/>
              <a:t>사고당시활동와</a:t>
            </a:r>
            <a:r>
              <a:rPr lang="ko-KR" altLang="en-US" dirty="0"/>
              <a:t> </a:t>
            </a:r>
            <a:r>
              <a:rPr lang="ko-KR" altLang="en-US" dirty="0" err="1"/>
              <a:t>사고매개물</a:t>
            </a:r>
            <a:r>
              <a:rPr lang="ko-KR" altLang="en-US" dirty="0"/>
              <a:t> 간의 상관관계</a:t>
            </a:r>
            <a:r>
              <a:rPr lang="en-US" altLang="ko-KR" dirty="0"/>
              <a:t>)    -</a:t>
            </a:r>
            <a:r>
              <a:rPr lang="ko-KR" altLang="en-US" dirty="0">
                <a:solidFill>
                  <a:srgbClr val="A50021"/>
                </a:solidFill>
              </a:rPr>
              <a:t>구기운동</a:t>
            </a:r>
            <a:r>
              <a:rPr lang="ko-KR" altLang="en-US" dirty="0"/>
              <a:t> 중 일어난 </a:t>
            </a:r>
            <a:r>
              <a:rPr lang="en-US" altLang="ko-KR" b="1" dirty="0"/>
              <a:t>33,095</a:t>
            </a:r>
            <a:r>
              <a:rPr lang="ko-KR" altLang="en-US" b="1" dirty="0"/>
              <a:t>개</a:t>
            </a:r>
            <a:r>
              <a:rPr lang="ko-KR" altLang="en-US" dirty="0"/>
              <a:t>의 사고 중 </a:t>
            </a:r>
            <a:r>
              <a:rPr lang="en-US" altLang="ko-KR" b="1" dirty="0"/>
              <a:t>21,182</a:t>
            </a:r>
            <a:r>
              <a:rPr lang="ko-KR" altLang="en-US" b="1" dirty="0"/>
              <a:t>개</a:t>
            </a:r>
            <a:r>
              <a:rPr lang="ko-KR" altLang="en-US" dirty="0"/>
              <a:t>의 사고가 </a:t>
            </a:r>
            <a:r>
              <a:rPr lang="ko-KR" altLang="en-US" dirty="0">
                <a:solidFill>
                  <a:srgbClr val="A50021"/>
                </a:solidFill>
              </a:rPr>
              <a:t>운동용 장비</a:t>
            </a:r>
            <a:r>
              <a:rPr lang="en-US" altLang="ko-KR" dirty="0">
                <a:solidFill>
                  <a:srgbClr val="A50021"/>
                </a:solidFill>
              </a:rPr>
              <a:t>/</a:t>
            </a:r>
            <a:r>
              <a:rPr lang="ko-KR" altLang="en-US" dirty="0">
                <a:solidFill>
                  <a:srgbClr val="A50021"/>
                </a:solidFill>
              </a:rPr>
              <a:t>기구</a:t>
            </a:r>
            <a:r>
              <a:rPr lang="ko-KR" altLang="en-US" dirty="0"/>
              <a:t>에 의해 </a:t>
            </a:r>
            <a:r>
              <a:rPr lang="ko-KR" altLang="en-US" dirty="0" err="1"/>
              <a:t>일어남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 *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고등학생 안전 사고 비율 중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35.80%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차지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ko-KR" sz="1600" dirty="0"/>
          </a:p>
          <a:p>
            <a:r>
              <a:rPr lang="ko-KR" altLang="en-US" dirty="0"/>
              <a:t>●주요 요인</a:t>
            </a:r>
            <a:r>
              <a:rPr lang="en-US" altLang="ko-KR" dirty="0"/>
              <a:t>2(</a:t>
            </a:r>
            <a:r>
              <a:rPr lang="ko-KR" altLang="en-US" dirty="0"/>
              <a:t>사고장소와 </a:t>
            </a:r>
            <a:r>
              <a:rPr lang="ko-KR" altLang="en-US" dirty="0" err="1"/>
              <a:t>사고매개물</a:t>
            </a:r>
            <a:r>
              <a:rPr lang="ko-KR" altLang="en-US" dirty="0"/>
              <a:t> 간의 상관관계</a:t>
            </a:r>
            <a:r>
              <a:rPr lang="en-US" altLang="ko-KR" dirty="0"/>
              <a:t>)    -</a:t>
            </a:r>
            <a:r>
              <a:rPr lang="ko-KR" altLang="en-US" dirty="0">
                <a:solidFill>
                  <a:srgbClr val="A50021"/>
                </a:solidFill>
              </a:rPr>
              <a:t>운동장</a:t>
            </a:r>
            <a:r>
              <a:rPr lang="ko-KR" altLang="en-US" dirty="0"/>
              <a:t>에서 일어난 </a:t>
            </a:r>
            <a:r>
              <a:rPr lang="en-US" altLang="ko-KR" b="1" dirty="0"/>
              <a:t>23,588</a:t>
            </a:r>
            <a:r>
              <a:rPr lang="ko-KR" altLang="en-US" b="1" dirty="0"/>
              <a:t>개</a:t>
            </a:r>
            <a:r>
              <a:rPr lang="ko-KR" altLang="en-US" dirty="0"/>
              <a:t>의 사고 중 </a:t>
            </a:r>
            <a:r>
              <a:rPr lang="en-US" altLang="ko-KR" b="1" dirty="0"/>
              <a:t>12,603</a:t>
            </a:r>
            <a:r>
              <a:rPr lang="ko-KR" altLang="en-US" b="1" dirty="0"/>
              <a:t>개</a:t>
            </a:r>
            <a:r>
              <a:rPr lang="ko-KR" altLang="en-US" dirty="0"/>
              <a:t>의 사고가 </a:t>
            </a:r>
            <a:r>
              <a:rPr lang="ko-KR" altLang="en-US" dirty="0">
                <a:solidFill>
                  <a:srgbClr val="A50021"/>
                </a:solidFill>
              </a:rPr>
              <a:t>운동용 장비</a:t>
            </a:r>
            <a:r>
              <a:rPr lang="en-US" altLang="ko-KR" dirty="0">
                <a:solidFill>
                  <a:srgbClr val="A50021"/>
                </a:solidFill>
              </a:rPr>
              <a:t>/</a:t>
            </a:r>
            <a:r>
              <a:rPr lang="ko-KR" altLang="en-US" dirty="0">
                <a:solidFill>
                  <a:srgbClr val="A50021"/>
                </a:solidFill>
              </a:rPr>
              <a:t>기구</a:t>
            </a:r>
            <a:r>
              <a:rPr lang="ko-KR" altLang="en-US" dirty="0"/>
              <a:t>에 의해 </a:t>
            </a:r>
            <a:r>
              <a:rPr lang="ko-KR" altLang="en-US" dirty="0" err="1"/>
              <a:t>일어남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     *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고등학생 안전 사고 비율 중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21.30%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차지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ko-KR" sz="1600" dirty="0"/>
          </a:p>
          <a:p>
            <a:r>
              <a:rPr lang="ko-KR" altLang="en-US" dirty="0"/>
              <a:t>●주요 요인</a:t>
            </a:r>
            <a:r>
              <a:rPr lang="en-US" altLang="ko-KR" dirty="0"/>
              <a:t>3(</a:t>
            </a:r>
            <a:r>
              <a:rPr lang="ko-KR" altLang="en-US" dirty="0"/>
              <a:t>사고장소과 사고당시활동 간의 상관관계</a:t>
            </a:r>
            <a:r>
              <a:rPr lang="en-US" altLang="ko-KR" dirty="0"/>
              <a:t>)    -</a:t>
            </a:r>
            <a:r>
              <a:rPr lang="ko-KR" altLang="en-US" dirty="0">
                <a:solidFill>
                  <a:srgbClr val="A50021"/>
                </a:solidFill>
              </a:rPr>
              <a:t>운동장</a:t>
            </a:r>
            <a:r>
              <a:rPr lang="ko-KR" altLang="en-US" dirty="0"/>
              <a:t>에서 일어난 </a:t>
            </a:r>
            <a:r>
              <a:rPr lang="en-US" altLang="ko-KR" b="1" dirty="0"/>
              <a:t>23,588</a:t>
            </a:r>
            <a:r>
              <a:rPr lang="ko-KR" altLang="en-US" b="1" dirty="0"/>
              <a:t>개</a:t>
            </a:r>
            <a:r>
              <a:rPr lang="ko-KR" altLang="en-US" dirty="0"/>
              <a:t>의 사고 중 </a:t>
            </a:r>
            <a:r>
              <a:rPr lang="en-US" altLang="ko-KR" b="1" dirty="0"/>
              <a:t>17,614</a:t>
            </a:r>
            <a:r>
              <a:rPr lang="ko-KR" altLang="en-US" b="1" dirty="0"/>
              <a:t>개</a:t>
            </a:r>
            <a:r>
              <a:rPr lang="ko-KR" altLang="en-US" dirty="0"/>
              <a:t>의 사고가 </a:t>
            </a:r>
            <a:r>
              <a:rPr lang="ko-KR" altLang="en-US" dirty="0">
                <a:solidFill>
                  <a:srgbClr val="A50021"/>
                </a:solidFill>
              </a:rPr>
              <a:t>구기운동</a:t>
            </a:r>
            <a:r>
              <a:rPr lang="ko-KR" altLang="en-US" dirty="0"/>
              <a:t>을 하다가 </a:t>
            </a:r>
            <a:r>
              <a:rPr lang="ko-KR" altLang="en-US" dirty="0" err="1"/>
              <a:t>일어남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     *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고등학생 안전 사고 비율 중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29.77%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차지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763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2394</TotalTime>
  <Words>877</Words>
  <Application>Microsoft Office PowerPoint</Application>
  <PresentationFormat>사용자 지정</PresentationFormat>
  <Paragraphs>88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정다은</cp:lastModifiedBy>
  <cp:revision>197</cp:revision>
  <cp:lastPrinted>2018-09-28T04:52:25Z</cp:lastPrinted>
  <dcterms:created xsi:type="dcterms:W3CDTF">2018-09-28T01:59:17Z</dcterms:created>
  <dcterms:modified xsi:type="dcterms:W3CDTF">2023-11-19T17:30:29Z</dcterms:modified>
</cp:coreProperties>
</file>