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696" r:id="rId2"/>
  </p:sldMasterIdLst>
  <p:notesMasterIdLst>
    <p:notesMasterId r:id="rId18"/>
  </p:notesMasterIdLst>
  <p:sldIdLst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4" r:id="rId12"/>
    <p:sldId id="265" r:id="rId13"/>
    <p:sldId id="266" r:id="rId14"/>
    <p:sldId id="267" r:id="rId15"/>
    <p:sldId id="268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/>
    <p:restoredTop sz="96588"/>
  </p:normalViewPr>
  <p:slideViewPr>
    <p:cSldViewPr snapToObjects="1">
      <p:cViewPr varScale="1">
        <p:scale>
          <a:sx n="55" d="100"/>
          <a:sy n="55" d="100"/>
        </p:scale>
        <p:origin x="402" y="78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AA6284D-47BD-4120-9648-AA0AE6F25ED4}" type="datetime1">
              <a:rPr lang="ko-KR" altLang="en-US"/>
              <a:pPr lvl="0">
                <a:defRPr lang="ko-KR" altLang="en-US"/>
              </a:pPr>
              <a:t>2018-12-28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BA5EA50-99C2-41C3-A45B-E47BF4FC6AA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702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Entity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반복적으로 나오는 문장이나 문자열을 다른 곳에 저장해 놓고 참조하는 개체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BA5EA50-99C2-41C3-A45B-E47BF4FC6AA5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http://blog.naver.com/PostView.nhn?blogId=koromoon&amp;logNo=120208853424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BA5EA50-99C2-41C3-A45B-E47BF4FC6AA5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FigureOut">
              <a:rPr lang="ko-KR" altLang="en-US"/>
              <a:pPr lvl="0">
                <a:defRPr lang="ko-KR" altLang="en-US"/>
              </a:pPr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143000" y="1122680"/>
            <a:ext cx="6858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4500" b="0">
                <a:latin typeface="맑은 고딕"/>
                <a:ea typeface="맑은 고딕"/>
              </a:rPr>
              <a:t>마스터 제목 스타일 편집</a:t>
            </a:r>
            <a:endParaRPr lang="ko-KR" altLang="en-US" sz="4500" b="0">
              <a:latin typeface="맑은 고딕"/>
              <a:ea typeface="맑은 고딕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143000" y="3602355"/>
            <a:ext cx="6858635" cy="1655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마스터 부제목 스타일 편집</a:t>
            </a:r>
            <a:endParaRPr lang="ko-KR" altLang="en-US" sz="1800" b="0">
              <a:latin typeface="맑은 고딕"/>
              <a:ea typeface="맑은 고딕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2018-12-28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300" b="0">
                <a:latin typeface="맑은 고딕"/>
                <a:ea typeface="맑은 고딕"/>
              </a:rPr>
              <a:t>마스터 제목 스타일 편집</a:t>
            </a:r>
            <a:endParaRPr lang="ko-KR" altLang="en-US" sz="3300" b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100" b="0">
                <a:latin typeface="맑은 고딕"/>
                <a:ea typeface="맑은 고딕"/>
              </a:rPr>
              <a:t>마스터 텍스트 스타일을 편집합니다</a:t>
            </a:r>
          </a:p>
          <a:p>
            <a:pPr marL="6286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둘째 수준</a:t>
            </a:r>
          </a:p>
          <a:p>
            <a:pPr marL="10858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셋째 수준</a:t>
            </a:r>
          </a:p>
          <a:p>
            <a:pPr marL="15430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넷째 수준</a:t>
            </a:r>
          </a:p>
          <a:p>
            <a:pPr marL="20002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다섯째 수준</a:t>
            </a:r>
            <a:endParaRPr lang="ko-KR" altLang="en-US" sz="1350" b="0">
              <a:latin typeface="맑은 고딕"/>
              <a:ea typeface="맑은 고딕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2018-12-28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3570" y="1710055"/>
            <a:ext cx="78873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4500" b="0">
                <a:latin typeface="맑은 고딕"/>
                <a:ea typeface="맑은 고딕"/>
              </a:rPr>
              <a:t>마스터 제목 스타일 편집</a:t>
            </a:r>
            <a:endParaRPr lang="ko-KR" altLang="en-US" sz="4500" b="0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3570" y="4589780"/>
            <a:ext cx="78873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8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t>마스터 텍스트 스타일을 편집합니다</a:t>
            </a:r>
            <a:endParaRPr lang="ko-KR" altLang="en-US" sz="18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2018-12-28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300" b="0">
                <a:latin typeface="맑은 고딕"/>
                <a:ea typeface="맑은 고딕"/>
              </a:rPr>
              <a:t>마스터 제목 스타일 편집</a:t>
            </a:r>
            <a:endParaRPr lang="ko-KR" altLang="en-US" sz="3300" b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8650" y="1825625"/>
            <a:ext cx="38868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100" b="0">
                <a:latin typeface="맑은 고딕"/>
                <a:ea typeface="맑은 고딕"/>
              </a:rPr>
              <a:t>마스터 텍스트 스타일을 편집합니다</a:t>
            </a:r>
          </a:p>
          <a:p>
            <a:pPr marL="6286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둘째 수준</a:t>
            </a:r>
          </a:p>
          <a:p>
            <a:pPr marL="10858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셋째 수준</a:t>
            </a:r>
          </a:p>
          <a:p>
            <a:pPr marL="15430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넷째 수준</a:t>
            </a:r>
          </a:p>
          <a:p>
            <a:pPr marL="20002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다섯째 수준</a:t>
            </a:r>
            <a:endParaRPr lang="ko-KR" altLang="en-US" sz="1350" b="0">
              <a:latin typeface="맑은 고딕"/>
              <a:ea typeface="맑은 고딕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29150" y="1825625"/>
            <a:ext cx="38868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100" b="0">
                <a:latin typeface="맑은 고딕"/>
                <a:ea typeface="맑은 고딕"/>
              </a:rPr>
              <a:t>마스터 텍스트 스타일을 편집합니다</a:t>
            </a:r>
          </a:p>
          <a:p>
            <a:pPr marL="6286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둘째 수준</a:t>
            </a:r>
          </a:p>
          <a:p>
            <a:pPr marL="10858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셋째 수준</a:t>
            </a:r>
          </a:p>
          <a:p>
            <a:pPr marL="15430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넷째 수준</a:t>
            </a:r>
          </a:p>
          <a:p>
            <a:pPr marL="20002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다섯째 수준</a:t>
            </a:r>
            <a:endParaRPr lang="ko-KR" altLang="en-US" sz="1350" b="0">
              <a:latin typeface="맑은 고딕"/>
              <a:ea typeface="맑은 고딕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2018-12-28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300" b="0">
                <a:latin typeface="맑은 고딕"/>
                <a:ea typeface="맑은 고딕"/>
              </a:rPr>
              <a:t>마스터 제목 스타일 편집</a:t>
            </a:r>
            <a:endParaRPr lang="ko-KR" altLang="en-US" sz="3300" b="0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30555" y="1681480"/>
            <a:ext cx="386778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800" b="1">
                <a:latin typeface="맑은 고딕"/>
                <a:ea typeface="맑은 고딕"/>
              </a:rPr>
              <a:t>마스터 텍스트 스타일을 편집합니다</a:t>
            </a:r>
            <a:endParaRPr lang="ko-KR" altLang="en-US" sz="1800" b="1">
              <a:latin typeface="맑은 고딕"/>
              <a:ea typeface="맑은 고딕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30555" y="2505075"/>
            <a:ext cx="386778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100" b="0">
                <a:latin typeface="맑은 고딕"/>
                <a:ea typeface="맑은 고딕"/>
              </a:rPr>
              <a:t>마스터 텍스트 스타일을 편집합니다</a:t>
            </a:r>
          </a:p>
          <a:p>
            <a:pPr marL="6286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둘째 수준</a:t>
            </a:r>
          </a:p>
          <a:p>
            <a:pPr marL="10858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셋째 수준</a:t>
            </a:r>
          </a:p>
          <a:p>
            <a:pPr marL="15430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넷째 수준</a:t>
            </a:r>
          </a:p>
          <a:p>
            <a:pPr marL="20002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다섯째 수준</a:t>
            </a:r>
            <a:endParaRPr lang="ko-KR" altLang="en-US" sz="1350" b="0"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28515" y="1681480"/>
            <a:ext cx="38881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800" b="1">
                <a:latin typeface="맑은 고딕"/>
                <a:ea typeface="맑은 고딕"/>
              </a:rPr>
              <a:t>마스터 텍스트 스타일을 편집합니다</a:t>
            </a:r>
            <a:endParaRPr lang="ko-KR" altLang="en-US" sz="1800" b="1">
              <a:latin typeface="맑은 고딕"/>
              <a:ea typeface="맑은 고딕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28515" y="2505075"/>
            <a:ext cx="38881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100" b="0">
                <a:latin typeface="맑은 고딕"/>
                <a:ea typeface="맑은 고딕"/>
              </a:rPr>
              <a:t>마스터 텍스트 스타일을 편집합니다</a:t>
            </a:r>
          </a:p>
          <a:p>
            <a:pPr marL="6286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둘째 수준</a:t>
            </a:r>
          </a:p>
          <a:p>
            <a:pPr marL="10858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셋째 수준</a:t>
            </a:r>
          </a:p>
          <a:p>
            <a:pPr marL="15430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넷째 수준</a:t>
            </a:r>
          </a:p>
          <a:p>
            <a:pPr marL="20002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다섯째 수준</a:t>
            </a:r>
            <a:endParaRPr lang="ko-KR" altLang="en-US" sz="1350" b="0">
              <a:latin typeface="맑은 고딕"/>
              <a:ea typeface="맑은 고딕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2018-12-28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300" b="0">
                <a:latin typeface="맑은 고딕"/>
                <a:ea typeface="맑은 고딕"/>
              </a:rPr>
              <a:t>마스터 제목 스타일 편집</a:t>
            </a:r>
            <a:endParaRPr lang="ko-KR" altLang="en-US" sz="3300" b="0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2018-12-28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2018-12-28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457200"/>
            <a:ext cx="294957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b="0">
                <a:latin typeface="맑은 고딕"/>
                <a:ea typeface="맑은 고딕"/>
              </a:rPr>
              <a:t>마스터 제목 스타일 편집</a:t>
            </a:r>
            <a:endParaRPr lang="ko-KR" altLang="en-US" sz="2400" b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887470" y="987425"/>
            <a:ext cx="462978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400" b="0">
                <a:latin typeface="맑은 고딕"/>
                <a:ea typeface="맑은 고딕"/>
              </a:rPr>
              <a:t>마스터 텍스트 스타일을 편집합니다</a:t>
            </a:r>
          </a:p>
          <a:p>
            <a:pPr marL="6286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100" b="0">
                <a:latin typeface="맑은 고딕"/>
                <a:ea typeface="맑은 고딕"/>
              </a:rPr>
              <a:t>둘째 수준</a:t>
            </a:r>
          </a:p>
          <a:p>
            <a:pPr marL="10858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셋째 수준</a:t>
            </a:r>
          </a:p>
          <a:p>
            <a:pPr marL="15430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넷째 수준</a:t>
            </a:r>
          </a:p>
          <a:p>
            <a:pPr marL="20002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다섯째 수준</a:t>
            </a:r>
            <a:endParaRPr lang="ko-KR" altLang="en-US" sz="1500" b="0">
              <a:latin typeface="맑은 고딕"/>
              <a:ea typeface="맑은 고딕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29920" y="2057400"/>
            <a:ext cx="294957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>
                <a:latin typeface="맑은 고딕"/>
                <a:ea typeface="맑은 고딕"/>
              </a:rPr>
              <a:t>마스터 텍스트 스타일을 편집합니다</a:t>
            </a:r>
            <a:endParaRPr lang="ko-KR" altLang="en-US" sz="1200" b="0">
              <a:latin typeface="맑은 고딕"/>
              <a:ea typeface="맑은 고딕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2018-12-28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457200"/>
            <a:ext cx="294957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b="0">
                <a:latin typeface="맑은 고딕"/>
                <a:ea typeface="맑은 고딕"/>
              </a:rPr>
              <a:t>마스터 제목 스타일 편집</a:t>
            </a:r>
            <a:endParaRPr lang="ko-KR" altLang="en-US" sz="2400" b="0">
              <a:latin typeface="맑은 고딕"/>
              <a:ea typeface="맑은 고딕"/>
            </a:endParaRPr>
          </a:p>
        </p:txBody>
      </p:sp>
      <p:sp>
        <p:nvSpPr>
          <p:cNvPr id="3" name="그림 개체 틀 2"/>
          <p:cNvSpPr txBox="1">
            <a:spLocks noGrp="1" noTextEdit="1"/>
          </p:cNvSpPr>
          <p:nvPr>
            <p:ph type="pic"/>
          </p:nvPr>
        </p:nvSpPr>
        <p:spPr>
          <a:xfrm>
            <a:off x="3887470" y="987425"/>
            <a:ext cx="462978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None/>
              <a:defRPr lang="ko-KR" altLang="en-US"/>
            </a:pPr>
            <a:endParaRPr lang="ko-KR" altLang="en-US" sz="2000" b="0">
              <a:latin typeface="맑은 고딕"/>
              <a:ea typeface="맑은 고딕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29920" y="2057400"/>
            <a:ext cx="294957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200" b="0">
                <a:latin typeface="맑은 고딕"/>
                <a:ea typeface="맑은 고딕"/>
              </a:rPr>
              <a:t>마스터 텍스트 스타일을 편집합니다</a:t>
            </a:r>
            <a:endParaRPr lang="ko-KR" altLang="en-US" sz="1200" b="0">
              <a:latin typeface="맑은 고딕"/>
              <a:ea typeface="맑은 고딕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2018-12-28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300" b="0">
                <a:latin typeface="맑은 고딕"/>
                <a:ea typeface="맑은 고딕"/>
              </a:rPr>
              <a:t>마스터 제목 스타일 편집</a:t>
            </a:r>
            <a:endParaRPr lang="ko-KR" altLang="en-US" sz="3300" b="0">
              <a:latin typeface="맑은 고딕"/>
              <a:ea typeface="맑은 고딕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71450" indent="-17145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100" b="0">
                <a:latin typeface="맑은 고딕"/>
                <a:ea typeface="맑은 고딕"/>
              </a:rPr>
              <a:t>마스터 텍스트 스타일을 편집합니다</a:t>
            </a:r>
          </a:p>
          <a:p>
            <a:pPr marL="6286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둘째 수준</a:t>
            </a:r>
          </a:p>
          <a:p>
            <a:pPr marL="10858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셋째 수준</a:t>
            </a:r>
          </a:p>
          <a:p>
            <a:pPr marL="15430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넷째 수준</a:t>
            </a:r>
          </a:p>
          <a:p>
            <a:pPr marL="20002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다섯째 수준</a:t>
            </a:r>
            <a:endParaRPr lang="ko-KR" altLang="en-US" sz="1350" b="0">
              <a:latin typeface="맑은 고딕"/>
              <a:ea typeface="맑은 고딕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2018-12-28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21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300" b="0">
                <a:latin typeface="맑은 고딕"/>
                <a:ea typeface="맑은 고딕"/>
              </a:rPr>
              <a:t>마스터 제목 스타일 편집</a:t>
            </a:r>
            <a:endParaRPr lang="ko-KR" altLang="en-US" sz="3300" b="0">
              <a:latin typeface="맑은 고딕"/>
              <a:ea typeface="맑은 고딕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8650" y="365125"/>
            <a:ext cx="5800725" cy="58121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71450" indent="-17145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100" b="0">
                <a:latin typeface="맑은 고딕"/>
                <a:ea typeface="맑은 고딕"/>
              </a:rPr>
              <a:t>마스터 텍스트 스타일을 편집합니다</a:t>
            </a:r>
          </a:p>
          <a:p>
            <a:pPr marL="6286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둘째 수준</a:t>
            </a:r>
          </a:p>
          <a:p>
            <a:pPr marL="10858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셋째 수준</a:t>
            </a:r>
          </a:p>
          <a:p>
            <a:pPr marL="15430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넷째 수준</a:t>
            </a:r>
          </a:p>
          <a:p>
            <a:pPr marL="20002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다섯째 수준</a:t>
            </a:r>
            <a:endParaRPr lang="ko-KR" altLang="en-US" sz="1350" b="0">
              <a:latin typeface="맑은 고딕"/>
              <a:ea typeface="맑은 고딕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2018-12-28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D72CCC-8A91-43AC-9D73-C8C9D2F3123A}" type="datetime1">
              <a:rPr lang="ko-KR" altLang="en-US"/>
              <a:pPr lvl="0">
                <a:defRPr lang="ko-KR" altLang="en-US"/>
              </a:pPr>
              <a:t>2018-12-28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gradFill flip="none" rotWithShape="1">
          <a:gsLst>
            <a:gs pos="0">
              <a:schemeClr val="bg1">
                <a:lumMod val="85000"/>
              </a:schemeClr>
            </a:gs>
            <a:gs pos="2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B1D72CCC-8A91-43AC-9D73-C8C9D2F3123A}" type="datetimeFigureOut">
              <a:rPr lang="ko-KR" altLang="en-US"/>
              <a:pPr lvl="0">
                <a:defRPr lang="ko-KR" altLang="en-US"/>
              </a:pPr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2B635772-40FE-4ADF-8587-575BC9C485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300" b="0">
                <a:latin typeface="맑은 고딕"/>
                <a:ea typeface="맑은 고딕"/>
              </a:rPr>
              <a:t>마스터 제목 스타일 편집</a:t>
            </a:r>
            <a:endParaRPr lang="ko-KR" altLang="en-US" sz="3300" b="0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100" b="0">
                <a:latin typeface="맑은 고딕"/>
                <a:ea typeface="맑은 고딕"/>
              </a:rPr>
              <a:t>마스터 텍스트 스타일을 편집합니다</a:t>
            </a:r>
          </a:p>
          <a:p>
            <a:pPr marL="6286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800" b="0">
                <a:latin typeface="맑은 고딕"/>
                <a:ea typeface="맑은 고딕"/>
              </a:rPr>
              <a:t>둘째 수준</a:t>
            </a:r>
          </a:p>
          <a:p>
            <a:pPr marL="10858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500" b="0">
                <a:latin typeface="맑은 고딕"/>
                <a:ea typeface="맑은 고딕"/>
              </a:rPr>
              <a:t>셋째 수준</a:t>
            </a:r>
          </a:p>
          <a:p>
            <a:pPr marL="15430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넷째 수준</a:t>
            </a:r>
          </a:p>
          <a:p>
            <a:pPr marL="2000250" indent="-171450" algn="l" defTabSz="914400">
              <a:lnSpc>
                <a:spcPct val="90000"/>
              </a:lnSpc>
              <a:spcBef>
                <a:spcPct val="4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1350" b="0">
                <a:latin typeface="맑은 고딕"/>
                <a:ea typeface="맑은 고딕"/>
              </a:rPr>
              <a:t>다섯째 수준</a:t>
            </a:r>
            <a:endParaRPr lang="ko-KR" altLang="en-US" sz="1350" b="0">
              <a:latin typeface="맑은 고딕"/>
              <a:ea typeface="맑은 고딕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datetime1">
              <a:rPr lang="ko-KR" altLang="en-US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2018-12-28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B9320F77-B9A0-41C5-862A-B4B631284C64}" type="slidenum">
              <a:rPr lang="en-US" altLang="ko-KR" sz="900" b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altLang="en-US" sz="900" b="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69695" y="2419350"/>
            <a:ext cx="7108190" cy="1470025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KIST </a:t>
            </a:r>
            <a:r>
              <a:rPr lang="ko-KR" altLang="en-US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프로젝트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00225" y="909320"/>
            <a:ext cx="7343775" cy="890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5400000">
            <a:off x="-1170305" y="3887470"/>
            <a:ext cx="5057775" cy="8832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9795" y="0"/>
            <a:ext cx="899795" cy="8997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00225" y="0"/>
            <a:ext cx="899795" cy="899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-635" y="904240"/>
            <a:ext cx="899795" cy="899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00020" y="0"/>
            <a:ext cx="899795" cy="899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0" y="2704465"/>
            <a:ext cx="899795" cy="8997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-1905" y="1804035"/>
            <a:ext cx="899795" cy="899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16940" y="913765"/>
            <a:ext cx="883285" cy="8997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99795" y="2704465"/>
            <a:ext cx="899795" cy="899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13970"/>
            <a:ext cx="897890" cy="8997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800225" y="1819275"/>
            <a:ext cx="899795" cy="8997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700020" y="899795"/>
            <a:ext cx="899795" cy="8997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63888" y="4679848"/>
            <a:ext cx="23949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solidFill>
                  <a:srgbClr val="254061"/>
                </a:solidFill>
              </a:rPr>
              <a:t>팀원 정요한 이준우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A6:</a:t>
            </a:r>
            <a:r>
              <a:rPr lang="ko-KR" altLang="en-US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잘못된 보안 구성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64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774264" cy="4507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99" y="2203015"/>
            <a:ext cx="7673291" cy="643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개발자와 시스템 관리자들이 자주 실수로</a:t>
            </a:r>
          </a:p>
          <a:p>
            <a:pPr lvl="0">
              <a:defRPr lang="ko-KR" altLang="en-US"/>
            </a:pPr>
            <a:r>
              <a:rPr lang="en-US" altLang="ko-KR"/>
              <a:t>놓치게 되어 발생하는 문제들을 말한다.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598" y="4581128"/>
            <a:ext cx="7730442" cy="6366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불필요한 파일 관리, 최소한의 사용자 계정 사용, 디렉토리 index설정 제거</a:t>
            </a:r>
          </a:p>
          <a:p>
            <a:pPr lvl="0">
              <a:defRPr lang="ko-KR" altLang="en-US"/>
            </a:pPr>
            <a:r>
              <a:rPr lang="en-US" altLang="ko-KR"/>
              <a:t>심볼릭 링크 사용 설정 제거, 메소드 제한, 헤더 정보 제한 등</a:t>
            </a: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201930"/>
            <a:ext cx="9144001" cy="7581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4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A7:</a:t>
            </a:r>
            <a:r>
              <a:rPr lang="ko-KR" altLang="en-US" sz="44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크로스 사이트 스크립팅</a:t>
            </a:r>
            <a:r>
              <a:rPr lang="en-US" altLang="ko-KR" sz="44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(XSS)</a:t>
            </a:r>
            <a:endParaRPr lang="ko-KR" altLang="en-US" sz="4400">
              <a:solidFill>
                <a:schemeClr val="accent1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64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774264" cy="4507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599" y="2203015"/>
            <a:ext cx="7673291" cy="643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공격자가 스크립트를 삽입한 웹사이트에 사용자가</a:t>
            </a:r>
          </a:p>
          <a:p>
            <a:pPr lvl="0">
              <a:defRPr lang="ko-KR" altLang="en-US"/>
            </a:pPr>
            <a:r>
              <a:rPr lang="en-US" altLang="ko-KR"/>
              <a:t>접근할 경우 스크립트가 실행되는 공격 기법이다.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598" y="4581128"/>
            <a:ext cx="7673292" cy="636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쿠키 인증 방식이 아닌 세션 인증 방식으로 바꾸면 된다.</a:t>
            </a:r>
          </a:p>
          <a:p>
            <a:pPr lvl="0">
              <a:defRPr lang="ko-KR" altLang="en-US"/>
            </a:pPr>
            <a:r>
              <a:rPr lang="en-US" altLang="ko-KR"/>
              <a:t>적절한 필터링, HTML포맷 사용 금지, 스크립트 자체 무효화 등</a:t>
            </a: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9572" y="201930"/>
            <a:ext cx="7848793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A8:</a:t>
            </a:r>
            <a:r>
              <a:rPr lang="ko-KR" altLang="en-US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안전하지 않은 역직렬화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64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597" y="2203015"/>
            <a:ext cx="7596769" cy="643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역직렬화 취약점은 직렬화 형태로 처리되는 개채에 변조</a:t>
            </a:r>
          </a:p>
          <a:p>
            <a:pPr lvl="0">
              <a:defRPr lang="ko-KR" altLang="en-US"/>
            </a:pPr>
            <a:r>
              <a:rPr lang="en-US" altLang="ko-KR"/>
              <a:t>공격자 권한 상승 등의 문제가 발생되는 취약점이다.</a:t>
            </a: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5516" y="226385"/>
            <a:ext cx="8712968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A9:</a:t>
            </a:r>
            <a:r>
              <a:rPr lang="ko-KR" altLang="en-US" sz="36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알려진 취약점이 있는 구성요소 사용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64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774264" cy="4507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599" y="2203015"/>
            <a:ext cx="7673291" cy="643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취약한 컴포넌트를 악용하는 공격으로</a:t>
            </a:r>
          </a:p>
          <a:p>
            <a:pPr lvl="0">
              <a:defRPr lang="ko-KR" altLang="en-US"/>
            </a:pPr>
            <a:r>
              <a:rPr lang="en-US" altLang="ko-KR"/>
              <a:t>심각한 데이터 손실이 생기고 서버가 장악된다.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598" y="4581128"/>
            <a:ext cx="7358967" cy="14558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사용중인 컴포넌트 서비스, 프로그램들에 대하여 버전, </a:t>
            </a:r>
          </a:p>
          <a:p>
            <a:pPr lvl="0">
              <a:defRPr lang="ko-KR" altLang="en-US"/>
            </a:pPr>
            <a:r>
              <a:rPr lang="en-US" altLang="ko-KR"/>
              <a:t>의존성, 필요 권한 등을 식별하여 리스트화 시킨다</a:t>
            </a:r>
          </a:p>
          <a:p>
            <a:pPr lvl="0">
              <a:defRPr lang="ko-KR" altLang="en-US"/>
            </a:pPr>
            <a:r>
              <a:rPr lang="en-US" altLang="ko-KR"/>
              <a:t>이를 이용하여 CVE나 NVD를 통하여 지속적으로 비교한다.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위 항목들에 대한 보안 정책을 새우고 사용하지 않는 기능들은 꺼둔다.</a:t>
            </a: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528" y="201930"/>
            <a:ext cx="8532948" cy="7581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4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A10:</a:t>
            </a:r>
            <a:r>
              <a:rPr lang="ko-KR" altLang="en-US" sz="44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불충분한 로깅 </a:t>
            </a:r>
            <a:r>
              <a:rPr lang="en-US" altLang="ko-KR" sz="44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&amp; </a:t>
            </a:r>
            <a:r>
              <a:rPr lang="ko-KR" altLang="en-US" sz="44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모니터링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64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774264" cy="4507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l"/>
              <a:defRPr lang="ko-KR" altLang="en-US"/>
            </a:pPr>
            <a:r>
              <a:rPr lang="ko-KR" altLang="en-US" sz="2400" b="1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599" y="2203015"/>
            <a:ext cx="6692215" cy="909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불충분한 로깅 및 모니터링과 사고 대응과의 통합이 누락되거나</a:t>
            </a:r>
          </a:p>
          <a:p>
            <a:pPr lvl="0">
              <a:defRPr lang="ko-KR" altLang="en-US"/>
            </a:pPr>
            <a:r>
              <a:rPr lang="en-US" altLang="ko-KR"/>
              <a:t>비효율적인 경우 공격자에 의해 시스템 공격으로 이어지거나</a:t>
            </a:r>
          </a:p>
          <a:p>
            <a:pPr lvl="0">
              <a:defRPr lang="ko-KR" altLang="en-US"/>
            </a:pPr>
            <a:r>
              <a:rPr lang="en-US" altLang="ko-KR"/>
              <a:t>데이터 변조와 추출, 심지어 파괴될 수 있는</a:t>
            </a:r>
            <a:r>
              <a:rPr lang="ko-KR" altLang="en-US"/>
              <a:t> </a:t>
            </a:r>
            <a:r>
              <a:rPr lang="en-US" altLang="ko-KR"/>
              <a:t>취약점이다.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597" y="4581128"/>
            <a:ext cx="6720793" cy="903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클라이언트와 API사이의 통신이 보호되고 있는지 확인해야 하며</a:t>
            </a:r>
          </a:p>
          <a:p>
            <a:pPr lvl="0">
              <a:defRPr lang="ko-KR" altLang="en-US"/>
            </a:pPr>
            <a:r>
              <a:rPr lang="en-US" altLang="ko-KR"/>
              <a:t>API에 강력한 인증방식이 모든 인증 정보, 키 및 토큰을</a:t>
            </a:r>
          </a:p>
          <a:p>
            <a:pPr lvl="0">
              <a:defRPr lang="ko-KR" altLang="en-US"/>
            </a:pPr>
            <a:r>
              <a:rPr lang="en-US" altLang="ko-KR"/>
              <a:t>보호하고 있는지 확인해야 한다.</a:t>
            </a: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77290" y="2589525"/>
            <a:ext cx="6769734" cy="118047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4800" b="0" i="1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THANK YOU :)</a:t>
            </a:r>
            <a:endParaRPr lang="ko-KR" altLang="en-US" sz="4800" b="0" i="1">
              <a:solidFill>
                <a:schemeClr val="accent1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solidFill>
                  <a:schemeClr val="accent1">
                    <a:lumMod val="50000"/>
                  </a:schemeClr>
                </a:solidFill>
                <a:latin typeface="HY견고딕"/>
                <a:ea typeface="HY견고딕"/>
              </a:rPr>
              <a:t>CONTENTS</a:t>
            </a:r>
            <a:endParaRPr lang="ko-KR" altLang="en-US" sz="4800">
              <a:solidFill>
                <a:schemeClr val="accent1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40485"/>
            <a:ext cx="7706359" cy="46202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A1:</a:t>
            </a:r>
            <a:r>
              <a:rPr lang="ko-KR" altLang="en-US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인젝션</a:t>
            </a: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A2:</a:t>
            </a:r>
            <a:r>
              <a:rPr lang="ko-KR" altLang="en-US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취약한 인증</a:t>
            </a: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A3:</a:t>
            </a:r>
            <a:r>
              <a:rPr lang="ko-KR" altLang="en-US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민감한 데이터 노출</a:t>
            </a: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A4:XML </a:t>
            </a:r>
            <a:r>
              <a:rPr lang="ko-KR" altLang="en-US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외부 개체</a:t>
            </a:r>
            <a:r>
              <a:rPr lang="en-US" altLang="ko-KR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(XXE)</a:t>
            </a: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A5:</a:t>
            </a:r>
            <a:r>
              <a:rPr lang="ko-KR" altLang="en-US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취약한 접근 통제</a:t>
            </a: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A6:</a:t>
            </a:r>
            <a:r>
              <a:rPr lang="ko-KR" altLang="en-US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잘못된 보안 구성</a:t>
            </a: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A7:</a:t>
            </a:r>
            <a:r>
              <a:rPr lang="ko-KR" altLang="en-US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크로스 사이트 스크립팅</a:t>
            </a: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(XSS)</a:t>
            </a: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A8:</a:t>
            </a:r>
            <a:r>
              <a:rPr lang="ko-KR" altLang="en-US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안전하지 않은 역직렬화</a:t>
            </a: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A9:</a:t>
            </a:r>
            <a:r>
              <a:rPr lang="ko-KR" altLang="en-US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알려진 취약점이 있는 구성요소 사용</a:t>
            </a: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A10:</a:t>
            </a:r>
            <a:r>
              <a:rPr lang="ko-KR" altLang="en-US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불충분한 로깅 </a:t>
            </a:r>
            <a:r>
              <a:rPr lang="en-US" altLang="ko-KR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&amp; </a:t>
            </a:r>
            <a:r>
              <a:rPr lang="ko-KR" altLang="en-US" sz="1800" b="0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모니터링</a:t>
            </a:r>
          </a:p>
          <a:p>
            <a:pPr marL="342900" indent="-34290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  <a:defRPr lang="ko-KR" altLang="en-US"/>
            </a:pPr>
            <a:r>
              <a:rPr lang="ko-KR" altLang="en-US">
                <a:solidFill>
                  <a:schemeClr val="tx2">
                    <a:lumMod val="50000"/>
                  </a:schemeClr>
                </a:solidFill>
                <a:latin typeface="HY견고딕"/>
                <a:ea typeface="HY견고딕"/>
              </a:rPr>
              <a:t>프로젝트 향후 계획</a:t>
            </a:r>
            <a:endParaRPr lang="ko-KR" altLang="en-US" sz="1800" b="0">
              <a:solidFill>
                <a:schemeClr val="tx2">
                  <a:lumMod val="50000"/>
                </a:schemeClr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A1:</a:t>
            </a:r>
            <a:r>
              <a:rPr lang="ko-KR" altLang="en-US" sz="4800" dirty="0" err="1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인젝션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203015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SQL, OS, XXE, LDAP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취약점은 신뢰할 수 없는 데이터가 명령어나 </a:t>
            </a:r>
            <a:endParaRPr lang="en-US" altLang="ko-KR" dirty="0" smtClean="0"/>
          </a:p>
          <a:p>
            <a:r>
              <a:rPr lang="ko-KR" altLang="en-US" dirty="0" smtClean="0"/>
              <a:t>쿼리문의 일부분으로써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인터프리터로 보내질 때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599" y="4581128"/>
            <a:ext cx="8131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방화벽 </a:t>
            </a:r>
            <a:r>
              <a:rPr lang="en-US" altLang="ko-KR" dirty="0" smtClean="0"/>
              <a:t>WAF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 입력 차단</a:t>
            </a:r>
            <a:r>
              <a:rPr lang="en-US" altLang="ko-KR" dirty="0" smtClean="0"/>
              <a:t>, SQL</a:t>
            </a:r>
            <a:r>
              <a:rPr lang="ko-KR" altLang="en-US" dirty="0" smtClean="0"/>
              <a:t>서버 에러 메시지 표시 금지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일반 사용자 권한으로 시스템 저장 프로시저 접근 차단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98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A2: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취약점 인증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486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인증 및 세션 관리와 관련된 </a:t>
            </a:r>
            <a:r>
              <a:rPr lang="ko-KR" altLang="en-US" dirty="0" err="1" smtClean="0"/>
              <a:t>에플리케이션</a:t>
            </a:r>
            <a:r>
              <a:rPr lang="ko-KR" altLang="en-US" dirty="0" smtClean="0"/>
              <a:t> 기능이 종종 잘못 구현되어 </a:t>
            </a:r>
            <a:endParaRPr lang="en-US" altLang="ko-KR" dirty="0" smtClean="0"/>
          </a:p>
          <a:p>
            <a:r>
              <a:rPr lang="ko-KR" altLang="en-US" dirty="0" smtClean="0"/>
              <a:t>공격자에게 취약한 암호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 또는 세션 토큰을 제공하여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사용자의</a:t>
            </a:r>
            <a:endParaRPr lang="en-US" altLang="ko-KR" dirty="0" smtClean="0"/>
          </a:p>
          <a:p>
            <a:r>
              <a:rPr lang="ko-KR" altLang="en-US" dirty="0" smtClean="0"/>
              <a:t>권한을 착취하는 것을 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649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강력한 패스워드 정책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전송 중의 자격증명 보호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측 인증 기술 사용</a:t>
            </a:r>
            <a:endParaRPr lang="en-US" altLang="ko-KR" dirty="0" smtClean="0"/>
          </a:p>
          <a:p>
            <a:r>
              <a:rPr lang="ko-KR" altLang="en-US" dirty="0" smtClean="0"/>
              <a:t>인증 관련 정보는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방식이 아닌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방식으로 요청</a:t>
            </a:r>
            <a:endParaRPr lang="en-US" altLang="ko-KR" dirty="0" smtClean="0"/>
          </a:p>
          <a:p>
            <a:r>
              <a:rPr lang="ko-KR" altLang="en-US" dirty="0" smtClean="0"/>
              <a:t>동시 로그인 금지 및 암호화 채널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06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615" y="201930"/>
            <a:ext cx="8316845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A3: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민감한 데이터 노출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8145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대부분의 웹 </a:t>
            </a:r>
            <a:r>
              <a:rPr lang="ko-KR" altLang="en-US" dirty="0"/>
              <a:t>어</a:t>
            </a:r>
            <a:r>
              <a:rPr lang="ko-KR" altLang="en-US" dirty="0" smtClean="0"/>
              <a:t>플리케이션과 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는 금융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개인식별정보와 같은 민감한 </a:t>
            </a:r>
            <a:endParaRPr lang="en-US" altLang="ko-KR" dirty="0" smtClean="0"/>
          </a:p>
          <a:p>
            <a:r>
              <a:rPr lang="ko-KR" altLang="en-US" dirty="0" smtClean="0"/>
              <a:t>정보를</a:t>
            </a:r>
            <a:r>
              <a:rPr lang="en-US" altLang="ko-KR" dirty="0"/>
              <a:t> </a:t>
            </a:r>
            <a:r>
              <a:rPr lang="ko-KR" altLang="en-US" dirty="0" smtClean="0"/>
              <a:t>제대로 보호하지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공격자는 신용카드 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신분 도용 </a:t>
            </a:r>
            <a:endParaRPr lang="en-US" altLang="ko-KR" dirty="0" smtClean="0"/>
          </a:p>
          <a:p>
            <a:r>
              <a:rPr lang="ko-KR" altLang="en-US" dirty="0" smtClean="0"/>
              <a:t>또는 다른 범죄를 수행하는 취약한 데이터를 훔치거나 변경활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97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인증 정보와 같은 민감한 정보 전송 시 안전하게 암호화해서 전송해야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쿠키에 포함되는 중요 정보는 암호화해서 전송해야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4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91580" y="201930"/>
            <a:ext cx="7632769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A4:XML-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 개체</a:t>
            </a:r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(XXE)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806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XXE</a:t>
            </a:r>
            <a:r>
              <a:rPr lang="ko-KR" altLang="en-US" dirty="0" smtClean="0"/>
              <a:t>취약점은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파싱하는</a:t>
            </a:r>
            <a:r>
              <a:rPr lang="ko-KR" altLang="en-US" dirty="0" smtClean="0"/>
              <a:t> 과정에서  </a:t>
            </a:r>
            <a:r>
              <a:rPr lang="en-US" altLang="ko-KR" dirty="0" smtClean="0"/>
              <a:t>ENTITY </a:t>
            </a:r>
            <a:r>
              <a:rPr lang="ko-KR" altLang="en-US" dirty="0" smtClean="0"/>
              <a:t>속성을 이용한 공격입니다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686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 Parser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DOCTYPE </a:t>
            </a:r>
            <a:r>
              <a:rPr lang="ko-KR" altLang="en-US" dirty="0" smtClean="0"/>
              <a:t>태그를 사용하지 않도록 설정한다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코드 상 </a:t>
            </a:r>
            <a:r>
              <a:rPr lang="en-US" altLang="ko-KR" dirty="0" smtClean="0"/>
              <a:t>DOCTYPE </a:t>
            </a:r>
            <a:r>
              <a:rPr lang="ko-KR" altLang="en-US" dirty="0" smtClean="0"/>
              <a:t>태그를 포함하는 입력을 차단하도록 입력 검증을 사용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/>
              <a:t> </a:t>
            </a:r>
            <a:r>
              <a:rPr lang="en-US" altLang="ko-KR" dirty="0" smtClean="0"/>
              <a:t>Parser</a:t>
            </a:r>
            <a:r>
              <a:rPr lang="ko-KR" altLang="en-US" dirty="0" smtClean="0"/>
              <a:t>에서 외부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를 금지시킨다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685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91580" y="201930"/>
            <a:ext cx="7632769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A4:XML-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 개체</a:t>
            </a:r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(XXE)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11660" y="2312877"/>
            <a:ext cx="6768751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&lt;?xml version=“1.0”?&gt;</a:t>
            </a:r>
          </a:p>
          <a:p>
            <a:r>
              <a:rPr lang="en-US" altLang="ko-KR" sz="1600" dirty="0" smtClean="0"/>
              <a:t>&lt;!DOCTYPE change-log [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&lt;!ENTITY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systemEntity</a:t>
            </a:r>
            <a:r>
              <a:rPr lang="en-US" altLang="ko-KR" sz="1600" dirty="0" smtClean="0">
                <a:solidFill>
                  <a:srgbClr val="FF0000"/>
                </a:solidFill>
              </a:rPr>
              <a:t> SYSTEM “../../../../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etc</a:t>
            </a:r>
            <a:r>
              <a:rPr lang="en-US" altLang="ko-KR" sz="1600" dirty="0" smtClean="0">
                <a:solidFill>
                  <a:srgbClr val="FF0000"/>
                </a:solidFill>
              </a:rPr>
              <a:t>/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passwd</a:t>
            </a:r>
            <a:r>
              <a:rPr lang="en-US" altLang="ko-KR" sz="1600" dirty="0" smtClean="0">
                <a:solidFill>
                  <a:srgbClr val="FF0000"/>
                </a:solidFill>
              </a:rPr>
              <a:t>”&gt;</a:t>
            </a:r>
          </a:p>
          <a:p>
            <a:r>
              <a:rPr lang="en-US" altLang="ko-KR" sz="1600" dirty="0" smtClean="0"/>
              <a:t>]&gt;</a:t>
            </a:r>
          </a:p>
          <a:p>
            <a:r>
              <a:rPr lang="en-US" altLang="ko-KR" sz="1600" dirty="0" smtClean="0"/>
              <a:t>&lt;change-log&gt;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&lt;text</a:t>
            </a:r>
            <a:r>
              <a:rPr lang="en-US" altLang="ko-KR" sz="1600" dirty="0" smtClean="0">
                <a:solidFill>
                  <a:srgbClr val="FF0000"/>
                </a:solidFill>
              </a:rPr>
              <a:t>&gt;&amp;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systemEntity</a:t>
            </a:r>
            <a:r>
              <a:rPr lang="en-US" altLang="ko-KR" sz="1600" dirty="0" smtClean="0"/>
              <a:t>;&lt;/text&gt;;</a:t>
            </a:r>
          </a:p>
          <a:p>
            <a:r>
              <a:rPr lang="en-US" altLang="ko-KR" sz="1600" dirty="0" smtClean="0"/>
              <a:t>&lt;/change-log&gt;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1659795"/>
            <a:ext cx="6885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상대경로를 이용한 원하는 파일 액세스가 가능함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11659" y="4311936"/>
            <a:ext cx="6768751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&lt;?xml version=“1.0”?&gt;</a:t>
            </a:r>
          </a:p>
          <a:p>
            <a:r>
              <a:rPr lang="en-US" altLang="ko-KR" sz="1600" dirty="0" smtClean="0"/>
              <a:t>&lt;!DOCTYPE change-log [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&lt;!ENTITY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systemEntity</a:t>
            </a:r>
            <a:r>
              <a:rPr lang="en-US" altLang="ko-KR" sz="1600" dirty="0" smtClean="0">
                <a:solidFill>
                  <a:srgbClr val="FF0000"/>
                </a:solidFill>
              </a:rPr>
              <a:t> SYSTEM “.file:///etc/passwd”&gt;</a:t>
            </a:r>
          </a:p>
          <a:p>
            <a:r>
              <a:rPr lang="en-US" altLang="ko-KR" sz="1600" dirty="0" smtClean="0"/>
              <a:t>]&gt;</a:t>
            </a:r>
          </a:p>
          <a:p>
            <a:r>
              <a:rPr lang="en-US" altLang="ko-KR" sz="1600" dirty="0" smtClean="0"/>
              <a:t>&lt;change-log&gt;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&lt;text</a:t>
            </a:r>
            <a:r>
              <a:rPr lang="en-US" altLang="ko-KR" sz="1600" dirty="0" smtClean="0">
                <a:solidFill>
                  <a:srgbClr val="FF0000"/>
                </a:solidFill>
              </a:rPr>
              <a:t>&gt;&amp;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systemEntity</a:t>
            </a:r>
            <a:r>
              <a:rPr lang="en-US" altLang="ko-KR" sz="1600" dirty="0" smtClean="0"/>
              <a:t>;&lt;/text&gt;;</a:t>
            </a:r>
          </a:p>
          <a:p>
            <a:r>
              <a:rPr lang="en-US" altLang="ko-KR" sz="1600" dirty="0" smtClean="0"/>
              <a:t>&lt;/change-log&gt;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1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A5: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취약점 접근</a:t>
            </a:r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통제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6597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0050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 보안대책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03015"/>
            <a:ext cx="777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취약한 접근 제어는 인증된 사용자가 수행할 수 있는 것에 제한이 재대로 </a:t>
            </a:r>
            <a:endParaRPr lang="en-US" altLang="ko-KR" dirty="0" smtClean="0"/>
          </a:p>
          <a:p>
            <a:r>
              <a:rPr lang="ko-KR" altLang="en-US" dirty="0" smtClean="0"/>
              <a:t>적용되지 않는 것을 의미합니다</a:t>
            </a:r>
            <a:r>
              <a:rPr lang="en-US" altLang="ko-KR" dirty="0" smtClean="0"/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599" y="4581128"/>
            <a:ext cx="7925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관리자 페이지에 임의의 사용자가 접근할 수 없도록 관리자 페이지에 </a:t>
            </a:r>
            <a:endParaRPr lang="en-US" altLang="ko-KR" dirty="0" smtClean="0"/>
          </a:p>
          <a:p>
            <a:r>
              <a:rPr lang="ko-KR" altLang="en-US" dirty="0" smtClean="0"/>
              <a:t>접근할</a:t>
            </a:r>
            <a:r>
              <a:rPr lang="en-US" altLang="ko-KR" dirty="0"/>
              <a:t> </a:t>
            </a:r>
            <a:r>
              <a:rPr lang="ko-KR" altLang="en-US" dirty="0" smtClean="0"/>
              <a:t>수 없도록 접근권한을 설정한다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웹 관리자 메뉴의 접근을 특정 네트워크 대역으로 제한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관리자 페이지 각각에 대하여 관리자 인증을 위한 세션을 관리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정보시스템 및 정보보호시스템에 대한 접근은 사용자 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횟수 </a:t>
            </a:r>
            <a:endParaRPr lang="en-US" altLang="ko-KR" dirty="0" smtClean="0"/>
          </a:p>
          <a:p>
            <a:r>
              <a:rPr lang="ko-KR" altLang="en-US" dirty="0" smtClean="0"/>
              <a:t>제한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불법 로그인 시도 경고 등 안전한 사용자 인증 절차에 의해 통제</a:t>
            </a:r>
            <a:endParaRPr lang="en-US" altLang="ko-KR" dirty="0" smtClean="0"/>
          </a:p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강화된 인증수단</a:t>
            </a:r>
            <a:r>
              <a:rPr lang="en-US" altLang="ko-KR" dirty="0" smtClean="0"/>
              <a:t>(OTP, </a:t>
            </a:r>
            <a:r>
              <a:rPr lang="ko-KR" altLang="en-US" dirty="0" smtClean="0"/>
              <a:t>공인인증서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083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15695" y="201930"/>
            <a:ext cx="6768465" cy="8312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A5: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취약점 접근</a:t>
            </a:r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통제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52705" y="1066800"/>
            <a:ext cx="2304415" cy="71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alpha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1075" y="1066800"/>
            <a:ext cx="2304415" cy="71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490" y="1066800"/>
            <a:ext cx="2304415" cy="71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3555" y="1066800"/>
            <a:ext cx="2304415" cy="7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592796"/>
            <a:ext cx="3277020" cy="20801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592796"/>
            <a:ext cx="3619020" cy="20801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87" y="4365104"/>
            <a:ext cx="3585479" cy="2194913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4164976" y="2391789"/>
            <a:ext cx="720080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7506489">
            <a:off x="6267641" y="3881593"/>
            <a:ext cx="720080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07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679</Words>
  <Application>Microsoft Office PowerPoint</Application>
  <PresentationFormat>화면 슬라이드 쇼(4:3)</PresentationFormat>
  <Paragraphs>116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±¼¸²</vt:lpstr>
      <vt:lpstr>HY견고딕</vt:lpstr>
      <vt:lpstr>맑은 고딕</vt:lpstr>
      <vt:lpstr>Arial</vt:lpstr>
      <vt:lpstr>Wingdings</vt:lpstr>
      <vt:lpstr>Office 테마</vt:lpstr>
      <vt:lpstr>Office theme</vt:lpstr>
      <vt:lpstr>KIST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인간관계론 발표</dc:title>
  <dc:subject/>
  <dc:creator>user</dc:creator>
  <cp:keywords/>
  <dc:description/>
  <cp:lastModifiedBy>정 요한</cp:lastModifiedBy>
  <cp:revision>47</cp:revision>
  <dcterms:modified xsi:type="dcterms:W3CDTF">2018-12-28T05:12:15Z</dcterms:modified>
  <cp:category/>
</cp:coreProperties>
</file>