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5" r:id="rId17"/>
    <p:sldMasterId id="2147483696" r:id="rId19"/>
  </p:sldMasterIdLst>
  <p:notesMasterIdLst>
    <p:notesMasterId r:id="rId20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5259"/>
    <p:restoredTop sz="96588"/>
  </p:normalViewPr>
  <p:slideViewPr>
    <p:cSldViewPr snapToObjects="1">
      <p:cViewPr>
        <p:scale>
          <a:sx n="70" d="100"/>
          <a:sy n="70" d="100"/>
        </p:scale>
        <p:origin x="72" y="540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slideMaster" Target="slideMasters/slideMaster1.xml"  /><Relationship Id="rId18" Type="http://schemas.openxmlformats.org/officeDocument/2006/relationships/theme" Target="theme/theme1.xml"  /><Relationship Id="rId19" Type="http://schemas.openxmlformats.org/officeDocument/2006/relationships/slideMaster" Target="slideMasters/slideMaster2.xml"  /><Relationship Id="rId2" Type="http://schemas.openxmlformats.org/officeDocument/2006/relationships/slide" Target="slides/slide2.xml"  /><Relationship Id="rId20" Type="http://schemas.openxmlformats.org/officeDocument/2006/relationships/notesMaster" Target="notesMasters/notesMaster1.xml"  /><Relationship Id="rId21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AA6284D-47BD-4120-9648-AA0AE6F25ED4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BA5EA50-99C2-41C3-A45B-E47BF4FC6AA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FigureOut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500" b="0">
                <a:latin typeface="맑은 고딕"/>
                <a:ea typeface="맑은 고딕"/>
              </a:rPr>
              <a:t>마스터 제목 스타일 편집</a:t>
            </a:r>
            <a:endParaRPr lang="ko-KR" altLang="en-US" sz="4500" b="0"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0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마스터 부제목 스타일 편집</a:t>
            </a:r>
            <a:endParaRPr lang="ko-KR" altLang="en-US" sz="180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0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  <a:endParaRPr lang="en-US" altLang="ko-KR" sz="135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500" b="0">
                <a:latin typeface="맑은 고딕"/>
                <a:ea typeface="맑은 고딕"/>
              </a:rPr>
              <a:t>마스터 제목 스타일 편집</a:t>
            </a:r>
            <a:endParaRPr lang="ko-KR" altLang="en-US" sz="4500" b="0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ko-KR" altLang="en-US" sz="18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0"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  <a:endParaRPr lang="en-US" altLang="ko-KR" sz="135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0"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  <a:endParaRPr lang="en-US" altLang="ko-KR" sz="135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00" b="1">
                <a:latin typeface="맑은 고딕"/>
                <a:ea typeface="맑은 고딕"/>
              </a:rPr>
              <a:t>마스터 텍스트 스타일을 편집합니다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0"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  <a:endParaRPr lang="en-US" altLang="ko-KR" sz="135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0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00" b="1">
                <a:latin typeface="맑은 고딕"/>
                <a:ea typeface="맑은 고딕"/>
              </a:rPr>
              <a:t>마스터 텍스트 스타일을 편집합니다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0"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  <a:endParaRPr lang="en-US" altLang="ko-KR" sz="135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>
                <a:latin typeface="맑은 고딕"/>
                <a:ea typeface="맑은 고딕"/>
              </a:rPr>
              <a:t>마스터 제목 스타일 편집</a:t>
            </a:r>
            <a:endParaRPr lang="ko-KR" altLang="en-US" sz="2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0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4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4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둘째 수준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셋째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넷째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다섯째 수준</a:t>
            </a:r>
            <a:endParaRPr lang="ko-KR" altLang="en-US" sz="1500" b="0">
              <a:latin typeface="맑은 고딕"/>
              <a:ea typeface="맑은 고딕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0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>
                <a:latin typeface="맑은 고딕"/>
                <a:ea typeface="맑은 고딕"/>
              </a:rPr>
              <a:t>마스터 텍스트 스타일을 편집합니다</a:t>
            </a:r>
            <a:endParaRPr lang="ko-KR" altLang="en-US" sz="1200" b="0"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>
                <a:latin typeface="맑은 고딕"/>
                <a:ea typeface="맑은 고딕"/>
              </a:rPr>
              <a:t>마스터 제목 스타일 편집</a:t>
            </a:r>
            <a:endParaRPr lang="ko-KR" altLang="en-US" sz="2400" b="0">
              <a:latin typeface="맑은 고딕"/>
              <a:ea typeface="맑은 고딕"/>
            </a:endParaRPr>
          </a:p>
        </p:txBody>
      </p:sp>
      <p:sp>
        <p:nvSpPr>
          <p:cNvPr id="3" name="그림 개체 틀 2"/>
          <p:cNvSpPr txBox="1">
            <a:spLocks noGrp="1" noTextEdit="1"/>
          </p:cNvSpPr>
          <p:nvPr>
            <p:ph type="pic" idx="0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0">
                <a:latin typeface="맑은 고딕"/>
                <a:ea typeface="맑은 고딕"/>
              </a:rPr>
              <a:t/>
            </a:r>
            <a:endParaRPr lang="ko-KR" altLang="en-US" sz="2000" b="0">
              <a:latin typeface="맑은 고딕"/>
              <a:ea typeface="맑은 고딕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0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>
                <a:latin typeface="맑은 고딕"/>
                <a:ea typeface="맑은 고딕"/>
              </a:rPr>
              <a:t>마스터 텍스트 스타일을 편집합니다</a:t>
            </a:r>
            <a:endParaRPr lang="ko-KR" altLang="en-US" sz="1200" b="0"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0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  <a:endParaRPr lang="en-US" altLang="ko-KR" sz="135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idx="0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0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  <a:endParaRPr lang="en-US" altLang="ko-KR" sz="135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10" Type="http://schemas.openxmlformats.org/officeDocument/2006/relationships/slideLayout" Target="../slideLayouts/slideLayout20.xml"  /><Relationship Id="rId11" Type="http://schemas.openxmlformats.org/officeDocument/2006/relationships/slideLayout" Target="../slideLayouts/slideLayout21.xml"  /><Relationship Id="rId12" Type="http://schemas.openxmlformats.org/officeDocument/2006/relationships/slideLayout" Target="../slideLayouts/slideLayout22.xml"  /><Relationship Id="rId2" Type="http://schemas.openxmlformats.org/officeDocument/2006/relationships/slideLayout" Target="../slideLayouts/slideLayout12.xml"  /><Relationship Id="rId3" Type="http://schemas.openxmlformats.org/officeDocument/2006/relationships/slideLayout" Target="../slideLayouts/slideLayout13.xml"  /><Relationship Id="rId4" Type="http://schemas.openxmlformats.org/officeDocument/2006/relationships/slideLayout" Target="../slideLayouts/slideLayout14.xml"  /><Relationship Id="rId5" Type="http://schemas.openxmlformats.org/officeDocument/2006/relationships/slideLayout" Target="../slideLayouts/slideLayout15.xml"  /><Relationship Id="rId6" Type="http://schemas.openxmlformats.org/officeDocument/2006/relationships/slideLayout" Target="../slideLayouts/slideLayout16.xml"  /><Relationship Id="rId7" Type="http://schemas.openxmlformats.org/officeDocument/2006/relationships/slideLayout" Target="../slideLayouts/slideLayout17.xml"  /><Relationship Id="rId8" Type="http://schemas.openxmlformats.org/officeDocument/2006/relationships/slideLayout" Target="../slideLayouts/slideLayout18.xml"  /><Relationship Id="rId9" Type="http://schemas.openxmlformats.org/officeDocument/2006/relationships/slideLayout" Target="../slideLayouts/slideLayout1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gradFill flip="none" rotWithShape="1">
          <a:gsLst>
            <a:gs pos="0">
              <a:schemeClr val="bg1">
                <a:lumMod val="85000"/>
              </a:schemeClr>
            </a:gs>
            <a:gs pos="2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1D72CCC-8A91-43AC-9D73-C8C9D2F3123A}" type="datetimeFigureOut">
              <a:rPr lang="ko-KR" altLang="en-US"/>
              <a:pPr lvl="0">
                <a:defRPr lang="ko-KR" altLang="en-US"/>
              </a:pPr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  <a:endParaRPr lang="en-US" altLang="ko-KR" sz="2100" b="0">
              <a:latin typeface="맑은 고딕"/>
              <a:ea typeface="맑은 고딕"/>
            </a:endParaRP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  <a:endParaRPr lang="en-US" altLang="ko-KR" sz="1800" b="0">
              <a:latin typeface="맑은 고딕"/>
              <a:ea typeface="맑은 고딕"/>
            </a:endParaRP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  <a:endParaRPr lang="en-US" altLang="ko-KR" sz="1500" b="0">
              <a:latin typeface="맑은 고딕"/>
              <a:ea typeface="맑은 고딕"/>
            </a:endParaRP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  <a:endParaRPr lang="en-US" altLang="ko-KR" sz="1350" b="0">
              <a:latin typeface="맑은 고딕"/>
              <a:ea typeface="맑은 고딕"/>
            </a:endParaRP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2018-12-27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0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/>
            </a: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0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69695" y="2419350"/>
            <a:ext cx="7108190" cy="1470025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KIST 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프로젝트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00225" y="909320"/>
            <a:ext cx="7343775" cy="89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-1170305" y="3887470"/>
            <a:ext cx="5057775" cy="8832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795" y="0"/>
            <a:ext cx="899795" cy="899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00225" y="0"/>
            <a:ext cx="899795" cy="8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635" y="904240"/>
            <a:ext cx="899795" cy="8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00020" y="0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2704465"/>
            <a:ext cx="899795" cy="8997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905" y="1804035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16940" y="913765"/>
            <a:ext cx="88328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9795" y="2704465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13970"/>
            <a:ext cx="897890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00225" y="1819275"/>
            <a:ext cx="89979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700020" y="899795"/>
            <a:ext cx="89979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63888" y="4679848"/>
            <a:ext cx="2394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254061"/>
                </a:solidFill>
              </a:rPr>
              <a:t>팀원 정요한 이준우</a:t>
            </a:r>
            <a:endParaRPr lang="ko-KR" altLang="en-US" sz="2000" b="1">
              <a:solidFill>
                <a:srgbClr val="25406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9572" y="201930"/>
            <a:ext cx="7848793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A8: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안전하지 않은 역직렬화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7" y="2203015"/>
            <a:ext cx="7596769" cy="64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역직렬화 취약점은 직렬화 형태로 처리되는 개채에 변조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공격자 권한 상승 등의 문제가 발생되는 취약점이다.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5516" y="226385"/>
            <a:ext cx="871296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A9:</a:t>
            </a:r>
            <a:r>
              <a:rPr lang="ko-KR" altLang="en-US" sz="36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알려진 취약점이 있는 구성요소 사용</a:t>
            </a:r>
            <a:endParaRPr lang="ko-KR" altLang="en-US" sz="36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9" y="2203015"/>
            <a:ext cx="7673291" cy="64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취약한 컴포넌트를 악용하는 공격으로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심각한 데이터 손실이 생기고 서버가 장악된다.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971598" y="4581128"/>
            <a:ext cx="7358967" cy="1455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사용중인 컴포넌트 서비스, 프로그램들에 대하여 버전,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의존성, 필요 권한 등을 식별하여 리스트화 시킨다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이를 이용하여 CVE나 NVD를 통하여 지속적으로 비교한다.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위 항목들에 대한 보안 정책을 새우고 사용하지 않는 기능들은 꺼둔다.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201930"/>
            <a:ext cx="8532948" cy="7581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A10:</a:t>
            </a:r>
            <a:r>
              <a:rPr lang="ko-KR" altLang="en-US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불충분한 로깅 </a:t>
            </a:r>
            <a:r>
              <a:rPr lang="en-US" altLang="ko-KR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&amp; </a:t>
            </a:r>
            <a:r>
              <a:rPr lang="ko-KR" altLang="en-US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모니터링</a:t>
            </a:r>
            <a:endParaRPr lang="ko-KR" altLang="en-US" sz="44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9" y="2203015"/>
            <a:ext cx="6692215" cy="909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불충분한 로깅 및 모니터링과 사고 대응과의 통합이 누락되거나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비효율적인 경우 공격자에 의해 시스템 공격으로 이어지거나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데이터 변조와 추출, 심지어 파괴될 수 있는</a:t>
            </a:r>
            <a:r>
              <a:rPr lang="ko-KR" altLang="en-US"/>
              <a:t> </a:t>
            </a:r>
            <a:r>
              <a:rPr lang="en-US" altLang="ko-KR"/>
              <a:t>취약점이다.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971597" y="4581128"/>
            <a:ext cx="6720793" cy="903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클라이언트와 API사이의 통신이 보호되고 있는지 확인해야 하며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API에 강력한 인증방식이 모든 인증 정보, 키 및 토큰을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보호하고 있는지 확인해야 한다.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201930"/>
            <a:ext cx="8532948" cy="7581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프로젝트 향후 계획</a:t>
            </a:r>
            <a:endParaRPr lang="ko-KR" altLang="en-US" sz="44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77290" y="2589525"/>
            <a:ext cx="6769734" cy="118047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" b="0" i="1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THANK YOU :)</a:t>
            </a:r>
            <a:endParaRPr lang="ko-KR" altLang="en-US" sz="4800" b="0" i="1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CONTENTS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40485"/>
            <a:ext cx="7706359" cy="46202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A1: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인젝션</a:t>
            </a:r>
            <a:endParaRPr lang="ko-KR" altLang="en-US" sz="1800" b="0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A2: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취약한 인증</a:t>
            </a:r>
            <a:endParaRPr lang="ko-KR" altLang="en-US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A3: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민감한 데이터 노출</a:t>
            </a:r>
            <a:endParaRPr lang="ko-KR" altLang="en-US" sz="1800" b="0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A4:XML 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외부 개체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(XXE)</a:t>
            </a:r>
            <a:endParaRPr lang="en-US" altLang="ko-KR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A5: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취약한 접근 통제</a:t>
            </a:r>
            <a:endParaRPr lang="ko-KR" altLang="en-US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A6: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잘못된 보안 구성</a:t>
            </a:r>
            <a:endParaRPr lang="ko-KR" altLang="en-US" sz="1800" b="0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A7: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크로스 사이트 스크립팅</a:t>
            </a: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(XSS)</a:t>
            </a:r>
            <a:endParaRPr lang="en-US" altLang="ko-KR" sz="1800" b="0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A8: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안전하지 않은 역직렬화</a:t>
            </a:r>
            <a:endParaRPr lang="ko-KR" altLang="en-US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A9: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알려진 취약점이 있는 구성요소 사용</a:t>
            </a:r>
            <a:endParaRPr lang="ko-KR" altLang="en-US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A10: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불충분한 로깅 </a:t>
            </a: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&amp; 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모니터링</a:t>
            </a:r>
            <a:endParaRPr lang="ko-KR" altLang="en-US" sz="1800" b="0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프로젝트 향후 계획</a:t>
            </a:r>
            <a:endParaRPr lang="ko-KR" altLang="en-US" sz="1800" b="0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A1: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인젝션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203015"/>
            <a:ext cx="76732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SQL, OS, XXE, LDAP </a:t>
            </a:r>
            <a:r>
              <a:rPr lang="ko-KR" altLang="en-US"/>
              <a:t>인젝션 취약점은 신뢰할 수 없는 데이터가 명령어나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쿼리문의 일부분으로써</a:t>
            </a:r>
            <a:r>
              <a:rPr lang="en-US" altLang="ko-KR"/>
              <a:t>, </a:t>
            </a:r>
            <a:r>
              <a:rPr lang="ko-KR" altLang="en-US"/>
              <a:t>인터프리터로 보내질 때 발생한다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599" y="4581128"/>
            <a:ext cx="7673290" cy="636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SQL, OS, XXE, LDAP </a:t>
            </a:r>
            <a:r>
              <a:rPr lang="ko-KR" altLang="en-US"/>
              <a:t>인젝션 취약점은 신뢰할 수 없는 데이터가 명령어나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쿼리문의 일부분으로써</a:t>
            </a:r>
            <a:r>
              <a:rPr lang="en-US" altLang="ko-KR"/>
              <a:t>, </a:t>
            </a:r>
            <a:r>
              <a:rPr lang="ko-KR" altLang="en-US"/>
              <a:t>인터프리터로 보내질 때 발생한다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A2: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취약점 인증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406590" cy="909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인증 및 세션 관리와 관련된 에플리케이션 기능이 종종 잘못 구현되어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공격자에게 취약한 암호</a:t>
            </a:r>
            <a:r>
              <a:rPr lang="en-US" altLang="ko-KR"/>
              <a:t>, </a:t>
            </a:r>
            <a:r>
              <a:rPr lang="ko-KR" altLang="en-US"/>
              <a:t>키 또는 세션 토큰을 제공하여</a:t>
            </a:r>
            <a:r>
              <a:rPr lang="en-US" altLang="ko-KR"/>
              <a:t>, </a:t>
            </a:r>
            <a:r>
              <a:rPr lang="ko-KR" altLang="en-US"/>
              <a:t>다른 사용자의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권한을 착취하는 것을 말한다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568515" cy="9033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강력한 패스워드 정책</a:t>
            </a:r>
            <a:r>
              <a:rPr lang="en-US" altLang="ko-KR"/>
              <a:t>, </a:t>
            </a:r>
            <a:r>
              <a:rPr lang="ko-KR" altLang="en-US"/>
              <a:t>전송 중의 자격증명 보호</a:t>
            </a:r>
            <a:r>
              <a:rPr lang="en-US" altLang="ko-KR"/>
              <a:t>, </a:t>
            </a:r>
            <a:r>
              <a:rPr lang="ko-KR" altLang="en-US"/>
              <a:t>서버 측 인증 기술 사용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인증 관련 정보는 </a:t>
            </a:r>
            <a:r>
              <a:rPr lang="en-US" altLang="ko-KR"/>
              <a:t>Get </a:t>
            </a:r>
            <a:r>
              <a:rPr lang="ko-KR" altLang="en-US"/>
              <a:t>방식이 아닌 </a:t>
            </a:r>
            <a:r>
              <a:rPr lang="en-US" altLang="ko-KR"/>
              <a:t>Post</a:t>
            </a:r>
            <a:r>
              <a:rPr lang="ko-KR" altLang="en-US"/>
              <a:t>방식으로 요청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동시 로그인 금지 및 암호화 채널 사용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615" y="201930"/>
            <a:ext cx="8316845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A3: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민감한 데이터 노출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6732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SQL, OS, XXE, LDAP </a:t>
            </a:r>
            <a:r>
              <a:rPr lang="ko-KR" altLang="en-US"/>
              <a:t>인젝션 취약점은 신뢰할 수 없는 데이터가 명령어나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쿼리문의 일부분으로써</a:t>
            </a:r>
            <a:r>
              <a:rPr lang="en-US" altLang="ko-KR"/>
              <a:t>, </a:t>
            </a:r>
            <a:r>
              <a:rPr lang="ko-KR" altLang="en-US"/>
              <a:t>인터프리터로 보내질 때 발생한다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673290" cy="636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SQL, OS, XXE, LDAP </a:t>
            </a:r>
            <a:r>
              <a:rPr lang="ko-KR" altLang="en-US"/>
              <a:t>인젝션 취약점은 신뢰할 수 없는 데이터가 명령어나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쿼리문의 일부분으로써</a:t>
            </a:r>
            <a:r>
              <a:rPr lang="en-US" altLang="ko-KR"/>
              <a:t>, </a:t>
            </a:r>
            <a:r>
              <a:rPr lang="ko-KR" altLang="en-US"/>
              <a:t>인터프리터로 보내질 때 발생한다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91580" y="201930"/>
            <a:ext cx="7632769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A4:XML-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외부 개체</a:t>
            </a: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(XXE)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6732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SQL, OS, XXE, LDAP </a:t>
            </a:r>
            <a:r>
              <a:rPr lang="ko-KR" altLang="en-US"/>
              <a:t>인젝션 취약점은 신뢰할 수 없는 데이터가 명령어나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쿼리문의 일부분으로써</a:t>
            </a:r>
            <a:r>
              <a:rPr lang="en-US" altLang="ko-KR"/>
              <a:t>, </a:t>
            </a:r>
            <a:r>
              <a:rPr lang="ko-KR" altLang="en-US"/>
              <a:t>인터프리터로 보내질 때 발생한다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673290" cy="636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SQL, OS, XXE, LDAP </a:t>
            </a:r>
            <a:r>
              <a:rPr lang="ko-KR" altLang="en-US"/>
              <a:t>인젝션 취약점은 신뢰할 수 없는 데이터가 명령어나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쿼리문의 일부분으로써</a:t>
            </a:r>
            <a:r>
              <a:rPr lang="en-US" altLang="ko-KR"/>
              <a:t>, </a:t>
            </a:r>
            <a:r>
              <a:rPr lang="ko-KR" altLang="en-US"/>
              <a:t>인터프리터로 보내질 때 발생한다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A5: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취약점 접근</a:t>
            </a: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 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통제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6732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SQL, OS, XXE, LDAP </a:t>
            </a:r>
            <a:r>
              <a:rPr lang="ko-KR" altLang="en-US"/>
              <a:t>인젝션 취약점은 신뢰할 수 없는 데이터가 명령어나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쿼리문의 일부분으로써</a:t>
            </a:r>
            <a:r>
              <a:rPr lang="en-US" altLang="ko-KR"/>
              <a:t>, </a:t>
            </a:r>
            <a:r>
              <a:rPr lang="ko-KR" altLang="en-US"/>
              <a:t>인터프리터로 보내질 때 발생한다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673290" cy="636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SQL, OS, XXE, LDAP </a:t>
            </a:r>
            <a:r>
              <a:rPr lang="ko-KR" altLang="en-US"/>
              <a:t>인젝션 취약점은 신뢰할 수 없는 데이터가 명령어나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쿼리문의 일부분으로써</a:t>
            </a:r>
            <a:r>
              <a:rPr lang="en-US" altLang="ko-KR"/>
              <a:t>, </a:t>
            </a:r>
            <a:r>
              <a:rPr lang="ko-KR" altLang="en-US"/>
              <a:t>인터프리터로 보내질 때 발생한다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A6: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잘못된 보안 구성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9" y="2203015"/>
            <a:ext cx="7673291" cy="64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개발자와 시스템 관리자들이 자주 실수로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놓치게 되어 발생하는 문제들을 말한다.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971598" y="4581128"/>
            <a:ext cx="7730442" cy="636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불필요한 파일 관리, 최소한의 사용자 계정 사용, 디렉토리 index설정 제거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심볼릭 링크 사용 설정 제거, 메소드 제한, 헤더 정보 제한 등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201930"/>
            <a:ext cx="9144001" cy="7581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A7:</a:t>
            </a:r>
            <a:r>
              <a:rPr lang="ko-KR" altLang="en-US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크로스 사이트 스크립팅</a:t>
            </a:r>
            <a:r>
              <a:rPr lang="en-US" altLang="ko-KR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(XSS)</a:t>
            </a:r>
            <a:endParaRPr lang="ko-KR" altLang="en-US" sz="44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9" y="2203015"/>
            <a:ext cx="7673291" cy="64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공격자가 스크립트를 삽입한 웹사이트에 사용자가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접근할 경우 스크립트가 실행되는 공격 기법이다.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971598" y="4581128"/>
            <a:ext cx="7673292" cy="63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쿠키 인증 방식이 아닌 세션 인증 방식으로 바꾸면 된다.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적절한 필터링, HTML포맷 사용 금지, 스크립트 자체 무효화 등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push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490</ep:Words>
  <ep:PresentationFormat>화면 슬라이드 쇼(4:3)</ep:PresentationFormat>
  <ep:Paragraphs>90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ep:HeadingPairs>
  <ep:TitlesOfParts>
    <vt:vector size="16" baseType="lpstr"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:creator>user</dc:creator>
  <dc:description/>
  <cp:keywords/>
  <cp:lastModifiedBy>IT학교</cp:lastModifiedBy>
  <dcterms:modified xsi:type="dcterms:W3CDTF">2018-12-27T06:45:18.706</dcterms:modified>
  <cp:revision>45</cp:revision>
  <dc:subject/>
  <dc:title>인간관계론 발표</dc:title>
</cp:coreProperties>
</file>