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  <p:sldMasterId id="2147483784" r:id="rId2"/>
  </p:sldMasterIdLst>
  <p:notesMasterIdLst>
    <p:notesMasterId r:id="rId19"/>
  </p:notesMasterIdLst>
  <p:sldIdLst>
    <p:sldId id="256" r:id="rId3"/>
    <p:sldId id="277" r:id="rId4"/>
    <p:sldId id="257" r:id="rId5"/>
    <p:sldId id="306" r:id="rId6"/>
    <p:sldId id="307" r:id="rId7"/>
    <p:sldId id="308" r:id="rId8"/>
    <p:sldId id="317" r:id="rId9"/>
    <p:sldId id="309" r:id="rId10"/>
    <p:sldId id="316" r:id="rId11"/>
    <p:sldId id="310" r:id="rId12"/>
    <p:sldId id="311" r:id="rId13"/>
    <p:sldId id="312" r:id="rId14"/>
    <p:sldId id="313" r:id="rId15"/>
    <p:sldId id="314" r:id="rId16"/>
    <p:sldId id="315" r:id="rId17"/>
    <p:sldId id="275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orient="horz" pos="2157" userDrawn="1">
          <p15:clr>
            <a:srgbClr val="A4A3A4"/>
          </p15:clr>
        </p15:guide>
        <p15:guide id="1" pos="287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40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19"/>
    <p:restoredTop sz="96465"/>
  </p:normalViewPr>
  <p:slideViewPr>
    <p:cSldViewPr snapToObjects="1">
      <p:cViewPr varScale="1">
        <p:scale>
          <a:sx n="66" d="100"/>
          <a:sy n="66" d="100"/>
        </p:scale>
        <p:origin x="72" y="540"/>
      </p:cViewPr>
      <p:guideLst>
        <p:guide orient="horz" pos="2157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3AA6284D-47BD-4120-9648-AA0AE6F25ED4}" type="datetime1">
              <a:rPr lang="ko-KR" altLang="en-US"/>
              <a:pPr lvl="0">
                <a:defRPr lang="ko-KR" altLang="en-US"/>
              </a:pPr>
              <a:t>2018-12-27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CBA5EA50-99C2-41C3-A45B-E47BF4FC6AA5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4208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Entity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는 반복적으로 나오는 문장이나 문자열을 다른 곳에 저장해 놓고 참조하는 개체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BA5EA50-99C2-41C3-A45B-E47BF4FC6AA5}" type="slidenum">
              <a:rPr lang="ko-KR" altLang="en-US" smtClean="0"/>
              <a:pPr lvl="0">
                <a:defRPr lang="ko-KR" altLang="en-US"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916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http://blog.naver.com/PostView.nhn?blogId=koromoon&amp;logNo=120208853424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BA5EA50-99C2-41C3-A45B-E47BF4FC6AA5}" type="slidenum">
              <a:rPr lang="ko-KR" altLang="en-US" smtClean="0"/>
              <a:pPr lvl="0">
                <a:defRPr lang="ko-KR" altLang="en-US"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201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72CCC-8A91-43AC-9D73-C8C9D2F3123A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35772-40FE-4ADF-8587-575BC9C48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32691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본문" type="vertTx" preserve="1">
  <p:cSld name="제목 및 세로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1D72CCC-8A91-43AC-9D73-C8C9D2F3123A}" type="datetime1">
              <a:rPr lang="ko-KR" altLang="en-US"/>
              <a:pPr lvl="0">
                <a:defRPr lang="ko-KR" altLang="en-US"/>
              </a:pPr>
              <a:t>2018-12-27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B635772-40FE-4ADF-8587-575BC9C485F2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1D72CCC-8A91-43AC-9D73-C8C9D2F3123A}" type="datetime1">
              <a:rPr lang="ko-KR" altLang="en-US"/>
              <a:pPr lvl="0">
                <a:defRPr lang="ko-KR" altLang="en-US"/>
              </a:pPr>
              <a:t>2018-12-27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B635772-40FE-4ADF-8587-575BC9C485F2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1143000" y="1122680"/>
            <a:ext cx="6858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500" b="0" strike="noStrike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5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143000" y="3602355"/>
            <a:ext cx="6858635" cy="165544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286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2018-12-27</a:t>
            </a:fld>
            <a:endParaRPr lang="ko-KR" altLang="en-US" sz="900" b="0" strike="noStrike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028950" y="6356350"/>
            <a:ext cx="30867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b="0" strike="noStrike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4579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900" b="0" strike="noStrike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73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300" b="0" strike="noStrike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33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628650" y="1825625"/>
            <a:ext cx="7887335" cy="435165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171450" indent="-171450" algn="l" defTabSz="914400" fontAlgn="auto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100" b="0" strike="noStrike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100" b="0" strike="noStrike" cap="none" dirty="0" smtClean="0">
              <a:latin typeface="맑은 고딕" charset="0"/>
              <a:ea typeface="맑은 고딕" charset="0"/>
            </a:endParaRPr>
          </a:p>
          <a:p>
            <a:pPr marL="6286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  <a:p>
            <a:pPr marL="10858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500" b="0" strike="noStrike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1500" b="0" strike="noStrike" cap="none" dirty="0" smtClean="0">
              <a:latin typeface="맑은 고딕" charset="0"/>
              <a:ea typeface="맑은 고딕" charset="0"/>
            </a:endParaRPr>
          </a:p>
          <a:p>
            <a:pPr marL="15430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350" b="0" strike="noStrike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1350" b="0" strike="noStrike" cap="none" dirty="0" smtClean="0">
              <a:latin typeface="맑은 고딕" charset="0"/>
              <a:ea typeface="맑은 고딕" charset="0"/>
            </a:endParaRPr>
          </a:p>
          <a:p>
            <a:pPr marL="20002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350" b="0" strike="noStrike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135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286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2018-12-27</a:t>
            </a:fld>
            <a:endParaRPr lang="ko-KR" altLang="en-US" sz="900" b="0" strike="noStrike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028950" y="6356350"/>
            <a:ext cx="30867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b="0" strike="noStrike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4579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900" b="0" strike="noStrike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23570" y="1710055"/>
            <a:ext cx="78873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500" b="0" strike="noStrike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5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23570" y="4589780"/>
            <a:ext cx="78873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800" b="0" strike="noStrike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286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2018-12-27</a:t>
            </a:fld>
            <a:endParaRPr lang="ko-KR" altLang="en-US" sz="900" b="0" strike="noStrike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028950" y="6356350"/>
            <a:ext cx="30867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b="0" strike="noStrike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4579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900" b="0" strike="noStrike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73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300" b="0" strike="noStrike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33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628650" y="1825625"/>
            <a:ext cx="3886835" cy="435165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171450" indent="-171450" algn="l" defTabSz="914400" fontAlgn="auto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100" b="0" strike="noStrike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100" b="0" strike="noStrike" cap="none" dirty="0" smtClean="0">
              <a:latin typeface="맑은 고딕" charset="0"/>
              <a:ea typeface="맑은 고딕" charset="0"/>
            </a:endParaRPr>
          </a:p>
          <a:p>
            <a:pPr marL="6286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  <a:p>
            <a:pPr marL="10858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500" b="0" strike="noStrike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1500" b="0" strike="noStrike" cap="none" dirty="0" smtClean="0">
              <a:latin typeface="맑은 고딕" charset="0"/>
              <a:ea typeface="맑은 고딕" charset="0"/>
            </a:endParaRPr>
          </a:p>
          <a:p>
            <a:pPr marL="15430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350" b="0" strike="noStrike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1350" b="0" strike="noStrike" cap="none" dirty="0" smtClean="0">
              <a:latin typeface="맑은 고딕" charset="0"/>
              <a:ea typeface="맑은 고딕" charset="0"/>
            </a:endParaRPr>
          </a:p>
          <a:p>
            <a:pPr marL="20002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350" b="0" strike="noStrike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135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29150" y="1825625"/>
            <a:ext cx="3886835" cy="435165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171450" indent="-171450" algn="l" defTabSz="914400" fontAlgn="auto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100" b="0" strike="noStrike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100" b="0" strike="noStrike" cap="none" dirty="0" smtClean="0">
              <a:latin typeface="맑은 고딕" charset="0"/>
              <a:ea typeface="맑은 고딕" charset="0"/>
            </a:endParaRPr>
          </a:p>
          <a:p>
            <a:pPr marL="6286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  <a:p>
            <a:pPr marL="10858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500" b="0" strike="noStrike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1500" b="0" strike="noStrike" cap="none" dirty="0" smtClean="0">
              <a:latin typeface="맑은 고딕" charset="0"/>
              <a:ea typeface="맑은 고딕" charset="0"/>
            </a:endParaRPr>
          </a:p>
          <a:p>
            <a:pPr marL="15430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350" b="0" strike="noStrike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1350" b="0" strike="noStrike" cap="none" dirty="0" smtClean="0">
              <a:latin typeface="맑은 고딕" charset="0"/>
              <a:ea typeface="맑은 고딕" charset="0"/>
            </a:endParaRPr>
          </a:p>
          <a:p>
            <a:pPr marL="20002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350" b="0" strike="noStrike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135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6286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2018-12-27</a:t>
            </a:fld>
            <a:endParaRPr lang="ko-KR" altLang="en-US" sz="900" b="0" strike="noStrike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028950" y="6356350"/>
            <a:ext cx="30867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b="0" strike="noStrike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4579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900" b="0" strike="noStrike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29920" y="365125"/>
            <a:ext cx="78873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300" b="0" strike="noStrike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33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30555" y="1681480"/>
            <a:ext cx="3867785" cy="82359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800" b="1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630555" y="2505075"/>
            <a:ext cx="3867785" cy="36849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171450" indent="-171450" algn="l" defTabSz="914400" fontAlgn="auto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100" b="0" strike="noStrike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100" b="0" strike="noStrike" cap="none" dirty="0" smtClean="0">
              <a:latin typeface="맑은 고딕" charset="0"/>
              <a:ea typeface="맑은 고딕" charset="0"/>
            </a:endParaRPr>
          </a:p>
          <a:p>
            <a:pPr marL="6286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  <a:p>
            <a:pPr marL="10858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500" b="0" strike="noStrike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1500" b="0" strike="noStrike" cap="none" dirty="0" smtClean="0">
              <a:latin typeface="맑은 고딕" charset="0"/>
              <a:ea typeface="맑은 고딕" charset="0"/>
            </a:endParaRPr>
          </a:p>
          <a:p>
            <a:pPr marL="15430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350" b="0" strike="noStrike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1350" b="0" strike="noStrike" cap="none" dirty="0" smtClean="0">
              <a:latin typeface="맑은 고딕" charset="0"/>
              <a:ea typeface="맑은 고딕" charset="0"/>
            </a:endParaRPr>
          </a:p>
          <a:p>
            <a:pPr marL="20002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350" b="0" strike="noStrike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135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28515" y="1681480"/>
            <a:ext cx="3888105" cy="82359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800" b="1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28515" y="2505075"/>
            <a:ext cx="3888105" cy="36849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171450" indent="-171450" algn="l" defTabSz="914400" fontAlgn="auto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100" b="0" strike="noStrike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100" b="0" strike="noStrike" cap="none" dirty="0" smtClean="0">
              <a:latin typeface="맑은 고딕" charset="0"/>
              <a:ea typeface="맑은 고딕" charset="0"/>
            </a:endParaRPr>
          </a:p>
          <a:p>
            <a:pPr marL="6286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  <a:p>
            <a:pPr marL="10858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500" b="0" strike="noStrike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1500" b="0" strike="noStrike" cap="none" dirty="0" smtClean="0">
              <a:latin typeface="맑은 고딕" charset="0"/>
              <a:ea typeface="맑은 고딕" charset="0"/>
            </a:endParaRPr>
          </a:p>
          <a:p>
            <a:pPr marL="15430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350" b="0" strike="noStrike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1350" b="0" strike="noStrike" cap="none" dirty="0" smtClean="0">
              <a:latin typeface="맑은 고딕" charset="0"/>
              <a:ea typeface="맑은 고딕" charset="0"/>
            </a:endParaRPr>
          </a:p>
          <a:p>
            <a:pPr marL="20002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350" b="0" strike="noStrike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135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6286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2018-12-27</a:t>
            </a:fld>
            <a:endParaRPr lang="ko-KR" altLang="en-US" sz="900" b="0" strike="noStrike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028950" y="6356350"/>
            <a:ext cx="30867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b="0" strike="noStrike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4579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900" b="0" strike="noStrike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73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300" b="0" strike="noStrike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33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6286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2018-12-27</a:t>
            </a:fld>
            <a:endParaRPr lang="ko-KR" altLang="en-US" sz="900" b="0" strike="noStrike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028950" y="6356350"/>
            <a:ext cx="30867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b="0" strike="noStrike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4579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900" b="0" strike="noStrike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6286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2018-12-27</a:t>
            </a:fld>
            <a:endParaRPr lang="ko-KR" altLang="en-US" sz="900" b="0" strike="noStrike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028950" y="6356350"/>
            <a:ext cx="30867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b="0" strike="noStrike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4579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900" b="0" strike="noStrike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29920" y="457200"/>
            <a:ext cx="294957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24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887470" y="987425"/>
            <a:ext cx="4629785" cy="48736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171450" indent="-171450" algn="l" defTabSz="914400" fontAlgn="auto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400" b="0" strike="noStrike" cap="none" dirty="0" smtClean="0">
              <a:latin typeface="맑은 고딕" charset="0"/>
              <a:ea typeface="맑은 고딕" charset="0"/>
            </a:endParaRPr>
          </a:p>
          <a:p>
            <a:pPr marL="6286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100" b="0" strike="noStrike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2100" b="0" strike="noStrike" cap="none" dirty="0" smtClean="0">
              <a:latin typeface="맑은 고딕" charset="0"/>
              <a:ea typeface="맑은 고딕" charset="0"/>
            </a:endParaRPr>
          </a:p>
          <a:p>
            <a:pPr marL="10858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  <a:p>
            <a:pPr marL="15430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500" b="0" strike="noStrike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1500" b="0" strike="noStrike" cap="none" dirty="0" smtClean="0">
              <a:latin typeface="맑은 고딕" charset="0"/>
              <a:ea typeface="맑은 고딕" charset="0"/>
            </a:endParaRPr>
          </a:p>
          <a:p>
            <a:pPr marL="20002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500" b="0" strike="noStrike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15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629920" y="2057400"/>
            <a:ext cx="2949575" cy="38119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2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6286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2018-12-27</a:t>
            </a:fld>
            <a:endParaRPr lang="ko-KR" altLang="en-US" sz="900" b="0" strike="noStrike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028950" y="6356350"/>
            <a:ext cx="30867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b="0" strike="noStrike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4579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900" b="0" strike="noStrike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1D72CCC-8A91-43AC-9D73-C8C9D2F3123A}" type="datetime1">
              <a:rPr lang="ko-KR" altLang="en-US"/>
              <a:pPr lvl="0">
                <a:defRPr lang="ko-KR" altLang="en-US"/>
              </a:pPr>
              <a:t>2018-12-27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B635772-40FE-4ADF-8587-575BC9C485F2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29920" y="457200"/>
            <a:ext cx="294957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24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3887470" y="987425"/>
            <a:ext cx="4629785" cy="48736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 lang="ko-KR" altLang="en-US" sz="2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629920" y="2057400"/>
            <a:ext cx="2949575" cy="38119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2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6286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2018-12-27</a:t>
            </a:fld>
            <a:endParaRPr lang="ko-KR" altLang="en-US" sz="900" b="0" strike="noStrike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028950" y="6356350"/>
            <a:ext cx="30867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b="0" strike="noStrike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4579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900" b="0" strike="noStrike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73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300" b="0" strike="noStrike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33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628650" y="1825625"/>
            <a:ext cx="7887335" cy="435165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171450" indent="-171450" algn="l" defTabSz="914400" fontAlgn="auto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100" b="0" strike="noStrike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100" b="0" strike="noStrike" cap="none" dirty="0" smtClean="0">
              <a:latin typeface="맑은 고딕" charset="0"/>
              <a:ea typeface="맑은 고딕" charset="0"/>
            </a:endParaRPr>
          </a:p>
          <a:p>
            <a:pPr marL="6286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  <a:p>
            <a:pPr marL="10858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500" b="0" strike="noStrike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1500" b="0" strike="noStrike" cap="none" dirty="0" smtClean="0">
              <a:latin typeface="맑은 고딕" charset="0"/>
              <a:ea typeface="맑은 고딕" charset="0"/>
            </a:endParaRPr>
          </a:p>
          <a:p>
            <a:pPr marL="15430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350" b="0" strike="noStrike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1350" b="0" strike="noStrike" cap="none" dirty="0" smtClean="0">
              <a:latin typeface="맑은 고딕" charset="0"/>
              <a:ea typeface="맑은 고딕" charset="0"/>
            </a:endParaRPr>
          </a:p>
          <a:p>
            <a:pPr marL="20002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350" b="0" strike="noStrike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135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286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2018-12-27</a:t>
            </a:fld>
            <a:endParaRPr lang="ko-KR" altLang="en-US" sz="900" b="0" strike="noStrike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028950" y="6356350"/>
            <a:ext cx="30867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b="0" strike="noStrike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4579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900" b="0" strike="noStrike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2155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300" b="0" strike="noStrike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33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628650" y="365125"/>
            <a:ext cx="5800725" cy="581215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171450" indent="-171450" algn="l" defTabSz="914400" fontAlgn="auto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100" b="0" strike="noStrike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100" b="0" strike="noStrike" cap="none" dirty="0" smtClean="0">
              <a:latin typeface="맑은 고딕" charset="0"/>
              <a:ea typeface="맑은 고딕" charset="0"/>
            </a:endParaRPr>
          </a:p>
          <a:p>
            <a:pPr marL="6286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  <a:p>
            <a:pPr marL="10858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500" b="0" strike="noStrike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1500" b="0" strike="noStrike" cap="none" dirty="0" smtClean="0">
              <a:latin typeface="맑은 고딕" charset="0"/>
              <a:ea typeface="맑은 고딕" charset="0"/>
            </a:endParaRPr>
          </a:p>
          <a:p>
            <a:pPr marL="15430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350" b="0" strike="noStrike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1350" b="0" strike="noStrike" cap="none" dirty="0" smtClean="0">
              <a:latin typeface="맑은 고딕" charset="0"/>
              <a:ea typeface="맑은 고딕" charset="0"/>
            </a:endParaRPr>
          </a:p>
          <a:p>
            <a:pPr marL="20002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350" b="0" strike="noStrike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135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286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2018-12-27</a:t>
            </a:fld>
            <a:endParaRPr lang="ko-KR" altLang="en-US" sz="900" b="0" strike="noStrike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028950" y="6356350"/>
            <a:ext cx="30867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b="0" strike="noStrike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4579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900" b="0" strike="noStrike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1D72CCC-8A91-43AC-9D73-C8C9D2F3123A}" type="datetime1">
              <a:rPr lang="ko-KR" altLang="en-US"/>
              <a:pPr lvl="0">
                <a:defRPr lang="ko-KR" altLang="en-US"/>
              </a:pPr>
              <a:t>2018-12-27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B635772-40FE-4ADF-8587-575BC9C485F2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1D72CCC-8A91-43AC-9D73-C8C9D2F3123A}" type="datetime1">
              <a:rPr lang="ko-KR" altLang="en-US"/>
              <a:pPr lvl="0">
                <a:defRPr lang="ko-KR" altLang="en-US"/>
              </a:pPr>
              <a:t>2018-12-27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B635772-40FE-4ADF-8587-575BC9C485F2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1D72CCC-8A91-43AC-9D73-C8C9D2F3123A}" type="datetime1">
              <a:rPr lang="ko-KR" altLang="en-US"/>
              <a:pPr lvl="0">
                <a:defRPr lang="ko-KR" altLang="en-US"/>
              </a:pPr>
              <a:t>2018-12-27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B635772-40FE-4ADF-8587-575BC9C485F2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1D72CCC-8A91-43AC-9D73-C8C9D2F3123A}" type="datetime1">
              <a:rPr lang="ko-KR" altLang="en-US"/>
              <a:pPr lvl="0">
                <a:defRPr lang="ko-KR" altLang="en-US"/>
              </a:pPr>
              <a:t>2018-12-27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B635772-40FE-4ADF-8587-575BC9C485F2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1D72CCC-8A91-43AC-9D73-C8C9D2F3123A}" type="datetime1">
              <a:rPr lang="ko-KR" altLang="en-US"/>
              <a:pPr lvl="0">
                <a:defRPr lang="ko-KR" altLang="en-US"/>
              </a:pPr>
              <a:t>2018-12-27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B635772-40FE-4ADF-8587-575BC9C485F2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및 설명" type="objTx" preserve="1">
  <p:cSld name="내용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1D72CCC-8A91-43AC-9D73-C8C9D2F3123A}" type="datetime1">
              <a:rPr lang="ko-KR" altLang="en-US"/>
              <a:pPr lvl="0">
                <a:defRPr lang="ko-KR" altLang="en-US"/>
              </a:pPr>
              <a:t>2018-12-27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B635772-40FE-4ADF-8587-575BC9C485F2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1D72CCC-8A91-43AC-9D73-C8C9D2F3123A}" type="datetime1">
              <a:rPr lang="ko-KR" altLang="en-US"/>
              <a:pPr lvl="0">
                <a:defRPr lang="ko-KR" altLang="en-US"/>
              </a:pPr>
              <a:t>2018-12-27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B635772-40FE-4ADF-8587-575BC9C485F2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2000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72CCC-8A91-43AC-9D73-C8C9D2F3123A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35772-40FE-4ADF-8587-575BC9C48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10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73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300" b="0" strike="noStrike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33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28650" y="1825625"/>
            <a:ext cx="7887335" cy="435165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171450" indent="-171450" algn="l" defTabSz="914400" fontAlgn="auto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100" b="0" strike="noStrike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100" b="0" strike="noStrike" cap="none" dirty="0" smtClean="0">
              <a:latin typeface="맑은 고딕" charset="0"/>
              <a:ea typeface="맑은 고딕" charset="0"/>
            </a:endParaRPr>
          </a:p>
          <a:p>
            <a:pPr marL="6286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  <a:p>
            <a:pPr marL="10858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500" b="0" strike="noStrike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1500" b="0" strike="noStrike" cap="none" dirty="0" smtClean="0">
              <a:latin typeface="맑은 고딕" charset="0"/>
              <a:ea typeface="맑은 고딕" charset="0"/>
            </a:endParaRPr>
          </a:p>
          <a:p>
            <a:pPr marL="15430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350" b="0" strike="noStrike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1350" b="0" strike="noStrike" cap="none" dirty="0" smtClean="0">
              <a:latin typeface="맑은 고딕" charset="0"/>
              <a:ea typeface="맑은 고딕" charset="0"/>
            </a:endParaRPr>
          </a:p>
          <a:p>
            <a:pPr marL="20002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350" b="0" strike="noStrike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135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286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2018-12-27</a:t>
            </a:fld>
            <a:endParaRPr lang="ko-KR" altLang="en-US" sz="900" b="0" strike="noStrike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028950" y="6356350"/>
            <a:ext cx="30867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b="0" strike="noStrike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4579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900" b="0" strike="noStrike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±¼¸²"/>
          <a:ea typeface="±¼¸²"/>
        </a:defRPr>
      </a:lvl1pPr>
    </p:titleStyle>
    <p:bodyStyle>
      <a:lvl1pPr marL="342900" indent="-342900" algn="l" defTabSz="914400" latinLnBrk="1">
        <a:spcBef>
          <a:spcPct val="20000"/>
        </a:spcBef>
        <a:buFont typeface="±¼¸²"/>
        <a:buChar char="•"/>
        <a:defRPr lang="ko-KR" sz="2800" baseline="0" smtClean="0">
          <a:solidFill>
            <a:srgbClr val="000000"/>
          </a:solidFill>
          <a:latin typeface="±¼¸²"/>
          <a:ea typeface="±¼¸²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±¼¸²"/>
          <a:ea typeface="±¼¸²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69695" y="2419350"/>
            <a:ext cx="7108190" cy="1470025"/>
          </a:xfrm>
        </p:spPr>
        <p:txBody>
          <a:bodyPr>
            <a:normAutofit/>
          </a:bodyPr>
          <a:lstStyle/>
          <a:p>
            <a:r>
              <a:rPr lang="en-US" altLang="ko-KR" sz="4800" dirty="0" smtClean="0">
                <a:solidFill>
                  <a:schemeClr val="accent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KIST </a:t>
            </a:r>
            <a:r>
              <a:rPr lang="ko-KR" altLang="en-US" sz="4800" dirty="0" smtClean="0">
                <a:solidFill>
                  <a:schemeClr val="accent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</a:t>
            </a:r>
            <a:endParaRPr lang="ko-KR" altLang="en-US" sz="4800" dirty="0">
              <a:solidFill>
                <a:schemeClr val="accent1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800225" y="909320"/>
            <a:ext cx="7343775" cy="8902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 rot="5400000">
            <a:off x="-1170305" y="3887470"/>
            <a:ext cx="5057775" cy="8832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99795" y="0"/>
            <a:ext cx="899795" cy="8997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800225" y="0"/>
            <a:ext cx="899795" cy="8997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-635" y="904240"/>
            <a:ext cx="899795" cy="8997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700020" y="0"/>
            <a:ext cx="899795" cy="8997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0" y="2704465"/>
            <a:ext cx="899795" cy="89979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-1905" y="1804035"/>
            <a:ext cx="899795" cy="8997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916940" y="913765"/>
            <a:ext cx="883285" cy="89979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99795" y="2704465"/>
            <a:ext cx="899795" cy="8997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0" y="13970"/>
            <a:ext cx="897890" cy="89979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800225" y="1819275"/>
            <a:ext cx="899795" cy="89979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700020" y="899795"/>
            <a:ext cx="899795" cy="89979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563888" y="4679848"/>
            <a:ext cx="2416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254061"/>
                </a:solidFill>
              </a:rPr>
              <a:t>팀원 정요한 이준우</a:t>
            </a:r>
            <a:endParaRPr lang="ko-KR" altLang="en-US" sz="2000" b="1" dirty="0">
              <a:solidFill>
                <a:srgbClr val="2540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89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115695" y="201930"/>
            <a:ext cx="6768465" cy="83121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chemeClr val="accent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A6:</a:t>
            </a:r>
            <a:r>
              <a:rPr lang="ko-KR" altLang="en-US" sz="4800" dirty="0" smtClean="0">
                <a:solidFill>
                  <a:schemeClr val="accent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잘못된 보안 구성</a:t>
            </a:r>
            <a:endParaRPr lang="ko-KR" altLang="en-US" sz="4800" dirty="0">
              <a:solidFill>
                <a:schemeClr val="accent1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-52705" y="1066800"/>
            <a:ext cx="2304415" cy="7175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100000">
                <a:schemeClr val="tx2">
                  <a:lumMod val="90000"/>
                  <a:lumOff val="10000"/>
                  <a:alpha val="9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251075" y="1066800"/>
            <a:ext cx="2304415" cy="717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55490" y="1066800"/>
            <a:ext cx="2304415" cy="717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853555" y="1066800"/>
            <a:ext cx="2304415" cy="717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55576" y="1659795"/>
            <a:ext cx="1197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2400" b="1" dirty="0" smtClean="0">
                <a:solidFill>
                  <a:schemeClr val="tx2">
                    <a:lumMod val="50000"/>
                  </a:schemeClr>
                </a:solidFill>
              </a:rPr>
              <a:t> 정의</a:t>
            </a:r>
            <a:endParaRPr lang="ko-KR" alt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005064"/>
            <a:ext cx="1813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2400" b="1" dirty="0" smtClean="0">
                <a:solidFill>
                  <a:schemeClr val="tx2">
                    <a:lumMod val="50000"/>
                  </a:schemeClr>
                </a:solidFill>
              </a:rPr>
              <a:t> 보안대책</a:t>
            </a:r>
            <a:endParaRPr lang="ko-KR" alt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71600" y="2203015"/>
            <a:ext cx="7754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SQL, OS, XXE, LDAP </a:t>
            </a:r>
            <a:r>
              <a:rPr lang="ko-KR" altLang="en-US" dirty="0" err="1" smtClean="0"/>
              <a:t>인젝션</a:t>
            </a:r>
            <a:r>
              <a:rPr lang="ko-KR" altLang="en-US" dirty="0" smtClean="0"/>
              <a:t> 취약점은 신뢰할 수 없는 데이터가 명령어나 </a:t>
            </a:r>
            <a:endParaRPr lang="en-US" altLang="ko-KR" dirty="0" smtClean="0"/>
          </a:p>
          <a:p>
            <a:r>
              <a:rPr lang="ko-KR" altLang="en-US" dirty="0" smtClean="0"/>
              <a:t>쿼리문의 일부분으로써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인터프리터로 보내질 때 발생한다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71599" y="4581128"/>
            <a:ext cx="7754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SQL, OS, XXE, LDAP </a:t>
            </a:r>
            <a:r>
              <a:rPr lang="ko-KR" altLang="en-US" dirty="0" err="1" smtClean="0"/>
              <a:t>인젝션</a:t>
            </a:r>
            <a:r>
              <a:rPr lang="ko-KR" altLang="en-US" dirty="0" smtClean="0"/>
              <a:t> 취약점은 신뢰할 수 없는 데이터가 명령어나 </a:t>
            </a:r>
            <a:endParaRPr lang="en-US" altLang="ko-KR" dirty="0" smtClean="0"/>
          </a:p>
          <a:p>
            <a:r>
              <a:rPr lang="ko-KR" altLang="en-US" dirty="0" smtClean="0"/>
              <a:t>쿼리문의 일부분으로써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인터프리터로 보내질 때 발생한다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361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>
      <p:transition spd="slow">
        <p:push dir="l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0" y="201930"/>
            <a:ext cx="9144001" cy="76944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chemeClr val="accent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A7:</a:t>
            </a:r>
            <a:r>
              <a:rPr lang="ko-KR" altLang="en-US" sz="4400" dirty="0" smtClean="0">
                <a:solidFill>
                  <a:schemeClr val="accent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크로스 사이트 </a:t>
            </a:r>
            <a:r>
              <a:rPr lang="ko-KR" altLang="en-US" sz="4400" dirty="0" err="1" smtClean="0">
                <a:solidFill>
                  <a:schemeClr val="accent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스크립팅</a:t>
            </a:r>
            <a:r>
              <a:rPr lang="en-US" altLang="ko-KR" sz="4400" dirty="0" smtClean="0">
                <a:solidFill>
                  <a:schemeClr val="accent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(XSS)</a:t>
            </a:r>
            <a:endParaRPr lang="ko-KR" altLang="en-US" sz="4400" dirty="0">
              <a:solidFill>
                <a:schemeClr val="accent1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-52705" y="1066800"/>
            <a:ext cx="2304415" cy="7175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100000">
                <a:schemeClr val="tx2">
                  <a:lumMod val="90000"/>
                  <a:lumOff val="10000"/>
                  <a:alpha val="9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251075" y="1066800"/>
            <a:ext cx="2304415" cy="717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55490" y="1066800"/>
            <a:ext cx="2304415" cy="717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853555" y="1066800"/>
            <a:ext cx="2304415" cy="717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55576" y="1659795"/>
            <a:ext cx="1197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2400" b="1" dirty="0" smtClean="0">
                <a:solidFill>
                  <a:schemeClr val="tx2">
                    <a:lumMod val="50000"/>
                  </a:schemeClr>
                </a:solidFill>
              </a:rPr>
              <a:t> 정의</a:t>
            </a:r>
            <a:endParaRPr lang="ko-KR" alt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005064"/>
            <a:ext cx="1813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2400" b="1" dirty="0" smtClean="0">
                <a:solidFill>
                  <a:schemeClr val="tx2">
                    <a:lumMod val="50000"/>
                  </a:schemeClr>
                </a:solidFill>
              </a:rPr>
              <a:t> 보안대책</a:t>
            </a:r>
            <a:endParaRPr lang="ko-KR" alt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1600" y="2203015"/>
            <a:ext cx="7754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SQL, OS, XXE, LDAP </a:t>
            </a:r>
            <a:r>
              <a:rPr lang="ko-KR" altLang="en-US" dirty="0" err="1" smtClean="0"/>
              <a:t>인젝션</a:t>
            </a:r>
            <a:r>
              <a:rPr lang="ko-KR" altLang="en-US" dirty="0" smtClean="0"/>
              <a:t> 취약점은 신뢰할 수 없는 데이터가 명령어나 </a:t>
            </a:r>
            <a:endParaRPr lang="en-US" altLang="ko-KR" dirty="0" smtClean="0"/>
          </a:p>
          <a:p>
            <a:r>
              <a:rPr lang="ko-KR" altLang="en-US" dirty="0" smtClean="0"/>
              <a:t>쿼리문의 일부분으로써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인터프리터로 보내질 때 발생한다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71599" y="4581128"/>
            <a:ext cx="7754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SQL, OS, XXE, LDAP </a:t>
            </a:r>
            <a:r>
              <a:rPr lang="ko-KR" altLang="en-US" dirty="0" err="1" smtClean="0"/>
              <a:t>인젝션</a:t>
            </a:r>
            <a:r>
              <a:rPr lang="ko-KR" altLang="en-US" dirty="0" smtClean="0"/>
              <a:t> 취약점은 신뢰할 수 없는 데이터가 명령어나 </a:t>
            </a:r>
            <a:endParaRPr lang="en-US" altLang="ko-KR" dirty="0" smtClean="0"/>
          </a:p>
          <a:p>
            <a:r>
              <a:rPr lang="ko-KR" altLang="en-US" dirty="0" smtClean="0"/>
              <a:t>쿼리문의 일부분으로써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인터프리터로 보내질 때 발생한다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8069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>
      <p:transition spd="slow">
        <p:push dir="l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19572" y="201930"/>
            <a:ext cx="7848793" cy="83099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chemeClr val="accent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A8:</a:t>
            </a:r>
            <a:r>
              <a:rPr lang="ko-KR" altLang="en-US" sz="4800" dirty="0" smtClean="0">
                <a:solidFill>
                  <a:schemeClr val="accent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안전하지 않은 </a:t>
            </a:r>
            <a:r>
              <a:rPr lang="ko-KR" altLang="en-US" sz="4800" dirty="0" err="1" smtClean="0">
                <a:solidFill>
                  <a:schemeClr val="accent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역직렬화</a:t>
            </a:r>
            <a:endParaRPr lang="ko-KR" altLang="en-US" sz="4800" dirty="0">
              <a:solidFill>
                <a:schemeClr val="accent1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-52705" y="1066800"/>
            <a:ext cx="2304415" cy="7175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100000">
                <a:schemeClr val="tx2">
                  <a:lumMod val="90000"/>
                  <a:lumOff val="10000"/>
                  <a:alpha val="9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251075" y="1066800"/>
            <a:ext cx="2304415" cy="717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55490" y="1066800"/>
            <a:ext cx="2304415" cy="717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853555" y="1066800"/>
            <a:ext cx="2304415" cy="717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55576" y="1659795"/>
            <a:ext cx="1197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2400" b="1" dirty="0" smtClean="0">
                <a:solidFill>
                  <a:schemeClr val="tx2">
                    <a:lumMod val="50000"/>
                  </a:schemeClr>
                </a:solidFill>
              </a:rPr>
              <a:t> 정의</a:t>
            </a:r>
            <a:endParaRPr lang="ko-KR" alt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005064"/>
            <a:ext cx="1813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2400" b="1" dirty="0" smtClean="0">
                <a:solidFill>
                  <a:schemeClr val="tx2">
                    <a:lumMod val="50000"/>
                  </a:schemeClr>
                </a:solidFill>
              </a:rPr>
              <a:t> 보안대책</a:t>
            </a:r>
            <a:endParaRPr lang="ko-KR" alt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1600" y="2203015"/>
            <a:ext cx="7754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SQL, OS, XXE, LDAP </a:t>
            </a:r>
            <a:r>
              <a:rPr lang="ko-KR" altLang="en-US" dirty="0" err="1" smtClean="0"/>
              <a:t>인젝션</a:t>
            </a:r>
            <a:r>
              <a:rPr lang="ko-KR" altLang="en-US" dirty="0" smtClean="0"/>
              <a:t> 취약점은 신뢰할 수 없는 데이터가 명령어나 </a:t>
            </a:r>
            <a:endParaRPr lang="en-US" altLang="ko-KR" dirty="0" smtClean="0"/>
          </a:p>
          <a:p>
            <a:r>
              <a:rPr lang="ko-KR" altLang="en-US" dirty="0" smtClean="0"/>
              <a:t>쿼리문의 일부분으로써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인터프리터로 보내질 때 발생한다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71599" y="4581128"/>
            <a:ext cx="7754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SQL, OS, XXE, LDAP </a:t>
            </a:r>
            <a:r>
              <a:rPr lang="ko-KR" altLang="en-US" dirty="0" err="1" smtClean="0"/>
              <a:t>인젝션</a:t>
            </a:r>
            <a:r>
              <a:rPr lang="ko-KR" altLang="en-US" dirty="0" smtClean="0"/>
              <a:t> 취약점은 신뢰할 수 없는 데이터가 명령어나 </a:t>
            </a:r>
            <a:endParaRPr lang="en-US" altLang="ko-KR" dirty="0" smtClean="0"/>
          </a:p>
          <a:p>
            <a:r>
              <a:rPr lang="ko-KR" altLang="en-US" dirty="0" smtClean="0"/>
              <a:t>쿼리문의 일부분으로써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인터프리터로 보내질 때 발생한다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18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>
      <p:transition spd="slow">
        <p:push dir="l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15516" y="226385"/>
            <a:ext cx="8712968" cy="64633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accent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A9:</a:t>
            </a:r>
            <a:r>
              <a:rPr lang="ko-KR" altLang="en-US" sz="3600" dirty="0" smtClean="0">
                <a:solidFill>
                  <a:schemeClr val="accent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알려진 취약점이 있는 구성요소 사용</a:t>
            </a:r>
            <a:endParaRPr lang="ko-KR" altLang="en-US" sz="3600" dirty="0">
              <a:solidFill>
                <a:schemeClr val="accent1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-52705" y="1066800"/>
            <a:ext cx="2304415" cy="7175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100000">
                <a:schemeClr val="tx2">
                  <a:lumMod val="90000"/>
                  <a:lumOff val="10000"/>
                  <a:alpha val="9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251075" y="1066800"/>
            <a:ext cx="2304415" cy="717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55490" y="1066800"/>
            <a:ext cx="2304415" cy="717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853555" y="1066800"/>
            <a:ext cx="2304415" cy="717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55576" y="1659795"/>
            <a:ext cx="1197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2400" b="1" dirty="0" smtClean="0">
                <a:solidFill>
                  <a:schemeClr val="tx2">
                    <a:lumMod val="50000"/>
                  </a:schemeClr>
                </a:solidFill>
              </a:rPr>
              <a:t> 정의</a:t>
            </a:r>
            <a:endParaRPr lang="ko-KR" alt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005064"/>
            <a:ext cx="1813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2400" b="1" dirty="0" smtClean="0">
                <a:solidFill>
                  <a:schemeClr val="tx2">
                    <a:lumMod val="50000"/>
                  </a:schemeClr>
                </a:solidFill>
              </a:rPr>
              <a:t> 보안대책</a:t>
            </a:r>
            <a:endParaRPr lang="ko-KR" alt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1600" y="2203015"/>
            <a:ext cx="7754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SQL, OS, XXE, LDAP </a:t>
            </a:r>
            <a:r>
              <a:rPr lang="ko-KR" altLang="en-US" dirty="0" err="1" smtClean="0"/>
              <a:t>인젝션</a:t>
            </a:r>
            <a:r>
              <a:rPr lang="ko-KR" altLang="en-US" dirty="0" smtClean="0"/>
              <a:t> 취약점은 신뢰할 수 없는 데이터가 명령어나 </a:t>
            </a:r>
            <a:endParaRPr lang="en-US" altLang="ko-KR" dirty="0" smtClean="0"/>
          </a:p>
          <a:p>
            <a:r>
              <a:rPr lang="ko-KR" altLang="en-US" dirty="0" smtClean="0"/>
              <a:t>쿼리문의 일부분으로써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인터프리터로 보내질 때 발생한다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71599" y="4581128"/>
            <a:ext cx="7754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SQL, OS, XXE, LDAP </a:t>
            </a:r>
            <a:r>
              <a:rPr lang="ko-KR" altLang="en-US" dirty="0" err="1" smtClean="0"/>
              <a:t>인젝션</a:t>
            </a:r>
            <a:r>
              <a:rPr lang="ko-KR" altLang="en-US" dirty="0" smtClean="0"/>
              <a:t> 취약점은 신뢰할 수 없는 데이터가 명령어나 </a:t>
            </a:r>
            <a:endParaRPr lang="en-US" altLang="ko-KR" dirty="0" smtClean="0"/>
          </a:p>
          <a:p>
            <a:r>
              <a:rPr lang="ko-KR" altLang="en-US" dirty="0" smtClean="0"/>
              <a:t>쿼리문의 일부분으로써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인터프리터로 보내질 때 발생한다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070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>
      <p:transition spd="slow">
        <p:push dir="l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23528" y="201930"/>
            <a:ext cx="8532948" cy="76944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chemeClr val="accent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A10:</a:t>
            </a:r>
            <a:r>
              <a:rPr lang="ko-KR" altLang="en-US" sz="4400" dirty="0" smtClean="0">
                <a:solidFill>
                  <a:schemeClr val="accent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불충분한 </a:t>
            </a:r>
            <a:r>
              <a:rPr lang="ko-KR" altLang="en-US" sz="4400" dirty="0" err="1" smtClean="0">
                <a:solidFill>
                  <a:schemeClr val="accent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로깅</a:t>
            </a:r>
            <a:r>
              <a:rPr lang="ko-KR" altLang="en-US" sz="4400" dirty="0" smtClean="0">
                <a:solidFill>
                  <a:schemeClr val="accent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4400" dirty="0" smtClean="0">
                <a:solidFill>
                  <a:schemeClr val="accent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&amp; </a:t>
            </a:r>
            <a:r>
              <a:rPr lang="ko-KR" altLang="en-US" sz="4400" dirty="0" smtClean="0">
                <a:solidFill>
                  <a:schemeClr val="accent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모니터링</a:t>
            </a:r>
            <a:endParaRPr lang="ko-KR" altLang="en-US" sz="4400" dirty="0">
              <a:solidFill>
                <a:schemeClr val="accent1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-52705" y="1066800"/>
            <a:ext cx="2304415" cy="7175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100000">
                <a:schemeClr val="tx2">
                  <a:lumMod val="90000"/>
                  <a:lumOff val="10000"/>
                  <a:alpha val="9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251075" y="1066800"/>
            <a:ext cx="2304415" cy="717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55490" y="1066800"/>
            <a:ext cx="2304415" cy="717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853555" y="1066800"/>
            <a:ext cx="2304415" cy="717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55576" y="1659795"/>
            <a:ext cx="1197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2400" b="1" dirty="0" smtClean="0">
                <a:solidFill>
                  <a:schemeClr val="tx2">
                    <a:lumMod val="50000"/>
                  </a:schemeClr>
                </a:solidFill>
              </a:rPr>
              <a:t> 정의</a:t>
            </a:r>
            <a:endParaRPr lang="ko-KR" alt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005064"/>
            <a:ext cx="1813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2400" b="1" dirty="0" smtClean="0">
                <a:solidFill>
                  <a:schemeClr val="tx2">
                    <a:lumMod val="50000"/>
                  </a:schemeClr>
                </a:solidFill>
              </a:rPr>
              <a:t> 보안대책</a:t>
            </a:r>
            <a:endParaRPr lang="ko-KR" alt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1600" y="2203015"/>
            <a:ext cx="7754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SQL, OS, XXE, LDAP </a:t>
            </a:r>
            <a:r>
              <a:rPr lang="ko-KR" altLang="en-US" dirty="0" err="1" smtClean="0"/>
              <a:t>인젝션</a:t>
            </a:r>
            <a:r>
              <a:rPr lang="ko-KR" altLang="en-US" dirty="0" smtClean="0"/>
              <a:t> 취약점은 신뢰할 수 없는 데이터가 명령어나 </a:t>
            </a:r>
            <a:endParaRPr lang="en-US" altLang="ko-KR" dirty="0" smtClean="0"/>
          </a:p>
          <a:p>
            <a:r>
              <a:rPr lang="ko-KR" altLang="en-US" dirty="0" smtClean="0"/>
              <a:t>쿼리문의 일부분으로써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인터프리터로 보내질 때 발생한다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71599" y="4581128"/>
            <a:ext cx="7754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SQL, OS, XXE, LDAP </a:t>
            </a:r>
            <a:r>
              <a:rPr lang="ko-KR" altLang="en-US" dirty="0" err="1" smtClean="0"/>
              <a:t>인젝션</a:t>
            </a:r>
            <a:r>
              <a:rPr lang="ko-KR" altLang="en-US" dirty="0" smtClean="0"/>
              <a:t> 취약점은 신뢰할 수 없는 데이터가 명령어나 </a:t>
            </a:r>
            <a:endParaRPr lang="en-US" altLang="ko-KR" dirty="0" smtClean="0"/>
          </a:p>
          <a:p>
            <a:r>
              <a:rPr lang="ko-KR" altLang="en-US" dirty="0" smtClean="0"/>
              <a:t>쿼리문의 일부분으로써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인터프리터로 보내질 때 발생한다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026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>
      <p:transition spd="slow">
        <p:push dir="l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23528" y="201930"/>
            <a:ext cx="8532948" cy="76944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>
                <a:solidFill>
                  <a:schemeClr val="accent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향후 계획</a:t>
            </a:r>
            <a:endParaRPr lang="ko-KR" altLang="en-US" sz="4400" dirty="0">
              <a:solidFill>
                <a:schemeClr val="accent1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-52705" y="1066800"/>
            <a:ext cx="2304415" cy="7175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100000">
                <a:schemeClr val="tx2">
                  <a:lumMod val="90000"/>
                  <a:lumOff val="10000"/>
                  <a:alpha val="9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251075" y="1066800"/>
            <a:ext cx="2304415" cy="717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55490" y="1066800"/>
            <a:ext cx="2304415" cy="717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853555" y="1066800"/>
            <a:ext cx="2304415" cy="717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92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>
      <p:transition spd="slow">
        <p:push dir="l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177290" y="2589525"/>
            <a:ext cx="6769735" cy="119951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i="1" strike="noStrike" cap="none" dirty="0" smtClean="0">
                <a:solidFill>
                  <a:schemeClr val="accent1">
                    <a:lumMod val="50000"/>
                  </a:schemeClr>
                </a:solidFill>
                <a:latin typeface="HY견고딕" charset="0"/>
                <a:ea typeface="HY견고딕" charset="0"/>
              </a:rPr>
              <a:t>THANK YOU :)</a:t>
            </a:r>
            <a:endParaRPr lang="ko-KR" altLang="en-US" sz="4800" b="0" i="1" strike="noStrike" cap="none" dirty="0" smtClean="0">
              <a:solidFill>
                <a:schemeClr val="accent1">
                  <a:lumMod val="50000"/>
                </a:schemeClr>
              </a:solidFill>
              <a:latin typeface="HY견고딕" charset="0"/>
              <a:ea typeface="HY견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986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115695" y="201930"/>
            <a:ext cx="6768465" cy="83121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chemeClr val="accent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CONTENTS</a:t>
            </a:r>
            <a:endParaRPr lang="ko-KR" altLang="en-US" sz="4800" dirty="0">
              <a:solidFill>
                <a:schemeClr val="accent1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/>
          <p:cNvSpPr txBox="1">
            <a:spLocks/>
          </p:cNvSpPr>
          <p:nvPr/>
        </p:nvSpPr>
        <p:spPr>
          <a:xfrm>
            <a:off x="685800" y="1340485"/>
            <a:ext cx="7706360" cy="466281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342900" indent="-34290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altLang="ko-KR" sz="1800" b="0" strike="noStrike" cap="none" dirty="0" smtClean="0">
                <a:solidFill>
                  <a:schemeClr val="tx2">
                    <a:lumMod val="50000"/>
                  </a:schemeClr>
                </a:solidFill>
                <a:latin typeface="HY견고딕" charset="0"/>
                <a:ea typeface="HY견고딕" charset="0"/>
              </a:rPr>
              <a:t>A1:</a:t>
            </a:r>
            <a:r>
              <a:rPr lang="ko-KR" altLang="en-US" sz="1800" b="0" strike="noStrike" cap="none" dirty="0" err="1" smtClean="0">
                <a:solidFill>
                  <a:schemeClr val="tx2">
                    <a:lumMod val="50000"/>
                  </a:schemeClr>
                </a:solidFill>
                <a:latin typeface="HY견고딕" charset="0"/>
                <a:ea typeface="HY견고딕" charset="0"/>
              </a:rPr>
              <a:t>인젝션</a:t>
            </a:r>
            <a:endParaRPr lang="ko-KR" altLang="en-US" sz="1800" b="0" strike="noStrike" cap="none" dirty="0" smtClean="0">
              <a:solidFill>
                <a:schemeClr val="tx2">
                  <a:lumMod val="50000"/>
                </a:schemeClr>
              </a:solidFill>
              <a:latin typeface="HY견고딕" charset="0"/>
              <a:ea typeface="HY견고딕" charset="0"/>
            </a:endParaRPr>
          </a:p>
          <a:p>
            <a:pPr marL="342900" indent="-34290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altLang="ko-KR" sz="1800" b="0" strike="noStrike" cap="none" dirty="0" smtClean="0">
                <a:solidFill>
                  <a:schemeClr val="tx2">
                    <a:lumMod val="50000"/>
                  </a:schemeClr>
                </a:solidFill>
                <a:latin typeface="HY견고딕" charset="0"/>
                <a:ea typeface="HY견고딕" charset="0"/>
              </a:rPr>
              <a:t>A2:</a:t>
            </a:r>
            <a:r>
              <a:rPr lang="ko-KR" altLang="en-US" dirty="0" smtClean="0">
                <a:solidFill>
                  <a:schemeClr val="tx2">
                    <a:lumMod val="50000"/>
                  </a:schemeClr>
                </a:solidFill>
                <a:latin typeface="HY견고딕" charset="0"/>
                <a:ea typeface="HY견고딕" charset="0"/>
              </a:rPr>
              <a:t>취약한 인증</a:t>
            </a:r>
            <a:endParaRPr lang="en-US" altLang="ko-KR" dirty="0" smtClean="0">
              <a:solidFill>
                <a:schemeClr val="tx2">
                  <a:lumMod val="50000"/>
                </a:schemeClr>
              </a:solidFill>
              <a:latin typeface="HY견고딕" charset="0"/>
              <a:ea typeface="HY견고딕" charset="0"/>
            </a:endParaRPr>
          </a:p>
          <a:p>
            <a:pPr marL="342900" indent="-34290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altLang="ko-KR" sz="1800" b="0" strike="noStrike" cap="none" dirty="0" smtClean="0">
                <a:solidFill>
                  <a:schemeClr val="tx2">
                    <a:lumMod val="50000"/>
                  </a:schemeClr>
                </a:solidFill>
                <a:latin typeface="HY견고딕" charset="0"/>
                <a:ea typeface="HY견고딕" charset="0"/>
              </a:rPr>
              <a:t>A3:</a:t>
            </a:r>
            <a:r>
              <a:rPr lang="ko-KR" altLang="en-US" sz="1800" b="0" strike="noStrike" cap="none" dirty="0" smtClean="0">
                <a:solidFill>
                  <a:schemeClr val="tx2">
                    <a:lumMod val="50000"/>
                  </a:schemeClr>
                </a:solidFill>
                <a:latin typeface="HY견고딕" charset="0"/>
                <a:ea typeface="HY견고딕" charset="0"/>
              </a:rPr>
              <a:t>민감한 데이터 노출</a:t>
            </a:r>
            <a:endParaRPr lang="en-US" altLang="ko-KR" sz="1800" b="0" strike="noStrike" cap="none" dirty="0" smtClean="0">
              <a:solidFill>
                <a:schemeClr val="tx2">
                  <a:lumMod val="50000"/>
                </a:schemeClr>
              </a:solidFill>
              <a:latin typeface="HY견고딕" charset="0"/>
              <a:ea typeface="HY견고딕" charset="0"/>
            </a:endParaRPr>
          </a:p>
          <a:p>
            <a:pPr marL="342900" indent="-34290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altLang="ko-KR" sz="1800" b="0" strike="noStrike" cap="none" dirty="0" smtClean="0">
                <a:solidFill>
                  <a:schemeClr val="tx2">
                    <a:lumMod val="50000"/>
                  </a:schemeClr>
                </a:solidFill>
                <a:latin typeface="HY견고딕" charset="0"/>
                <a:ea typeface="HY견고딕" charset="0"/>
              </a:rPr>
              <a:t>A4:XML </a:t>
            </a:r>
            <a:r>
              <a:rPr lang="ko-KR" altLang="en-US" dirty="0" smtClean="0">
                <a:solidFill>
                  <a:schemeClr val="tx2">
                    <a:lumMod val="50000"/>
                  </a:schemeClr>
                </a:solidFill>
                <a:latin typeface="HY견고딕" charset="0"/>
                <a:ea typeface="HY견고딕" charset="0"/>
              </a:rPr>
              <a:t>외부 개체</a:t>
            </a:r>
            <a:r>
              <a:rPr lang="en-US" altLang="ko-KR" dirty="0" smtClean="0">
                <a:solidFill>
                  <a:schemeClr val="tx2">
                    <a:lumMod val="50000"/>
                  </a:schemeClr>
                </a:solidFill>
                <a:latin typeface="HY견고딕" charset="0"/>
                <a:ea typeface="HY견고딕" charset="0"/>
              </a:rPr>
              <a:t>(XXE)</a:t>
            </a:r>
          </a:p>
          <a:p>
            <a:pPr marL="342900" indent="-34290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altLang="ko-KR" dirty="0" smtClean="0">
                <a:solidFill>
                  <a:schemeClr val="tx2">
                    <a:lumMod val="50000"/>
                  </a:schemeClr>
                </a:solidFill>
                <a:latin typeface="HY견고딕" charset="0"/>
                <a:ea typeface="HY견고딕" charset="0"/>
              </a:rPr>
              <a:t>A5:</a:t>
            </a:r>
            <a:r>
              <a:rPr lang="ko-KR" altLang="en-US" dirty="0" smtClean="0">
                <a:solidFill>
                  <a:schemeClr val="tx2">
                    <a:lumMod val="50000"/>
                  </a:schemeClr>
                </a:solidFill>
                <a:latin typeface="HY견고딕" charset="0"/>
                <a:ea typeface="HY견고딕" charset="0"/>
              </a:rPr>
              <a:t>취약한 접근 통제</a:t>
            </a:r>
            <a:endParaRPr lang="en-US" altLang="ko-KR" dirty="0" smtClean="0">
              <a:solidFill>
                <a:schemeClr val="tx2">
                  <a:lumMod val="50000"/>
                </a:schemeClr>
              </a:solidFill>
              <a:latin typeface="HY견고딕" charset="0"/>
              <a:ea typeface="HY견고딕" charset="0"/>
            </a:endParaRPr>
          </a:p>
          <a:p>
            <a:pPr marL="342900" indent="-34290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altLang="ko-KR" sz="1800" b="0" strike="noStrike" cap="none" dirty="0" smtClean="0">
                <a:solidFill>
                  <a:schemeClr val="tx2">
                    <a:lumMod val="50000"/>
                  </a:schemeClr>
                </a:solidFill>
                <a:latin typeface="HY견고딕" charset="0"/>
                <a:ea typeface="HY견고딕" charset="0"/>
              </a:rPr>
              <a:t>A6:</a:t>
            </a:r>
            <a:r>
              <a:rPr lang="ko-KR" altLang="en-US" sz="1800" b="0" strike="noStrike" cap="none" dirty="0" smtClean="0">
                <a:solidFill>
                  <a:schemeClr val="tx2">
                    <a:lumMod val="50000"/>
                  </a:schemeClr>
                </a:solidFill>
                <a:latin typeface="HY견고딕" charset="0"/>
                <a:ea typeface="HY견고딕" charset="0"/>
              </a:rPr>
              <a:t>잘못된 보안 구성</a:t>
            </a:r>
            <a:endParaRPr lang="en-US" altLang="ko-KR" sz="1800" b="0" strike="noStrike" cap="none" dirty="0" smtClean="0">
              <a:solidFill>
                <a:schemeClr val="tx2">
                  <a:lumMod val="50000"/>
                </a:schemeClr>
              </a:solidFill>
              <a:latin typeface="HY견고딕" charset="0"/>
              <a:ea typeface="HY견고딕" charset="0"/>
            </a:endParaRPr>
          </a:p>
          <a:p>
            <a:pPr marL="342900" indent="-34290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altLang="ko-KR" sz="1800" b="0" strike="noStrike" cap="none" dirty="0" smtClean="0">
                <a:solidFill>
                  <a:schemeClr val="tx2">
                    <a:lumMod val="50000"/>
                  </a:schemeClr>
                </a:solidFill>
                <a:latin typeface="HY견고딕" charset="0"/>
                <a:ea typeface="HY견고딕" charset="0"/>
              </a:rPr>
              <a:t>A7:</a:t>
            </a:r>
            <a:r>
              <a:rPr lang="ko-KR" altLang="en-US" sz="1800" b="0" strike="noStrike" cap="none" dirty="0" smtClean="0">
                <a:solidFill>
                  <a:schemeClr val="tx2">
                    <a:lumMod val="50000"/>
                  </a:schemeClr>
                </a:solidFill>
                <a:latin typeface="HY견고딕" charset="0"/>
                <a:ea typeface="HY견고딕" charset="0"/>
              </a:rPr>
              <a:t>크로스 사이트 </a:t>
            </a:r>
            <a:r>
              <a:rPr lang="ko-KR" altLang="en-US" sz="1800" b="0" strike="noStrike" cap="none" dirty="0" err="1" smtClean="0">
                <a:solidFill>
                  <a:schemeClr val="tx2">
                    <a:lumMod val="50000"/>
                  </a:schemeClr>
                </a:solidFill>
                <a:latin typeface="HY견고딕" charset="0"/>
                <a:ea typeface="HY견고딕" charset="0"/>
              </a:rPr>
              <a:t>스크립팅</a:t>
            </a:r>
            <a:r>
              <a:rPr lang="en-US" altLang="ko-KR" sz="1800" b="0" strike="noStrike" cap="none" dirty="0" smtClean="0">
                <a:solidFill>
                  <a:schemeClr val="tx2">
                    <a:lumMod val="50000"/>
                  </a:schemeClr>
                </a:solidFill>
                <a:latin typeface="HY견고딕" charset="0"/>
                <a:ea typeface="HY견고딕" charset="0"/>
              </a:rPr>
              <a:t>(XSS)</a:t>
            </a:r>
          </a:p>
          <a:p>
            <a:pPr marL="342900" indent="-34290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altLang="ko-KR" dirty="0" smtClean="0">
                <a:solidFill>
                  <a:schemeClr val="tx2">
                    <a:lumMod val="50000"/>
                  </a:schemeClr>
                </a:solidFill>
                <a:latin typeface="HY견고딕" charset="0"/>
                <a:ea typeface="HY견고딕" charset="0"/>
              </a:rPr>
              <a:t>A8:</a:t>
            </a:r>
            <a:r>
              <a:rPr lang="ko-KR" altLang="en-US" dirty="0" smtClean="0">
                <a:solidFill>
                  <a:schemeClr val="tx2">
                    <a:lumMod val="50000"/>
                  </a:schemeClr>
                </a:solidFill>
                <a:latin typeface="HY견고딕" charset="0"/>
                <a:ea typeface="HY견고딕" charset="0"/>
              </a:rPr>
              <a:t>안전하지 않은 </a:t>
            </a:r>
            <a:r>
              <a:rPr lang="ko-KR" altLang="en-US" dirty="0" err="1" smtClean="0">
                <a:solidFill>
                  <a:schemeClr val="tx2">
                    <a:lumMod val="50000"/>
                  </a:schemeClr>
                </a:solidFill>
                <a:latin typeface="HY견고딕" charset="0"/>
                <a:ea typeface="HY견고딕" charset="0"/>
              </a:rPr>
              <a:t>역직렬화</a:t>
            </a:r>
            <a:endParaRPr lang="en-US" altLang="ko-KR" dirty="0" smtClean="0">
              <a:solidFill>
                <a:schemeClr val="tx2">
                  <a:lumMod val="50000"/>
                </a:schemeClr>
              </a:solidFill>
              <a:latin typeface="HY견고딕" charset="0"/>
              <a:ea typeface="HY견고딕" charset="0"/>
            </a:endParaRPr>
          </a:p>
          <a:p>
            <a:pPr marL="342900" indent="-34290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altLang="ko-KR" sz="1800" b="0" strike="noStrike" cap="none" dirty="0" smtClean="0">
                <a:solidFill>
                  <a:schemeClr val="tx2">
                    <a:lumMod val="50000"/>
                  </a:schemeClr>
                </a:solidFill>
                <a:latin typeface="HY견고딕" charset="0"/>
                <a:ea typeface="HY견고딕" charset="0"/>
              </a:rPr>
              <a:t>A9:</a:t>
            </a:r>
            <a:r>
              <a:rPr lang="ko-KR" altLang="en-US" dirty="0" smtClean="0">
                <a:solidFill>
                  <a:schemeClr val="tx2">
                    <a:lumMod val="50000"/>
                  </a:schemeClr>
                </a:solidFill>
                <a:latin typeface="HY견고딕" charset="0"/>
                <a:ea typeface="HY견고딕" charset="0"/>
              </a:rPr>
              <a:t>알려진 취약점이 있는 구성요소 사용</a:t>
            </a:r>
            <a:endParaRPr lang="en-US" altLang="ko-KR" dirty="0" smtClean="0">
              <a:solidFill>
                <a:schemeClr val="tx2">
                  <a:lumMod val="50000"/>
                </a:schemeClr>
              </a:solidFill>
              <a:latin typeface="HY견고딕" charset="0"/>
              <a:ea typeface="HY견고딕" charset="0"/>
            </a:endParaRPr>
          </a:p>
          <a:p>
            <a:pPr marL="342900" indent="-34290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altLang="ko-KR" sz="1800" b="0" strike="noStrike" cap="none" dirty="0" smtClean="0">
                <a:solidFill>
                  <a:schemeClr val="tx2">
                    <a:lumMod val="50000"/>
                  </a:schemeClr>
                </a:solidFill>
                <a:latin typeface="HY견고딕" charset="0"/>
                <a:ea typeface="HY견고딕" charset="0"/>
              </a:rPr>
              <a:t>A10:</a:t>
            </a:r>
            <a:r>
              <a:rPr lang="ko-KR" altLang="en-US" sz="1800" b="0" strike="noStrike" cap="none" dirty="0" smtClean="0">
                <a:solidFill>
                  <a:schemeClr val="tx2">
                    <a:lumMod val="50000"/>
                  </a:schemeClr>
                </a:solidFill>
                <a:latin typeface="HY견고딕" charset="0"/>
                <a:ea typeface="HY견고딕" charset="0"/>
              </a:rPr>
              <a:t>불충분한 </a:t>
            </a:r>
            <a:r>
              <a:rPr lang="ko-KR" altLang="en-US" sz="1800" b="0" strike="noStrike" cap="none" dirty="0" err="1" smtClean="0">
                <a:solidFill>
                  <a:schemeClr val="tx2">
                    <a:lumMod val="50000"/>
                  </a:schemeClr>
                </a:solidFill>
                <a:latin typeface="HY견고딕" charset="0"/>
                <a:ea typeface="HY견고딕" charset="0"/>
              </a:rPr>
              <a:t>로깅</a:t>
            </a:r>
            <a:r>
              <a:rPr lang="ko-KR" altLang="en-US" sz="1800" b="0" strike="noStrike" cap="none" dirty="0" smtClean="0">
                <a:solidFill>
                  <a:schemeClr val="tx2">
                    <a:lumMod val="50000"/>
                  </a:schemeClr>
                </a:solidFill>
                <a:latin typeface="HY견고딕" charset="0"/>
                <a:ea typeface="HY견고딕" charset="0"/>
              </a:rPr>
              <a:t> </a:t>
            </a:r>
            <a:r>
              <a:rPr lang="en-US" altLang="ko-KR" sz="1800" b="0" strike="noStrike" cap="none" dirty="0" smtClean="0">
                <a:solidFill>
                  <a:schemeClr val="tx2">
                    <a:lumMod val="50000"/>
                  </a:schemeClr>
                </a:solidFill>
                <a:latin typeface="HY견고딕" charset="0"/>
                <a:ea typeface="HY견고딕" charset="0"/>
              </a:rPr>
              <a:t>&amp; </a:t>
            </a:r>
            <a:r>
              <a:rPr lang="ko-KR" altLang="en-US" sz="1800" b="0" strike="noStrike" cap="none" dirty="0" smtClean="0">
                <a:solidFill>
                  <a:schemeClr val="tx2">
                    <a:lumMod val="50000"/>
                  </a:schemeClr>
                </a:solidFill>
                <a:latin typeface="HY견고딕" charset="0"/>
                <a:ea typeface="HY견고딕" charset="0"/>
              </a:rPr>
              <a:t>모니터링</a:t>
            </a:r>
            <a:endParaRPr lang="en-US" altLang="ko-KR" sz="1800" b="0" strike="noStrike" cap="none" dirty="0" smtClean="0">
              <a:solidFill>
                <a:schemeClr val="tx2">
                  <a:lumMod val="50000"/>
                </a:schemeClr>
              </a:solidFill>
              <a:latin typeface="HY견고딕" charset="0"/>
              <a:ea typeface="HY견고딕" charset="0"/>
            </a:endParaRPr>
          </a:p>
          <a:p>
            <a:pPr marL="342900" indent="-34290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ko-KR" altLang="en-US" dirty="0" smtClean="0">
                <a:solidFill>
                  <a:schemeClr val="tx2">
                    <a:lumMod val="50000"/>
                  </a:schemeClr>
                </a:solidFill>
                <a:latin typeface="HY견고딕" charset="0"/>
                <a:ea typeface="HY견고딕" charset="0"/>
              </a:rPr>
              <a:t>프로젝트 향후 계획</a:t>
            </a:r>
            <a:endParaRPr lang="ko-KR" altLang="en-US" sz="1800" b="0" strike="noStrike" cap="none" dirty="0" smtClean="0">
              <a:solidFill>
                <a:schemeClr val="tx2">
                  <a:lumMod val="50000"/>
                </a:schemeClr>
              </a:solidFill>
              <a:latin typeface="HY견고딕" charset="0"/>
              <a:ea typeface="HY견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48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>
      <p:transition spd="slow">
        <p:push dir="l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115695" y="201930"/>
            <a:ext cx="6768465" cy="83121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chemeClr val="accent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A1:</a:t>
            </a:r>
            <a:r>
              <a:rPr lang="ko-KR" altLang="en-US" sz="4800" dirty="0" err="1" smtClean="0">
                <a:solidFill>
                  <a:schemeClr val="accent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인젝션</a:t>
            </a:r>
            <a:endParaRPr lang="ko-KR" altLang="en-US" sz="4800" dirty="0">
              <a:solidFill>
                <a:schemeClr val="accent1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-52705" y="1066800"/>
            <a:ext cx="2304415" cy="7175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100000">
                <a:schemeClr val="tx2">
                  <a:lumMod val="90000"/>
                  <a:lumOff val="10000"/>
                  <a:alpha val="9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251075" y="1066800"/>
            <a:ext cx="2304415" cy="717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55490" y="1066800"/>
            <a:ext cx="2304415" cy="717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853555" y="1066800"/>
            <a:ext cx="2304415" cy="717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55576" y="1659795"/>
            <a:ext cx="1197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2400" b="1" dirty="0" smtClean="0">
                <a:solidFill>
                  <a:schemeClr val="tx2">
                    <a:lumMod val="50000"/>
                  </a:schemeClr>
                </a:solidFill>
              </a:rPr>
              <a:t> 정의</a:t>
            </a:r>
            <a:endParaRPr lang="ko-KR" alt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5576" y="4005064"/>
            <a:ext cx="1813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2400" b="1" dirty="0" smtClean="0">
                <a:solidFill>
                  <a:schemeClr val="tx2">
                    <a:lumMod val="50000"/>
                  </a:schemeClr>
                </a:solidFill>
              </a:rPr>
              <a:t> 보안대책</a:t>
            </a:r>
            <a:endParaRPr lang="ko-KR" alt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2203015"/>
            <a:ext cx="7754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SQL, OS, XXE, LDAP </a:t>
            </a:r>
            <a:r>
              <a:rPr lang="ko-KR" altLang="en-US" dirty="0" err="1" smtClean="0"/>
              <a:t>인젝션</a:t>
            </a:r>
            <a:r>
              <a:rPr lang="ko-KR" altLang="en-US" dirty="0" smtClean="0"/>
              <a:t> 취약점은 신뢰할 수 없는 데이터가 명령어나 </a:t>
            </a:r>
            <a:endParaRPr lang="en-US" altLang="ko-KR" dirty="0" smtClean="0"/>
          </a:p>
          <a:p>
            <a:r>
              <a:rPr lang="ko-KR" altLang="en-US" dirty="0" smtClean="0"/>
              <a:t>쿼리문의 일부분으로써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인터프리터로 보내질 때 발생한다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71599" y="4581128"/>
            <a:ext cx="81313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웹 방화벽 </a:t>
            </a:r>
            <a:r>
              <a:rPr lang="en-US" altLang="ko-KR" dirty="0" smtClean="0"/>
              <a:t>WAF</a:t>
            </a:r>
            <a:r>
              <a:rPr lang="ko-KR" altLang="en-US" dirty="0" smtClean="0"/>
              <a:t>를 사용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특수문자 입력 차단</a:t>
            </a:r>
            <a:r>
              <a:rPr lang="en-US" altLang="ko-KR" dirty="0" smtClean="0"/>
              <a:t>, SQL</a:t>
            </a:r>
            <a:r>
              <a:rPr lang="ko-KR" altLang="en-US" dirty="0" smtClean="0"/>
              <a:t>서버 에러 메시지 표시 금지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일반 사용자 권한으로 시스템 저장 프로시저 접근 차단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6690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>
      <p:transition spd="slow">
        <p:push dir="l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115695" y="201930"/>
            <a:ext cx="6768465" cy="83121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chemeClr val="accent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A2:</a:t>
            </a:r>
            <a:r>
              <a:rPr lang="ko-KR" altLang="en-US" sz="4800" dirty="0" smtClean="0">
                <a:solidFill>
                  <a:schemeClr val="accent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취약점 인증</a:t>
            </a:r>
            <a:endParaRPr lang="ko-KR" altLang="en-US" sz="4800" dirty="0">
              <a:solidFill>
                <a:schemeClr val="accent1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-52705" y="1066800"/>
            <a:ext cx="2304415" cy="7175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100000">
                <a:schemeClr val="tx2">
                  <a:lumMod val="90000"/>
                  <a:lumOff val="10000"/>
                  <a:alpha val="9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251075" y="1066800"/>
            <a:ext cx="2304415" cy="717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55490" y="1066800"/>
            <a:ext cx="2304415" cy="717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853555" y="1066800"/>
            <a:ext cx="2304415" cy="717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55576" y="1659795"/>
            <a:ext cx="1197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2400" b="1" dirty="0" smtClean="0">
                <a:solidFill>
                  <a:schemeClr val="tx2">
                    <a:lumMod val="50000"/>
                  </a:schemeClr>
                </a:solidFill>
              </a:rPr>
              <a:t> 정의</a:t>
            </a:r>
            <a:endParaRPr lang="ko-KR" alt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005064"/>
            <a:ext cx="1813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2400" b="1" dirty="0" smtClean="0">
                <a:solidFill>
                  <a:schemeClr val="tx2">
                    <a:lumMod val="50000"/>
                  </a:schemeClr>
                </a:solidFill>
              </a:rPr>
              <a:t> 보안대책</a:t>
            </a:r>
            <a:endParaRPr lang="ko-KR" alt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1600" y="2203015"/>
            <a:ext cx="74863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인증 및 세션 관리와 관련된 </a:t>
            </a:r>
            <a:r>
              <a:rPr lang="ko-KR" altLang="en-US" dirty="0" err="1" smtClean="0"/>
              <a:t>에플리케이션</a:t>
            </a:r>
            <a:r>
              <a:rPr lang="ko-KR" altLang="en-US" dirty="0" smtClean="0"/>
              <a:t> 기능이 종종 잘못 구현되어 </a:t>
            </a:r>
            <a:endParaRPr lang="en-US" altLang="ko-KR" dirty="0" smtClean="0"/>
          </a:p>
          <a:p>
            <a:r>
              <a:rPr lang="ko-KR" altLang="en-US" dirty="0" smtClean="0"/>
              <a:t>공격자에게 취약한 암호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키 또는 세션 토큰을 제공하여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사용자의</a:t>
            </a:r>
            <a:endParaRPr lang="en-US" altLang="ko-KR" dirty="0" smtClean="0"/>
          </a:p>
          <a:p>
            <a:r>
              <a:rPr lang="ko-KR" altLang="en-US" dirty="0" smtClean="0"/>
              <a:t>권한을 착취하는 것을 말한다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71599" y="4581128"/>
            <a:ext cx="76498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강력한 패스워드 정책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전송 중의 자격증명 보호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서버 측 인증 기술 사용</a:t>
            </a:r>
            <a:endParaRPr lang="en-US" altLang="ko-KR" dirty="0" smtClean="0"/>
          </a:p>
          <a:p>
            <a:r>
              <a:rPr lang="ko-KR" altLang="en-US" dirty="0" smtClean="0"/>
              <a:t>인증 관련 정보는 </a:t>
            </a:r>
            <a:r>
              <a:rPr lang="en-US" altLang="ko-KR" dirty="0" smtClean="0"/>
              <a:t>Get </a:t>
            </a:r>
            <a:r>
              <a:rPr lang="ko-KR" altLang="en-US" dirty="0" smtClean="0"/>
              <a:t>방식이 아닌 </a:t>
            </a:r>
            <a:r>
              <a:rPr lang="en-US" altLang="ko-KR" dirty="0" smtClean="0"/>
              <a:t>Post</a:t>
            </a:r>
            <a:r>
              <a:rPr lang="ko-KR" altLang="en-US" dirty="0" smtClean="0"/>
              <a:t>방식으로 요청</a:t>
            </a:r>
            <a:endParaRPr lang="en-US" altLang="ko-KR" dirty="0" smtClean="0"/>
          </a:p>
          <a:p>
            <a:r>
              <a:rPr lang="ko-KR" altLang="en-US" dirty="0" smtClean="0"/>
              <a:t>동시 로그인 금지 및 암호화 채널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9048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>
      <p:transition spd="slow">
        <p:push dir="l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95615" y="201930"/>
            <a:ext cx="8316845" cy="83099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chemeClr val="accent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A3:</a:t>
            </a:r>
            <a:r>
              <a:rPr lang="ko-KR" altLang="en-US" sz="4800" dirty="0" smtClean="0">
                <a:solidFill>
                  <a:schemeClr val="accent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민감한 데이터 노출</a:t>
            </a:r>
            <a:endParaRPr lang="ko-KR" altLang="en-US" sz="4800" dirty="0">
              <a:solidFill>
                <a:schemeClr val="accent1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-52705" y="1066800"/>
            <a:ext cx="2304415" cy="7175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100000">
                <a:schemeClr val="tx2">
                  <a:lumMod val="90000"/>
                  <a:lumOff val="10000"/>
                  <a:alpha val="9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251075" y="1066800"/>
            <a:ext cx="2304415" cy="717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55490" y="1066800"/>
            <a:ext cx="2304415" cy="717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853555" y="1066800"/>
            <a:ext cx="2304415" cy="717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55576" y="1659795"/>
            <a:ext cx="1197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2400" b="1" dirty="0" smtClean="0">
                <a:solidFill>
                  <a:schemeClr val="tx2">
                    <a:lumMod val="50000"/>
                  </a:schemeClr>
                </a:solidFill>
              </a:rPr>
              <a:t> 정의</a:t>
            </a:r>
            <a:endParaRPr lang="ko-KR" alt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005064"/>
            <a:ext cx="1813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2400" b="1" dirty="0" smtClean="0">
                <a:solidFill>
                  <a:schemeClr val="tx2">
                    <a:lumMod val="50000"/>
                  </a:schemeClr>
                </a:solidFill>
              </a:rPr>
              <a:t> 보안대책</a:t>
            </a:r>
            <a:endParaRPr lang="ko-KR" alt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1600" y="2203015"/>
            <a:ext cx="81451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대부분의 웹 </a:t>
            </a:r>
            <a:r>
              <a:rPr lang="ko-KR" altLang="en-US" dirty="0"/>
              <a:t>어</a:t>
            </a:r>
            <a:r>
              <a:rPr lang="ko-KR" altLang="en-US" dirty="0" smtClean="0"/>
              <a:t>플리케이션과 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는 금융</a:t>
            </a:r>
            <a:r>
              <a:rPr lang="en-US" altLang="ko-KR" dirty="0" smtClean="0"/>
              <a:t>, </a:t>
            </a:r>
            <a:r>
              <a:rPr lang="ko-KR" altLang="en-US" dirty="0" smtClean="0"/>
              <a:t>건강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개인식별</a:t>
            </a:r>
            <a:r>
              <a:rPr lang="ko-KR" altLang="en-US" dirty="0" smtClean="0"/>
              <a:t>정보와 같은 민감한 </a:t>
            </a:r>
            <a:endParaRPr lang="en-US" altLang="ko-KR" dirty="0" smtClean="0"/>
          </a:p>
          <a:p>
            <a:r>
              <a:rPr lang="ko-KR" altLang="en-US" dirty="0" smtClean="0"/>
              <a:t>정보를</a:t>
            </a:r>
            <a:r>
              <a:rPr lang="en-US" altLang="ko-KR" dirty="0"/>
              <a:t> </a:t>
            </a:r>
            <a:r>
              <a:rPr lang="ko-KR" altLang="en-US" dirty="0" smtClean="0"/>
              <a:t>제대로 보호하지 않습니다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공격자는 신용카드 사기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신분 도용 </a:t>
            </a:r>
            <a:endParaRPr lang="en-US" altLang="ko-KR" dirty="0" smtClean="0"/>
          </a:p>
          <a:p>
            <a:r>
              <a:rPr lang="ko-KR" altLang="en-US" dirty="0" smtClean="0"/>
              <a:t>또는 다른 </a:t>
            </a:r>
            <a:r>
              <a:rPr lang="ko-KR" altLang="en-US" dirty="0" smtClean="0"/>
              <a:t>범죄를 수행하는 취약한 데이터를 훔치거나 변경활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71599" y="4581128"/>
            <a:ext cx="7978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인증 정보와 같은 민감한 정보 전송 시 안전하게 암호화해서 전송해야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쿠키에 포함되는 중요 정보는 암호화해서 전송해야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4386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>
      <p:transition spd="slow">
        <p:push dir="l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91580" y="201930"/>
            <a:ext cx="7632769" cy="83099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chemeClr val="accent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A4:XML-</a:t>
            </a:r>
            <a:r>
              <a:rPr lang="ko-KR" altLang="en-US" sz="4800" dirty="0" smtClean="0">
                <a:solidFill>
                  <a:schemeClr val="accent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외부 개체</a:t>
            </a:r>
            <a:r>
              <a:rPr lang="en-US" altLang="ko-KR" sz="4800" dirty="0" smtClean="0">
                <a:solidFill>
                  <a:schemeClr val="accent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(XXE)</a:t>
            </a:r>
            <a:endParaRPr lang="ko-KR" altLang="en-US" sz="4800" dirty="0">
              <a:solidFill>
                <a:schemeClr val="accent1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-52705" y="1066800"/>
            <a:ext cx="2304415" cy="7175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100000">
                <a:schemeClr val="tx2">
                  <a:lumMod val="90000"/>
                  <a:lumOff val="10000"/>
                  <a:alpha val="9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251075" y="1066800"/>
            <a:ext cx="2304415" cy="717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55490" y="1066800"/>
            <a:ext cx="2304415" cy="717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853555" y="1066800"/>
            <a:ext cx="2304415" cy="717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55576" y="1659795"/>
            <a:ext cx="1197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2400" b="1" dirty="0" smtClean="0">
                <a:solidFill>
                  <a:schemeClr val="tx2">
                    <a:lumMod val="50000"/>
                  </a:schemeClr>
                </a:solidFill>
              </a:rPr>
              <a:t> 정의</a:t>
            </a:r>
            <a:endParaRPr lang="ko-KR" alt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005064"/>
            <a:ext cx="1813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2400" b="1" dirty="0" smtClean="0">
                <a:solidFill>
                  <a:schemeClr val="tx2">
                    <a:lumMod val="50000"/>
                  </a:schemeClr>
                </a:solidFill>
              </a:rPr>
              <a:t> 보안대책</a:t>
            </a:r>
            <a:endParaRPr lang="ko-KR" alt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1600" y="2203015"/>
            <a:ext cx="806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XXE</a:t>
            </a:r>
            <a:r>
              <a:rPr lang="ko-KR" altLang="en-US" dirty="0" smtClean="0"/>
              <a:t>취약점은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파싱하는</a:t>
            </a:r>
            <a:r>
              <a:rPr lang="ko-KR" altLang="en-US" dirty="0" smtClean="0"/>
              <a:t> 과정에서  </a:t>
            </a:r>
            <a:r>
              <a:rPr lang="en-US" altLang="ko-KR" dirty="0" smtClean="0"/>
              <a:t>ENTITY </a:t>
            </a:r>
            <a:r>
              <a:rPr lang="ko-KR" altLang="en-US" dirty="0" smtClean="0"/>
              <a:t>속성을 이용한 공격입니다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71599" y="4581128"/>
            <a:ext cx="76869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XML Parser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DOCTYPE </a:t>
            </a:r>
            <a:r>
              <a:rPr lang="ko-KR" altLang="en-US" dirty="0" smtClean="0"/>
              <a:t>태그를 사용하지 않도록 설정한다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코드 상 </a:t>
            </a:r>
            <a:r>
              <a:rPr lang="en-US" altLang="ko-KR" dirty="0" smtClean="0"/>
              <a:t>DOCTYPE </a:t>
            </a:r>
            <a:r>
              <a:rPr lang="ko-KR" altLang="en-US" dirty="0" smtClean="0"/>
              <a:t>태그를 포함하는 입력을 차단하도록 입력 검증을 사용</a:t>
            </a:r>
            <a:endParaRPr lang="en-US" altLang="ko-KR" dirty="0" smtClean="0"/>
          </a:p>
          <a:p>
            <a:r>
              <a:rPr lang="en-US" altLang="ko-KR" dirty="0" smtClean="0"/>
              <a:t>XML</a:t>
            </a:r>
            <a:r>
              <a:rPr lang="ko-KR" altLang="en-US" dirty="0"/>
              <a:t> </a:t>
            </a:r>
            <a:r>
              <a:rPr lang="en-US" altLang="ko-KR" dirty="0" smtClean="0"/>
              <a:t>Parser</a:t>
            </a:r>
            <a:r>
              <a:rPr lang="ko-KR" altLang="en-US" dirty="0" smtClean="0"/>
              <a:t>에서 외부 </a:t>
            </a:r>
            <a:r>
              <a:rPr lang="en-US" altLang="ko-KR" dirty="0" smtClean="0"/>
              <a:t>Entity</a:t>
            </a:r>
            <a:r>
              <a:rPr lang="ko-KR" altLang="en-US" dirty="0" smtClean="0"/>
              <a:t>를 금지시킨다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007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>
      <p:transition spd="slow">
        <p:push dir="l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91580" y="201930"/>
            <a:ext cx="7632769" cy="83099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chemeClr val="accent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A4:XML-</a:t>
            </a:r>
            <a:r>
              <a:rPr lang="ko-KR" altLang="en-US" sz="4800" dirty="0" smtClean="0">
                <a:solidFill>
                  <a:schemeClr val="accent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외부 개체</a:t>
            </a:r>
            <a:r>
              <a:rPr lang="en-US" altLang="ko-KR" sz="4800" dirty="0" smtClean="0">
                <a:solidFill>
                  <a:schemeClr val="accent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(XXE)</a:t>
            </a:r>
            <a:endParaRPr lang="ko-KR" altLang="en-US" sz="4800" dirty="0">
              <a:solidFill>
                <a:schemeClr val="accent1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-52705" y="1066800"/>
            <a:ext cx="2304415" cy="7175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100000">
                <a:schemeClr val="tx2">
                  <a:lumMod val="90000"/>
                  <a:lumOff val="10000"/>
                  <a:alpha val="9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251075" y="1066800"/>
            <a:ext cx="2304415" cy="717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55490" y="1066800"/>
            <a:ext cx="2304415" cy="717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853555" y="1066800"/>
            <a:ext cx="2304415" cy="717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511660" y="2312877"/>
            <a:ext cx="6768751" cy="1846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&lt;?xml version=“1.0”?&gt;</a:t>
            </a:r>
          </a:p>
          <a:p>
            <a:r>
              <a:rPr lang="en-US" altLang="ko-KR" sz="1600" dirty="0" smtClean="0"/>
              <a:t>&lt;!DOCTYPE change-log [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smtClean="0">
                <a:solidFill>
                  <a:srgbClr val="FF0000"/>
                </a:solidFill>
              </a:rPr>
              <a:t>&lt;!ENTITY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systemEntity</a:t>
            </a:r>
            <a:r>
              <a:rPr lang="en-US" altLang="ko-KR" sz="1600" dirty="0" smtClean="0">
                <a:solidFill>
                  <a:srgbClr val="FF0000"/>
                </a:solidFill>
              </a:rPr>
              <a:t> SYSTEM “../../../../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etc</a:t>
            </a:r>
            <a:r>
              <a:rPr lang="en-US" altLang="ko-KR" sz="1600" dirty="0" smtClean="0">
                <a:solidFill>
                  <a:srgbClr val="FF0000"/>
                </a:solidFill>
              </a:rPr>
              <a:t>/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passwd</a:t>
            </a:r>
            <a:r>
              <a:rPr lang="en-US" altLang="ko-KR" sz="1600" dirty="0" smtClean="0">
                <a:solidFill>
                  <a:srgbClr val="FF0000"/>
                </a:solidFill>
              </a:rPr>
              <a:t>”&gt;</a:t>
            </a:r>
          </a:p>
          <a:p>
            <a:r>
              <a:rPr lang="en-US" altLang="ko-KR" sz="1600" dirty="0" smtClean="0"/>
              <a:t>]&gt;</a:t>
            </a:r>
          </a:p>
          <a:p>
            <a:r>
              <a:rPr lang="en-US" altLang="ko-KR" sz="1600" dirty="0" smtClean="0"/>
              <a:t>&lt;change-log&gt;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smtClean="0"/>
              <a:t>&lt;text</a:t>
            </a:r>
            <a:r>
              <a:rPr lang="en-US" altLang="ko-KR" sz="1600" dirty="0" smtClean="0">
                <a:solidFill>
                  <a:srgbClr val="FF0000"/>
                </a:solidFill>
              </a:rPr>
              <a:t>&gt;&amp;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systemEntity</a:t>
            </a:r>
            <a:r>
              <a:rPr lang="en-US" altLang="ko-KR" sz="1600" dirty="0" smtClean="0"/>
              <a:t>;&lt;/text&gt;;</a:t>
            </a:r>
          </a:p>
          <a:p>
            <a:r>
              <a:rPr lang="en-US" altLang="ko-KR" sz="1600" dirty="0" smtClean="0"/>
              <a:t>&lt;/change-log&gt;</a:t>
            </a:r>
            <a:endParaRPr lang="ko-KR" alt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755576" y="1659795"/>
            <a:ext cx="6885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2">
                    <a:lumMod val="50000"/>
                  </a:schemeClr>
                </a:solidFill>
              </a:rPr>
              <a:t>상대경로를 이용한 원하는 파일 액세스가 가능함</a:t>
            </a:r>
            <a:endParaRPr lang="ko-KR" alt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11659" y="4311936"/>
            <a:ext cx="6768751" cy="1846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&lt;?xml version=“1.0”?&gt;</a:t>
            </a:r>
          </a:p>
          <a:p>
            <a:r>
              <a:rPr lang="en-US" altLang="ko-KR" sz="1600" dirty="0" smtClean="0"/>
              <a:t>&lt;!DOCTYPE change-log [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smtClean="0">
                <a:solidFill>
                  <a:srgbClr val="FF0000"/>
                </a:solidFill>
              </a:rPr>
              <a:t>&lt;!ENTITY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systemEntity</a:t>
            </a:r>
            <a:r>
              <a:rPr lang="en-US" altLang="ko-KR" sz="1600" dirty="0" smtClean="0">
                <a:solidFill>
                  <a:srgbClr val="FF0000"/>
                </a:solidFill>
              </a:rPr>
              <a:t> SYSTEM “.file:///etc/passwd”&gt;</a:t>
            </a:r>
          </a:p>
          <a:p>
            <a:r>
              <a:rPr lang="en-US" altLang="ko-KR" sz="1600" dirty="0" smtClean="0"/>
              <a:t>]&gt;</a:t>
            </a:r>
          </a:p>
          <a:p>
            <a:r>
              <a:rPr lang="en-US" altLang="ko-KR" sz="1600" dirty="0" smtClean="0"/>
              <a:t>&lt;change-log&gt;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smtClean="0"/>
              <a:t>&lt;text</a:t>
            </a:r>
            <a:r>
              <a:rPr lang="en-US" altLang="ko-KR" sz="1600" dirty="0" smtClean="0">
                <a:solidFill>
                  <a:srgbClr val="FF0000"/>
                </a:solidFill>
              </a:rPr>
              <a:t>&gt;&amp;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systemEntity</a:t>
            </a:r>
            <a:r>
              <a:rPr lang="en-US" altLang="ko-KR" sz="1600" dirty="0" smtClean="0"/>
              <a:t>;&lt;/text&gt;;</a:t>
            </a:r>
          </a:p>
          <a:p>
            <a:r>
              <a:rPr lang="en-US" altLang="ko-KR" sz="1600" dirty="0" smtClean="0"/>
              <a:t>&lt;/change-log&gt;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1686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>
      <p:transition spd="slow">
        <p:push dir="l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115695" y="201930"/>
            <a:ext cx="6768465" cy="83121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chemeClr val="accent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A5:</a:t>
            </a:r>
            <a:r>
              <a:rPr lang="ko-KR" altLang="en-US" sz="4800" dirty="0" smtClean="0">
                <a:solidFill>
                  <a:schemeClr val="accent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취약점 접근</a:t>
            </a:r>
            <a:r>
              <a:rPr lang="en-US" altLang="ko-KR" sz="4800" dirty="0" smtClean="0">
                <a:solidFill>
                  <a:schemeClr val="accent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4800" dirty="0" smtClean="0">
                <a:solidFill>
                  <a:schemeClr val="accent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통제</a:t>
            </a:r>
            <a:endParaRPr lang="ko-KR" altLang="en-US" sz="4800" dirty="0">
              <a:solidFill>
                <a:schemeClr val="accent1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-52705" y="1066800"/>
            <a:ext cx="2304415" cy="7175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100000">
                <a:schemeClr val="tx2">
                  <a:lumMod val="90000"/>
                  <a:lumOff val="10000"/>
                  <a:alpha val="9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251075" y="1066800"/>
            <a:ext cx="2304415" cy="717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55490" y="1066800"/>
            <a:ext cx="2304415" cy="717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853555" y="1066800"/>
            <a:ext cx="2304415" cy="717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55576" y="1659795"/>
            <a:ext cx="1197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2400" b="1" dirty="0" smtClean="0">
                <a:solidFill>
                  <a:schemeClr val="tx2">
                    <a:lumMod val="50000"/>
                  </a:schemeClr>
                </a:solidFill>
              </a:rPr>
              <a:t> 정의</a:t>
            </a:r>
            <a:endParaRPr lang="ko-KR" alt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005064"/>
            <a:ext cx="1813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2400" b="1" dirty="0" smtClean="0">
                <a:solidFill>
                  <a:schemeClr val="tx2">
                    <a:lumMod val="50000"/>
                  </a:schemeClr>
                </a:solidFill>
              </a:rPr>
              <a:t> 보안대책</a:t>
            </a:r>
            <a:endParaRPr lang="ko-KR" alt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1600" y="2203015"/>
            <a:ext cx="7778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취약한 접근 제어는 인증된 사용자가 수행할 수 있는 것에 제한이 재대로 </a:t>
            </a:r>
            <a:endParaRPr lang="en-US" altLang="ko-KR" dirty="0" smtClean="0"/>
          </a:p>
          <a:p>
            <a:r>
              <a:rPr lang="ko-KR" altLang="en-US" dirty="0" smtClean="0"/>
              <a:t>적용되지 않는 것을 의미합니다</a:t>
            </a:r>
            <a:r>
              <a:rPr lang="en-US" altLang="ko-KR" dirty="0" smtClean="0"/>
              <a:t>. </a:t>
            </a:r>
            <a:endParaRPr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971599" y="4581128"/>
            <a:ext cx="792556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관리자 페이지에 임의의 사용자가 접근할 수 없도록 관리자 페이지에 </a:t>
            </a:r>
            <a:endParaRPr lang="en-US" altLang="ko-KR" dirty="0" smtClean="0"/>
          </a:p>
          <a:p>
            <a:r>
              <a:rPr lang="ko-KR" altLang="en-US" dirty="0" smtClean="0"/>
              <a:t>접근할</a:t>
            </a:r>
            <a:r>
              <a:rPr lang="en-US" altLang="ko-KR" dirty="0"/>
              <a:t> </a:t>
            </a:r>
            <a:r>
              <a:rPr lang="ko-KR" altLang="en-US" dirty="0" smtClean="0"/>
              <a:t>수 없도록 접근권한을 설정한다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웹 관리자 메뉴의 접근을 특정 네트워크 대역으로 제한</a:t>
            </a:r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관리자 페이지 각각에 대하여 관리자 인증을 위한 세션을 관리</a:t>
            </a:r>
            <a:endParaRPr lang="en-US" altLang="ko-KR" dirty="0" smtClean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정보시스템 및 정보보호시스템에 대한 접근은 사용자 인증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로그인 횟수 </a:t>
            </a:r>
            <a:endParaRPr lang="en-US" altLang="ko-KR" dirty="0" smtClean="0"/>
          </a:p>
          <a:p>
            <a:r>
              <a:rPr lang="ko-KR" altLang="en-US" dirty="0" smtClean="0"/>
              <a:t>제한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불법 로그인 시도 경고 등 안전한 사용자 인증 절차에 의해 통제</a:t>
            </a:r>
            <a:endParaRPr lang="en-US" altLang="ko-KR" dirty="0" smtClean="0"/>
          </a:p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강화된 인증수단</a:t>
            </a:r>
            <a:r>
              <a:rPr lang="en-US" altLang="ko-KR" dirty="0" smtClean="0"/>
              <a:t>(OTP, </a:t>
            </a:r>
            <a:r>
              <a:rPr lang="ko-KR" altLang="en-US" dirty="0" smtClean="0"/>
              <a:t>공인인증서 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 적용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59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>
      <p:transition spd="slow">
        <p:push dir="l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115695" y="201930"/>
            <a:ext cx="6768465" cy="83121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chemeClr val="accent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A5:</a:t>
            </a:r>
            <a:r>
              <a:rPr lang="ko-KR" altLang="en-US" sz="4800" dirty="0" smtClean="0">
                <a:solidFill>
                  <a:schemeClr val="accent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취약점 접근</a:t>
            </a:r>
            <a:r>
              <a:rPr lang="en-US" altLang="ko-KR" sz="4800" dirty="0" smtClean="0">
                <a:solidFill>
                  <a:schemeClr val="accent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4800" dirty="0" smtClean="0">
                <a:solidFill>
                  <a:schemeClr val="accent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통제</a:t>
            </a:r>
            <a:endParaRPr lang="ko-KR" altLang="en-US" sz="4800" dirty="0">
              <a:solidFill>
                <a:schemeClr val="accent1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-52705" y="1066800"/>
            <a:ext cx="2304415" cy="7175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100000">
                <a:schemeClr val="tx2">
                  <a:lumMod val="90000"/>
                  <a:lumOff val="10000"/>
                  <a:alpha val="9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251075" y="1066800"/>
            <a:ext cx="2304415" cy="717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55490" y="1066800"/>
            <a:ext cx="2304415" cy="717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853555" y="1066800"/>
            <a:ext cx="2304415" cy="717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3" y="1592796"/>
            <a:ext cx="3277020" cy="208014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592796"/>
            <a:ext cx="3619020" cy="208013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187" y="4365104"/>
            <a:ext cx="3585479" cy="2194913"/>
          </a:xfrm>
          <a:prstGeom prst="rect">
            <a:avLst/>
          </a:prstGeom>
        </p:spPr>
      </p:pic>
      <p:sp>
        <p:nvSpPr>
          <p:cNvPr id="14" name="오른쪽 화살표 13"/>
          <p:cNvSpPr/>
          <p:nvPr/>
        </p:nvSpPr>
        <p:spPr>
          <a:xfrm>
            <a:off x="4164976" y="2391789"/>
            <a:ext cx="720080" cy="36004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 rot="7506489">
            <a:off x="6267641" y="3881593"/>
            <a:ext cx="720080" cy="36004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81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>
      <p:transition spd="slow">
        <p:push dir="l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Pages>20</Pages>
  <Words>721</Words>
  <Characters>0</Characters>
  <Application>Microsoft Office PowerPoint</Application>
  <DocSecurity>0</DocSecurity>
  <PresentationFormat>화면 슬라이드 쇼(4:3)</PresentationFormat>
  <Lines>0</Lines>
  <Paragraphs>115</Paragraphs>
  <Slides>16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±¼¸²</vt:lpstr>
      <vt:lpstr>HY견고딕</vt:lpstr>
      <vt:lpstr>맑은 고딕</vt:lpstr>
      <vt:lpstr>Arial</vt:lpstr>
      <vt:lpstr>Wingdings</vt:lpstr>
      <vt:lpstr>Office 테마</vt:lpstr>
      <vt:lpstr>Office theme</vt:lpstr>
      <vt:lpstr>KIST 프로젝트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인간관계론 발표</dc:title>
  <dc:creator>user</dc:creator>
  <cp:lastModifiedBy>정 요한</cp:lastModifiedBy>
  <cp:revision>60</cp:revision>
  <dcterms:modified xsi:type="dcterms:W3CDTF">2018-12-27T10:08:41Z</dcterms:modified>
</cp:coreProperties>
</file>