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858000" cy="9906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360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5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514350" y="1621189"/>
            <a:ext cx="5829300" cy="344876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4907757" y="527402"/>
            <a:ext cx="1478756" cy="8394879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71487" y="527402"/>
            <a:ext cx="4350547" cy="8394879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7" cy="412062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67916" y="6629226"/>
            <a:ext cx="5915027" cy="21669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71487" y="2637014"/>
            <a:ext cx="2914651" cy="628526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7" cy="191470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2381" y="2428345"/>
            <a:ext cx="2901257" cy="11900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0">
              <a:buSzTx/>
              <a:buFontTx/>
              <a:buNone/>
              <a:defRPr sz="1800" b="1"/>
            </a:lvl2pPr>
            <a:lvl3pPr marL="0" indent="0">
              <a:buSzTx/>
              <a:buFontTx/>
              <a:buNone/>
              <a:defRPr sz="1800" b="1"/>
            </a:lvl3pPr>
            <a:lvl4pPr marL="0" indent="0">
              <a:buSzTx/>
              <a:buFontTx/>
              <a:buNone/>
              <a:defRPr sz="1800" b="1"/>
            </a:lvl4pPr>
            <a:lvl5pPr marL="0" indent="0">
              <a:buSzTx/>
              <a:buFontTx/>
              <a:buNone/>
              <a:defRPr sz="18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71862" y="2428346"/>
            <a:ext cx="2915545" cy="119009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915541" y="1426282"/>
            <a:ext cx="3471866" cy="70396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381" y="2971799"/>
            <a:ext cx="2211884" cy="550563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915541" y="1426282"/>
            <a:ext cx="3471866" cy="703968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2381" y="2971800"/>
            <a:ext cx="2211884" cy="550562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71487" y="527405"/>
            <a:ext cx="5915027" cy="19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71487" y="2637014"/>
            <a:ext cx="5915027" cy="628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162493" y="9335879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>
            <a:spLocks noGrp="1"/>
          </p:cNvSpPr>
          <p:nvPr>
            <p:ph type="title"/>
          </p:nvPr>
        </p:nvSpPr>
        <p:spPr>
          <a:xfrm>
            <a:off x="0" y="527405"/>
            <a:ext cx="6845300" cy="1914701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Sharding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6"/>
          <p:cNvSpPr txBox="1"/>
          <p:nvPr/>
        </p:nvSpPr>
        <p:spPr>
          <a:xfrm>
            <a:off x="0" y="326384"/>
            <a:ext cx="6858000" cy="48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3. 동작 프로세스</a:t>
            </a:r>
          </a:p>
        </p:txBody>
      </p:sp>
      <p:sp>
        <p:nvSpPr>
          <p:cNvPr id="173" name="그룹 10"/>
          <p:cNvSpPr txBox="1"/>
          <p:nvPr/>
        </p:nvSpPr>
        <p:spPr>
          <a:xfrm>
            <a:off x="0" y="926694"/>
            <a:ext cx="6858000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rPr dirty="0"/>
              <a:t>(5) </a:t>
            </a:r>
            <a:r>
              <a:rPr lang="en-US" altLang="ko-KR" dirty="0"/>
              <a:t>Collator</a:t>
            </a:r>
            <a:r>
              <a:rPr lang="ko-KR" altLang="en-US" dirty="0"/>
              <a:t>는 </a:t>
            </a:r>
            <a:r>
              <a:rPr lang="en-US" altLang="ko-KR" dirty="0"/>
              <a:t>Random</a:t>
            </a:r>
            <a:r>
              <a:rPr lang="ko-KR" altLang="en-US" dirty="0"/>
              <a:t>하게 </a:t>
            </a:r>
            <a:r>
              <a:rPr lang="ko-KR" altLang="en-US" dirty="0" err="1"/>
              <a:t>샤드에</a:t>
            </a:r>
            <a:r>
              <a:rPr lang="ko-KR" altLang="en-US" dirty="0"/>
              <a:t> 배치 되고</a:t>
            </a:r>
            <a:r>
              <a:rPr lang="en-US" altLang="ko-KR" dirty="0"/>
              <a:t>, </a:t>
            </a:r>
            <a:r>
              <a:rPr lang="ko-KR" altLang="en-US" dirty="0"/>
              <a:t>미리 배정된 </a:t>
            </a:r>
            <a:r>
              <a:rPr lang="en-US" altLang="ko-KR" dirty="0"/>
              <a:t>Period </a:t>
            </a:r>
            <a:r>
              <a:rPr lang="ko-KR" altLang="en-US" dirty="0"/>
              <a:t>동안 해당 </a:t>
            </a:r>
            <a:r>
              <a:rPr lang="ko-KR" altLang="en-US" dirty="0" err="1"/>
              <a:t>샤드의</a:t>
            </a:r>
            <a:r>
              <a:rPr lang="ko-KR" altLang="en-US" dirty="0"/>
              <a:t> 이전 기록을 다운 받는다</a:t>
            </a:r>
            <a:r>
              <a:rPr lang="en-US" altLang="ko-KR" dirty="0"/>
              <a:t>. Collator</a:t>
            </a:r>
            <a:r>
              <a:rPr lang="ko-KR" altLang="en-US" dirty="0"/>
              <a:t>는 </a:t>
            </a:r>
            <a:r>
              <a:rPr lang="en-US" altLang="ko-KR" dirty="0"/>
              <a:t>Proposal</a:t>
            </a:r>
            <a:r>
              <a:rPr lang="ko-KR" altLang="en-US" dirty="0"/>
              <a:t>을 제안 받고</a:t>
            </a:r>
            <a:r>
              <a:rPr lang="en-US" altLang="ko-KR" dirty="0"/>
              <a:t>, </a:t>
            </a:r>
            <a:r>
              <a:rPr lang="ko-KR" altLang="en-US" dirty="0"/>
              <a:t>선택 한다</a:t>
            </a:r>
            <a:r>
              <a:rPr lang="en-US" altLang="ko-KR" dirty="0"/>
              <a:t>. </a:t>
            </a:r>
            <a:r>
              <a:rPr lang="ko-KR" altLang="en-US" dirty="0"/>
              <a:t>선택 된 </a:t>
            </a:r>
            <a:r>
              <a:rPr lang="en-US" altLang="ko-KR" dirty="0"/>
              <a:t>Proposal</a:t>
            </a:r>
            <a:r>
              <a:rPr lang="ko-KR" altLang="en-US" dirty="0"/>
              <a:t>을 제안한 </a:t>
            </a:r>
            <a:r>
              <a:rPr lang="en-US" altLang="ko-KR" dirty="0"/>
              <a:t>Proposer</a:t>
            </a:r>
            <a:r>
              <a:rPr lang="ko-KR" altLang="en-US" dirty="0"/>
              <a:t>에게 </a:t>
            </a:r>
            <a:r>
              <a:rPr lang="en-US" altLang="ko-KR" dirty="0"/>
              <a:t>Proposal bid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  <a:endParaRPr dirty="0"/>
          </a:p>
        </p:txBody>
      </p:sp>
      <p:grpSp>
        <p:nvGrpSpPr>
          <p:cNvPr id="177" name="그룹 10"/>
          <p:cNvGrpSpPr/>
          <p:nvPr/>
        </p:nvGrpSpPr>
        <p:grpSpPr>
          <a:xfrm>
            <a:off x="0" y="2127019"/>
            <a:ext cx="6858000" cy="2720866"/>
            <a:chOff x="0" y="0"/>
            <a:chExt cx="6858000" cy="2720864"/>
          </a:xfrm>
        </p:grpSpPr>
        <p:sp>
          <p:nvSpPr>
            <p:cNvPr id="174" name="TextBox 1"/>
            <p:cNvSpPr txBox="1"/>
            <p:nvPr/>
          </p:nvSpPr>
          <p:spPr>
            <a:xfrm>
              <a:off x="0" y="0"/>
              <a:ext cx="6858000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/>
                <a:t>(6) </a:t>
              </a:r>
              <a:r>
                <a:rPr dirty="0" err="1"/>
                <a:t>Collator들은</a:t>
              </a:r>
              <a:r>
                <a:rPr dirty="0"/>
                <a:t> </a:t>
              </a:r>
              <a:r>
                <a:rPr dirty="0" err="1"/>
                <a:t>채택한</a:t>
              </a:r>
              <a:r>
                <a:rPr dirty="0"/>
                <a:t> </a:t>
              </a:r>
              <a:r>
                <a:rPr dirty="0" err="1"/>
                <a:t>Proposal이</a:t>
              </a:r>
              <a:r>
                <a:rPr dirty="0"/>
                <a:t> </a:t>
              </a:r>
              <a:r>
                <a:rPr dirty="0" err="1"/>
                <a:t>유효한지</a:t>
              </a:r>
              <a:r>
                <a:rPr dirty="0"/>
                <a:t> </a:t>
              </a:r>
              <a:r>
                <a:rPr dirty="0" err="1"/>
                <a:t>투표한다</a:t>
              </a:r>
              <a:r>
                <a:rPr dirty="0"/>
                <a:t>.</a:t>
              </a:r>
            </a:p>
          </p:txBody>
        </p:sp>
        <p:sp>
          <p:nvSpPr>
            <p:cNvPr id="175" name="TextBox 1"/>
            <p:cNvSpPr txBox="1"/>
            <p:nvPr/>
          </p:nvSpPr>
          <p:spPr>
            <a:xfrm>
              <a:off x="0" y="584200"/>
              <a:ext cx="6858000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/>
                <a:t>(7) 2/3 </a:t>
              </a:r>
              <a:r>
                <a:rPr dirty="0" err="1"/>
                <a:t>이상의</a:t>
              </a:r>
              <a:r>
                <a:rPr dirty="0"/>
                <a:t> </a:t>
              </a:r>
              <a:r>
                <a:rPr dirty="0" err="1"/>
                <a:t>찬성을</a:t>
              </a:r>
              <a:r>
                <a:rPr dirty="0"/>
                <a:t> </a:t>
              </a:r>
              <a:r>
                <a:rPr dirty="0" err="1"/>
                <a:t>얻어내면</a:t>
              </a:r>
              <a:r>
                <a:rPr dirty="0"/>
                <a:t> </a:t>
              </a:r>
              <a:r>
                <a:rPr dirty="0" err="1"/>
                <a:t>Proposal은</a:t>
              </a:r>
              <a:r>
                <a:rPr dirty="0"/>
                <a:t> </a:t>
              </a:r>
              <a:r>
                <a:rPr dirty="0" err="1"/>
                <a:t>유효하게</a:t>
              </a:r>
              <a:r>
                <a:rPr dirty="0"/>
                <a:t> </a:t>
              </a:r>
              <a:r>
                <a:rPr dirty="0" err="1"/>
                <a:t>된다</a:t>
              </a:r>
              <a:r>
                <a:rPr dirty="0"/>
                <a:t>.</a:t>
              </a:r>
            </a:p>
          </p:txBody>
        </p:sp>
        <p:sp>
          <p:nvSpPr>
            <p:cNvPr id="176" name="TextBox 1"/>
            <p:cNvSpPr txBox="1"/>
            <p:nvPr/>
          </p:nvSpPr>
          <p:spPr>
            <a:xfrm>
              <a:off x="0" y="1168400"/>
              <a:ext cx="6858000" cy="1552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180472" indent="-180472">
                <a:buSzPct val="100000"/>
                <a:buChar char="*"/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pPr>
              <a:r>
                <a:rPr dirty="0" err="1"/>
                <a:t>Collator는</a:t>
              </a:r>
              <a:r>
                <a:rPr dirty="0"/>
                <a:t> </a:t>
              </a:r>
              <a:r>
                <a:rPr dirty="0" err="1"/>
                <a:t>add_header</a:t>
              </a:r>
              <a:r>
                <a:rPr dirty="0"/>
                <a:t> </a:t>
              </a:r>
              <a:r>
                <a:rPr dirty="0" err="1"/>
                <a:t>함수를</a:t>
              </a:r>
              <a:r>
                <a:rPr dirty="0"/>
                <a:t> </a:t>
              </a:r>
              <a:r>
                <a:rPr dirty="0" err="1"/>
                <a:t>호출</a:t>
              </a:r>
              <a:r>
                <a:rPr dirty="0"/>
                <a:t> </a:t>
              </a:r>
              <a:r>
                <a:rPr dirty="0" err="1"/>
                <a:t>하여</a:t>
              </a:r>
              <a:r>
                <a:rPr dirty="0"/>
                <a:t>, </a:t>
              </a:r>
              <a:r>
                <a:rPr dirty="0" err="1"/>
                <a:t>유효한</a:t>
              </a:r>
              <a:r>
                <a:rPr dirty="0"/>
                <a:t> </a:t>
              </a:r>
              <a:r>
                <a:rPr dirty="0" err="1"/>
                <a:t>Proposal을</a:t>
              </a:r>
              <a:r>
                <a:rPr dirty="0"/>
                <a:t> </a:t>
              </a:r>
              <a:r>
                <a:rPr dirty="0" err="1"/>
                <a:t>SMC에게</a:t>
              </a:r>
              <a:r>
                <a:rPr dirty="0"/>
                <a:t> </a:t>
              </a:r>
              <a:r>
                <a:rPr dirty="0" err="1"/>
                <a:t>전송하여</a:t>
              </a:r>
              <a:r>
                <a:rPr dirty="0"/>
                <a:t> </a:t>
              </a:r>
              <a:r>
                <a:rPr dirty="0" err="1"/>
                <a:t>메인체인에</a:t>
              </a:r>
              <a:r>
                <a:rPr dirty="0"/>
                <a:t> </a:t>
              </a:r>
              <a:r>
                <a:rPr dirty="0" err="1"/>
                <a:t>연결</a:t>
              </a:r>
              <a:r>
                <a:rPr dirty="0"/>
                <a:t> </a:t>
              </a:r>
              <a:r>
                <a:rPr dirty="0" err="1"/>
                <a:t>시킨다</a:t>
              </a:r>
              <a:r>
                <a:rPr dirty="0"/>
                <a:t>.</a:t>
              </a:r>
            </a:p>
            <a:p>
              <a: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pPr>
              <a:endParaRPr dirty="0"/>
            </a:p>
            <a:p>
              <a: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pPr>
              <a:r>
                <a:rPr dirty="0"/>
                <a:t>* </a:t>
              </a:r>
              <a:r>
                <a:rPr dirty="0" err="1"/>
                <a:t>샤딩은</a:t>
              </a:r>
              <a:r>
                <a:rPr dirty="0"/>
                <a:t> </a:t>
              </a:r>
              <a:r>
                <a:rPr dirty="0" err="1"/>
                <a:t>Phase가</a:t>
              </a:r>
              <a:r>
                <a:rPr dirty="0"/>
                <a:t> </a:t>
              </a:r>
              <a:r>
                <a:rPr dirty="0" err="1"/>
                <a:t>거듭날</a:t>
              </a:r>
              <a:r>
                <a:rPr dirty="0"/>
                <a:t> </a:t>
              </a:r>
              <a:r>
                <a:rPr dirty="0" err="1"/>
                <a:t>수록</a:t>
              </a:r>
              <a:r>
                <a:rPr dirty="0"/>
                <a:t> Executor, Cross-Shard </a:t>
              </a:r>
              <a:r>
                <a:rPr dirty="0" err="1"/>
                <a:t>등의</a:t>
              </a:r>
              <a:r>
                <a:rPr dirty="0"/>
                <a:t> </a:t>
              </a:r>
              <a:r>
                <a:rPr dirty="0" err="1"/>
                <a:t>기능이</a:t>
              </a:r>
              <a:r>
                <a:rPr dirty="0"/>
                <a:t> </a:t>
              </a:r>
              <a:r>
                <a:rPr dirty="0" err="1"/>
                <a:t>추가될</a:t>
              </a:r>
              <a:r>
                <a:rPr dirty="0"/>
                <a:t> </a:t>
              </a:r>
              <a:r>
                <a:rPr dirty="0" err="1"/>
                <a:t>예정이다</a:t>
              </a:r>
              <a:r>
                <a:rPr dirty="0"/>
                <a:t>. </a:t>
              </a:r>
              <a:r>
                <a:rPr dirty="0" err="1"/>
                <a:t>이번</a:t>
              </a:r>
              <a:r>
                <a:rPr dirty="0"/>
                <a:t> </a:t>
              </a:r>
              <a:r>
                <a:rPr dirty="0" err="1"/>
                <a:t>정리는</a:t>
              </a:r>
              <a:r>
                <a:rPr dirty="0"/>
                <a:t> Phase 1. </a:t>
              </a:r>
              <a:r>
                <a:rPr dirty="0" err="1"/>
                <a:t>나머지는</a:t>
              </a:r>
              <a:r>
                <a:rPr dirty="0"/>
                <a:t> </a:t>
              </a:r>
              <a:r>
                <a:rPr dirty="0" err="1"/>
                <a:t>아직</a:t>
              </a:r>
              <a:r>
                <a:rPr dirty="0"/>
                <a:t> </a:t>
              </a:r>
              <a:r>
                <a:rPr dirty="0" err="1"/>
                <a:t>구체화</a:t>
              </a:r>
              <a:r>
                <a:rPr dirty="0"/>
                <a:t> </a:t>
              </a:r>
              <a:r>
                <a:rPr dirty="0" err="1"/>
                <a:t>되지</a:t>
              </a:r>
              <a:r>
                <a:rPr dirty="0"/>
                <a:t> </a:t>
              </a:r>
              <a:r>
                <a:rPr dirty="0" err="1"/>
                <a:t>않았습니다</a:t>
              </a:r>
              <a:r>
                <a:rPr dirty="0"/>
                <a:t>.</a:t>
              </a:r>
            </a:p>
          </p:txBody>
        </p:sp>
      </p:grpSp>
      <p:pic>
        <p:nvPicPr>
          <p:cNvPr id="178" name="스크린샷 2018-06-25 오후 10.39.47.png" descr="스크린샷 2018-06-25 오후 10.3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87" y="5355256"/>
            <a:ext cx="5378626" cy="3949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4. Fork Choice Rule Of Shard Chain</a:t>
            </a:r>
          </a:p>
        </p:txBody>
      </p:sp>
      <p:grpSp>
        <p:nvGrpSpPr>
          <p:cNvPr id="183" name="그룹 10"/>
          <p:cNvGrpSpPr/>
          <p:nvPr/>
        </p:nvGrpSpPr>
        <p:grpSpPr>
          <a:xfrm>
            <a:off x="0" y="1226876"/>
            <a:ext cx="6858000" cy="725495"/>
            <a:chOff x="0" y="0"/>
            <a:chExt cx="6858000" cy="725493"/>
          </a:xfrm>
        </p:grpSpPr>
        <p:sp>
          <p:nvSpPr>
            <p:cNvPr id="181" name="TextBox 1"/>
            <p:cNvSpPr txBox="1"/>
            <p:nvPr/>
          </p:nvSpPr>
          <p:spPr>
            <a:xfrm>
              <a:off x="0" y="0"/>
              <a:ext cx="685800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1. Main Chain = Longest Chain</a:t>
              </a:r>
            </a:p>
          </p:txBody>
        </p:sp>
        <p:sp>
          <p:nvSpPr>
            <p:cNvPr id="182" name="TextBox 9"/>
            <p:cNvSpPr txBox="1"/>
            <p:nvPr/>
          </p:nvSpPr>
          <p:spPr>
            <a:xfrm>
              <a:off x="219890" y="378527"/>
              <a:ext cx="6418220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r>
                <a:t>- ‘가장 긴 메인 체인 내에 있는 가장 긴 샤드 체인’</a:t>
              </a:r>
            </a:p>
          </p:txBody>
        </p:sp>
      </p:grpSp>
      <p:pic>
        <p:nvPicPr>
          <p:cNvPr id="184" name="스크린샷 2018-06-25 오후 10.54.47.png" descr="스크린샷 2018-06-25 오후 10.5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11959"/>
            <a:ext cx="6858000" cy="50989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" name="그룹 10"/>
          <p:cNvGrpSpPr/>
          <p:nvPr/>
        </p:nvGrpSpPr>
        <p:grpSpPr>
          <a:xfrm>
            <a:off x="0" y="7018077"/>
            <a:ext cx="6858000" cy="1719149"/>
            <a:chOff x="0" y="0"/>
            <a:chExt cx="6858000" cy="1719148"/>
          </a:xfrm>
        </p:grpSpPr>
        <p:sp>
          <p:nvSpPr>
            <p:cNvPr id="185" name="TextBox 1"/>
            <p:cNvSpPr txBox="1"/>
            <p:nvPr/>
          </p:nvSpPr>
          <p:spPr>
            <a:xfrm>
              <a:off x="0" y="-1"/>
              <a:ext cx="6858000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상황 1.</a:t>
              </a:r>
            </a:p>
          </p:txBody>
        </p:sp>
        <p:sp>
          <p:nvSpPr>
            <p:cNvPr id="186" name="TextBox 9"/>
            <p:cNvSpPr txBox="1"/>
            <p:nvPr/>
          </p:nvSpPr>
          <p:spPr>
            <a:xfrm>
              <a:off x="219890" y="378526"/>
              <a:ext cx="6418220" cy="1340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B3 가 </a:t>
              </a:r>
              <a:r>
                <a:rPr dirty="0" err="1"/>
                <a:t>가장</a:t>
              </a:r>
              <a:r>
                <a:rPr dirty="0"/>
                <a:t> 긴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체인이기</a:t>
              </a:r>
              <a:r>
                <a:rPr dirty="0"/>
                <a:t> </a:t>
              </a:r>
              <a:r>
                <a:rPr dirty="0" err="1"/>
                <a:t>때문에</a:t>
              </a:r>
              <a:r>
                <a:rPr dirty="0"/>
                <a:t> B3의 </a:t>
              </a:r>
              <a:r>
                <a:rPr dirty="0" err="1"/>
                <a:t>체인이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체인이다</a:t>
              </a:r>
              <a:r>
                <a:rPr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(C)는 </a:t>
              </a:r>
              <a:r>
                <a:rPr dirty="0" err="1"/>
                <a:t>샤드의</a:t>
              </a:r>
              <a:r>
                <a:rPr dirty="0"/>
                <a:t> </a:t>
              </a:r>
              <a:r>
                <a:rPr dirty="0" err="1"/>
                <a:t>체인을</a:t>
              </a:r>
              <a:r>
                <a:rPr dirty="0"/>
                <a:t> </a:t>
              </a:r>
              <a:r>
                <a:rPr dirty="0" err="1"/>
                <a:t>이야기한다</a:t>
              </a:r>
              <a:r>
                <a:rPr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Collation_score</a:t>
              </a:r>
              <a:r>
                <a:rPr dirty="0"/>
                <a:t> 는 </a:t>
              </a:r>
              <a:r>
                <a:rPr dirty="0" err="1"/>
                <a:t>샤드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height </a:t>
              </a:r>
              <a:r>
                <a:rPr dirty="0" err="1"/>
                <a:t>이다</a:t>
              </a:r>
              <a:r>
                <a:rPr dirty="0"/>
                <a:t>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4. Fork Choice Rule Of Shard Chain</a:t>
            </a:r>
          </a:p>
        </p:txBody>
      </p:sp>
      <p:grpSp>
        <p:nvGrpSpPr>
          <p:cNvPr id="192" name="그룹 10"/>
          <p:cNvGrpSpPr/>
          <p:nvPr/>
        </p:nvGrpSpPr>
        <p:grpSpPr>
          <a:xfrm>
            <a:off x="0" y="5940509"/>
            <a:ext cx="6858000" cy="2996790"/>
            <a:chOff x="0" y="0"/>
            <a:chExt cx="6858000" cy="2996788"/>
          </a:xfrm>
        </p:grpSpPr>
        <p:sp>
          <p:nvSpPr>
            <p:cNvPr id="190" name="TextBox 1"/>
            <p:cNvSpPr txBox="1"/>
            <p:nvPr/>
          </p:nvSpPr>
          <p:spPr>
            <a:xfrm>
              <a:off x="0" y="-1"/>
              <a:ext cx="6858000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상황 2.</a:t>
              </a:r>
            </a:p>
          </p:txBody>
        </p:sp>
        <p:sp>
          <p:nvSpPr>
            <p:cNvPr id="191" name="TextBox 9"/>
            <p:cNvSpPr txBox="1"/>
            <p:nvPr/>
          </p:nvSpPr>
          <p:spPr>
            <a:xfrm>
              <a:off x="219890" y="378526"/>
              <a:ext cx="6418220" cy="2618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두 </a:t>
              </a:r>
              <a:r>
                <a:rPr dirty="0" err="1"/>
                <a:t>개의</a:t>
              </a:r>
              <a:r>
                <a:rPr dirty="0"/>
                <a:t> </a:t>
              </a:r>
              <a:r>
                <a:rPr dirty="0" err="1"/>
                <a:t>포크된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</a:t>
              </a:r>
              <a:r>
                <a:rPr dirty="0" err="1"/>
                <a:t>길이가</a:t>
              </a:r>
              <a:r>
                <a:rPr dirty="0"/>
                <a:t> </a:t>
              </a:r>
              <a:r>
                <a:rPr dirty="0" err="1"/>
                <a:t>같다고</a:t>
              </a:r>
              <a:r>
                <a:rPr dirty="0"/>
                <a:t> </a:t>
              </a:r>
              <a:r>
                <a:rPr dirty="0" err="1"/>
                <a:t>가정한다</a:t>
              </a:r>
              <a:r>
                <a:rPr dirty="0"/>
                <a:t>.</a:t>
              </a:r>
            </a:p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하지만</a:t>
              </a:r>
              <a:r>
                <a:rPr dirty="0"/>
                <a:t> B3’이 B3 </a:t>
              </a:r>
              <a:r>
                <a:rPr dirty="0" err="1"/>
                <a:t>보다</a:t>
              </a:r>
              <a:r>
                <a:rPr dirty="0"/>
                <a:t> </a:t>
              </a:r>
              <a:r>
                <a:rPr dirty="0" err="1"/>
                <a:t>샤드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</a:t>
              </a:r>
              <a:r>
                <a:rPr dirty="0" err="1"/>
                <a:t>길이가</a:t>
              </a:r>
              <a:r>
                <a:rPr dirty="0"/>
                <a:t> </a:t>
              </a:r>
              <a:r>
                <a:rPr dirty="0" err="1"/>
                <a:t>작기</a:t>
              </a:r>
              <a:r>
                <a:rPr dirty="0"/>
                <a:t> </a:t>
              </a:r>
              <a:r>
                <a:rPr dirty="0" err="1"/>
                <a:t>때문에</a:t>
              </a:r>
              <a:r>
                <a:rPr dirty="0"/>
                <a:t> </a:t>
              </a:r>
              <a:r>
                <a:rPr dirty="0" err="1"/>
                <a:t>아직</a:t>
              </a:r>
              <a:r>
                <a:rPr dirty="0"/>
                <a:t> </a:t>
              </a:r>
              <a:r>
                <a:rPr dirty="0" err="1"/>
                <a:t>까지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체인은</a:t>
              </a:r>
              <a:r>
                <a:rPr dirty="0"/>
                <a:t> B3이 </a:t>
              </a:r>
              <a:r>
                <a:rPr dirty="0" err="1"/>
                <a:t>포함</a:t>
              </a:r>
              <a:r>
                <a:rPr dirty="0"/>
                <a:t> 된 </a:t>
              </a:r>
              <a:r>
                <a:rPr dirty="0" err="1"/>
                <a:t>체인이다</a:t>
              </a:r>
              <a:r>
                <a:rPr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샤드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</a:t>
              </a:r>
              <a:r>
                <a:rPr dirty="0" err="1"/>
                <a:t>길이가</a:t>
              </a:r>
              <a:r>
                <a:rPr dirty="0"/>
                <a:t> B3’ &gt; B3 </a:t>
              </a:r>
              <a:r>
                <a:rPr dirty="0" err="1"/>
                <a:t>이였다면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체인은</a:t>
              </a:r>
              <a:r>
                <a:rPr dirty="0"/>
                <a:t> B3’ 이 </a:t>
              </a:r>
              <a:r>
                <a:rPr dirty="0" err="1"/>
                <a:t>포함</a:t>
              </a:r>
              <a:r>
                <a:rPr dirty="0"/>
                <a:t> 된 </a:t>
              </a:r>
              <a:r>
                <a:rPr dirty="0" err="1"/>
                <a:t>체인</a:t>
              </a:r>
              <a:r>
                <a:rPr dirty="0"/>
                <a:t> </a:t>
              </a:r>
              <a:r>
                <a:rPr dirty="0" err="1"/>
                <a:t>이였을</a:t>
              </a:r>
              <a:r>
                <a:rPr dirty="0"/>
                <a:t> </a:t>
              </a:r>
              <a:r>
                <a:rPr dirty="0" err="1"/>
                <a:t>것이다</a:t>
              </a:r>
              <a:r>
                <a:rPr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우선</a:t>
              </a:r>
              <a:r>
                <a:rPr dirty="0"/>
                <a:t> </a:t>
              </a:r>
              <a:r>
                <a:rPr dirty="0" err="1"/>
                <a:t>순위</a:t>
              </a:r>
              <a:r>
                <a:rPr dirty="0"/>
                <a:t> </a:t>
              </a:r>
              <a:r>
                <a:rPr dirty="0" err="1"/>
                <a:t>조건</a:t>
              </a:r>
              <a:r>
                <a:rPr dirty="0"/>
                <a:t> 1.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체인이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긴 것.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우선</a:t>
              </a:r>
              <a:r>
                <a:rPr dirty="0"/>
                <a:t> </a:t>
              </a:r>
              <a:r>
                <a:rPr dirty="0" err="1"/>
                <a:t>순위</a:t>
              </a:r>
              <a:r>
                <a:rPr dirty="0"/>
                <a:t> </a:t>
              </a:r>
              <a:r>
                <a:rPr dirty="0" err="1"/>
                <a:t>조건</a:t>
              </a:r>
              <a:r>
                <a:rPr dirty="0"/>
                <a:t> 2. (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</a:t>
              </a:r>
              <a:r>
                <a:rPr dirty="0"/>
                <a:t> </a:t>
              </a:r>
              <a:r>
                <a:rPr dirty="0" err="1"/>
                <a:t>길이가</a:t>
              </a:r>
              <a:r>
                <a:rPr dirty="0"/>
                <a:t> </a:t>
              </a:r>
              <a:r>
                <a:rPr dirty="0" err="1"/>
                <a:t>같다면</a:t>
              </a:r>
              <a:r>
                <a:rPr dirty="0"/>
                <a:t>) </a:t>
              </a:r>
              <a:r>
                <a:rPr dirty="0" err="1"/>
                <a:t>샤드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</a:t>
              </a:r>
              <a:r>
                <a:rPr dirty="0" err="1"/>
                <a:t>길이가</a:t>
              </a:r>
              <a:r>
                <a:rPr dirty="0"/>
                <a:t> 긴 것.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우선</a:t>
              </a:r>
              <a:r>
                <a:rPr dirty="0"/>
                <a:t> </a:t>
              </a:r>
              <a:r>
                <a:rPr dirty="0" err="1"/>
                <a:t>순위</a:t>
              </a:r>
              <a:r>
                <a:rPr dirty="0"/>
                <a:t> </a:t>
              </a:r>
              <a:r>
                <a:rPr dirty="0" err="1"/>
                <a:t>조건</a:t>
              </a:r>
              <a:r>
                <a:rPr dirty="0"/>
                <a:t> 3. 위 두 </a:t>
              </a:r>
              <a:r>
                <a:rPr dirty="0" err="1"/>
                <a:t>조건이</a:t>
              </a:r>
              <a:r>
                <a:rPr dirty="0"/>
                <a:t> </a:t>
              </a:r>
              <a:r>
                <a:rPr dirty="0" err="1"/>
                <a:t>동일</a:t>
              </a:r>
              <a:r>
                <a:rPr dirty="0"/>
                <a:t> 할 </a:t>
              </a:r>
              <a:r>
                <a:rPr dirty="0" err="1"/>
                <a:t>경우</a:t>
              </a:r>
              <a:r>
                <a:rPr dirty="0"/>
                <a:t>,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체인은</a:t>
              </a:r>
              <a:r>
                <a:rPr dirty="0"/>
                <a:t> </a:t>
              </a:r>
              <a:r>
                <a:rPr dirty="0" err="1"/>
                <a:t>랜덤으로</a:t>
              </a:r>
              <a:r>
                <a:rPr dirty="0"/>
                <a:t> </a:t>
              </a:r>
              <a:r>
                <a:rPr dirty="0" err="1"/>
                <a:t>결정</a:t>
              </a:r>
              <a:r>
                <a:rPr dirty="0"/>
                <a:t> </a:t>
              </a:r>
              <a:r>
                <a:rPr dirty="0" err="1"/>
                <a:t>한다</a:t>
              </a:r>
              <a:r>
                <a:rPr dirty="0"/>
                <a:t>.</a:t>
              </a:r>
            </a:p>
          </p:txBody>
        </p:sp>
      </p:grpSp>
      <p:pic>
        <p:nvPicPr>
          <p:cNvPr id="193" name="스크린샷 2018-06-25 오후 10.57.55.png" descr="스크린샷 2018-06-25 오후 10.57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79880"/>
            <a:ext cx="6858000" cy="4766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4. Fork Choice Rule Of Shard Chain</a:t>
            </a:r>
          </a:p>
        </p:txBody>
      </p:sp>
      <p:grpSp>
        <p:nvGrpSpPr>
          <p:cNvPr id="198" name="그룹 10"/>
          <p:cNvGrpSpPr/>
          <p:nvPr/>
        </p:nvGrpSpPr>
        <p:grpSpPr>
          <a:xfrm>
            <a:off x="0" y="5686509"/>
            <a:ext cx="6858000" cy="1492078"/>
            <a:chOff x="0" y="0"/>
            <a:chExt cx="6858000" cy="1492076"/>
          </a:xfrm>
        </p:grpSpPr>
        <p:sp>
          <p:nvSpPr>
            <p:cNvPr id="196" name="TextBox 1"/>
            <p:cNvSpPr txBox="1"/>
            <p:nvPr/>
          </p:nvSpPr>
          <p:spPr>
            <a:xfrm>
              <a:off x="0" y="-1"/>
              <a:ext cx="6858000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 err="1"/>
                <a:t>상황</a:t>
              </a:r>
              <a:r>
                <a:rPr dirty="0"/>
                <a:t> 3.</a:t>
              </a:r>
            </a:p>
          </p:txBody>
        </p:sp>
        <p:sp>
          <p:nvSpPr>
            <p:cNvPr id="197" name="TextBox 9"/>
            <p:cNvSpPr txBox="1"/>
            <p:nvPr/>
          </p:nvSpPr>
          <p:spPr>
            <a:xfrm>
              <a:off x="219890" y="378526"/>
              <a:ext cx="6418220" cy="111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B3이 </a:t>
              </a:r>
              <a:r>
                <a:rPr dirty="0" err="1"/>
                <a:t>포함</a:t>
              </a:r>
              <a:r>
                <a:rPr dirty="0"/>
                <a:t> 된 </a:t>
              </a:r>
              <a:r>
                <a:rPr dirty="0" err="1"/>
                <a:t>체인이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</a:t>
              </a:r>
              <a:r>
                <a:rPr dirty="0"/>
                <a:t> </a:t>
              </a:r>
              <a:r>
                <a:rPr dirty="0" err="1"/>
                <a:t>이였지만</a:t>
              </a:r>
              <a:r>
                <a:rPr dirty="0"/>
                <a:t>, </a:t>
              </a:r>
              <a:r>
                <a:rPr dirty="0" err="1"/>
                <a:t>이를</a:t>
              </a:r>
              <a:r>
                <a:rPr dirty="0"/>
                <a:t> </a:t>
              </a:r>
              <a:r>
                <a:rPr dirty="0" err="1"/>
                <a:t>전파</a:t>
              </a:r>
              <a:r>
                <a:rPr dirty="0"/>
                <a:t> </a:t>
              </a:r>
              <a:r>
                <a:rPr dirty="0" err="1"/>
                <a:t>받지</a:t>
              </a:r>
              <a:r>
                <a:rPr dirty="0"/>
                <a:t> </a:t>
              </a:r>
              <a:r>
                <a:rPr dirty="0" err="1"/>
                <a:t>못한</a:t>
              </a:r>
              <a:r>
                <a:rPr dirty="0"/>
                <a:t> B3’의 </a:t>
              </a:r>
              <a:r>
                <a:rPr dirty="0" err="1"/>
                <a:t>노드가</a:t>
              </a:r>
              <a:r>
                <a:rPr dirty="0"/>
                <a:t> </a:t>
              </a:r>
              <a:r>
                <a:rPr dirty="0" err="1"/>
                <a:t>새로운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</a:t>
              </a:r>
              <a:r>
                <a:rPr dirty="0" err="1"/>
                <a:t>블록을</a:t>
              </a:r>
              <a:r>
                <a:rPr dirty="0"/>
                <a:t> </a:t>
              </a:r>
              <a:r>
                <a:rPr dirty="0" err="1"/>
                <a:t>생성</a:t>
              </a:r>
              <a:r>
                <a:rPr dirty="0"/>
                <a:t> </a:t>
              </a:r>
              <a:r>
                <a:rPr dirty="0" err="1"/>
                <a:t>했을</a:t>
              </a:r>
              <a:r>
                <a:rPr dirty="0"/>
                <a:t> </a:t>
              </a:r>
              <a:r>
                <a:rPr dirty="0" err="1"/>
                <a:t>경우</a:t>
              </a:r>
              <a:r>
                <a:rPr dirty="0"/>
                <a:t>.</a:t>
              </a:r>
            </a:p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B3의 </a:t>
              </a:r>
              <a:r>
                <a:rPr dirty="0" err="1"/>
                <a:t>샤드</a:t>
              </a:r>
              <a:r>
                <a:rPr dirty="0"/>
                <a:t> </a:t>
              </a:r>
              <a:r>
                <a:rPr dirty="0" err="1"/>
                <a:t>체인이</a:t>
              </a:r>
              <a:r>
                <a:rPr dirty="0"/>
                <a:t> 더 </a:t>
              </a:r>
              <a:r>
                <a:rPr dirty="0" err="1"/>
                <a:t>길지만</a:t>
              </a:r>
              <a:r>
                <a:rPr dirty="0"/>
                <a:t>, </a:t>
              </a:r>
              <a:r>
                <a:rPr dirty="0" err="1"/>
                <a:t>우선</a:t>
              </a:r>
              <a:r>
                <a:rPr dirty="0"/>
                <a:t> </a:t>
              </a:r>
              <a:r>
                <a:rPr dirty="0" err="1"/>
                <a:t>순위</a:t>
              </a:r>
              <a:r>
                <a:rPr dirty="0"/>
                <a:t> </a:t>
              </a:r>
              <a:r>
                <a:rPr dirty="0" err="1"/>
                <a:t>조건에</a:t>
              </a:r>
              <a:r>
                <a:rPr dirty="0"/>
                <a:t> </a:t>
              </a:r>
              <a:r>
                <a:rPr dirty="0" err="1"/>
                <a:t>밀려</a:t>
              </a:r>
              <a:r>
                <a:rPr dirty="0"/>
                <a:t>, B3’가 </a:t>
              </a:r>
              <a:r>
                <a:rPr dirty="0" err="1"/>
                <a:t>다시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체인이</a:t>
              </a:r>
              <a:r>
                <a:rPr dirty="0"/>
                <a:t> </a:t>
              </a:r>
              <a:r>
                <a:rPr dirty="0" err="1"/>
                <a:t>된다</a:t>
              </a:r>
              <a:r>
                <a:rPr dirty="0"/>
                <a:t>.</a:t>
              </a:r>
            </a:p>
          </p:txBody>
        </p:sp>
      </p:grpSp>
      <p:pic>
        <p:nvPicPr>
          <p:cNvPr id="199" name="스크린샷 2018-06-25 오후 11.01.02.png" descr="스크린샷 2018-06-25 오후 11.01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5958"/>
            <a:ext cx="6858000" cy="4274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16"/>
          <p:cNvSpPr txBox="1"/>
          <p:nvPr/>
        </p:nvSpPr>
        <p:spPr>
          <a:xfrm>
            <a:off x="0" y="326384"/>
            <a:ext cx="6858000" cy="48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rPr dirty="0"/>
              <a:t>5. Shard 간 </a:t>
            </a:r>
            <a:r>
              <a:rPr dirty="0" err="1"/>
              <a:t>통신</a:t>
            </a:r>
            <a:endParaRPr dirty="0"/>
          </a:p>
        </p:txBody>
      </p:sp>
      <p:grpSp>
        <p:nvGrpSpPr>
          <p:cNvPr id="204" name="그룹 10"/>
          <p:cNvGrpSpPr/>
          <p:nvPr/>
        </p:nvGrpSpPr>
        <p:grpSpPr>
          <a:xfrm>
            <a:off x="0" y="1355808"/>
            <a:ext cx="6858000" cy="711268"/>
            <a:chOff x="0" y="-1"/>
            <a:chExt cx="6858000" cy="711266"/>
          </a:xfrm>
        </p:grpSpPr>
        <p:sp>
          <p:nvSpPr>
            <p:cNvPr id="202" name="TextBox 1"/>
            <p:cNvSpPr txBox="1"/>
            <p:nvPr/>
          </p:nvSpPr>
          <p:spPr>
            <a:xfrm>
              <a:off x="0" y="-1"/>
              <a:ext cx="6858000" cy="369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pPr>
              <a:endParaRPr dirty="0"/>
            </a:p>
          </p:txBody>
        </p:sp>
        <p:sp>
          <p:nvSpPr>
            <p:cNvPr id="203" name="TextBox 9"/>
            <p:cNvSpPr txBox="1"/>
            <p:nvPr/>
          </p:nvSpPr>
          <p:spPr>
            <a:xfrm>
              <a:off x="219890" y="378526"/>
              <a:ext cx="6418220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04406" y="1954334"/>
            <a:ext cx="6408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KoPub돋움체 Light"/>
              </a:rPr>
              <a:t>1.Receipt tree</a:t>
            </a:r>
          </a:p>
          <a:p>
            <a:endParaRPr lang="en-US" altLang="ko-KR" sz="1600" dirty="0" smtClean="0">
              <a:latin typeface="KoPub돋움체 Light"/>
            </a:endParaRPr>
          </a:p>
          <a:p>
            <a:pPr>
              <a:buSzPct val="100000"/>
              <a:defRPr sz="1600">
                <a:latin typeface="KoPub돋움체 Light"/>
                <a:ea typeface="KoPub돋움체 Light"/>
                <a:cs typeface="KoPub돋움체 Light"/>
                <a:sym typeface="KoPub돋움체 Light"/>
              </a:defRPr>
            </a:pPr>
            <a:r>
              <a:rPr lang="en-US" altLang="ko-KR" sz="1600" dirty="0" smtClean="0">
                <a:latin typeface="KoPub돋움체 Light"/>
              </a:rPr>
              <a:t>Receipt</a:t>
            </a:r>
            <a:r>
              <a:rPr lang="ko-KR" altLang="en-US" sz="1600" dirty="0">
                <a:latin typeface="KoPub돋움체 Light"/>
              </a:rPr>
              <a:t>는 분산 공유 메모리</a:t>
            </a:r>
            <a:r>
              <a:rPr lang="en-US" altLang="ko-KR" sz="1600" dirty="0">
                <a:latin typeface="KoPub돋움체 Light"/>
              </a:rPr>
              <a:t>(distributed shared memory)</a:t>
            </a:r>
            <a:r>
              <a:rPr lang="ko-KR" altLang="en-US" sz="1600" dirty="0">
                <a:latin typeface="KoPub돋움체 Light"/>
              </a:rPr>
              <a:t>에 저장되며 </a:t>
            </a:r>
            <a:r>
              <a:rPr lang="ko-KR" altLang="en-US" sz="1600" dirty="0" smtClean="0">
                <a:latin typeface="KoPub돋움체 Light"/>
              </a:rPr>
              <a:t>수정 할 수는 </a:t>
            </a:r>
            <a:r>
              <a:rPr lang="ko-KR" altLang="en-US" sz="1600" dirty="0">
                <a:latin typeface="KoPub돋움체 Light"/>
              </a:rPr>
              <a:t>없지만 다른 </a:t>
            </a:r>
            <a:r>
              <a:rPr lang="ko-KR" altLang="en-US" sz="1600" dirty="0" err="1">
                <a:latin typeface="KoPub돋움체 Light"/>
              </a:rPr>
              <a:t>샤드들에서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ko-KR" altLang="en-US" sz="1600" dirty="0" smtClean="0">
                <a:latin typeface="KoPub돋움체 Light"/>
              </a:rPr>
              <a:t>볼 수 </a:t>
            </a:r>
            <a:r>
              <a:rPr lang="ko-KR" altLang="en-US" sz="1600" dirty="0">
                <a:latin typeface="KoPub돋움체 Light"/>
              </a:rPr>
              <a:t>있습니다</a:t>
            </a:r>
            <a:r>
              <a:rPr lang="en-US" altLang="ko-KR" sz="1600" dirty="0">
                <a:latin typeface="KoPub돋움체 Light"/>
              </a:rPr>
              <a:t>. </a:t>
            </a:r>
            <a:r>
              <a:rPr lang="ko-KR" altLang="en-US" sz="1600" dirty="0">
                <a:latin typeface="KoPub돋움체 Light"/>
              </a:rPr>
              <a:t>따라서 </a:t>
            </a:r>
            <a:r>
              <a:rPr lang="en-US" altLang="ko-KR" sz="1600" dirty="0">
                <a:latin typeface="KoPub돋움체 Light"/>
              </a:rPr>
              <a:t>cross-shard communication(</a:t>
            </a:r>
            <a:r>
              <a:rPr lang="ko-KR" altLang="en-US" sz="1600" dirty="0">
                <a:latin typeface="KoPub돋움체 Light"/>
              </a:rPr>
              <a:t>교차 </a:t>
            </a:r>
            <a:r>
              <a:rPr lang="ko-KR" altLang="en-US" sz="1600" dirty="0" err="1">
                <a:latin typeface="KoPub돋움체 Light"/>
              </a:rPr>
              <a:t>샤드</a:t>
            </a:r>
            <a:r>
              <a:rPr lang="ko-KR" altLang="en-US" sz="1600" dirty="0">
                <a:latin typeface="KoPub돋움체 Light"/>
              </a:rPr>
              <a:t> 통신</a:t>
            </a:r>
            <a:r>
              <a:rPr lang="en-US" altLang="ko-KR" sz="1600" dirty="0">
                <a:latin typeface="KoPub돋움체 Light"/>
              </a:rPr>
              <a:t>)</a:t>
            </a:r>
            <a:r>
              <a:rPr lang="ko-KR" altLang="en-US" sz="1600" dirty="0">
                <a:latin typeface="KoPub돋움체 Light"/>
              </a:rPr>
              <a:t>이 이 </a:t>
            </a:r>
            <a:r>
              <a:rPr lang="en-US" altLang="ko-KR" sz="1600" dirty="0">
                <a:latin typeface="KoPub돋움체 Light"/>
              </a:rPr>
              <a:t>receipt</a:t>
            </a:r>
            <a:r>
              <a:rPr lang="ko-KR" altLang="en-US" sz="1600" dirty="0">
                <a:latin typeface="KoPub돋움체 Light"/>
              </a:rPr>
              <a:t>들을 통해서 일어날수 있습니다</a:t>
            </a:r>
            <a:endParaRPr lang="en-US" altLang="ko-KR" sz="1600" dirty="0">
              <a:latin typeface="KoPub돋움체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74" y="4088904"/>
            <a:ext cx="5026868" cy="505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1424608"/>
            <a:ext cx="5915027" cy="7497674"/>
          </a:xfrm>
        </p:spPr>
        <p:txBody>
          <a:bodyPr/>
          <a:lstStyle/>
          <a:p>
            <a:r>
              <a:rPr lang="en-US" altLang="ko-KR" b="1" dirty="0" smtClean="0">
                <a:latin typeface="KoPub돋움체 Light"/>
              </a:rPr>
              <a:t>2.Sharding Manager </a:t>
            </a:r>
            <a:r>
              <a:rPr lang="en-US" altLang="ko-KR" b="1" dirty="0">
                <a:latin typeface="KoPub돋움체 Light"/>
              </a:rPr>
              <a:t>C</a:t>
            </a:r>
            <a:r>
              <a:rPr lang="en-US" altLang="ko-KR" b="1" dirty="0" smtClean="0">
                <a:latin typeface="KoPub돋움체 Light"/>
              </a:rPr>
              <a:t>ontract</a:t>
            </a:r>
            <a:endParaRPr lang="en-US" altLang="ko-KR" b="1" dirty="0">
              <a:latin typeface="KoPub돋움체 Light"/>
            </a:endParaRPr>
          </a:p>
          <a:p>
            <a:r>
              <a:rPr lang="en-US" altLang="ko-KR" sz="1600" dirty="0" smtClean="0">
                <a:latin typeface="KoPub돋움체 Light"/>
              </a:rPr>
              <a:t>SMC</a:t>
            </a:r>
            <a:r>
              <a:rPr lang="ko-KR" altLang="en-US" sz="1600" dirty="0" smtClean="0">
                <a:latin typeface="KoPub돋움체 Light"/>
              </a:rPr>
              <a:t>를 </a:t>
            </a:r>
            <a:r>
              <a:rPr lang="ko-KR" altLang="en-US" sz="1600" dirty="0" smtClean="0">
                <a:latin typeface="KoPub돋움체 Light"/>
              </a:rPr>
              <a:t>이용하여 </a:t>
            </a:r>
            <a:r>
              <a:rPr lang="en-US" altLang="ko-KR" sz="1600" dirty="0">
                <a:latin typeface="KoPub돋움체 Light"/>
              </a:rPr>
              <a:t>T</a:t>
            </a:r>
            <a:r>
              <a:rPr lang="ko-KR" altLang="en-US" sz="1600" dirty="0" err="1">
                <a:latin typeface="KoPub돋움체 Light"/>
              </a:rPr>
              <a:t>샤드에서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en-US" altLang="ko-KR" sz="1600" dirty="0">
                <a:latin typeface="KoPub돋움체 Light"/>
              </a:rPr>
              <a:t>M</a:t>
            </a:r>
            <a:r>
              <a:rPr lang="ko-KR" altLang="en-US" sz="1600" dirty="0" err="1">
                <a:latin typeface="KoPub돋움체 Light"/>
              </a:rPr>
              <a:t>샤드로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ko-KR" altLang="en-US" sz="1600" dirty="0" err="1">
                <a:latin typeface="KoPub돋움체 Light"/>
              </a:rPr>
              <a:t>이더리움을</a:t>
            </a:r>
            <a:r>
              <a:rPr lang="ko-KR" altLang="en-US" sz="1600" dirty="0">
                <a:latin typeface="KoPub돋움체 Light"/>
              </a:rPr>
              <a:t> 전송할 때 </a:t>
            </a:r>
            <a:r>
              <a:rPr lang="en-US" altLang="ko-KR" sz="1600" dirty="0">
                <a:latin typeface="KoPub돋움체 Light"/>
              </a:rPr>
              <a:t>T</a:t>
            </a:r>
            <a:r>
              <a:rPr lang="ko-KR" altLang="en-US" sz="1600" dirty="0" err="1">
                <a:latin typeface="KoPub돋움체 Light"/>
              </a:rPr>
              <a:t>번샤드의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ko-KR" altLang="en-US" sz="1600" dirty="0" err="1">
                <a:latin typeface="KoPub돋움체 Light"/>
              </a:rPr>
              <a:t>이더리움을</a:t>
            </a:r>
            <a:r>
              <a:rPr lang="ko-KR" altLang="en-US" sz="1600" dirty="0">
                <a:latin typeface="KoPub돋움체 Light"/>
              </a:rPr>
              <a:t> 삭제 후 </a:t>
            </a:r>
            <a:r>
              <a:rPr lang="en-US" altLang="ko-KR" sz="1600" dirty="0">
                <a:latin typeface="KoPub돋움체 Light"/>
              </a:rPr>
              <a:t>M</a:t>
            </a:r>
            <a:r>
              <a:rPr lang="ko-KR" altLang="en-US" sz="1600" dirty="0" err="1">
                <a:latin typeface="KoPub돋움체 Light"/>
              </a:rPr>
              <a:t>번샤드의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ko-KR" altLang="en-US" sz="1600" dirty="0" err="1">
                <a:latin typeface="KoPub돋움체 Light"/>
              </a:rPr>
              <a:t>이더리움을</a:t>
            </a:r>
            <a:r>
              <a:rPr lang="ko-KR" altLang="en-US" sz="1600" dirty="0">
                <a:latin typeface="KoPub돋움체 Light"/>
              </a:rPr>
              <a:t> 생성</a:t>
            </a:r>
            <a:endParaRPr lang="en-US" altLang="ko-KR" sz="1600" dirty="0">
              <a:latin typeface="KoPub돋움체 Light"/>
            </a:endParaRPr>
          </a:p>
          <a:p>
            <a:endParaRPr lang="en-US" altLang="ko-KR" dirty="0" smtClean="0">
              <a:latin typeface="KoPub돋움체 Light"/>
            </a:endParaRPr>
          </a:p>
          <a:p>
            <a:endParaRPr lang="en-US" altLang="ko-KR" dirty="0" smtClean="0">
              <a:latin typeface="KoPub돋움체 Light"/>
            </a:endParaRPr>
          </a:p>
          <a:p>
            <a:endParaRPr lang="en-US" altLang="ko-KR" dirty="0">
              <a:latin typeface="KoPub돋움체 Light"/>
            </a:endParaRPr>
          </a:p>
          <a:p>
            <a:r>
              <a:rPr lang="en-US" altLang="ko-KR" b="1" dirty="0">
                <a:latin typeface="KoPub돋움체 Light"/>
              </a:rPr>
              <a:t>3. Shard lock scheme</a:t>
            </a:r>
          </a:p>
          <a:p>
            <a:r>
              <a:rPr lang="en-US" altLang="ko-KR" sz="1600" dirty="0">
                <a:latin typeface="KoPub돋움체 Light"/>
              </a:rPr>
              <a:t>smart contract(contract account)</a:t>
            </a:r>
            <a:r>
              <a:rPr lang="ko-KR" altLang="en-US" sz="1600" dirty="0">
                <a:latin typeface="KoPub돋움체 Light"/>
              </a:rPr>
              <a:t>은 각 </a:t>
            </a:r>
            <a:r>
              <a:rPr lang="ko-KR" altLang="en-US" sz="1600" dirty="0" err="1">
                <a:latin typeface="KoPub돋움체 Light"/>
              </a:rPr>
              <a:t>샤드의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ko-KR" altLang="en-US" sz="1600" dirty="0" err="1">
                <a:latin typeface="KoPub돋움체 Light"/>
              </a:rPr>
              <a:t>머클루트를</a:t>
            </a:r>
            <a:r>
              <a:rPr lang="ko-KR" altLang="en-US" sz="1600" dirty="0">
                <a:latin typeface="KoPub돋움체 Light"/>
              </a:rPr>
              <a:t> 가지고 있고 같은 </a:t>
            </a:r>
            <a:r>
              <a:rPr lang="en-US" altLang="ko-KR" sz="1600" dirty="0">
                <a:latin typeface="KoPub돋움체 Light"/>
              </a:rPr>
              <a:t>shard </a:t>
            </a:r>
            <a:r>
              <a:rPr lang="ko-KR" altLang="en-US" sz="1600" dirty="0">
                <a:latin typeface="KoPub돋움체 Light"/>
              </a:rPr>
              <a:t>안에 있어야 통신이 가능하다</a:t>
            </a:r>
            <a:r>
              <a:rPr lang="en-US" altLang="ko-KR" sz="1600" dirty="0">
                <a:latin typeface="KoPub돋움체 Light"/>
              </a:rPr>
              <a:t>.</a:t>
            </a:r>
          </a:p>
          <a:p>
            <a:r>
              <a:rPr lang="ko-KR" altLang="en-US" sz="1600" dirty="0">
                <a:latin typeface="KoPub돋움체 Light"/>
              </a:rPr>
              <a:t>만약 </a:t>
            </a:r>
            <a:r>
              <a:rPr lang="en-US" altLang="ko-KR" sz="1600" dirty="0">
                <a:latin typeface="KoPub돋움체 Light"/>
              </a:rPr>
              <a:t>smart contract (contract account)</a:t>
            </a:r>
            <a:r>
              <a:rPr lang="ko-KR" altLang="en-US" sz="1600" dirty="0">
                <a:latin typeface="KoPub돋움체 Light"/>
              </a:rPr>
              <a:t>안에서 다른 </a:t>
            </a:r>
            <a:r>
              <a:rPr lang="ko-KR" altLang="en-US" sz="1600" dirty="0" err="1">
                <a:latin typeface="KoPub돋움체 Light"/>
              </a:rPr>
              <a:t>샤드의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en-US" altLang="ko-KR" sz="1600" dirty="0">
                <a:latin typeface="KoPub돋움체 Light"/>
              </a:rPr>
              <a:t>contract</a:t>
            </a:r>
            <a:r>
              <a:rPr lang="ko-KR" altLang="en-US" sz="1600" dirty="0">
                <a:latin typeface="KoPub돋움체 Light"/>
              </a:rPr>
              <a:t>를 호출하면 </a:t>
            </a:r>
            <a:r>
              <a:rPr lang="en-US" altLang="ko-KR" sz="1600" dirty="0">
                <a:latin typeface="KoPub돋움체 Light"/>
              </a:rPr>
              <a:t>state</a:t>
            </a:r>
            <a:r>
              <a:rPr lang="ko-KR" altLang="en-US" sz="1600" dirty="0">
                <a:latin typeface="KoPub돋움체 Light"/>
              </a:rPr>
              <a:t>가 달라서 </a:t>
            </a:r>
            <a:r>
              <a:rPr lang="en-US" altLang="ko-KR" sz="1600" dirty="0">
                <a:latin typeface="KoPub돋움체 Light"/>
              </a:rPr>
              <a:t>lock </a:t>
            </a:r>
            <a:r>
              <a:rPr lang="ko-KR" altLang="en-US" sz="1600" dirty="0" smtClean="0">
                <a:latin typeface="KoPub돋움체 Light"/>
              </a:rPr>
              <a:t>건 후 </a:t>
            </a:r>
            <a:r>
              <a:rPr lang="ko-KR" altLang="en-US" sz="1600" dirty="0" err="1" smtClean="0">
                <a:latin typeface="KoPub돋움체 Light"/>
              </a:rPr>
              <a:t>해댱</a:t>
            </a:r>
            <a:r>
              <a:rPr lang="ko-KR" altLang="en-US" sz="1600" dirty="0" smtClean="0">
                <a:latin typeface="KoPub돋움체 Light"/>
              </a:rPr>
              <a:t> </a:t>
            </a:r>
            <a:r>
              <a:rPr lang="ko-KR" altLang="en-US" sz="1600" dirty="0" err="1" smtClean="0">
                <a:latin typeface="KoPub돋움체 Light"/>
              </a:rPr>
              <a:t>샤드로</a:t>
            </a:r>
            <a:r>
              <a:rPr lang="ko-KR" altLang="en-US" sz="1600" dirty="0" smtClean="0">
                <a:latin typeface="KoPub돋움체 Light"/>
              </a:rPr>
              <a:t> </a:t>
            </a:r>
            <a:r>
              <a:rPr lang="ko-KR" altLang="en-US" sz="1600" dirty="0" err="1">
                <a:latin typeface="KoPub돋움체 Light"/>
              </a:rPr>
              <a:t>컨트렉트</a:t>
            </a:r>
            <a:r>
              <a:rPr lang="ko-KR" altLang="en-US" sz="1600" dirty="0">
                <a:latin typeface="KoPub돋움체 Light"/>
              </a:rPr>
              <a:t> 이동 후 </a:t>
            </a:r>
            <a:r>
              <a:rPr lang="ko-KR" altLang="en-US" sz="1600" dirty="0" err="1">
                <a:latin typeface="KoPub돋움체 Light"/>
              </a:rPr>
              <a:t>이더를</a:t>
            </a:r>
            <a:r>
              <a:rPr lang="ko-KR" altLang="en-US" sz="1600" dirty="0">
                <a:latin typeface="KoPub돋움체 Light"/>
              </a:rPr>
              <a:t> </a:t>
            </a:r>
            <a:r>
              <a:rPr lang="ko-KR" altLang="en-US" sz="1600" dirty="0" err="1" smtClean="0">
                <a:latin typeface="KoPub돋움체 Light"/>
              </a:rPr>
              <a:t>전송하는방법</a:t>
            </a:r>
            <a:r>
              <a:rPr lang="en-US" altLang="ko-KR" sz="1600" dirty="0" smtClean="0">
                <a:latin typeface="KoPub돋움체 Light"/>
              </a:rPr>
              <a:t>.</a:t>
            </a:r>
            <a:endParaRPr lang="en-US" altLang="ko-KR" sz="1600" dirty="0">
              <a:latin typeface="KoPub돋움체 Light"/>
            </a:endParaRPr>
          </a:p>
          <a:p>
            <a:endParaRPr lang="ko-KR" altLang="en-US" sz="1600" dirty="0">
              <a:latin typeface="KoPub돋움체 Light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0" y="326384"/>
            <a:ext cx="6858000" cy="48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rPr dirty="0"/>
              <a:t>5. Shard 간 </a:t>
            </a:r>
            <a:r>
              <a:rPr dirty="0" err="1"/>
              <a:t>통신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64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0"/>
          <p:cNvGrpSpPr/>
          <p:nvPr/>
        </p:nvGrpSpPr>
        <p:grpSpPr>
          <a:xfrm>
            <a:off x="0" y="1293410"/>
            <a:ext cx="7162798" cy="1517928"/>
            <a:chOff x="0" y="0"/>
            <a:chExt cx="7162797" cy="1517927"/>
          </a:xfrm>
        </p:grpSpPr>
        <p:sp>
          <p:nvSpPr>
            <p:cNvPr id="114" name="TextBox 1"/>
            <p:cNvSpPr txBox="1"/>
            <p:nvPr/>
          </p:nvSpPr>
          <p:spPr>
            <a:xfrm>
              <a:off x="0" y="0"/>
              <a:ext cx="6858001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/>
                <a:t>1. </a:t>
              </a:r>
              <a:r>
                <a:rPr dirty="0" err="1"/>
                <a:t>블록</a:t>
              </a:r>
              <a:r>
                <a:rPr dirty="0"/>
                <a:t> </a:t>
              </a:r>
              <a:r>
                <a:rPr dirty="0" err="1"/>
                <a:t>생성</a:t>
              </a:r>
              <a:r>
                <a:rPr dirty="0"/>
                <a:t> </a:t>
              </a:r>
              <a:r>
                <a:rPr dirty="0" err="1"/>
                <a:t>시간마다</a:t>
              </a:r>
              <a:r>
                <a:rPr dirty="0"/>
                <a:t> </a:t>
              </a:r>
              <a:r>
                <a:rPr dirty="0" err="1"/>
                <a:t>증가되는</a:t>
              </a:r>
              <a:r>
                <a:rPr dirty="0"/>
                <a:t> </a:t>
              </a:r>
              <a:r>
                <a:rPr dirty="0" err="1"/>
                <a:t>체인</a:t>
              </a:r>
              <a:r>
                <a:rPr dirty="0"/>
                <a:t> </a:t>
              </a:r>
              <a:r>
                <a:rPr dirty="0" err="1"/>
                <a:t>용량</a:t>
              </a:r>
              <a:endParaRPr dirty="0"/>
            </a:p>
          </p:txBody>
        </p:sp>
        <p:sp>
          <p:nvSpPr>
            <p:cNvPr id="115" name="TextBox 9"/>
            <p:cNvSpPr txBox="1"/>
            <p:nvPr/>
          </p:nvSpPr>
          <p:spPr>
            <a:xfrm>
              <a:off x="304797" y="404377"/>
              <a:ext cx="6858001" cy="111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- Mar-15-2018 07:36:51 AM +UTC </a:t>
              </a:r>
              <a:r>
                <a:rPr b="1" dirty="0"/>
                <a:t>5,258,419개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- </a:t>
              </a:r>
              <a:r>
                <a:rPr dirty="0" err="1"/>
                <a:t>개당</a:t>
              </a:r>
              <a:r>
                <a:rPr dirty="0"/>
                <a:t> 0.02 MB 일 때, </a:t>
              </a:r>
              <a:r>
                <a:rPr b="1" dirty="0"/>
                <a:t>약 102.7 GB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- </a:t>
              </a:r>
              <a:r>
                <a:rPr dirty="0" err="1"/>
                <a:t>하루에</a:t>
              </a:r>
              <a:r>
                <a:rPr dirty="0"/>
                <a:t> </a:t>
              </a:r>
              <a:r>
                <a:rPr b="1" dirty="0"/>
                <a:t>약</a:t>
              </a:r>
              <a:r>
                <a:rPr dirty="0"/>
                <a:t> </a:t>
              </a:r>
              <a:r>
                <a:rPr b="1" dirty="0"/>
                <a:t>5,760개</a:t>
              </a:r>
              <a:r>
                <a:rPr dirty="0"/>
                <a:t> </a:t>
              </a:r>
              <a:r>
                <a:rPr dirty="0" err="1"/>
                <a:t>블록</a:t>
              </a:r>
              <a:r>
                <a:rPr dirty="0"/>
                <a:t> </a:t>
              </a:r>
              <a:r>
                <a:rPr dirty="0" err="1"/>
                <a:t>생성</a:t>
              </a:r>
              <a:r>
                <a:rPr dirty="0"/>
                <a:t>, </a:t>
              </a:r>
              <a:r>
                <a:rPr b="1" dirty="0"/>
                <a:t>약 115MB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- </a:t>
              </a:r>
              <a:r>
                <a:rPr dirty="0" err="1"/>
                <a:t>일주일</a:t>
              </a:r>
              <a:r>
                <a:rPr dirty="0"/>
                <a:t> </a:t>
              </a:r>
              <a:r>
                <a:rPr b="1" dirty="0"/>
                <a:t>약 805MB</a:t>
              </a:r>
              <a:r>
                <a:rPr dirty="0"/>
                <a:t>, </a:t>
              </a:r>
              <a:r>
                <a:rPr dirty="0" err="1"/>
                <a:t>한달</a:t>
              </a:r>
              <a:r>
                <a:rPr dirty="0"/>
                <a:t> </a:t>
              </a:r>
              <a:r>
                <a:rPr b="1" dirty="0"/>
                <a:t>약 3,32GB</a:t>
              </a:r>
              <a:r>
                <a:rPr dirty="0"/>
                <a:t> </a:t>
              </a:r>
              <a:r>
                <a:rPr dirty="0" err="1"/>
                <a:t>일년</a:t>
              </a:r>
              <a:r>
                <a:rPr dirty="0"/>
                <a:t> </a:t>
              </a:r>
              <a:r>
                <a:rPr b="1" dirty="0"/>
                <a:t>약 39.84GB</a:t>
              </a:r>
            </a:p>
          </p:txBody>
        </p:sp>
      </p:grpSp>
      <p:sp>
        <p:nvSpPr>
          <p:cNvPr id="117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0. Sharding</a:t>
            </a:r>
          </a:p>
        </p:txBody>
      </p:sp>
      <p:grpSp>
        <p:nvGrpSpPr>
          <p:cNvPr id="120" name="그룹 5"/>
          <p:cNvGrpSpPr/>
          <p:nvPr/>
        </p:nvGrpSpPr>
        <p:grpSpPr>
          <a:xfrm>
            <a:off x="607693" y="3207851"/>
            <a:ext cx="5711739" cy="3665250"/>
            <a:chOff x="0" y="0"/>
            <a:chExt cx="5711737" cy="3665249"/>
          </a:xfrm>
        </p:grpSpPr>
        <p:pic>
          <p:nvPicPr>
            <p:cNvPr id="118" name="그림 4" descr="그림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5523143" cy="33833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" name="TextBox 17"/>
            <p:cNvSpPr txBox="1"/>
            <p:nvPr/>
          </p:nvSpPr>
          <p:spPr>
            <a:xfrm>
              <a:off x="3130460" y="3383311"/>
              <a:ext cx="2581278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출처 : http://bc.daniel.net.nz/</a:t>
              </a:r>
            </a:p>
          </p:txBody>
        </p:sp>
      </p:grpSp>
      <p:grpSp>
        <p:nvGrpSpPr>
          <p:cNvPr id="123" name="그룹 18"/>
          <p:cNvGrpSpPr/>
          <p:nvPr/>
        </p:nvGrpSpPr>
        <p:grpSpPr>
          <a:xfrm>
            <a:off x="0" y="7191123"/>
            <a:ext cx="6858000" cy="1262399"/>
            <a:chOff x="0" y="0"/>
            <a:chExt cx="6858000" cy="1262398"/>
          </a:xfrm>
        </p:grpSpPr>
        <p:sp>
          <p:nvSpPr>
            <p:cNvPr id="121" name="TextBox 19"/>
            <p:cNvSpPr txBox="1"/>
            <p:nvPr/>
          </p:nvSpPr>
          <p:spPr>
            <a:xfrm>
              <a:off x="0" y="-1"/>
              <a:ext cx="6858000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2. 모두가 모든 블록을 들고 있어야 할까?</a:t>
              </a:r>
            </a:p>
          </p:txBody>
        </p:sp>
        <p:sp>
          <p:nvSpPr>
            <p:cNvPr id="122" name="TextBox 20"/>
            <p:cNvSpPr txBox="1"/>
            <p:nvPr/>
          </p:nvSpPr>
          <p:spPr>
            <a:xfrm>
              <a:off x="304796" y="404376"/>
              <a:ext cx="6418223" cy="858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r>
                <a:rPr dirty="0"/>
                <a:t>- </a:t>
              </a:r>
              <a:r>
                <a:rPr dirty="0" err="1"/>
                <a:t>무어의</a:t>
              </a:r>
              <a:r>
                <a:rPr dirty="0"/>
                <a:t> </a:t>
              </a:r>
              <a:r>
                <a:rPr dirty="0" err="1"/>
                <a:t>법칙으로</a:t>
              </a:r>
              <a:r>
                <a:rPr dirty="0"/>
                <a:t> </a:t>
              </a:r>
              <a:r>
                <a:rPr dirty="0" err="1"/>
                <a:t>반도체</a:t>
              </a:r>
              <a:r>
                <a:rPr dirty="0"/>
                <a:t> </a:t>
              </a:r>
              <a:r>
                <a:rPr dirty="0" err="1"/>
                <a:t>집적회로의</a:t>
              </a:r>
              <a:r>
                <a:rPr dirty="0"/>
                <a:t> </a:t>
              </a:r>
              <a:r>
                <a:rPr dirty="0" err="1"/>
                <a:t>성능이</a:t>
              </a:r>
              <a:r>
                <a:rPr dirty="0"/>
                <a:t> </a:t>
              </a:r>
              <a:r>
                <a:rPr dirty="0" err="1"/>
                <a:t>연간</a:t>
              </a:r>
              <a:r>
                <a:rPr dirty="0"/>
                <a:t> 24개월마다 2배 </a:t>
              </a:r>
              <a:r>
                <a:rPr dirty="0" err="1"/>
                <a:t>증가한다고</a:t>
              </a:r>
              <a:r>
                <a:rPr dirty="0"/>
                <a:t> </a:t>
              </a:r>
              <a:r>
                <a:rPr dirty="0" err="1"/>
                <a:t>하지만</a:t>
              </a:r>
              <a:r>
                <a:rPr dirty="0"/>
                <a:t>, </a:t>
              </a:r>
              <a:r>
                <a:rPr dirty="0" err="1"/>
                <a:t>메모리</a:t>
              </a:r>
              <a:r>
                <a:rPr dirty="0"/>
                <a:t> </a:t>
              </a:r>
              <a:r>
                <a:rPr dirty="0" err="1"/>
                <a:t>용량이</a:t>
              </a:r>
              <a:r>
                <a:rPr dirty="0"/>
                <a:t> </a:t>
              </a:r>
              <a:r>
                <a:rPr dirty="0" err="1"/>
                <a:t>증가한다고</a:t>
              </a:r>
              <a:r>
                <a:rPr dirty="0"/>
                <a:t> </a:t>
              </a:r>
              <a:r>
                <a:rPr dirty="0" err="1"/>
                <a:t>모두의</a:t>
              </a:r>
              <a:r>
                <a:rPr dirty="0"/>
                <a:t> </a:t>
              </a:r>
              <a:r>
                <a:rPr dirty="0" err="1"/>
                <a:t>컴퓨터에</a:t>
              </a:r>
              <a:r>
                <a:rPr dirty="0"/>
                <a:t> Genesis Block </a:t>
              </a:r>
              <a:r>
                <a:rPr dirty="0" err="1"/>
                <a:t>부터의</a:t>
              </a:r>
              <a:r>
                <a:rPr dirty="0"/>
                <a:t> </a:t>
              </a:r>
              <a:r>
                <a:rPr dirty="0" err="1"/>
                <a:t>데이터를</a:t>
              </a:r>
              <a:r>
                <a:rPr dirty="0"/>
                <a:t> </a:t>
              </a:r>
              <a:r>
                <a:rPr dirty="0" err="1"/>
                <a:t>가지고</a:t>
              </a:r>
              <a:r>
                <a:rPr dirty="0"/>
                <a:t> </a:t>
              </a:r>
              <a:r>
                <a:rPr dirty="0" err="1"/>
                <a:t>있을</a:t>
              </a:r>
              <a:r>
                <a:rPr dirty="0"/>
                <a:t> </a:t>
              </a:r>
              <a:r>
                <a:rPr dirty="0" err="1"/>
                <a:t>필요는</a:t>
              </a:r>
              <a:r>
                <a:rPr dirty="0"/>
                <a:t> </a:t>
              </a:r>
              <a:r>
                <a:rPr dirty="0" err="1"/>
                <a:t>없다</a:t>
              </a:r>
              <a:r>
                <a:rPr dirty="0"/>
                <a:t>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0"/>
          <p:cNvGrpSpPr/>
          <p:nvPr/>
        </p:nvGrpSpPr>
        <p:grpSpPr>
          <a:xfrm>
            <a:off x="0" y="1293410"/>
            <a:ext cx="6858002" cy="1759228"/>
            <a:chOff x="0" y="0"/>
            <a:chExt cx="6858000" cy="1759227"/>
          </a:xfrm>
        </p:grpSpPr>
        <p:sp>
          <p:nvSpPr>
            <p:cNvPr id="125" name="TextBox 1"/>
            <p:cNvSpPr txBox="1"/>
            <p:nvPr/>
          </p:nvSpPr>
          <p:spPr>
            <a:xfrm>
              <a:off x="0" y="0"/>
              <a:ext cx="6858001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3. Sharding 이란?</a:t>
              </a:r>
            </a:p>
          </p:txBody>
        </p:sp>
        <p:sp>
          <p:nvSpPr>
            <p:cNvPr id="126" name="TextBox 9"/>
            <p:cNvSpPr txBox="1"/>
            <p:nvPr/>
          </p:nvSpPr>
          <p:spPr>
            <a:xfrm>
              <a:off x="304796" y="404377"/>
              <a:ext cx="6347621" cy="135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t>샤딩은 전체 네트워크를 분할한 뒤 트랜잭션을 영역별로 저장하고 이를 병렬적으로 처리하여 블록체인에 확장성을 부여하는 On-Chain 솔루션이다.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t>- Plasma / Raiden Network와 달리 OnChain 솔루션이기 때문에 하드포크가 필요하고, 이더리움 Casper (POS 전환) 적용을 기반으로 설계 되었다.</a:t>
              </a:r>
            </a:p>
          </p:txBody>
        </p:sp>
      </p:grpSp>
      <p:sp>
        <p:nvSpPr>
          <p:cNvPr id="128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0. Sharding</a:t>
            </a:r>
          </a:p>
        </p:txBody>
      </p:sp>
      <p:grpSp>
        <p:nvGrpSpPr>
          <p:cNvPr id="131" name="그룹 18"/>
          <p:cNvGrpSpPr/>
          <p:nvPr/>
        </p:nvGrpSpPr>
        <p:grpSpPr>
          <a:xfrm>
            <a:off x="0" y="3660523"/>
            <a:ext cx="6858000" cy="2028983"/>
            <a:chOff x="0" y="0"/>
            <a:chExt cx="6858000" cy="2028982"/>
          </a:xfrm>
        </p:grpSpPr>
        <p:sp>
          <p:nvSpPr>
            <p:cNvPr id="129" name="TextBox 19"/>
            <p:cNvSpPr txBox="1"/>
            <p:nvPr/>
          </p:nvSpPr>
          <p:spPr>
            <a:xfrm>
              <a:off x="0" y="0"/>
              <a:ext cx="6858000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4. 직렬 -&gt; 병렬</a:t>
              </a:r>
            </a:p>
          </p:txBody>
        </p:sp>
        <p:sp>
          <p:nvSpPr>
            <p:cNvPr id="130" name="TextBox 20"/>
            <p:cNvSpPr txBox="1"/>
            <p:nvPr/>
          </p:nvSpPr>
          <p:spPr>
            <a:xfrm>
              <a:off x="219890" y="404376"/>
              <a:ext cx="6418220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기존</a:t>
              </a:r>
              <a:r>
                <a:rPr dirty="0"/>
                <a:t> </a:t>
              </a:r>
              <a:r>
                <a:rPr dirty="0" err="1"/>
                <a:t>시스템에서는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체인이</a:t>
              </a:r>
              <a:r>
                <a:rPr dirty="0"/>
                <a:t> </a:t>
              </a:r>
              <a:r>
                <a:rPr dirty="0" err="1"/>
                <a:t>모든</a:t>
              </a:r>
              <a:r>
                <a:rPr dirty="0"/>
                <a:t> </a:t>
              </a:r>
              <a:r>
                <a:rPr dirty="0" err="1"/>
                <a:t>트랜잭션을</a:t>
              </a:r>
              <a:r>
                <a:rPr dirty="0"/>
                <a:t> </a:t>
              </a:r>
              <a:r>
                <a:rPr dirty="0" err="1"/>
                <a:t>순차적으로</a:t>
              </a:r>
              <a:r>
                <a:rPr dirty="0"/>
                <a:t> </a:t>
              </a:r>
              <a:r>
                <a:rPr dirty="0" err="1"/>
                <a:t>처리하였다</a:t>
              </a:r>
              <a:r>
                <a:rPr dirty="0"/>
                <a:t>. (</a:t>
              </a:r>
              <a:r>
                <a:rPr dirty="0" err="1"/>
                <a:t>직렬</a:t>
              </a:r>
              <a:r>
                <a:rPr dirty="0"/>
                <a:t>)</a:t>
              </a:r>
            </a:p>
            <a:p>
              <a:pPr marL="160420" indent="-160420">
                <a:buSzPct val="100000"/>
                <a:buChar char="-"/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샤딩이</a:t>
              </a:r>
              <a:r>
                <a:rPr dirty="0"/>
                <a:t> </a:t>
              </a:r>
              <a:r>
                <a:rPr dirty="0" err="1"/>
                <a:t>도입</a:t>
              </a:r>
              <a:r>
                <a:rPr dirty="0"/>
                <a:t> </a:t>
              </a:r>
              <a:r>
                <a:rPr dirty="0" err="1"/>
                <a:t>되면</a:t>
              </a:r>
              <a:r>
                <a:rPr dirty="0"/>
                <a:t>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체인은</a:t>
              </a:r>
              <a:r>
                <a:rPr dirty="0"/>
                <a:t> </a:t>
              </a:r>
              <a:r>
                <a:rPr dirty="0" err="1"/>
                <a:t>k개의</a:t>
              </a:r>
              <a:r>
                <a:rPr dirty="0"/>
                <a:t> </a:t>
              </a:r>
              <a:r>
                <a:rPr dirty="0" err="1"/>
                <a:t>샤드로</a:t>
              </a:r>
              <a:r>
                <a:rPr dirty="0"/>
                <a:t> </a:t>
              </a:r>
              <a:r>
                <a:rPr dirty="0" err="1"/>
                <a:t>분할</a:t>
              </a:r>
              <a:r>
                <a:rPr dirty="0"/>
                <a:t> </a:t>
              </a:r>
              <a:r>
                <a:rPr dirty="0" err="1"/>
                <a:t>되고</a:t>
              </a:r>
              <a:r>
                <a:rPr dirty="0"/>
                <a:t>, 각 </a:t>
              </a:r>
              <a:r>
                <a:rPr dirty="0" err="1"/>
                <a:t>샤드는</a:t>
              </a:r>
              <a:r>
                <a:rPr dirty="0"/>
                <a:t> </a:t>
              </a:r>
              <a:r>
                <a:rPr dirty="0" err="1"/>
                <a:t>네트워크</a:t>
              </a:r>
              <a:r>
                <a:rPr dirty="0"/>
                <a:t> </a:t>
              </a:r>
              <a:r>
                <a:rPr dirty="0" err="1"/>
                <a:t>상의</a:t>
              </a:r>
              <a:r>
                <a:rPr dirty="0"/>
                <a:t> </a:t>
              </a:r>
              <a:r>
                <a:rPr dirty="0" err="1"/>
                <a:t>모든</a:t>
              </a:r>
              <a:r>
                <a:rPr dirty="0"/>
                <a:t> </a:t>
              </a:r>
              <a:r>
                <a:rPr dirty="0" err="1"/>
                <a:t>트랜잭션을</a:t>
              </a:r>
              <a:r>
                <a:rPr dirty="0"/>
                <a:t> </a:t>
              </a:r>
              <a:r>
                <a:rPr dirty="0" err="1"/>
                <a:t>병렬</a:t>
              </a:r>
              <a:r>
                <a:rPr dirty="0"/>
                <a:t> </a:t>
              </a:r>
              <a:r>
                <a:rPr dirty="0" err="1"/>
                <a:t>처리</a:t>
              </a:r>
              <a:r>
                <a:rPr dirty="0"/>
                <a:t> </a:t>
              </a:r>
              <a:r>
                <a:rPr dirty="0" err="1"/>
                <a:t>하게</a:t>
              </a:r>
              <a:r>
                <a:rPr dirty="0"/>
                <a:t> </a:t>
              </a:r>
              <a:r>
                <a:rPr dirty="0" err="1"/>
                <a:t>된다</a:t>
              </a:r>
              <a:r>
                <a:rPr dirty="0"/>
                <a:t>. 즉, 한 </a:t>
              </a:r>
              <a:r>
                <a:rPr dirty="0" err="1"/>
                <a:t>개의</a:t>
              </a:r>
              <a:r>
                <a:rPr dirty="0"/>
                <a:t> </a:t>
              </a:r>
              <a:r>
                <a:rPr dirty="0" err="1"/>
                <a:t>샤드가</a:t>
              </a:r>
              <a:r>
                <a:rPr dirty="0"/>
                <a:t> </a:t>
              </a:r>
              <a:r>
                <a:rPr dirty="0" err="1"/>
                <a:t>현재의</a:t>
              </a:r>
              <a:r>
                <a:rPr dirty="0"/>
                <a:t> </a:t>
              </a:r>
              <a:r>
                <a:rPr dirty="0" err="1"/>
                <a:t>처리속도를</a:t>
              </a:r>
              <a:r>
                <a:rPr dirty="0"/>
                <a:t> </a:t>
              </a:r>
              <a:r>
                <a:rPr dirty="0" err="1"/>
                <a:t>갖게</a:t>
              </a:r>
              <a:r>
                <a:rPr dirty="0"/>
                <a:t> </a:t>
              </a:r>
              <a:r>
                <a:rPr dirty="0" err="1"/>
                <a:t>된다고</a:t>
              </a:r>
              <a:r>
                <a:rPr dirty="0"/>
                <a:t> </a:t>
              </a:r>
              <a:r>
                <a:rPr dirty="0" err="1"/>
                <a:t>가정</a:t>
              </a:r>
              <a:r>
                <a:rPr dirty="0"/>
                <a:t> </a:t>
              </a:r>
              <a:r>
                <a:rPr dirty="0" err="1"/>
                <a:t>하여도</a:t>
              </a:r>
              <a:r>
                <a:rPr dirty="0"/>
                <a:t> </a:t>
              </a:r>
              <a:r>
                <a:rPr dirty="0" err="1"/>
                <a:t>이더리움</a:t>
              </a:r>
              <a:r>
                <a:rPr dirty="0"/>
                <a:t> </a:t>
              </a:r>
              <a:r>
                <a:rPr dirty="0" err="1"/>
                <a:t>네트워크는</a:t>
              </a:r>
              <a:r>
                <a:rPr dirty="0"/>
                <a:t> </a:t>
              </a:r>
              <a:r>
                <a:rPr dirty="0" err="1"/>
                <a:t>k배의</a:t>
              </a:r>
              <a:r>
                <a:rPr dirty="0"/>
                <a:t> </a:t>
              </a:r>
              <a:r>
                <a:rPr dirty="0" err="1"/>
                <a:t>속도를</a:t>
              </a:r>
              <a:r>
                <a:rPr dirty="0"/>
                <a:t> </a:t>
              </a:r>
              <a:r>
                <a:rPr dirty="0" err="1"/>
                <a:t>확보</a:t>
              </a:r>
              <a:r>
                <a:rPr dirty="0"/>
                <a:t> 할 수 </a:t>
              </a:r>
              <a:r>
                <a:rPr dirty="0" err="1"/>
                <a:t>있다</a:t>
              </a:r>
              <a:r>
                <a:rPr dirty="0"/>
                <a:t>. (</a:t>
              </a:r>
              <a:r>
                <a:rPr dirty="0" err="1"/>
                <a:t>병렬</a:t>
              </a:r>
              <a:r>
                <a:rPr dirty="0"/>
                <a:t>)</a:t>
              </a:r>
            </a:p>
          </p:txBody>
        </p:sp>
      </p:grpSp>
      <p:pic>
        <p:nvPicPr>
          <p:cNvPr id="13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06" y="5892018"/>
            <a:ext cx="3455474" cy="1709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4404" y="5689507"/>
            <a:ext cx="3046168" cy="1783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s://cdn-images-1.medium.com/max/800/1*VNHmnxcQSsN3xW4Lfalok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7473139"/>
            <a:ext cx="44291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0"/>
          <p:cNvGrpSpPr/>
          <p:nvPr/>
        </p:nvGrpSpPr>
        <p:grpSpPr>
          <a:xfrm>
            <a:off x="0" y="5523116"/>
            <a:ext cx="6858000" cy="2989219"/>
            <a:chOff x="0" y="0"/>
            <a:chExt cx="6858000" cy="2989218"/>
          </a:xfrm>
        </p:grpSpPr>
        <p:sp>
          <p:nvSpPr>
            <p:cNvPr id="136" name="TextBox 1"/>
            <p:cNvSpPr txBox="1"/>
            <p:nvPr/>
          </p:nvSpPr>
          <p:spPr>
            <a:xfrm>
              <a:off x="0" y="0"/>
              <a:ext cx="6858000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1. Node 역할</a:t>
              </a:r>
            </a:p>
          </p:txBody>
        </p:sp>
        <p:sp>
          <p:nvSpPr>
            <p:cNvPr id="137" name="TextBox 9"/>
            <p:cNvSpPr txBox="1"/>
            <p:nvPr/>
          </p:nvSpPr>
          <p:spPr>
            <a:xfrm>
              <a:off x="304796" y="365876"/>
              <a:ext cx="6418223" cy="2623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600" b="1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Proposer </a:t>
              </a:r>
              <a:r>
                <a:rPr b="0" dirty="0"/>
                <a:t>– </a:t>
              </a:r>
              <a:r>
                <a:rPr b="0" dirty="0" err="1"/>
                <a:t>트랜잭션들을</a:t>
              </a:r>
              <a:r>
                <a:rPr b="0" dirty="0"/>
                <a:t> </a:t>
              </a:r>
              <a:r>
                <a:rPr b="0" dirty="0" err="1"/>
                <a:t>모아</a:t>
              </a:r>
              <a:r>
                <a:rPr b="0" dirty="0"/>
                <a:t> </a:t>
              </a:r>
              <a:r>
                <a:rPr b="0" dirty="0" err="1"/>
                <a:t>Proposal을</a:t>
              </a:r>
              <a:r>
                <a:rPr b="0" dirty="0"/>
                <a:t> </a:t>
              </a:r>
              <a:r>
                <a:rPr b="0" dirty="0" err="1"/>
                <a:t>만들고</a:t>
              </a:r>
              <a:r>
                <a:rPr b="0" dirty="0"/>
                <a:t>, </a:t>
              </a:r>
              <a:r>
                <a:rPr b="0" dirty="0" err="1"/>
                <a:t>Collator에게</a:t>
              </a:r>
              <a:r>
                <a:rPr b="0" dirty="0"/>
                <a:t> </a:t>
              </a:r>
              <a:r>
                <a:rPr b="0" dirty="0" err="1"/>
                <a:t>제출</a:t>
              </a:r>
              <a:r>
                <a:rPr b="0" dirty="0"/>
                <a:t> </a:t>
              </a:r>
              <a:r>
                <a:rPr b="0" dirty="0" err="1"/>
                <a:t>한다</a:t>
              </a:r>
              <a:r>
                <a:rPr b="0" dirty="0"/>
                <a:t>. </a:t>
              </a:r>
              <a:r>
                <a:rPr b="0" u="sng" dirty="0" err="1"/>
                <a:t>Proposal은</a:t>
              </a:r>
              <a:r>
                <a:rPr b="0" u="sng" dirty="0"/>
                <a:t> </a:t>
              </a:r>
              <a:r>
                <a:rPr b="0" u="sng" dirty="0" err="1"/>
                <a:t>검증되지</a:t>
              </a:r>
              <a:r>
                <a:rPr b="0" u="sng" dirty="0"/>
                <a:t> </a:t>
              </a:r>
              <a:r>
                <a:rPr b="0" u="sng" dirty="0" err="1"/>
                <a:t>않은</a:t>
              </a:r>
              <a:r>
                <a:rPr b="0" u="sng" dirty="0"/>
                <a:t> Collation</a:t>
              </a:r>
              <a:r>
                <a:rPr b="0" dirty="0"/>
                <a:t> </a:t>
              </a:r>
              <a:r>
                <a:rPr b="0" dirty="0" err="1"/>
                <a:t>이다</a:t>
              </a:r>
              <a:r>
                <a:rPr b="0"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b="0" dirty="0"/>
            </a:p>
            <a:p>
              <a:pPr>
                <a:defRPr sz="1600" b="1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Collator – </a:t>
              </a:r>
              <a:r>
                <a:rPr b="0" dirty="0" err="1"/>
                <a:t>Proposer이</a:t>
              </a:r>
              <a:r>
                <a:rPr b="0" dirty="0"/>
                <a:t> </a:t>
              </a:r>
              <a:r>
                <a:rPr b="0" dirty="0" err="1"/>
                <a:t>제출한</a:t>
              </a:r>
              <a:r>
                <a:rPr b="0" dirty="0"/>
                <a:t> </a:t>
              </a:r>
              <a:r>
                <a:rPr b="0" dirty="0" err="1"/>
                <a:t>Proposal을</a:t>
              </a:r>
              <a:r>
                <a:rPr b="0" dirty="0"/>
                <a:t> </a:t>
              </a:r>
              <a:r>
                <a:rPr b="0" dirty="0" err="1"/>
                <a:t>검증</a:t>
              </a:r>
              <a:r>
                <a:rPr b="0" dirty="0"/>
                <a:t> </a:t>
              </a:r>
              <a:r>
                <a:rPr b="0" dirty="0" err="1"/>
                <a:t>한다</a:t>
              </a:r>
              <a:r>
                <a:rPr b="0"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특정</a:t>
              </a:r>
              <a:r>
                <a:rPr dirty="0"/>
                <a:t> Period </a:t>
              </a:r>
              <a:r>
                <a:rPr dirty="0" err="1"/>
                <a:t>마다</a:t>
              </a:r>
              <a:r>
                <a:rPr dirty="0"/>
                <a:t>, 각 </a:t>
              </a:r>
              <a:r>
                <a:rPr dirty="0" err="1"/>
                <a:t>샤드에는</a:t>
              </a:r>
              <a:r>
                <a:rPr dirty="0"/>
                <a:t> </a:t>
              </a:r>
              <a:r>
                <a:rPr dirty="0" err="1"/>
                <a:t>Collator들이</a:t>
              </a:r>
              <a:r>
                <a:rPr dirty="0"/>
                <a:t> </a:t>
              </a:r>
              <a:r>
                <a:rPr dirty="0" err="1"/>
                <a:t>배정된다</a:t>
              </a:r>
              <a:r>
                <a:rPr dirty="0"/>
                <a:t>. </a:t>
              </a:r>
              <a:r>
                <a:rPr dirty="0" err="1"/>
                <a:t>이들은</a:t>
              </a:r>
              <a:r>
                <a:rPr dirty="0"/>
                <a:t> </a:t>
              </a:r>
              <a:r>
                <a:rPr dirty="0" err="1"/>
                <a:t>자신들이</a:t>
              </a:r>
              <a:r>
                <a:rPr dirty="0"/>
                <a:t> </a:t>
              </a:r>
              <a:r>
                <a:rPr dirty="0" err="1"/>
                <a:t>어느</a:t>
              </a:r>
              <a:r>
                <a:rPr dirty="0"/>
                <a:t> </a:t>
              </a:r>
              <a:r>
                <a:rPr dirty="0" err="1"/>
                <a:t>샤드에</a:t>
              </a:r>
              <a:r>
                <a:rPr dirty="0"/>
                <a:t> </a:t>
              </a:r>
              <a:r>
                <a:rPr dirty="0" err="1"/>
                <a:t>존재하는지</a:t>
              </a:r>
              <a:r>
                <a:rPr dirty="0"/>
                <a:t> 알 수 </a:t>
              </a:r>
              <a:r>
                <a:rPr dirty="0" err="1"/>
                <a:t>없다</a:t>
              </a:r>
              <a:r>
                <a:rPr dirty="0"/>
                <a:t>. (</a:t>
              </a:r>
              <a:r>
                <a:rPr dirty="0" err="1"/>
                <a:t>Collator가</a:t>
              </a:r>
              <a:r>
                <a:rPr dirty="0"/>
                <a:t> </a:t>
              </a:r>
              <a:r>
                <a:rPr dirty="0" err="1"/>
                <a:t>특정</a:t>
              </a:r>
              <a:r>
                <a:rPr dirty="0"/>
                <a:t> </a:t>
              </a:r>
              <a:r>
                <a:rPr dirty="0" err="1"/>
                <a:t>샤드에</a:t>
              </a:r>
              <a:r>
                <a:rPr dirty="0"/>
                <a:t> </a:t>
              </a:r>
              <a:r>
                <a:rPr dirty="0" err="1"/>
                <a:t>대해</a:t>
              </a:r>
              <a:r>
                <a:rPr dirty="0"/>
                <a:t> </a:t>
              </a:r>
              <a:r>
                <a:rPr dirty="0" err="1"/>
                <a:t>공격할</a:t>
              </a:r>
              <a:r>
                <a:rPr dirty="0"/>
                <a:t> </a:t>
              </a:r>
              <a:r>
                <a:rPr dirty="0" err="1"/>
                <a:t>가능성을</a:t>
              </a:r>
              <a:r>
                <a:rPr dirty="0"/>
                <a:t> </a:t>
              </a:r>
              <a:r>
                <a:rPr dirty="0" err="1"/>
                <a:t>낮추기</a:t>
              </a:r>
              <a:r>
                <a:rPr dirty="0"/>
                <a:t> </a:t>
              </a:r>
              <a:r>
                <a:rPr dirty="0" err="1"/>
                <a:t>위함이다</a:t>
              </a:r>
              <a:r>
                <a:rPr dirty="0"/>
                <a:t>.)</a:t>
              </a:r>
            </a:p>
            <a:p>
              <a:pPr>
                <a:defRPr sz="1600" b="1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 b="1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Executor </a:t>
              </a:r>
              <a:r>
                <a:rPr b="0" dirty="0"/>
                <a:t>– Collation </a:t>
              </a:r>
              <a:r>
                <a:rPr b="0" dirty="0" err="1"/>
                <a:t>Header를</a:t>
              </a:r>
              <a:r>
                <a:rPr b="0" dirty="0"/>
                <a:t> </a:t>
              </a:r>
              <a:r>
                <a:rPr b="0" dirty="0" err="1"/>
                <a:t>메인체인의</a:t>
              </a:r>
              <a:r>
                <a:rPr b="0" dirty="0"/>
                <a:t> SMC(</a:t>
              </a:r>
              <a:r>
                <a:rPr b="0" dirty="0" err="1"/>
                <a:t>Sharding</a:t>
              </a:r>
              <a:r>
                <a:rPr b="0" dirty="0"/>
                <a:t> Manager Contract)</a:t>
              </a:r>
              <a:r>
                <a:rPr b="0" dirty="0" err="1"/>
                <a:t>에게</a:t>
              </a:r>
              <a:r>
                <a:rPr b="0" dirty="0"/>
                <a:t> </a:t>
              </a:r>
              <a:r>
                <a:rPr b="0" dirty="0" err="1"/>
                <a:t>제출</a:t>
              </a:r>
              <a:r>
                <a:rPr b="0" dirty="0"/>
                <a:t> </a:t>
              </a:r>
              <a:r>
                <a:rPr b="0" dirty="0" err="1"/>
                <a:t>한다</a:t>
              </a:r>
              <a:r>
                <a:rPr b="0" dirty="0"/>
                <a:t>. 이 </a:t>
              </a:r>
              <a:r>
                <a:rPr b="0" dirty="0" err="1"/>
                <a:t>결과</a:t>
              </a:r>
              <a:r>
                <a:rPr b="0" dirty="0"/>
                <a:t> </a:t>
              </a:r>
              <a:r>
                <a:rPr b="0" dirty="0" err="1"/>
                <a:t>해당</a:t>
              </a:r>
              <a:r>
                <a:rPr b="0" dirty="0"/>
                <a:t> </a:t>
              </a:r>
              <a:r>
                <a:rPr b="0" dirty="0" err="1"/>
                <a:t>샤드의</a:t>
              </a:r>
              <a:r>
                <a:rPr b="0" dirty="0"/>
                <a:t> </a:t>
              </a:r>
              <a:r>
                <a:rPr b="0" dirty="0" err="1"/>
                <a:t>State가</a:t>
              </a:r>
              <a:r>
                <a:rPr b="0" dirty="0"/>
                <a:t> </a:t>
              </a:r>
              <a:r>
                <a:rPr b="0" dirty="0" err="1"/>
                <a:t>변경</a:t>
              </a:r>
              <a:r>
                <a:rPr b="0" dirty="0"/>
                <a:t> </a:t>
              </a:r>
              <a:r>
                <a:rPr b="0" dirty="0" err="1"/>
                <a:t>된다</a:t>
              </a:r>
              <a:r>
                <a:rPr b="0" dirty="0"/>
                <a:t>.</a:t>
              </a:r>
            </a:p>
          </p:txBody>
        </p:sp>
      </p:grpSp>
      <p:sp>
        <p:nvSpPr>
          <p:cNvPr id="139" name="TextBox 16"/>
          <p:cNvSpPr txBox="1"/>
          <p:nvPr/>
        </p:nvSpPr>
        <p:spPr>
          <a:xfrm>
            <a:off x="0" y="326384"/>
            <a:ext cx="6858000" cy="48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1. 샤드 용어 설명</a:t>
            </a:r>
          </a:p>
        </p:txBody>
      </p:sp>
      <p:pic>
        <p:nvPicPr>
          <p:cNvPr id="140" name="스크린샷 2018-06-25 오후 9.19.27.png" descr="스크린샷 2018-06-25 오후 9.19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521" y="1094396"/>
            <a:ext cx="4796958" cy="4133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6"/>
          <p:cNvSpPr txBox="1"/>
          <p:nvPr/>
        </p:nvSpPr>
        <p:spPr>
          <a:xfrm>
            <a:off x="0" y="326384"/>
            <a:ext cx="6858000" cy="48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1. 샤드 용어 설명</a:t>
            </a:r>
          </a:p>
        </p:txBody>
      </p:sp>
      <p:grpSp>
        <p:nvGrpSpPr>
          <p:cNvPr id="145" name="그룹 10"/>
          <p:cNvGrpSpPr/>
          <p:nvPr/>
        </p:nvGrpSpPr>
        <p:grpSpPr>
          <a:xfrm>
            <a:off x="0" y="1255914"/>
            <a:ext cx="6858000" cy="7214293"/>
            <a:chOff x="0" y="0"/>
            <a:chExt cx="6858000" cy="7214291"/>
          </a:xfrm>
        </p:grpSpPr>
        <p:sp>
          <p:nvSpPr>
            <p:cNvPr id="143" name="TextBox 1"/>
            <p:cNvSpPr txBox="1"/>
            <p:nvPr/>
          </p:nvSpPr>
          <p:spPr>
            <a:xfrm>
              <a:off x="0" y="-1"/>
              <a:ext cx="685800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2. Period</a:t>
              </a:r>
            </a:p>
          </p:txBody>
        </p:sp>
        <p:sp>
          <p:nvSpPr>
            <p:cNvPr id="144" name="TextBox 9"/>
            <p:cNvSpPr txBox="1"/>
            <p:nvPr/>
          </p:nvSpPr>
          <p:spPr>
            <a:xfrm>
              <a:off x="304796" y="365876"/>
              <a:ext cx="6418223" cy="6848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600" b="1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Period </a:t>
              </a:r>
              <a:r>
                <a:rPr b="0" dirty="0"/>
                <a:t>– </a:t>
              </a:r>
              <a:r>
                <a:rPr b="0" dirty="0" err="1"/>
                <a:t>메인</a:t>
              </a:r>
              <a:r>
                <a:rPr b="0" dirty="0"/>
                <a:t> </a:t>
              </a:r>
              <a:r>
                <a:rPr b="0" dirty="0" err="1"/>
                <a:t>체인에서</a:t>
              </a:r>
              <a:r>
                <a:rPr b="0" dirty="0"/>
                <a:t> 각 </a:t>
              </a:r>
              <a:r>
                <a:rPr b="0" dirty="0" err="1"/>
                <a:t>샤드에게</a:t>
              </a:r>
              <a:r>
                <a:rPr b="0" dirty="0"/>
                <a:t> Collation </a:t>
              </a:r>
              <a:r>
                <a:rPr b="0" dirty="0" err="1"/>
                <a:t>Header를</a:t>
              </a:r>
              <a:r>
                <a:rPr b="0" dirty="0"/>
                <a:t> </a:t>
              </a:r>
              <a:r>
                <a:rPr b="0" dirty="0" err="1"/>
                <a:t>제출</a:t>
              </a:r>
              <a:r>
                <a:rPr b="0" dirty="0"/>
                <a:t> </a:t>
              </a:r>
              <a:r>
                <a:rPr b="0" dirty="0" err="1"/>
                <a:t>받는</a:t>
              </a:r>
              <a:r>
                <a:rPr b="0" dirty="0"/>
                <a:t> </a:t>
              </a:r>
              <a:r>
                <a:rPr b="0" dirty="0" err="1"/>
                <a:t>주기를</a:t>
              </a:r>
              <a:r>
                <a:rPr b="0" dirty="0"/>
                <a:t> </a:t>
              </a:r>
              <a:r>
                <a:rPr b="0" dirty="0" err="1"/>
                <a:t>의미한다</a:t>
              </a:r>
              <a:r>
                <a:rPr b="0" dirty="0"/>
                <a:t>. PERIOD_LENGTH = 5 </a:t>
              </a:r>
              <a:r>
                <a:rPr b="0" dirty="0" err="1"/>
                <a:t>메인</a:t>
              </a:r>
              <a:r>
                <a:rPr b="0" dirty="0"/>
                <a:t> </a:t>
              </a:r>
              <a:r>
                <a:rPr b="0" dirty="0" err="1"/>
                <a:t>체인의</a:t>
              </a:r>
              <a:r>
                <a:rPr b="0" dirty="0"/>
                <a:t> </a:t>
              </a:r>
              <a:r>
                <a:rPr b="0" dirty="0" err="1"/>
                <a:t>블록이</a:t>
              </a:r>
              <a:r>
                <a:rPr b="0" dirty="0"/>
                <a:t> 5개 </a:t>
              </a:r>
              <a:r>
                <a:rPr b="0" dirty="0" err="1"/>
                <a:t>생성</a:t>
              </a:r>
              <a:r>
                <a:rPr b="0" dirty="0"/>
                <a:t> </a:t>
              </a:r>
              <a:r>
                <a:rPr b="0" dirty="0" err="1"/>
                <a:t>되었을</a:t>
              </a:r>
              <a:r>
                <a:rPr b="0" dirty="0"/>
                <a:t> 때 </a:t>
              </a:r>
              <a:r>
                <a:rPr b="0" dirty="0" err="1"/>
                <a:t>제출을</a:t>
              </a:r>
              <a:r>
                <a:rPr b="0" dirty="0"/>
                <a:t> </a:t>
              </a:r>
              <a:r>
                <a:rPr b="0" dirty="0" err="1"/>
                <a:t>받는다</a:t>
              </a:r>
              <a:r>
                <a:rPr b="0" dirty="0"/>
                <a:t>. PERIOD_LENGTH = 2 </a:t>
              </a:r>
              <a:r>
                <a:rPr b="0" dirty="0" err="1"/>
                <a:t>메인</a:t>
              </a:r>
              <a:r>
                <a:rPr b="0" dirty="0"/>
                <a:t> </a:t>
              </a:r>
              <a:r>
                <a:rPr b="0" dirty="0" err="1"/>
                <a:t>체인의</a:t>
              </a:r>
              <a:r>
                <a:rPr b="0" dirty="0"/>
                <a:t> </a:t>
              </a:r>
              <a:r>
                <a:rPr b="0" dirty="0" err="1"/>
                <a:t>블록이</a:t>
              </a:r>
              <a:r>
                <a:rPr b="0" dirty="0"/>
                <a:t> 2개 </a:t>
              </a:r>
              <a:r>
                <a:rPr b="0" dirty="0" err="1"/>
                <a:t>생성</a:t>
              </a:r>
              <a:r>
                <a:rPr b="0" dirty="0"/>
                <a:t> </a:t>
              </a:r>
              <a:r>
                <a:rPr b="0" dirty="0" err="1"/>
                <a:t>되었을</a:t>
              </a:r>
              <a:r>
                <a:rPr b="0" dirty="0"/>
                <a:t> 때 </a:t>
              </a:r>
              <a:r>
                <a:rPr b="0" dirty="0" err="1"/>
                <a:t>제출을</a:t>
              </a:r>
              <a:r>
                <a:rPr b="0" dirty="0"/>
                <a:t> </a:t>
              </a:r>
              <a:r>
                <a:rPr b="0" dirty="0" err="1"/>
                <a:t>받는다</a:t>
              </a:r>
              <a:r>
                <a:rPr b="0"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b="0" dirty="0"/>
            </a:p>
            <a:p>
              <a:pPr>
                <a:defRPr sz="1600" b="1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Lookahead</a:t>
              </a:r>
              <a:r>
                <a:rPr dirty="0"/>
                <a:t> Period – </a:t>
              </a:r>
              <a:r>
                <a:rPr b="0" dirty="0" err="1"/>
                <a:t>Collator는</a:t>
              </a:r>
              <a:r>
                <a:rPr b="0" dirty="0"/>
                <a:t> </a:t>
              </a:r>
              <a:r>
                <a:rPr b="0" dirty="0" err="1"/>
                <a:t>Collation을</a:t>
              </a:r>
              <a:r>
                <a:rPr b="0" dirty="0"/>
                <a:t> </a:t>
              </a:r>
              <a:r>
                <a:rPr b="0" dirty="0" err="1"/>
                <a:t>검증</a:t>
              </a:r>
              <a:r>
                <a:rPr b="0" dirty="0"/>
                <a:t> </a:t>
              </a:r>
              <a:r>
                <a:rPr b="0" dirty="0" err="1"/>
                <a:t>하기</a:t>
              </a:r>
              <a:r>
                <a:rPr b="0" dirty="0"/>
                <a:t> </a:t>
              </a:r>
              <a:r>
                <a:rPr b="0" dirty="0" err="1"/>
                <a:t>이전에</a:t>
              </a:r>
              <a:r>
                <a:rPr b="0" dirty="0"/>
                <a:t> </a:t>
              </a:r>
              <a:r>
                <a:rPr b="0" dirty="0" err="1"/>
                <a:t>SMC에</a:t>
              </a:r>
              <a:r>
                <a:rPr b="0" dirty="0"/>
                <a:t> </a:t>
              </a:r>
              <a:r>
                <a:rPr b="0" dirty="0" err="1"/>
                <a:t>의하여</a:t>
              </a:r>
              <a:r>
                <a:rPr b="0" dirty="0"/>
                <a:t> 각 </a:t>
              </a:r>
              <a:r>
                <a:rPr b="0" dirty="0" err="1"/>
                <a:t>샤드에</a:t>
              </a:r>
              <a:r>
                <a:rPr b="0" dirty="0"/>
                <a:t> </a:t>
              </a:r>
              <a:r>
                <a:rPr b="0" dirty="0" err="1"/>
                <a:t>랜덤</a:t>
              </a:r>
              <a:r>
                <a:rPr b="0" dirty="0"/>
                <a:t> </a:t>
              </a:r>
              <a:r>
                <a:rPr b="0" dirty="0" err="1"/>
                <a:t>배정</a:t>
              </a:r>
              <a:r>
                <a:rPr b="0" dirty="0"/>
                <a:t> </a:t>
              </a:r>
              <a:r>
                <a:rPr b="0" dirty="0" err="1"/>
                <a:t>된다</a:t>
              </a:r>
              <a:r>
                <a:rPr b="0" dirty="0"/>
                <a:t>. (pseudo-random) </a:t>
              </a:r>
              <a:r>
                <a:rPr b="0" dirty="0" err="1"/>
                <a:t>Lookahead</a:t>
              </a:r>
              <a:r>
                <a:rPr b="0" dirty="0"/>
                <a:t> Period 는 </a:t>
              </a:r>
              <a:r>
                <a:rPr b="0" dirty="0" err="1"/>
                <a:t>Collator가</a:t>
              </a:r>
              <a:r>
                <a:rPr b="0" dirty="0"/>
                <a:t> 몇 </a:t>
              </a:r>
              <a:r>
                <a:rPr b="0" dirty="0" err="1"/>
                <a:t>Period를</a:t>
              </a:r>
              <a:r>
                <a:rPr b="0" dirty="0"/>
                <a:t> </a:t>
              </a:r>
              <a:r>
                <a:rPr b="0" dirty="0" err="1"/>
                <a:t>앞서</a:t>
              </a:r>
              <a:r>
                <a:rPr b="0" dirty="0"/>
                <a:t> </a:t>
              </a:r>
              <a:r>
                <a:rPr b="0" dirty="0" err="1"/>
                <a:t>해당</a:t>
              </a:r>
              <a:r>
                <a:rPr b="0" dirty="0"/>
                <a:t> </a:t>
              </a:r>
              <a:r>
                <a:rPr b="0" dirty="0" err="1"/>
                <a:t>샤드에</a:t>
              </a:r>
              <a:r>
                <a:rPr b="0" dirty="0"/>
                <a:t> </a:t>
              </a:r>
              <a:r>
                <a:rPr b="0" dirty="0" err="1"/>
                <a:t>배정</a:t>
              </a:r>
              <a:r>
                <a:rPr b="0" dirty="0"/>
                <a:t> </a:t>
              </a:r>
              <a:r>
                <a:rPr b="0" dirty="0" err="1"/>
                <a:t>받는지</a:t>
              </a:r>
              <a:r>
                <a:rPr b="0" dirty="0"/>
                <a:t> </a:t>
              </a:r>
              <a:r>
                <a:rPr b="0" dirty="0" err="1"/>
                <a:t>나타낸다</a:t>
              </a:r>
              <a:r>
                <a:rPr b="0" dirty="0"/>
                <a:t>. </a:t>
              </a:r>
              <a:r>
                <a:rPr b="0" dirty="0" err="1"/>
                <a:t>해당</a:t>
              </a:r>
              <a:r>
                <a:rPr b="0" dirty="0"/>
                <a:t> </a:t>
              </a:r>
              <a:r>
                <a:rPr b="0" dirty="0" err="1"/>
                <a:t>시간</a:t>
              </a:r>
              <a:r>
                <a:rPr b="0" dirty="0"/>
                <a:t> </a:t>
              </a:r>
              <a:r>
                <a:rPr b="0" dirty="0" err="1"/>
                <a:t>동안</a:t>
              </a:r>
              <a:r>
                <a:rPr b="0" dirty="0"/>
                <a:t> </a:t>
              </a:r>
              <a:r>
                <a:rPr b="0" dirty="0" err="1"/>
                <a:t>Collator는</a:t>
              </a:r>
              <a:r>
                <a:rPr b="0" dirty="0"/>
                <a:t> </a:t>
              </a:r>
              <a:r>
                <a:rPr b="0" dirty="0" err="1"/>
                <a:t>자신이</a:t>
              </a:r>
              <a:r>
                <a:rPr b="0" dirty="0"/>
                <a:t> </a:t>
              </a:r>
              <a:r>
                <a:rPr b="0" dirty="0" err="1"/>
                <a:t>배정</a:t>
              </a:r>
              <a:r>
                <a:rPr b="0" dirty="0"/>
                <a:t> </a:t>
              </a:r>
              <a:r>
                <a:rPr b="0" dirty="0" err="1"/>
                <a:t>받은</a:t>
              </a:r>
              <a:r>
                <a:rPr b="0" dirty="0"/>
                <a:t> </a:t>
              </a:r>
              <a:r>
                <a:rPr b="0" dirty="0" err="1"/>
                <a:t>샤드</a:t>
              </a:r>
              <a:r>
                <a:rPr b="0" dirty="0"/>
                <a:t> </a:t>
              </a:r>
              <a:r>
                <a:rPr b="0" dirty="0" err="1"/>
                <a:t>체인의</a:t>
              </a:r>
              <a:r>
                <a:rPr b="0" dirty="0"/>
                <a:t> </a:t>
              </a:r>
              <a:r>
                <a:rPr b="0" dirty="0" err="1"/>
                <a:t>정보를</a:t>
              </a:r>
              <a:r>
                <a:rPr b="0" dirty="0"/>
                <a:t> </a:t>
              </a:r>
              <a:r>
                <a:rPr b="0" dirty="0" err="1"/>
                <a:t>다운</a:t>
              </a:r>
              <a:r>
                <a:rPr b="0" dirty="0"/>
                <a:t> </a:t>
              </a:r>
              <a:r>
                <a:rPr b="0" dirty="0" err="1"/>
                <a:t>받을</a:t>
              </a:r>
              <a:r>
                <a:rPr b="0" dirty="0"/>
                <a:t> </a:t>
              </a:r>
              <a:r>
                <a:rPr b="0" dirty="0" err="1"/>
                <a:t>시간을</a:t>
              </a:r>
              <a:r>
                <a:rPr b="0" dirty="0"/>
                <a:t> </a:t>
              </a:r>
              <a:r>
                <a:rPr b="0" dirty="0" err="1"/>
                <a:t>얻게</a:t>
              </a:r>
              <a:r>
                <a:rPr b="0" dirty="0"/>
                <a:t> </a:t>
              </a:r>
              <a:r>
                <a:rPr b="0" dirty="0" err="1"/>
                <a:t>되는</a:t>
              </a:r>
              <a:r>
                <a:rPr b="0" dirty="0"/>
                <a:t> </a:t>
              </a:r>
              <a:r>
                <a:rPr b="0" dirty="0" err="1"/>
                <a:t>것이다</a:t>
              </a:r>
              <a:r>
                <a:rPr b="0"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b="0"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b="0"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EX 1. PERIOD_LENGTH = 3 / LOOKAHEAD_PERIODS = 3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해당</a:t>
              </a:r>
              <a:r>
                <a:rPr dirty="0"/>
                <a:t> </a:t>
              </a:r>
              <a:r>
                <a:rPr dirty="0" err="1"/>
                <a:t>샤드는</a:t>
              </a:r>
              <a:r>
                <a:rPr dirty="0"/>
                <a:t> </a:t>
              </a:r>
              <a:r>
                <a:rPr dirty="0" err="1"/>
                <a:t>메인체인</a:t>
              </a:r>
              <a:r>
                <a:rPr dirty="0"/>
                <a:t> 3개의 </a:t>
              </a:r>
              <a:r>
                <a:rPr dirty="0" err="1"/>
                <a:t>블록</a:t>
              </a:r>
              <a:r>
                <a:rPr dirty="0"/>
                <a:t> 당 1 Period </a:t>
              </a:r>
              <a:r>
                <a:rPr dirty="0" err="1"/>
                <a:t>이고</a:t>
              </a:r>
              <a:r>
                <a:rPr dirty="0"/>
                <a:t>,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Collator는</a:t>
              </a:r>
              <a:r>
                <a:rPr dirty="0"/>
                <a:t> 3 Period </a:t>
              </a:r>
              <a:r>
                <a:rPr dirty="0" err="1"/>
                <a:t>이전에</a:t>
              </a:r>
              <a:r>
                <a:rPr dirty="0"/>
                <a:t> </a:t>
              </a:r>
              <a:r>
                <a:rPr dirty="0" err="1"/>
                <a:t>배정</a:t>
              </a:r>
              <a:r>
                <a:rPr dirty="0"/>
                <a:t> </a:t>
              </a:r>
              <a:r>
                <a:rPr dirty="0" err="1"/>
                <a:t>받을</a:t>
              </a:r>
              <a:r>
                <a:rPr dirty="0"/>
                <a:t> 수 </a:t>
              </a:r>
              <a:r>
                <a:rPr dirty="0" err="1"/>
                <a:t>있다</a:t>
              </a:r>
              <a:r>
                <a:rPr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결국</a:t>
              </a:r>
              <a:r>
                <a:rPr dirty="0"/>
                <a:t>,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9개의 </a:t>
              </a:r>
              <a:r>
                <a:rPr dirty="0" err="1"/>
                <a:t>블록</a:t>
              </a:r>
              <a:r>
                <a:rPr dirty="0"/>
                <a:t> </a:t>
              </a:r>
              <a:r>
                <a:rPr dirty="0" err="1"/>
                <a:t>생성</a:t>
              </a:r>
              <a:r>
                <a:rPr dirty="0"/>
                <a:t> </a:t>
              </a:r>
              <a:r>
                <a:rPr dirty="0" err="1"/>
                <a:t>시간</a:t>
              </a:r>
              <a:r>
                <a:rPr dirty="0"/>
                <a:t> </a:t>
              </a:r>
              <a:r>
                <a:rPr dirty="0" err="1"/>
                <a:t>동안</a:t>
              </a:r>
              <a:r>
                <a:rPr dirty="0"/>
                <a:t> 선 </a:t>
              </a:r>
              <a:r>
                <a:rPr dirty="0" err="1"/>
                <a:t>배정</a:t>
              </a:r>
              <a:r>
                <a:rPr dirty="0"/>
                <a:t> </a:t>
              </a:r>
              <a:r>
                <a:rPr dirty="0" err="1"/>
                <a:t>받아</a:t>
              </a:r>
              <a:r>
                <a:rPr dirty="0"/>
                <a:t> </a:t>
              </a:r>
              <a:r>
                <a:rPr dirty="0" err="1"/>
                <a:t>시간을</a:t>
              </a:r>
              <a:r>
                <a:rPr dirty="0"/>
                <a:t> </a:t>
              </a:r>
              <a:r>
                <a:rPr dirty="0" err="1"/>
                <a:t>얻을</a:t>
              </a:r>
              <a:r>
                <a:rPr dirty="0"/>
                <a:t> 수 </a:t>
              </a:r>
              <a:r>
                <a:rPr dirty="0" err="1"/>
                <a:t>있다</a:t>
              </a:r>
              <a:r>
                <a:rPr dirty="0"/>
                <a:t>. (1개의 </a:t>
              </a:r>
              <a:r>
                <a:rPr dirty="0" err="1"/>
                <a:t>블록</a:t>
              </a:r>
              <a:r>
                <a:rPr dirty="0"/>
                <a:t> </a:t>
              </a:r>
              <a:r>
                <a:rPr dirty="0" err="1"/>
                <a:t>생성</a:t>
              </a:r>
              <a:r>
                <a:rPr dirty="0"/>
                <a:t> 당 15초라고 할 때,  135초 </a:t>
              </a:r>
              <a:r>
                <a:rPr dirty="0" err="1"/>
                <a:t>전에</a:t>
              </a:r>
              <a:r>
                <a:rPr dirty="0"/>
                <a:t> </a:t>
              </a:r>
              <a:r>
                <a:rPr dirty="0" err="1"/>
                <a:t>배정</a:t>
              </a:r>
              <a:r>
                <a:rPr dirty="0"/>
                <a:t> </a:t>
              </a:r>
              <a:r>
                <a:rPr dirty="0" err="1"/>
                <a:t>받는다</a:t>
              </a:r>
              <a:r>
                <a:rPr dirty="0"/>
                <a:t>.)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EX 2. PERIOD_LENGTH = 5 / LOOKAHEAD_PERIODS = 2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해당</a:t>
              </a:r>
              <a:r>
                <a:rPr dirty="0"/>
                <a:t> </a:t>
              </a:r>
              <a:r>
                <a:rPr dirty="0" err="1"/>
                <a:t>샤드는</a:t>
              </a:r>
              <a:r>
                <a:rPr dirty="0"/>
                <a:t> </a:t>
              </a:r>
              <a:r>
                <a:rPr dirty="0" err="1"/>
                <a:t>메인체인</a:t>
              </a:r>
              <a:r>
                <a:rPr dirty="0"/>
                <a:t> 5개의 </a:t>
              </a:r>
              <a:r>
                <a:rPr dirty="0" err="1"/>
                <a:t>블록</a:t>
              </a:r>
              <a:r>
                <a:rPr dirty="0"/>
                <a:t> 당 1 Period </a:t>
              </a:r>
              <a:r>
                <a:rPr dirty="0" err="1"/>
                <a:t>이고</a:t>
              </a:r>
              <a:r>
                <a:rPr dirty="0"/>
                <a:t>,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Collator는</a:t>
              </a:r>
              <a:r>
                <a:rPr dirty="0"/>
                <a:t> 2 Period </a:t>
              </a:r>
              <a:r>
                <a:rPr dirty="0" err="1"/>
                <a:t>이전에</a:t>
              </a:r>
              <a:r>
                <a:rPr dirty="0"/>
                <a:t> </a:t>
              </a:r>
              <a:r>
                <a:rPr dirty="0" err="1"/>
                <a:t>배정</a:t>
              </a:r>
              <a:r>
                <a:rPr dirty="0"/>
                <a:t> </a:t>
              </a:r>
              <a:r>
                <a:rPr dirty="0" err="1"/>
                <a:t>받을</a:t>
              </a:r>
              <a:r>
                <a:rPr dirty="0"/>
                <a:t> 수 </a:t>
              </a:r>
              <a:r>
                <a:rPr dirty="0" err="1"/>
                <a:t>있다</a:t>
              </a:r>
              <a:r>
                <a:rPr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endParaRPr dirty="0"/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 err="1"/>
                <a:t>결국</a:t>
              </a:r>
              <a:r>
                <a:rPr dirty="0"/>
                <a:t>, </a:t>
              </a:r>
              <a:r>
                <a:rPr dirty="0" err="1"/>
                <a:t>메인</a:t>
              </a:r>
              <a:r>
                <a:rPr dirty="0"/>
                <a:t> </a:t>
              </a:r>
              <a:r>
                <a:rPr dirty="0" err="1"/>
                <a:t>체인의</a:t>
              </a:r>
              <a:r>
                <a:rPr dirty="0"/>
                <a:t> 10개의 </a:t>
              </a:r>
              <a:r>
                <a:rPr dirty="0" err="1"/>
                <a:t>블록</a:t>
              </a:r>
              <a:r>
                <a:rPr dirty="0"/>
                <a:t> </a:t>
              </a:r>
              <a:r>
                <a:rPr dirty="0" err="1"/>
                <a:t>생성</a:t>
              </a:r>
              <a:r>
                <a:rPr dirty="0"/>
                <a:t> </a:t>
              </a:r>
              <a:r>
                <a:rPr dirty="0" err="1"/>
                <a:t>시간</a:t>
              </a:r>
              <a:r>
                <a:rPr dirty="0"/>
                <a:t> </a:t>
              </a:r>
              <a:r>
                <a:rPr dirty="0" err="1"/>
                <a:t>동안</a:t>
              </a:r>
              <a:r>
                <a:rPr dirty="0"/>
                <a:t> 선 </a:t>
              </a:r>
              <a:r>
                <a:rPr dirty="0" err="1"/>
                <a:t>배정</a:t>
              </a:r>
              <a:r>
                <a:rPr dirty="0"/>
                <a:t> </a:t>
              </a:r>
              <a:r>
                <a:rPr dirty="0" err="1"/>
                <a:t>받아</a:t>
              </a:r>
              <a:r>
                <a:rPr dirty="0"/>
                <a:t> </a:t>
              </a:r>
              <a:r>
                <a:rPr dirty="0" err="1"/>
                <a:t>시간을</a:t>
              </a:r>
              <a:r>
                <a:rPr dirty="0"/>
                <a:t> </a:t>
              </a:r>
              <a:r>
                <a:rPr dirty="0" err="1"/>
                <a:t>얻는다</a:t>
              </a:r>
              <a:r>
                <a:rPr dirty="0"/>
                <a:t>.</a:t>
              </a:r>
            </a:p>
            <a:p>
              <a: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(1개의 </a:t>
              </a:r>
              <a:r>
                <a:rPr dirty="0" err="1"/>
                <a:t>블록</a:t>
              </a:r>
              <a:r>
                <a:rPr dirty="0"/>
                <a:t> </a:t>
              </a:r>
              <a:r>
                <a:rPr dirty="0" err="1"/>
                <a:t>생성</a:t>
              </a:r>
              <a:r>
                <a:rPr dirty="0"/>
                <a:t> 당 15초라고 할 때, 150초 </a:t>
              </a:r>
              <a:r>
                <a:rPr dirty="0" err="1"/>
                <a:t>전에</a:t>
              </a:r>
              <a:r>
                <a:rPr dirty="0"/>
                <a:t> </a:t>
              </a:r>
              <a:r>
                <a:rPr dirty="0" err="1"/>
                <a:t>배정</a:t>
              </a:r>
              <a:r>
                <a:rPr dirty="0"/>
                <a:t> </a:t>
              </a:r>
              <a:r>
                <a:rPr dirty="0" err="1"/>
                <a:t>받는다</a:t>
              </a:r>
              <a:r>
                <a:rPr dirty="0"/>
                <a:t>.)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2. SMC</a:t>
            </a:r>
          </a:p>
        </p:txBody>
      </p:sp>
      <p:grpSp>
        <p:nvGrpSpPr>
          <p:cNvPr id="151" name="그룹 10"/>
          <p:cNvGrpSpPr/>
          <p:nvPr/>
        </p:nvGrpSpPr>
        <p:grpSpPr>
          <a:xfrm>
            <a:off x="0" y="1226876"/>
            <a:ext cx="6858000" cy="7505500"/>
            <a:chOff x="0" y="0"/>
            <a:chExt cx="6858000" cy="7505498"/>
          </a:xfrm>
        </p:grpSpPr>
        <p:sp>
          <p:nvSpPr>
            <p:cNvPr id="148" name="TextBox 1"/>
            <p:cNvSpPr txBox="1"/>
            <p:nvPr/>
          </p:nvSpPr>
          <p:spPr>
            <a:xfrm>
              <a:off x="0" y="-1"/>
              <a:ext cx="6858000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t>1. Sharding Manager Contract의 역할</a:t>
              </a:r>
            </a:p>
          </p:txBody>
        </p:sp>
        <p:sp>
          <p:nvSpPr>
            <p:cNvPr id="149" name="TextBox 9"/>
            <p:cNvSpPr txBox="1"/>
            <p:nvPr/>
          </p:nvSpPr>
          <p:spPr>
            <a:xfrm>
              <a:off x="355596" y="467476"/>
              <a:ext cx="6418223" cy="858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600" b="1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pPr>
              <a:r>
                <a:rPr dirty="0"/>
                <a:t>1. POS System - </a:t>
              </a:r>
              <a:r>
                <a:rPr b="0" dirty="0" err="1"/>
                <a:t>SMC는</a:t>
              </a:r>
              <a:r>
                <a:rPr b="0" dirty="0"/>
                <a:t> </a:t>
              </a:r>
              <a:r>
                <a:rPr b="0" dirty="0" err="1"/>
                <a:t>Collator의</a:t>
              </a:r>
              <a:r>
                <a:rPr b="0" dirty="0"/>
                <a:t> </a:t>
              </a:r>
              <a:r>
                <a:rPr b="0" dirty="0" err="1"/>
                <a:t>예금을</a:t>
              </a:r>
              <a:r>
                <a:rPr b="0" dirty="0"/>
                <a:t> </a:t>
              </a:r>
              <a:r>
                <a:rPr b="0" dirty="0" err="1"/>
                <a:t>관리한다</a:t>
              </a:r>
              <a:r>
                <a:rPr b="0" dirty="0"/>
                <a:t>. </a:t>
              </a:r>
              <a:r>
                <a:rPr b="0" dirty="0" err="1"/>
                <a:t>Collator가</a:t>
              </a:r>
              <a:r>
                <a:rPr b="0" dirty="0"/>
                <a:t> </a:t>
              </a:r>
              <a:r>
                <a:rPr b="0" dirty="0" err="1"/>
                <a:t>부정행위를</a:t>
              </a:r>
              <a:r>
                <a:rPr b="0" dirty="0"/>
                <a:t> </a:t>
              </a:r>
              <a:r>
                <a:rPr b="0" dirty="0" err="1"/>
                <a:t>했을</a:t>
              </a:r>
              <a:r>
                <a:rPr b="0" dirty="0"/>
                <a:t> </a:t>
              </a:r>
              <a:r>
                <a:rPr b="0" dirty="0" err="1"/>
                <a:t>경우</a:t>
              </a:r>
              <a:r>
                <a:rPr b="0" dirty="0"/>
                <a:t>, </a:t>
              </a:r>
              <a:r>
                <a:rPr b="0" dirty="0" err="1"/>
                <a:t>해당</a:t>
              </a:r>
              <a:r>
                <a:rPr b="0" dirty="0"/>
                <a:t> </a:t>
              </a:r>
              <a:r>
                <a:rPr b="0" dirty="0" err="1"/>
                <a:t>예금에</a:t>
              </a:r>
              <a:r>
                <a:rPr b="0" dirty="0"/>
                <a:t> </a:t>
              </a:r>
              <a:r>
                <a:rPr b="0" dirty="0" err="1"/>
                <a:t>대한</a:t>
              </a:r>
              <a:r>
                <a:rPr b="0" dirty="0"/>
                <a:t> </a:t>
              </a:r>
              <a:r>
                <a:rPr b="0" dirty="0" err="1"/>
                <a:t>처리를</a:t>
              </a:r>
              <a:r>
                <a:rPr b="0" dirty="0"/>
                <a:t> </a:t>
              </a:r>
              <a:r>
                <a:rPr b="0" dirty="0" err="1"/>
                <a:t>진행</a:t>
              </a:r>
              <a:r>
                <a:rPr b="0" dirty="0"/>
                <a:t> </a:t>
              </a:r>
              <a:r>
                <a:rPr b="0" dirty="0" err="1"/>
                <a:t>한다</a:t>
              </a:r>
              <a:r>
                <a:rPr b="0" dirty="0"/>
                <a:t>. (</a:t>
              </a:r>
              <a:r>
                <a:rPr b="0" dirty="0" err="1"/>
                <a:t>OMG의</a:t>
              </a:r>
              <a:r>
                <a:rPr b="0" dirty="0"/>
                <a:t> </a:t>
              </a:r>
              <a:r>
                <a:rPr b="0" dirty="0" err="1"/>
                <a:t>경우</a:t>
              </a:r>
              <a:r>
                <a:rPr b="0" dirty="0"/>
                <a:t> </a:t>
              </a:r>
              <a:r>
                <a:rPr b="0" dirty="0" err="1"/>
                <a:t>모든</a:t>
              </a:r>
              <a:r>
                <a:rPr b="0" dirty="0"/>
                <a:t> </a:t>
              </a:r>
              <a:r>
                <a:rPr b="0" dirty="0" err="1"/>
                <a:t>금액</a:t>
              </a:r>
              <a:r>
                <a:rPr b="0" dirty="0"/>
                <a:t> </a:t>
              </a:r>
              <a:r>
                <a:rPr b="0" dirty="0" err="1"/>
                <a:t>몰수</a:t>
              </a:r>
              <a:r>
                <a:rPr b="0" dirty="0"/>
                <a:t> / </a:t>
              </a:r>
              <a:r>
                <a:rPr b="0" dirty="0" err="1"/>
                <a:t>이더의</a:t>
              </a:r>
              <a:r>
                <a:rPr b="0" dirty="0"/>
                <a:t> </a:t>
              </a:r>
              <a:r>
                <a:rPr b="0" dirty="0" err="1"/>
                <a:t>경우</a:t>
              </a:r>
              <a:r>
                <a:rPr b="0" dirty="0"/>
                <a:t> </a:t>
              </a:r>
              <a:r>
                <a:rPr b="0" dirty="0" err="1"/>
                <a:t>아직</a:t>
              </a:r>
              <a:r>
                <a:rPr b="0" dirty="0"/>
                <a:t> </a:t>
              </a:r>
              <a:r>
                <a:rPr b="0" dirty="0" err="1"/>
                <a:t>확정되지</a:t>
              </a:r>
              <a:r>
                <a:rPr b="0" dirty="0"/>
                <a:t> </a:t>
              </a:r>
              <a:r>
                <a:rPr b="0" dirty="0" err="1"/>
                <a:t>않았음</a:t>
              </a:r>
              <a:r>
                <a:rPr b="0" dirty="0"/>
                <a:t>.)</a:t>
              </a:r>
            </a:p>
          </p:txBody>
        </p:sp>
        <p:pic>
          <p:nvPicPr>
            <p:cNvPr id="150" name="스크린샷 2018-06-25 오후 9.52.24.png" descr="스크린샷 2018-06-25 오후 9.52.2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6478" y="1472837"/>
              <a:ext cx="6265044" cy="60326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2. SMC</a:t>
            </a:r>
          </a:p>
        </p:txBody>
      </p:sp>
      <p:sp>
        <p:nvSpPr>
          <p:cNvPr id="154" name="그룹 10"/>
          <p:cNvSpPr txBox="1"/>
          <p:nvPr/>
        </p:nvSpPr>
        <p:spPr>
          <a:xfrm>
            <a:off x="219889" y="1121627"/>
            <a:ext cx="6418222" cy="858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KoPub돋움체 Light"/>
                <a:ea typeface="KoPub돋움체 Light"/>
                <a:cs typeface="KoPub돋움체 Light"/>
                <a:sym typeface="KoPub돋움체 Light"/>
              </a:defRPr>
            </a:pPr>
            <a:r>
              <a:rPr dirty="0"/>
              <a:t>2. Pseudo-</a:t>
            </a:r>
            <a:r>
              <a:rPr dirty="0" err="1"/>
              <a:t>radomness</a:t>
            </a:r>
            <a:r>
              <a:rPr dirty="0"/>
              <a:t> Sampling - </a:t>
            </a:r>
            <a:r>
              <a:rPr b="0" dirty="0"/>
              <a:t>Collator </a:t>
            </a:r>
            <a:r>
              <a:rPr b="0" dirty="0" err="1"/>
              <a:t>pool에서</a:t>
            </a:r>
            <a:r>
              <a:rPr b="0" dirty="0"/>
              <a:t> Collator </a:t>
            </a:r>
            <a:r>
              <a:rPr b="0" dirty="0" err="1"/>
              <a:t>들을</a:t>
            </a:r>
            <a:r>
              <a:rPr b="0" dirty="0"/>
              <a:t> 각 </a:t>
            </a:r>
            <a:r>
              <a:rPr b="0" dirty="0" err="1"/>
              <a:t>샤드에</a:t>
            </a:r>
            <a:r>
              <a:rPr b="0" dirty="0"/>
              <a:t> </a:t>
            </a:r>
            <a:r>
              <a:rPr b="0" dirty="0" err="1"/>
              <a:t>랜덤하게</a:t>
            </a:r>
            <a:r>
              <a:rPr b="0" dirty="0"/>
              <a:t> </a:t>
            </a:r>
            <a:r>
              <a:rPr b="0" dirty="0" err="1"/>
              <a:t>배치</a:t>
            </a:r>
            <a:r>
              <a:rPr b="0" dirty="0"/>
              <a:t> </a:t>
            </a:r>
            <a:r>
              <a:rPr b="0" dirty="0" err="1"/>
              <a:t>한다</a:t>
            </a:r>
            <a:r>
              <a:rPr b="0" dirty="0"/>
              <a:t>. </a:t>
            </a:r>
            <a:r>
              <a:rPr b="0" dirty="0" err="1"/>
              <a:t>Period에</a:t>
            </a:r>
            <a:r>
              <a:rPr b="0" dirty="0"/>
              <a:t> </a:t>
            </a:r>
            <a:r>
              <a:rPr b="0" dirty="0" err="1"/>
              <a:t>따라</a:t>
            </a:r>
            <a:r>
              <a:rPr b="0" dirty="0"/>
              <a:t> </a:t>
            </a:r>
            <a:r>
              <a:rPr b="0" dirty="0" err="1"/>
              <a:t>랜덤</a:t>
            </a:r>
            <a:r>
              <a:rPr b="0" dirty="0"/>
              <a:t> </a:t>
            </a:r>
            <a:r>
              <a:rPr b="0" dirty="0" err="1"/>
              <a:t>배치</a:t>
            </a:r>
            <a:r>
              <a:rPr b="0" dirty="0"/>
              <a:t> </a:t>
            </a:r>
            <a:r>
              <a:rPr b="0" dirty="0" err="1"/>
              <a:t>하며</a:t>
            </a:r>
            <a:r>
              <a:rPr b="0" dirty="0"/>
              <a:t> 각 </a:t>
            </a:r>
            <a:r>
              <a:rPr b="0" dirty="0" err="1"/>
              <a:t>Collator들은</a:t>
            </a:r>
            <a:r>
              <a:rPr b="0" dirty="0"/>
              <a:t> </a:t>
            </a:r>
            <a:r>
              <a:rPr b="0" dirty="0" err="1"/>
              <a:t>자신이</a:t>
            </a:r>
            <a:r>
              <a:rPr b="0" dirty="0"/>
              <a:t> </a:t>
            </a:r>
            <a:r>
              <a:rPr b="0" dirty="0" err="1"/>
              <a:t>현재</a:t>
            </a:r>
            <a:r>
              <a:rPr b="0" dirty="0"/>
              <a:t> </a:t>
            </a:r>
            <a:r>
              <a:rPr b="0" dirty="0" err="1"/>
              <a:t>어느</a:t>
            </a:r>
            <a:r>
              <a:rPr b="0" dirty="0"/>
              <a:t> </a:t>
            </a:r>
            <a:r>
              <a:rPr b="0" dirty="0" err="1"/>
              <a:t>샤드에</a:t>
            </a:r>
            <a:r>
              <a:rPr b="0" dirty="0"/>
              <a:t> </a:t>
            </a:r>
            <a:r>
              <a:rPr b="0" dirty="0" err="1"/>
              <a:t>위치한지</a:t>
            </a:r>
            <a:r>
              <a:rPr b="0" dirty="0"/>
              <a:t> </a:t>
            </a:r>
            <a:r>
              <a:rPr b="0" dirty="0" err="1"/>
              <a:t>모르게</a:t>
            </a:r>
            <a:r>
              <a:rPr b="0" dirty="0"/>
              <a:t> </a:t>
            </a:r>
            <a:r>
              <a:rPr b="0" dirty="0" err="1"/>
              <a:t>한다</a:t>
            </a:r>
            <a:r>
              <a:rPr b="0" dirty="0"/>
              <a:t>.</a:t>
            </a:r>
          </a:p>
        </p:txBody>
      </p:sp>
      <p:pic>
        <p:nvPicPr>
          <p:cNvPr id="155" name="스크린샷 2018-06-25 오후 9.58.01.png" descr="스크린샷 2018-06-25 오후 9.5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15157"/>
            <a:ext cx="6858000" cy="6729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6"/>
          <p:cNvSpPr txBox="1"/>
          <p:nvPr/>
        </p:nvSpPr>
        <p:spPr>
          <a:xfrm>
            <a:off x="0" y="326383"/>
            <a:ext cx="6858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2. SMC</a:t>
            </a:r>
          </a:p>
        </p:txBody>
      </p:sp>
      <p:sp>
        <p:nvSpPr>
          <p:cNvPr id="158" name="그룹 10"/>
          <p:cNvSpPr txBox="1"/>
          <p:nvPr/>
        </p:nvSpPr>
        <p:spPr>
          <a:xfrm>
            <a:off x="219889" y="1096229"/>
            <a:ext cx="6418222" cy="858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KoPub돋움체 Light"/>
                <a:ea typeface="KoPub돋움체 Light"/>
                <a:cs typeface="KoPub돋움체 Light"/>
                <a:sym typeface="KoPub돋움체 Light"/>
              </a:defRPr>
            </a:pPr>
            <a:r>
              <a:rPr dirty="0"/>
              <a:t>3. Collation Header Validation - </a:t>
            </a:r>
            <a:r>
              <a:rPr b="0" dirty="0"/>
              <a:t>각 </a:t>
            </a:r>
            <a:r>
              <a:rPr b="0" dirty="0" err="1"/>
              <a:t>샤드의</a:t>
            </a:r>
            <a:r>
              <a:rPr b="0" dirty="0"/>
              <a:t> Executor </a:t>
            </a:r>
            <a:r>
              <a:rPr b="0" dirty="0" err="1"/>
              <a:t>들이</a:t>
            </a:r>
            <a:r>
              <a:rPr b="0" dirty="0"/>
              <a:t> </a:t>
            </a:r>
            <a:r>
              <a:rPr b="0" dirty="0" err="1"/>
              <a:t>제출한</a:t>
            </a:r>
            <a:r>
              <a:rPr b="0" dirty="0"/>
              <a:t> Collation </a:t>
            </a:r>
            <a:r>
              <a:rPr b="0" dirty="0" err="1"/>
              <a:t>Header를</a:t>
            </a:r>
            <a:r>
              <a:rPr b="0" dirty="0"/>
              <a:t> </a:t>
            </a:r>
            <a:r>
              <a:rPr b="0" dirty="0" err="1"/>
              <a:t>검증</a:t>
            </a:r>
            <a:r>
              <a:rPr b="0" dirty="0"/>
              <a:t> </a:t>
            </a:r>
            <a:r>
              <a:rPr b="0" dirty="0" err="1"/>
              <a:t>한다</a:t>
            </a:r>
            <a:r>
              <a:rPr b="0" dirty="0"/>
              <a:t>. </a:t>
            </a:r>
            <a:r>
              <a:rPr b="0" dirty="0" err="1"/>
              <a:t>SMC의</a:t>
            </a:r>
            <a:r>
              <a:rPr b="0" dirty="0"/>
              <a:t> </a:t>
            </a:r>
            <a:r>
              <a:rPr b="0" dirty="0" err="1"/>
              <a:t>검증을</a:t>
            </a:r>
            <a:r>
              <a:rPr b="0" dirty="0"/>
              <a:t> </a:t>
            </a:r>
            <a:r>
              <a:rPr b="0" dirty="0" err="1"/>
              <a:t>거쳐야만</a:t>
            </a:r>
            <a:r>
              <a:rPr b="0" dirty="0"/>
              <a:t> </a:t>
            </a:r>
            <a:r>
              <a:rPr b="0" dirty="0" err="1"/>
              <a:t>해당</a:t>
            </a:r>
            <a:r>
              <a:rPr b="0" dirty="0"/>
              <a:t> </a:t>
            </a:r>
            <a:r>
              <a:rPr b="0" dirty="0" err="1"/>
              <a:t>Collation은</a:t>
            </a:r>
            <a:r>
              <a:rPr b="0" dirty="0"/>
              <a:t> </a:t>
            </a:r>
            <a:r>
              <a:rPr b="0" dirty="0" err="1"/>
              <a:t>유효</a:t>
            </a:r>
            <a:r>
              <a:rPr b="0" dirty="0"/>
              <a:t> </a:t>
            </a:r>
            <a:r>
              <a:rPr b="0" dirty="0" err="1"/>
              <a:t>해진다</a:t>
            </a:r>
            <a:r>
              <a:rPr b="0" dirty="0"/>
              <a:t>.</a:t>
            </a:r>
          </a:p>
        </p:txBody>
      </p:sp>
      <p:sp>
        <p:nvSpPr>
          <p:cNvPr id="159" name="그룹 10"/>
          <p:cNvSpPr txBox="1"/>
          <p:nvPr/>
        </p:nvSpPr>
        <p:spPr>
          <a:xfrm>
            <a:off x="219889" y="2264357"/>
            <a:ext cx="6418222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KoPub돋움체 Light"/>
                <a:ea typeface="KoPub돋움체 Light"/>
                <a:cs typeface="KoPub돋움체 Light"/>
                <a:sym typeface="KoPub돋움체 Light"/>
              </a:defRPr>
            </a:pPr>
            <a:r>
              <a:rPr dirty="0"/>
              <a:t>4. Cross-Shard Communication - </a:t>
            </a:r>
            <a:r>
              <a:rPr b="0" dirty="0"/>
              <a:t>각 </a:t>
            </a:r>
            <a:r>
              <a:rPr b="0" dirty="0" err="1"/>
              <a:t>샤드의</a:t>
            </a:r>
            <a:r>
              <a:rPr b="0" dirty="0"/>
              <a:t> </a:t>
            </a:r>
            <a:r>
              <a:rPr b="0" dirty="0" err="1" smtClean="0"/>
              <a:t>이동을</a:t>
            </a:r>
            <a:r>
              <a:rPr b="0" dirty="0" smtClean="0"/>
              <a:t> </a:t>
            </a:r>
            <a:r>
              <a:rPr b="0" dirty="0" err="1"/>
              <a:t>담당</a:t>
            </a:r>
            <a:r>
              <a:rPr b="0" dirty="0"/>
              <a:t> </a:t>
            </a:r>
            <a:r>
              <a:rPr b="0" dirty="0" err="1"/>
              <a:t>한다</a:t>
            </a:r>
            <a:r>
              <a:rPr b="0" dirty="0" smtClean="0"/>
              <a:t>.</a:t>
            </a:r>
            <a:endParaRPr lang="en-US" b="0" dirty="0" smtClean="0"/>
          </a:p>
        </p:txBody>
      </p:sp>
      <p:sp>
        <p:nvSpPr>
          <p:cNvPr id="160" name="그룹 10"/>
          <p:cNvSpPr txBox="1"/>
          <p:nvPr/>
        </p:nvSpPr>
        <p:spPr>
          <a:xfrm>
            <a:off x="219889" y="3224808"/>
            <a:ext cx="6418222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KoPub돋움체 Light"/>
                <a:ea typeface="KoPub돋움체 Light"/>
                <a:cs typeface="KoPub돋움체 Light"/>
                <a:sym typeface="KoPub돋움체 Light"/>
              </a:defRPr>
            </a:pPr>
            <a:r>
              <a:rPr dirty="0"/>
              <a:t>5. On-Chain Governance - </a:t>
            </a:r>
            <a:r>
              <a:rPr b="0" dirty="0"/>
              <a:t>On-Chain </a:t>
            </a:r>
            <a:r>
              <a:rPr b="0" dirty="0" err="1"/>
              <a:t>상의</a:t>
            </a:r>
            <a:r>
              <a:rPr b="0" dirty="0"/>
              <a:t> </a:t>
            </a:r>
            <a:r>
              <a:rPr b="0" dirty="0" err="1"/>
              <a:t>정책들의</a:t>
            </a:r>
            <a:r>
              <a:rPr b="0" dirty="0"/>
              <a:t> </a:t>
            </a:r>
            <a:r>
              <a:rPr b="0" dirty="0" err="1"/>
              <a:t>중심</a:t>
            </a:r>
            <a:r>
              <a:rPr b="0" dirty="0"/>
              <a:t> </a:t>
            </a:r>
            <a:r>
              <a:rPr b="0" dirty="0" err="1"/>
              <a:t>역할을</a:t>
            </a:r>
            <a:r>
              <a:rPr b="0" dirty="0"/>
              <a:t> </a:t>
            </a:r>
            <a:r>
              <a:rPr b="0" dirty="0" err="1"/>
              <a:t>한다</a:t>
            </a:r>
            <a:r>
              <a:rPr b="0" dirty="0"/>
              <a:t>. </a:t>
            </a:r>
            <a:r>
              <a:rPr b="0" dirty="0" err="1"/>
              <a:t>SMC는</a:t>
            </a:r>
            <a:r>
              <a:rPr b="0" dirty="0"/>
              <a:t> </a:t>
            </a:r>
            <a:r>
              <a:rPr b="0" dirty="0" err="1"/>
              <a:t>Collator들의</a:t>
            </a:r>
            <a:r>
              <a:rPr b="0" dirty="0"/>
              <a:t> </a:t>
            </a:r>
            <a:r>
              <a:rPr b="0" dirty="0" err="1"/>
              <a:t>투표를</a:t>
            </a:r>
            <a:r>
              <a:rPr b="0" dirty="0"/>
              <a:t> </a:t>
            </a:r>
            <a:r>
              <a:rPr b="0" dirty="0" err="1"/>
              <a:t>관리한다</a:t>
            </a:r>
            <a:r>
              <a:rPr b="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"/>
          <p:cNvSpPr txBox="1"/>
          <p:nvPr/>
        </p:nvSpPr>
        <p:spPr>
          <a:xfrm>
            <a:off x="0" y="326384"/>
            <a:ext cx="6858000" cy="48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 i="1" u="sng"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r>
              <a:t>3. 동작 프로세스</a:t>
            </a:r>
          </a:p>
        </p:txBody>
      </p:sp>
      <p:grpSp>
        <p:nvGrpSpPr>
          <p:cNvPr id="165" name="그룹 10"/>
          <p:cNvGrpSpPr/>
          <p:nvPr/>
        </p:nvGrpSpPr>
        <p:grpSpPr>
          <a:xfrm>
            <a:off x="0" y="5563503"/>
            <a:ext cx="6858000" cy="993771"/>
            <a:chOff x="0" y="0"/>
            <a:chExt cx="6858000" cy="993770"/>
          </a:xfrm>
        </p:grpSpPr>
        <p:sp>
          <p:nvSpPr>
            <p:cNvPr id="163" name="TextBox 1"/>
            <p:cNvSpPr txBox="1"/>
            <p:nvPr/>
          </p:nvSpPr>
          <p:spPr>
            <a:xfrm>
              <a:off x="0" y="0"/>
              <a:ext cx="6858000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/>
                <a:t>(1) Proposer </a:t>
              </a:r>
              <a:r>
                <a:rPr dirty="0" err="1"/>
                <a:t>참여</a:t>
              </a:r>
              <a:r>
                <a:rPr dirty="0"/>
                <a:t> </a:t>
              </a:r>
              <a:r>
                <a:rPr dirty="0" err="1"/>
                <a:t>희망자는</a:t>
              </a:r>
              <a:r>
                <a:rPr dirty="0"/>
                <a:t> </a:t>
              </a:r>
              <a:r>
                <a:rPr dirty="0" err="1"/>
                <a:t>SMC에</a:t>
              </a:r>
              <a:r>
                <a:rPr dirty="0"/>
                <a:t> </a:t>
              </a:r>
              <a:r>
                <a:rPr dirty="0" err="1"/>
                <a:t>이더를</a:t>
              </a:r>
              <a:r>
                <a:rPr dirty="0"/>
                <a:t> </a:t>
              </a:r>
              <a:r>
                <a:rPr dirty="0" err="1"/>
                <a:t>예치한다</a:t>
              </a:r>
              <a:r>
                <a:rPr dirty="0"/>
                <a:t>.</a:t>
              </a:r>
            </a:p>
          </p:txBody>
        </p:sp>
        <p:sp>
          <p:nvSpPr>
            <p:cNvPr id="164" name="TextBox 9"/>
            <p:cNvSpPr txBox="1"/>
            <p:nvPr/>
          </p:nvSpPr>
          <p:spPr>
            <a:xfrm>
              <a:off x="355596" y="391276"/>
              <a:ext cx="6418223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latin typeface="KoPub돋움체 Light"/>
                  <a:ea typeface="KoPub돋움체 Light"/>
                  <a:cs typeface="KoPub돋움체 Light"/>
                  <a:sym typeface="KoPub돋움체 Light"/>
                </a:defRPr>
              </a:lvl1pPr>
            </a:lstStyle>
            <a:p>
              <a:r>
                <a:rPr dirty="0"/>
                <a:t>- </a:t>
              </a:r>
              <a:r>
                <a:rPr dirty="0" err="1"/>
                <a:t>최소</a:t>
              </a:r>
              <a:r>
                <a:rPr dirty="0"/>
                <a:t> </a:t>
              </a:r>
              <a:r>
                <a:rPr dirty="0" err="1"/>
                <a:t>참여</a:t>
              </a:r>
              <a:r>
                <a:rPr dirty="0"/>
                <a:t> </a:t>
              </a:r>
              <a:r>
                <a:rPr dirty="0" err="1"/>
                <a:t>이더는</a:t>
              </a:r>
              <a:r>
                <a:rPr dirty="0"/>
                <a:t> </a:t>
              </a:r>
              <a:r>
                <a:rPr dirty="0" err="1"/>
                <a:t>아직</a:t>
              </a:r>
              <a:r>
                <a:rPr dirty="0"/>
                <a:t> </a:t>
              </a:r>
              <a:r>
                <a:rPr dirty="0" err="1"/>
                <a:t>확정</a:t>
              </a:r>
              <a:r>
                <a:rPr dirty="0"/>
                <a:t> </a:t>
              </a:r>
              <a:r>
                <a:rPr dirty="0" err="1"/>
                <a:t>되지</a:t>
              </a:r>
              <a:r>
                <a:rPr dirty="0"/>
                <a:t> </a:t>
              </a:r>
              <a:r>
                <a:rPr dirty="0" err="1"/>
                <a:t>않았다</a:t>
              </a:r>
              <a:r>
                <a:rPr dirty="0"/>
                <a:t>. </a:t>
              </a:r>
              <a:r>
                <a:rPr dirty="0" err="1"/>
                <a:t>이번</a:t>
              </a:r>
              <a:r>
                <a:rPr dirty="0"/>
                <a:t> </a:t>
              </a:r>
              <a:r>
                <a:rPr dirty="0" err="1"/>
                <a:t>테스트넷</a:t>
              </a:r>
              <a:r>
                <a:rPr dirty="0"/>
                <a:t> </a:t>
              </a:r>
              <a:r>
                <a:rPr dirty="0" err="1"/>
                <a:t>Pos</a:t>
              </a:r>
              <a:r>
                <a:rPr dirty="0"/>
                <a:t> </a:t>
              </a:r>
              <a:r>
                <a:rPr dirty="0" err="1"/>
                <a:t>최소</a:t>
              </a:r>
              <a:r>
                <a:rPr dirty="0"/>
                <a:t> </a:t>
              </a:r>
              <a:r>
                <a:rPr dirty="0" err="1"/>
                <a:t>참여</a:t>
              </a:r>
              <a:r>
                <a:rPr dirty="0"/>
                <a:t> </a:t>
              </a:r>
              <a:r>
                <a:rPr dirty="0" err="1"/>
                <a:t>보증금은</a:t>
              </a:r>
              <a:r>
                <a:rPr dirty="0"/>
                <a:t> 1,500 </a:t>
              </a:r>
              <a:r>
                <a:rPr dirty="0" err="1"/>
                <a:t>ETH로</a:t>
              </a:r>
              <a:r>
                <a:rPr dirty="0"/>
                <a:t> </a:t>
              </a:r>
              <a:r>
                <a:rPr dirty="0" err="1"/>
                <a:t>설정</a:t>
              </a:r>
              <a:r>
                <a:rPr dirty="0"/>
                <a:t> </a:t>
              </a:r>
              <a:r>
                <a:rPr dirty="0" err="1"/>
                <a:t>되었다</a:t>
              </a:r>
              <a:r>
                <a:rPr dirty="0"/>
                <a:t>.</a:t>
              </a:r>
            </a:p>
          </p:txBody>
        </p:sp>
      </p:grpSp>
      <p:pic>
        <p:nvPicPr>
          <p:cNvPr id="166" name="스크린샷 2018-06-25 오후 10.10.00.png" descr="스크린샷 2018-06-25 오후 10.10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333" y="1019430"/>
            <a:ext cx="5947333" cy="43321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그룹 10"/>
          <p:cNvGrpSpPr/>
          <p:nvPr/>
        </p:nvGrpSpPr>
        <p:grpSpPr>
          <a:xfrm>
            <a:off x="0" y="6734495"/>
            <a:ext cx="6858000" cy="2110137"/>
            <a:chOff x="0" y="-1"/>
            <a:chExt cx="6858000" cy="2110136"/>
          </a:xfrm>
        </p:grpSpPr>
        <p:sp>
          <p:nvSpPr>
            <p:cNvPr id="167" name="TextBox 1"/>
            <p:cNvSpPr txBox="1"/>
            <p:nvPr/>
          </p:nvSpPr>
          <p:spPr>
            <a:xfrm>
              <a:off x="0" y="-1"/>
              <a:ext cx="6858000" cy="38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/>
                <a:t>(2) Collator </a:t>
              </a:r>
              <a:r>
                <a:rPr dirty="0" err="1"/>
                <a:t>참여</a:t>
              </a:r>
              <a:r>
                <a:rPr dirty="0"/>
                <a:t> </a:t>
              </a:r>
              <a:r>
                <a:rPr dirty="0" err="1"/>
                <a:t>희망자는</a:t>
              </a:r>
              <a:r>
                <a:rPr dirty="0"/>
                <a:t> </a:t>
              </a:r>
              <a:r>
                <a:rPr dirty="0" err="1"/>
                <a:t>SMC에</a:t>
              </a:r>
              <a:r>
                <a:rPr dirty="0"/>
                <a:t> </a:t>
              </a:r>
              <a:r>
                <a:rPr dirty="0" err="1"/>
                <a:t>이더를</a:t>
              </a:r>
              <a:r>
                <a:rPr dirty="0"/>
                <a:t> </a:t>
              </a:r>
              <a:r>
                <a:rPr dirty="0" err="1"/>
                <a:t>예치한다</a:t>
              </a:r>
              <a:r>
                <a:rPr dirty="0"/>
                <a:t>.</a:t>
              </a:r>
            </a:p>
          </p:txBody>
        </p:sp>
        <p:sp>
          <p:nvSpPr>
            <p:cNvPr id="168" name="TextBox 1"/>
            <p:cNvSpPr txBox="1"/>
            <p:nvPr/>
          </p:nvSpPr>
          <p:spPr>
            <a:xfrm>
              <a:off x="0" y="584200"/>
              <a:ext cx="6858000" cy="682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/>
                <a:t>(3) Collator </a:t>
              </a:r>
              <a:r>
                <a:rPr dirty="0" err="1"/>
                <a:t>들은</a:t>
              </a:r>
              <a:r>
                <a:rPr dirty="0"/>
                <a:t> </a:t>
              </a:r>
              <a:r>
                <a:rPr dirty="0" err="1"/>
                <a:t>주기적으로</a:t>
              </a:r>
              <a:r>
                <a:rPr dirty="0"/>
                <a:t> SMC </a:t>
              </a:r>
              <a:r>
                <a:rPr dirty="0" err="1"/>
                <a:t>Status를</a:t>
              </a:r>
              <a:r>
                <a:rPr dirty="0"/>
                <a:t> </a:t>
              </a:r>
              <a:r>
                <a:rPr dirty="0" err="1"/>
                <a:t>확인하며</a:t>
              </a:r>
              <a:r>
                <a:rPr dirty="0"/>
                <a:t>, </a:t>
              </a:r>
              <a:r>
                <a:rPr dirty="0" err="1"/>
                <a:t>자신이</a:t>
              </a:r>
              <a:r>
                <a:rPr dirty="0"/>
                <a:t> </a:t>
              </a:r>
              <a:r>
                <a:rPr dirty="0" err="1"/>
                <a:t>Collator에</a:t>
              </a:r>
              <a:r>
                <a:rPr dirty="0"/>
                <a:t> </a:t>
              </a:r>
              <a:r>
                <a:rPr dirty="0" err="1"/>
                <a:t>참여</a:t>
              </a:r>
              <a:r>
                <a:rPr dirty="0"/>
                <a:t> </a:t>
              </a:r>
              <a:r>
                <a:rPr dirty="0" err="1"/>
                <a:t>되었는지</a:t>
              </a:r>
              <a:r>
                <a:rPr dirty="0"/>
                <a:t> </a:t>
              </a:r>
              <a:r>
                <a:rPr dirty="0" err="1"/>
                <a:t>확인</a:t>
              </a:r>
              <a:r>
                <a:rPr dirty="0"/>
                <a:t> </a:t>
              </a:r>
              <a:r>
                <a:rPr dirty="0" err="1"/>
                <a:t>한다</a:t>
              </a:r>
              <a:r>
                <a:rPr dirty="0"/>
                <a:t>.</a:t>
              </a:r>
            </a:p>
          </p:txBody>
        </p:sp>
        <p:sp>
          <p:nvSpPr>
            <p:cNvPr id="169" name="TextBox 1"/>
            <p:cNvSpPr txBox="1"/>
            <p:nvPr/>
          </p:nvSpPr>
          <p:spPr>
            <a:xfrm>
              <a:off x="0" y="1463808"/>
              <a:ext cx="6858000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KoPub돋움체 Bold"/>
                  <a:ea typeface="KoPub돋움체 Bold"/>
                  <a:cs typeface="KoPub돋움체 Bold"/>
                  <a:sym typeface="KoPub돋움체 Bold"/>
                </a:defRPr>
              </a:lvl1pPr>
            </a:lstStyle>
            <a:p>
              <a:r>
                <a:rPr dirty="0"/>
                <a:t>(4</a:t>
              </a:r>
              <a:r>
                <a:rPr dirty="0" smtClean="0"/>
                <a:t>)</a:t>
              </a:r>
              <a:r>
                <a:rPr lang="ko-KR" altLang="en-US" dirty="0"/>
                <a:t> </a:t>
              </a:r>
              <a:r>
                <a:rPr lang="en-US" altLang="ko-KR" dirty="0"/>
                <a:t>Proposer </a:t>
              </a:r>
              <a:r>
                <a:rPr lang="ko-KR" altLang="en-US" dirty="0"/>
                <a:t>은 트랜잭션</a:t>
              </a:r>
              <a:r>
                <a:rPr lang="en-US" altLang="ko-KR" dirty="0"/>
                <a:t>(blob)</a:t>
              </a:r>
              <a:r>
                <a:rPr lang="ko-KR" altLang="en-US" dirty="0"/>
                <a:t>을 담아 </a:t>
              </a:r>
              <a:r>
                <a:rPr lang="en-US" altLang="ko-KR" dirty="0"/>
                <a:t>Proposal</a:t>
              </a:r>
              <a:r>
                <a:rPr lang="ko-KR" altLang="en-US" dirty="0"/>
                <a:t>을 만든다</a:t>
              </a:r>
              <a:r>
                <a:rPr lang="en-US" altLang="ko-KR" dirty="0"/>
                <a:t>. </a:t>
              </a:r>
              <a:r>
                <a:rPr lang="ko-KR" altLang="en-US" dirty="0"/>
                <a:t>이 때 </a:t>
              </a:r>
              <a:r>
                <a:rPr lang="en-US" altLang="ko-KR" dirty="0"/>
                <a:t>Collator</a:t>
              </a:r>
              <a:r>
                <a:rPr lang="ko-KR" altLang="en-US" dirty="0"/>
                <a:t>에게 지급할 </a:t>
              </a:r>
              <a:r>
                <a:rPr lang="en-US" altLang="ko-KR" dirty="0"/>
                <a:t>Proposal bid</a:t>
              </a:r>
              <a:r>
                <a:rPr lang="ko-KR" altLang="en-US" dirty="0"/>
                <a:t>도 적어 제출한다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1223</Words>
  <Application>Microsoft Office PowerPoint</Application>
  <PresentationFormat>A4 용지(210x297mm)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Sharding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Sharding</dc:title>
  <cp:lastModifiedBy>Registered User</cp:lastModifiedBy>
  <cp:revision>12</cp:revision>
  <dcterms:modified xsi:type="dcterms:W3CDTF">2018-06-27T08:50:52Z</dcterms:modified>
</cp:coreProperties>
</file>