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464-3C7F-4254-9A8C-1D1AFBEF688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BA2A-0696-42CD-95C9-130A87F6E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464-3C7F-4254-9A8C-1D1AFBEF688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BA2A-0696-42CD-95C9-130A87F6E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0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464-3C7F-4254-9A8C-1D1AFBEF688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BA2A-0696-42CD-95C9-130A87F6E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2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464-3C7F-4254-9A8C-1D1AFBEF688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BA2A-0696-42CD-95C9-130A87F6E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3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464-3C7F-4254-9A8C-1D1AFBEF688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BA2A-0696-42CD-95C9-130A87F6E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464-3C7F-4254-9A8C-1D1AFBEF688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BA2A-0696-42CD-95C9-130A87F6E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8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464-3C7F-4254-9A8C-1D1AFBEF688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BA2A-0696-42CD-95C9-130A87F6E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39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464-3C7F-4254-9A8C-1D1AFBEF688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BA2A-0696-42CD-95C9-130A87F6E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8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464-3C7F-4254-9A8C-1D1AFBEF688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BA2A-0696-42CD-95C9-130A87F6E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464-3C7F-4254-9A8C-1D1AFBEF688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BA2A-0696-42CD-95C9-130A87F6E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7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464-3C7F-4254-9A8C-1D1AFBEF688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BA2A-0696-42CD-95C9-130A87F6E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6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E3464-3C7F-4254-9A8C-1D1AFBEF688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BA2A-0696-42CD-95C9-130A87F6E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5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C__Users_KGA_Desktop_Project_Maze_bin_Debug_Maze.exe%202024-12-27%2010-27-06.mp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미로 찾기 게임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정영한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8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130808" y="4644432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13083" y="4646086"/>
            <a:ext cx="1072800" cy="853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2862" y="2084838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3148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값에 따라 미로 랜덤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009" y="1411154"/>
            <a:ext cx="11618167" cy="67147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ko-KR" altLang="en-US" sz="2000" dirty="0"/>
              <a:t>현재 위치 기준으로 블록 범위 안의 갈 수 있는 상</a:t>
            </a:r>
            <a:r>
              <a:rPr lang="en-US" altLang="ko-KR" sz="2000" dirty="0"/>
              <a:t>, </a:t>
            </a:r>
            <a:r>
              <a:rPr lang="ko-KR" altLang="en-US" sz="2000" dirty="0"/>
              <a:t>하</a:t>
            </a:r>
            <a:r>
              <a:rPr lang="en-US" altLang="ko-KR" sz="2000" dirty="0"/>
              <a:t>, </a:t>
            </a:r>
            <a:r>
              <a:rPr lang="ko-KR" altLang="en-US" sz="2000" dirty="0"/>
              <a:t>좌</a:t>
            </a:r>
            <a:r>
              <a:rPr lang="en-US" altLang="ko-KR" sz="2000" dirty="0"/>
              <a:t>, </a:t>
            </a:r>
            <a:r>
              <a:rPr lang="ko-KR" altLang="en-US" sz="2000" dirty="0"/>
              <a:t>우 </a:t>
            </a:r>
            <a:r>
              <a:rPr lang="en-US" altLang="ko-KR" sz="2000" dirty="0"/>
              <a:t>2</a:t>
            </a:r>
            <a:r>
              <a:rPr lang="ko-KR" altLang="en-US" sz="2000" dirty="0"/>
              <a:t>칸의 경로를 검색한다</a:t>
            </a:r>
            <a:r>
              <a:rPr lang="en-US" altLang="ko-KR" sz="2000" dirty="0"/>
              <a:t>. </a:t>
            </a:r>
          </a:p>
          <a:p>
            <a:pPr marL="0" indent="0" algn="ctr">
              <a:buNone/>
            </a:pPr>
            <a:r>
              <a:rPr lang="ko-KR" altLang="en-US" sz="2000" dirty="0"/>
              <a:t>경로 탐색 도중 리스트에 그 위치 값이 포함되어 있다면 그 곳으로는 이동하지 않는다는 조건을 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 flipV="1">
            <a:off x="3912641" y="37917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 flipV="1">
            <a:off x="6058682" y="37917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12641" y="20842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6058682" y="20842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8900000" flipH="1">
            <a:off x="7399297" y="2238900"/>
            <a:ext cx="690466" cy="61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85661" y="2084284"/>
            <a:ext cx="1072800" cy="853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12862" y="2938588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85661" y="2938034"/>
            <a:ext cx="1072800" cy="853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58682" y="2084838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58682" y="2938588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3148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13083" y="3792336"/>
            <a:ext cx="1072800" cy="85320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85882" y="3791782"/>
            <a:ext cx="1072800" cy="8532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85882" y="4645532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58009" y="3791236"/>
            <a:ext cx="1072800" cy="8532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130808" y="37906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58009" y="4644986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5개인 별 4"/>
          <p:cNvSpPr/>
          <p:nvPr/>
        </p:nvSpPr>
        <p:spPr>
          <a:xfrm>
            <a:off x="7283317" y="3789026"/>
            <a:ext cx="767110" cy="767110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7066" y="5497632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: (3, 0), (3, 1), (3, 2)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7066" y="59696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</a:t>
            </a:r>
            <a:r>
              <a:rPr lang="en-US" altLang="ko-KR" dirty="0"/>
              <a:t>: (3, 0), (3, 2)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7066" y="64415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27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130808" y="4644432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13083" y="4646086"/>
            <a:ext cx="1072800" cy="853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2862" y="2084838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3148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값에 따라 미로 랜덤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009" y="1411154"/>
            <a:ext cx="11618167" cy="6714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공간의 블록을 없애며 리스트와 스택에 현재 이동 경로를 저장한다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 flipV="1">
            <a:off x="3912641" y="37917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 flipV="1">
            <a:off x="6058682" y="37917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12641" y="20842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6058682" y="20842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8900000" flipH="1">
            <a:off x="7399297" y="2238900"/>
            <a:ext cx="690466" cy="61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85661" y="2084284"/>
            <a:ext cx="1072800" cy="853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12862" y="2938588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85661" y="2938034"/>
            <a:ext cx="1072800" cy="853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58682" y="2084838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58682" y="2938588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3148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13083" y="3792336"/>
            <a:ext cx="1072800" cy="85320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85882" y="37917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85882" y="4645532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58009" y="3791236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130808" y="37906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58009" y="4644986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5개인 별 4"/>
          <p:cNvSpPr/>
          <p:nvPr/>
        </p:nvSpPr>
        <p:spPr>
          <a:xfrm>
            <a:off x="5138506" y="3833727"/>
            <a:ext cx="767110" cy="767110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7066" y="5497632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: (3, 0), (3, 1), (3, 2), </a:t>
            </a:r>
            <a:r>
              <a:rPr lang="en-US" altLang="ko-KR" b="1" dirty="0"/>
              <a:t>(2, 2), (1, 2)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066" y="5969601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</a:t>
            </a:r>
            <a:r>
              <a:rPr lang="en-US" altLang="ko-KR" dirty="0"/>
              <a:t>: (3, 0), (3, 2), </a:t>
            </a:r>
            <a:r>
              <a:rPr lang="en-US" altLang="ko-KR" b="1" dirty="0"/>
              <a:t>(1, 2)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57066" y="64415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68864" y="468026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1, Y: 2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75257" y="468026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2, Y: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16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130808" y="4644432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13083" y="4646086"/>
            <a:ext cx="1072800" cy="853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2862" y="2084838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3148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값에 따라 미로 랜덤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009" y="1411154"/>
            <a:ext cx="11618167" cy="6714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현재 위치 기준으로 블록 범위 안의 갈 수 있는 상</a:t>
            </a:r>
            <a:r>
              <a:rPr lang="en-US" altLang="ko-KR" sz="2000" dirty="0"/>
              <a:t>, </a:t>
            </a:r>
            <a:r>
              <a:rPr lang="ko-KR" altLang="en-US" sz="2000" dirty="0"/>
              <a:t>하</a:t>
            </a:r>
            <a:r>
              <a:rPr lang="en-US" altLang="ko-KR" sz="2000" dirty="0"/>
              <a:t>, </a:t>
            </a:r>
            <a:r>
              <a:rPr lang="ko-KR" altLang="en-US" sz="2000" dirty="0"/>
              <a:t>좌</a:t>
            </a:r>
            <a:r>
              <a:rPr lang="en-US" altLang="ko-KR" sz="2000" dirty="0"/>
              <a:t>, </a:t>
            </a:r>
            <a:r>
              <a:rPr lang="ko-KR" altLang="en-US" sz="2000" dirty="0"/>
              <a:t>우 </a:t>
            </a:r>
            <a:r>
              <a:rPr lang="en-US" altLang="ko-KR" sz="2000" dirty="0"/>
              <a:t>2</a:t>
            </a:r>
            <a:r>
              <a:rPr lang="ko-KR" altLang="en-US" sz="2000" dirty="0"/>
              <a:t>칸의 경로를 검색한다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 flipV="1">
            <a:off x="3912641" y="37917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 flipV="1">
            <a:off x="6058682" y="37917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12641" y="20842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6058682" y="20842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8900000" flipH="1">
            <a:off x="7399297" y="2238900"/>
            <a:ext cx="690466" cy="61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85661" y="2084284"/>
            <a:ext cx="1072800" cy="8532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12862" y="2938588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85661" y="2938034"/>
            <a:ext cx="1072800" cy="8532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58682" y="2084838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58682" y="2938588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3148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13083" y="3792336"/>
            <a:ext cx="1072800" cy="85320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85882" y="37917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85882" y="4645532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58009" y="3791236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130808" y="37906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58009" y="4644986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5개인 별 4"/>
          <p:cNvSpPr/>
          <p:nvPr/>
        </p:nvSpPr>
        <p:spPr>
          <a:xfrm>
            <a:off x="5138506" y="3833727"/>
            <a:ext cx="767110" cy="767110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7066" y="5497632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: (3, 0), (3, 1), (3, 2), (2, 2), (1, 2)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7066" y="5969601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</a:t>
            </a:r>
            <a:r>
              <a:rPr lang="en-US" altLang="ko-KR" dirty="0"/>
              <a:t>: (3, 0), (3, 2), (1, 2)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7066" y="64415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45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130808" y="4644432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13083" y="4646086"/>
            <a:ext cx="1072800" cy="853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2862" y="2084838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3148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값에 따라 미로 랜덤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009" y="1411154"/>
            <a:ext cx="11618167" cy="6714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공간의 블록을 없애며 리스트와 스택에 현재 이동 경로를 저장한다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 flipV="1">
            <a:off x="3912641" y="37917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 flipV="1">
            <a:off x="6058682" y="37917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12641" y="20842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6058682" y="20842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8900000" flipH="1">
            <a:off x="7399297" y="2238900"/>
            <a:ext cx="690466" cy="61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8566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12862" y="2938588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8566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58682" y="2084838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58682" y="2938588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3148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13083" y="3792336"/>
            <a:ext cx="1072800" cy="85320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85882" y="37917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85882" y="4645532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58009" y="3791236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130808" y="37906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58009" y="4644986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5개인 별 4"/>
          <p:cNvSpPr/>
          <p:nvPr/>
        </p:nvSpPr>
        <p:spPr>
          <a:xfrm>
            <a:off x="5138505" y="2125395"/>
            <a:ext cx="767110" cy="767110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7066" y="5497632"/>
            <a:ext cx="560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: (3, 0), (3, 1), (3, 2), (2, 2), (1, 2), </a:t>
            </a:r>
            <a:r>
              <a:rPr lang="en-US" altLang="ko-KR" b="1" dirty="0"/>
              <a:t>(1, 1), (1, 0)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066" y="5969601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</a:t>
            </a:r>
            <a:r>
              <a:rPr lang="en-US" altLang="ko-KR" dirty="0"/>
              <a:t>: (3, 0), (3, 2), (1, 2), </a:t>
            </a:r>
            <a:r>
              <a:rPr lang="en-US" altLang="ko-KR" b="1" dirty="0"/>
              <a:t>(1, 0)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57066" y="64415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95955" y="235756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1, Y: 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78931" y="3142031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1, Y: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7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130808" y="4644432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13083" y="4646086"/>
            <a:ext cx="1072800" cy="853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2862" y="2084838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3148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값에 따라 미로 랜덤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009" y="1411154"/>
            <a:ext cx="11618167" cy="6714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막다른 경로에 도착했을 때 이 위치 값을 </a:t>
            </a:r>
            <a:r>
              <a:rPr lang="ko-KR" altLang="en-US" sz="2000" dirty="0" err="1"/>
              <a:t>딕셔너리에</a:t>
            </a:r>
            <a:r>
              <a:rPr lang="ko-KR" altLang="en-US" sz="2000" dirty="0"/>
              <a:t> 키 값으로 저장하고 걸어온 걸음을 </a:t>
            </a:r>
            <a:r>
              <a:rPr lang="ko-KR" altLang="en-US" sz="2000" dirty="0" err="1"/>
              <a:t>밸류</a:t>
            </a:r>
            <a:r>
              <a:rPr lang="ko-KR" altLang="en-US" sz="2000" dirty="0"/>
              <a:t> 값으로 저장한 후에 스택의 마지막 값을 해제하고 그 다음 스택의 위치로 현재 위치를 이동시킨다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 flipV="1">
            <a:off x="3912641" y="37917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 flipV="1">
            <a:off x="6058682" y="37917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12641" y="20842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6058682" y="20842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8900000" flipH="1">
            <a:off x="7399297" y="2238900"/>
            <a:ext cx="690466" cy="61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8566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12862" y="2938588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8566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58682" y="2084838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58682" y="2938588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3148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13083" y="3792336"/>
            <a:ext cx="1072800" cy="85320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85882" y="37917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85882" y="4645532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58009" y="3791236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130808" y="37906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58009" y="4644986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5개인 별 4"/>
          <p:cNvSpPr/>
          <p:nvPr/>
        </p:nvSpPr>
        <p:spPr>
          <a:xfrm>
            <a:off x="5138505" y="2125395"/>
            <a:ext cx="767110" cy="767110"/>
          </a:xfrm>
          <a:prstGeom prst="star5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7066" y="5497632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: (3, 0), (3, 1), (3, 2), (2, 2), (1, 2), (1, 1), (1, 0)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7066" y="5969601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</a:t>
            </a:r>
            <a:r>
              <a:rPr lang="en-US" altLang="ko-KR" dirty="0"/>
              <a:t>: (3, 0), (3, 2), (1, 2)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7066" y="6441570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: </a:t>
            </a:r>
            <a:r>
              <a:rPr lang="en-US" altLang="ko-KR" b="1" dirty="0"/>
              <a:t>((1, 0)</a:t>
            </a:r>
            <a:r>
              <a:rPr lang="en-US" altLang="ko-KR" b="1" dirty="0">
                <a:sym typeface="Wingdings" panose="05000000000000000000" pitchFamily="2" charset="2"/>
              </a:rPr>
              <a:t>, 6)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95955" y="235756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1, Y: 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78931" y="403316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1, Y: 2</a:t>
            </a:r>
            <a:endParaRPr lang="ko-KR" altLang="en-US" dirty="0"/>
          </a:p>
        </p:txBody>
      </p:sp>
      <p:sp>
        <p:nvSpPr>
          <p:cNvPr id="34" name="포인트가 5개인 별 33"/>
          <p:cNvSpPr/>
          <p:nvPr/>
        </p:nvSpPr>
        <p:spPr>
          <a:xfrm>
            <a:off x="5138505" y="3799402"/>
            <a:ext cx="767110" cy="767110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130808" y="4644432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13083" y="4646086"/>
            <a:ext cx="1072800" cy="853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2862" y="2084838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3148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값에 따라 미로 랜덤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009" y="1411154"/>
            <a:ext cx="11618167" cy="6714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같은 방식으로 이동을 수행하는데 이러한 행동을 수행하는 것은 더 이상 다른 길을 찾을 수 없을 때 일어나는 행동으로 길을 찾을 때 까지 왔던 길을 되돌아간다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 flipV="1">
            <a:off x="3912641" y="37917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 flipV="1">
            <a:off x="6058682" y="37917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12641" y="20842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6058682" y="20842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8900000" flipH="1">
            <a:off x="7399297" y="2238900"/>
            <a:ext cx="690466" cy="61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8566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12862" y="2938588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8566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58682" y="2084838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58682" y="2938588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3148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13083" y="3792336"/>
            <a:ext cx="1072800" cy="85320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85882" y="37917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85882" y="4645532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58009" y="3791236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130808" y="37906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58009" y="4644986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7066" y="5497632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: (3, 0), (3, 1), (3, 2), (2, 2), (1, 2), (1, 1), (1, 0)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7066" y="59696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</a:t>
            </a:r>
            <a:r>
              <a:rPr lang="en-US" altLang="ko-KR" dirty="0"/>
              <a:t>: (3, 0), (3, 2)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7066" y="644157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: ((1, 0)</a:t>
            </a:r>
            <a:r>
              <a:rPr lang="en-US" altLang="ko-KR" dirty="0">
                <a:sym typeface="Wingdings" panose="05000000000000000000" pitchFamily="2" charset="2"/>
              </a:rPr>
              <a:t>, 6)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78931" y="403316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1, Y: 2</a:t>
            </a:r>
            <a:endParaRPr lang="ko-KR" altLang="en-US" dirty="0"/>
          </a:p>
        </p:txBody>
      </p:sp>
      <p:sp>
        <p:nvSpPr>
          <p:cNvPr id="34" name="포인트가 5개인 별 33"/>
          <p:cNvSpPr/>
          <p:nvPr/>
        </p:nvSpPr>
        <p:spPr>
          <a:xfrm>
            <a:off x="5138505" y="3799402"/>
            <a:ext cx="767110" cy="767110"/>
          </a:xfrm>
          <a:prstGeom prst="star5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포인트가 5개인 별 49"/>
          <p:cNvSpPr/>
          <p:nvPr/>
        </p:nvSpPr>
        <p:spPr>
          <a:xfrm>
            <a:off x="7283317" y="3789026"/>
            <a:ext cx="767110" cy="767110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8169340" y="432693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3, Y: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84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130808" y="4644432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13083" y="4646086"/>
            <a:ext cx="1072800" cy="853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2862" y="2084838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3148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값에 따라 미로 랜덤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009" y="1411154"/>
            <a:ext cx="11618167" cy="6714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더 이상 되돌아 갈 곳이 없게 되면 플레이어가 위치한 최초 지점으로 오게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 flipV="1">
            <a:off x="3912641" y="37917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 flipV="1">
            <a:off x="6058682" y="37917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12641" y="20842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6058682" y="20842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8900000" flipH="1">
            <a:off x="7399297" y="2238900"/>
            <a:ext cx="690466" cy="61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8566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12862" y="2938588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8566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58682" y="2084838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58682" y="2938588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3148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13083" y="3792336"/>
            <a:ext cx="1072800" cy="85320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85882" y="37917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85882" y="4645532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58009" y="3791236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130808" y="37906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58009" y="4644986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7066" y="5497632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: (3, 0), (3, 1), (3, 2), (2, 2), (1, 2), (1, 1), (1, 0)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7066" y="5969601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</a:t>
            </a:r>
            <a:r>
              <a:rPr lang="en-US" altLang="ko-KR" dirty="0"/>
              <a:t>: (3, 0)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7066" y="644157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: ((1, 0)</a:t>
            </a:r>
            <a:r>
              <a:rPr lang="en-US" altLang="ko-KR" dirty="0">
                <a:sym typeface="Wingdings" panose="05000000000000000000" pitchFamily="2" charset="2"/>
              </a:rPr>
              <a:t>, 6)</a:t>
            </a:r>
            <a:endParaRPr lang="ko-KR" altLang="en-US" dirty="0"/>
          </a:p>
        </p:txBody>
      </p:sp>
      <p:sp>
        <p:nvSpPr>
          <p:cNvPr id="50" name="포인트가 5개인 별 49"/>
          <p:cNvSpPr/>
          <p:nvPr/>
        </p:nvSpPr>
        <p:spPr>
          <a:xfrm>
            <a:off x="7283317" y="3789026"/>
            <a:ext cx="767110" cy="767110"/>
          </a:xfrm>
          <a:prstGeom prst="star5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8169340" y="432693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3, Y: 2</a:t>
            </a:r>
            <a:endParaRPr lang="ko-KR" altLang="en-US" dirty="0"/>
          </a:p>
        </p:txBody>
      </p:sp>
      <p:sp>
        <p:nvSpPr>
          <p:cNvPr id="42" name="포인트가 5개인 별 41"/>
          <p:cNvSpPr/>
          <p:nvPr/>
        </p:nvSpPr>
        <p:spPr>
          <a:xfrm>
            <a:off x="7283317" y="2127329"/>
            <a:ext cx="767110" cy="767110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187590" y="2751711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3, Y: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502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130808" y="4644432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13083" y="4646086"/>
            <a:ext cx="1072800" cy="853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2862" y="2084838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3148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값에 따라 미로 랜덤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009" y="1411154"/>
            <a:ext cx="11618167" cy="6714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여기까지 오면 미로가 완성 되고 마지막 위치 스택을 해제하며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빠져나오게 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 flipV="1">
            <a:off x="3912641" y="37917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 flipV="1">
            <a:off x="6058682" y="37917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12641" y="20842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6058682" y="20842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8900000" flipH="1">
            <a:off x="7399297" y="2238900"/>
            <a:ext cx="690466" cy="61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8566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12862" y="2938588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8566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58682" y="2084838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58682" y="2938588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3148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13083" y="3792336"/>
            <a:ext cx="1072800" cy="85320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85882" y="37917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85882" y="4645532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58009" y="3791236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130808" y="37906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58009" y="4644986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7066" y="5497632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: (3, 0), (3, 1), (3, 2), (2, 2), (1, 2), (1, 1), (1, 0)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7066" y="596960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7066" y="644157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: ((1, 0)</a:t>
            </a:r>
            <a:r>
              <a:rPr lang="en-US" altLang="ko-KR" dirty="0">
                <a:sym typeface="Wingdings" panose="05000000000000000000" pitchFamily="2" charset="2"/>
              </a:rPr>
              <a:t>, 6)</a:t>
            </a:r>
            <a:endParaRPr lang="ko-KR" altLang="en-US" dirty="0"/>
          </a:p>
        </p:txBody>
      </p:sp>
      <p:sp>
        <p:nvSpPr>
          <p:cNvPr id="42" name="포인트가 5개인 별 41"/>
          <p:cNvSpPr/>
          <p:nvPr/>
        </p:nvSpPr>
        <p:spPr>
          <a:xfrm>
            <a:off x="7283317" y="2127329"/>
            <a:ext cx="767110" cy="767110"/>
          </a:xfrm>
          <a:prstGeom prst="star5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87590" y="2751711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3, Y: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59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130808" y="4644432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13083" y="4646086"/>
            <a:ext cx="1072800" cy="853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2862" y="2084838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3148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값에 따라 미로 랜덤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009" y="1411154"/>
            <a:ext cx="11618167" cy="6714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목록 중에서 </a:t>
            </a:r>
            <a:r>
              <a:rPr lang="ko-KR" altLang="en-US" sz="2000" dirty="0" err="1"/>
              <a:t>밸류</a:t>
            </a:r>
            <a:r>
              <a:rPr lang="ko-KR" altLang="en-US" sz="2000" dirty="0"/>
              <a:t> 값이 가장 높은 키 값을 미로의 도착 지점으로 정하면 플레이에 필요한 모든 구성이 완성된다</a:t>
            </a:r>
            <a:r>
              <a:rPr lang="en-US" altLang="ko-KR" sz="2000" dirty="0"/>
              <a:t>.</a:t>
            </a:r>
            <a:r>
              <a:rPr lang="ko-KR" altLang="en-US" sz="2000" dirty="0"/>
              <a:t>  </a:t>
            </a:r>
          </a:p>
        </p:txBody>
      </p:sp>
      <p:sp>
        <p:nvSpPr>
          <p:cNvPr id="6" name="직사각형 5"/>
          <p:cNvSpPr/>
          <p:nvPr/>
        </p:nvSpPr>
        <p:spPr>
          <a:xfrm flipV="1">
            <a:off x="3912641" y="37917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 flipV="1">
            <a:off x="6058682" y="37917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12641" y="20842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6058682" y="20842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8900000" flipH="1">
            <a:off x="7399297" y="2238900"/>
            <a:ext cx="690466" cy="61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8566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12862" y="2938588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8566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58682" y="2084838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58682" y="2938588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3148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13083" y="3792336"/>
            <a:ext cx="1072800" cy="85320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85882" y="37917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85882" y="4645532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58009" y="3791236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130808" y="37906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58009" y="4644986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7066" y="5497632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: (3, 0), (3, 1), (3, 2), (2, 2), (1, 2), (1, 1), (1, 0)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7066" y="596960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7066" y="6441570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: </a:t>
            </a:r>
            <a:r>
              <a:rPr lang="en-US" altLang="ko-KR" b="1" dirty="0"/>
              <a:t>((1, 0)</a:t>
            </a:r>
            <a:r>
              <a:rPr lang="en-US" altLang="ko-KR" b="1" dirty="0">
                <a:sym typeface="Wingdings" panose="05000000000000000000" pitchFamily="2" charset="2"/>
              </a:rPr>
              <a:t>, 6)</a:t>
            </a:r>
            <a:endParaRPr lang="ko-KR" altLang="en-US" b="1" dirty="0"/>
          </a:p>
        </p:txBody>
      </p:sp>
      <p:sp>
        <p:nvSpPr>
          <p:cNvPr id="5" name="십자형 4"/>
          <p:cNvSpPr/>
          <p:nvPr/>
        </p:nvSpPr>
        <p:spPr>
          <a:xfrm>
            <a:off x="5181158" y="2201667"/>
            <a:ext cx="681134" cy="681134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95955" y="235756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1, Y: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28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삼각함수를 이용하여 이동하기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53009" y="1411154"/>
            <a:ext cx="11618167" cy="67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/>
              <a:t>Player </a:t>
            </a:r>
            <a:r>
              <a:rPr lang="ko-KR" altLang="en-US" sz="2000" dirty="0"/>
              <a:t>안에는 </a:t>
            </a:r>
            <a:r>
              <a:rPr lang="en-US" altLang="ko-KR" sz="2000" dirty="0"/>
              <a:t>X</a:t>
            </a:r>
            <a:r>
              <a:rPr lang="ko-KR" altLang="en-US" sz="2000" dirty="0"/>
              <a:t>축 위치</a:t>
            </a:r>
            <a:r>
              <a:rPr lang="en-US" altLang="ko-KR" sz="2000" dirty="0"/>
              <a:t>(x),</a:t>
            </a:r>
            <a:r>
              <a:rPr lang="ko-KR" altLang="en-US" sz="2000" dirty="0"/>
              <a:t> </a:t>
            </a:r>
            <a:r>
              <a:rPr lang="en-US" altLang="ko-KR" sz="2000" dirty="0"/>
              <a:t>Y</a:t>
            </a:r>
            <a:r>
              <a:rPr lang="ko-KR" altLang="en-US" sz="2000" dirty="0"/>
              <a:t>축 위치</a:t>
            </a:r>
            <a:r>
              <a:rPr lang="en-US" altLang="ko-KR" sz="2000" dirty="0"/>
              <a:t>(y), </a:t>
            </a:r>
            <a:r>
              <a:rPr lang="ko-KR" altLang="en-US" sz="2000" dirty="0"/>
              <a:t>현재 각도</a:t>
            </a:r>
            <a:r>
              <a:rPr lang="en-US" altLang="ko-KR" sz="2000" dirty="0"/>
              <a:t>(angle)</a:t>
            </a:r>
            <a:r>
              <a:rPr lang="ko-KR" altLang="en-US" sz="2000" dirty="0"/>
              <a:t>에 대한 필드들이 필요했다</a:t>
            </a:r>
            <a:r>
              <a:rPr lang="en-US" altLang="ko-KR" sz="2000" dirty="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 rot="16200000">
            <a:off x="1183433" y="1970655"/>
            <a:ext cx="858417" cy="858417"/>
            <a:chOff x="457200" y="2593910"/>
            <a:chExt cx="858417" cy="858417"/>
          </a:xfrm>
        </p:grpSpPr>
        <p:sp>
          <p:nvSpPr>
            <p:cNvPr id="6" name="직사각형 5"/>
            <p:cNvSpPr/>
            <p:nvPr/>
          </p:nvSpPr>
          <p:spPr>
            <a:xfrm>
              <a:off x="457200" y="2593910"/>
              <a:ext cx="858417" cy="8584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569427" y="2866109"/>
              <a:ext cx="633961" cy="3140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14050" y="2215197"/>
            <a:ext cx="873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전진을 하게 만들고 </a:t>
            </a:r>
            <a:r>
              <a:rPr lang="en-US" altLang="ko-KR" dirty="0"/>
              <a:t>X</a:t>
            </a:r>
            <a:r>
              <a:rPr lang="ko-KR" altLang="en-US" dirty="0"/>
              <a:t>축의 위치와 </a:t>
            </a:r>
            <a:r>
              <a:rPr lang="en-US" altLang="ko-KR" dirty="0"/>
              <a:t>Y</a:t>
            </a:r>
            <a:r>
              <a:rPr lang="ko-KR" altLang="en-US" dirty="0"/>
              <a:t>축의 위치가 현재 각도에 따라 이동하게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1183433" y="3221011"/>
            <a:ext cx="858417" cy="858417"/>
            <a:chOff x="457200" y="2593910"/>
            <a:chExt cx="858417" cy="858417"/>
          </a:xfrm>
        </p:grpSpPr>
        <p:sp>
          <p:nvSpPr>
            <p:cNvPr id="15" name="직사각형 14"/>
            <p:cNvSpPr/>
            <p:nvPr/>
          </p:nvSpPr>
          <p:spPr>
            <a:xfrm>
              <a:off x="457200" y="2593910"/>
              <a:ext cx="858417" cy="8584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569427" y="2866109"/>
              <a:ext cx="633961" cy="3140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14050" y="3465553"/>
            <a:ext cx="873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후진을 하게 만들고 </a:t>
            </a:r>
            <a:r>
              <a:rPr lang="en-US" altLang="ko-KR" dirty="0"/>
              <a:t>X</a:t>
            </a:r>
            <a:r>
              <a:rPr lang="ko-KR" altLang="en-US" dirty="0"/>
              <a:t>축의 위치와 </a:t>
            </a:r>
            <a:r>
              <a:rPr lang="en-US" altLang="ko-KR" dirty="0"/>
              <a:t>Y</a:t>
            </a:r>
            <a:r>
              <a:rPr lang="ko-KR" altLang="en-US" dirty="0"/>
              <a:t>축의 위치가 현재 각도에 따라 이동하게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 rot="10800000">
            <a:off x="1183434" y="4471367"/>
            <a:ext cx="858417" cy="858417"/>
            <a:chOff x="457200" y="2593910"/>
            <a:chExt cx="858417" cy="858417"/>
          </a:xfrm>
        </p:grpSpPr>
        <p:sp>
          <p:nvSpPr>
            <p:cNvPr id="19" name="직사각형 18"/>
            <p:cNvSpPr/>
            <p:nvPr/>
          </p:nvSpPr>
          <p:spPr>
            <a:xfrm>
              <a:off x="457200" y="2593910"/>
              <a:ext cx="858417" cy="8584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569427" y="2866109"/>
              <a:ext cx="633961" cy="3140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14051" y="4715909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각도 값을 감소시키며 플레이어를 회전하게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183434" y="5721723"/>
            <a:ext cx="858417" cy="858417"/>
            <a:chOff x="457200" y="2593910"/>
            <a:chExt cx="858417" cy="858417"/>
          </a:xfrm>
        </p:grpSpPr>
        <p:sp>
          <p:nvSpPr>
            <p:cNvPr id="23" name="직사각형 22"/>
            <p:cNvSpPr/>
            <p:nvPr/>
          </p:nvSpPr>
          <p:spPr>
            <a:xfrm>
              <a:off x="457200" y="2593910"/>
              <a:ext cx="858417" cy="8584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569427" y="2866109"/>
              <a:ext cx="633961" cy="3140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314051" y="5966265"/>
            <a:ext cx="603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각도 값을 증가시키며 플레이어를 회전하게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13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왼쪽에 생기는 지도를 보고 목적지</a:t>
            </a:r>
            <a:r>
              <a:rPr lang="en-US" altLang="ko-KR" dirty="0"/>
              <a:t>(#)</a:t>
            </a:r>
            <a:r>
              <a:rPr lang="ko-KR" altLang="en-US" dirty="0"/>
              <a:t>에 도달하는 것이 목표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89" y="2380358"/>
            <a:ext cx="7316221" cy="3536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6926" y="6127234"/>
            <a:ext cx="1031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시연 영상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C__Users_KGA_Desktop_Project_Maze_bin_Debug_Maze.exe 2024-12-27 </a:t>
            </a:r>
            <a:r>
              <a:rPr lang="en-US" altLang="ko-KR" dirty="0" smtClean="0">
                <a:hlinkClick r:id="rId3" action="ppaction://hlinkfile"/>
              </a:rPr>
              <a:t>10-27-06.mp4</a:t>
            </a:r>
            <a:endParaRPr lang="en-US" altLang="ko-KR" dirty="0" smtClean="0"/>
          </a:p>
          <a:p>
            <a:r>
              <a:rPr lang="ko-KR" altLang="en-US" dirty="0" smtClean="0"/>
              <a:t>리드 미</a:t>
            </a:r>
            <a:r>
              <a:rPr lang="en-US" altLang="ko-KR" dirty="0" smtClean="0"/>
              <a:t>: </a:t>
            </a:r>
            <a:r>
              <a:rPr lang="en-US" altLang="ko-KR" dirty="0"/>
              <a:t>https://github.com/jungyounghan/Maze/blob/main/README.md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020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삼각함수를 이용하여 이동하기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53009" y="1411154"/>
            <a:ext cx="11618167" cy="67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X</a:t>
            </a:r>
            <a:r>
              <a:rPr lang="ko-KR" altLang="en-US" sz="2000" dirty="0"/>
              <a:t>값 이동 </a:t>
            </a:r>
            <a:r>
              <a:rPr lang="en-US" altLang="ko-KR" sz="2000" dirty="0"/>
              <a:t>= </a:t>
            </a:r>
            <a:r>
              <a:rPr lang="ko-KR" altLang="en-US" sz="2000" dirty="0"/>
              <a:t>코사인</a:t>
            </a:r>
            <a:r>
              <a:rPr lang="en-US" altLang="ko-KR" sz="2000" dirty="0"/>
              <a:t>(</a:t>
            </a:r>
            <a:r>
              <a:rPr lang="ko-KR" altLang="en-US" sz="2000" dirty="0"/>
              <a:t>라디안 값</a:t>
            </a:r>
            <a:r>
              <a:rPr lang="en-US" altLang="ko-KR" sz="2000" dirty="0"/>
              <a:t>) X </a:t>
            </a:r>
            <a:r>
              <a:rPr lang="ko-KR" altLang="en-US" sz="2000" dirty="0"/>
              <a:t>이동 속도</a:t>
            </a:r>
            <a:r>
              <a:rPr lang="en-US" altLang="ko-KR" sz="2000" dirty="0"/>
              <a:t>		f(X) = </a:t>
            </a:r>
            <a:r>
              <a:rPr lang="en-US" altLang="ko-KR" sz="2000" dirty="0" err="1"/>
              <a:t>Math.Cos</a:t>
            </a:r>
            <a:r>
              <a:rPr lang="en-US" altLang="ko-KR" sz="2000" dirty="0"/>
              <a:t>(angle) * </a:t>
            </a:r>
            <a:r>
              <a:rPr lang="en-US" altLang="ko-KR" sz="2000" dirty="0" err="1"/>
              <a:t>MoveSpeed</a:t>
            </a:r>
            <a:r>
              <a:rPr lang="en-US" altLang="ko-KR" sz="2000" dirty="0"/>
              <a:t>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/>
              <a:t>Y</a:t>
            </a:r>
            <a:r>
              <a:rPr lang="ko-KR" altLang="en-US" sz="2000" dirty="0"/>
              <a:t>값 이동 </a:t>
            </a:r>
            <a:r>
              <a:rPr lang="en-US" altLang="ko-KR" sz="2000" dirty="0"/>
              <a:t>= </a:t>
            </a:r>
            <a:r>
              <a:rPr lang="ko-KR" altLang="en-US" sz="2000" dirty="0"/>
              <a:t>사인</a:t>
            </a:r>
            <a:r>
              <a:rPr lang="en-US" altLang="ko-KR" sz="2000" dirty="0"/>
              <a:t>(</a:t>
            </a:r>
            <a:r>
              <a:rPr lang="ko-KR" altLang="en-US" sz="2000" dirty="0"/>
              <a:t>라디안 값</a:t>
            </a:r>
            <a:r>
              <a:rPr lang="en-US" altLang="ko-KR" sz="2000" dirty="0"/>
              <a:t>) X </a:t>
            </a:r>
            <a:r>
              <a:rPr lang="ko-KR" altLang="en-US" sz="2000" dirty="0"/>
              <a:t>이동 속도</a:t>
            </a:r>
            <a:r>
              <a:rPr lang="en-US" altLang="ko-KR" sz="2000" dirty="0"/>
              <a:t>		f(Y) = </a:t>
            </a:r>
            <a:r>
              <a:rPr lang="en-US" altLang="ko-KR" sz="2000" dirty="0" err="1"/>
              <a:t>Math.Sin</a:t>
            </a:r>
            <a:r>
              <a:rPr lang="en-US" altLang="ko-KR" sz="2000" dirty="0"/>
              <a:t>(angle) * </a:t>
            </a:r>
            <a:r>
              <a:rPr lang="en-US" altLang="ko-KR" sz="2000" dirty="0" err="1"/>
              <a:t>MoveSpeed</a:t>
            </a:r>
            <a:r>
              <a:rPr lang="en-US" altLang="ko-KR" sz="2000" dirty="0"/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063" y="2082627"/>
            <a:ext cx="4734046" cy="4810590"/>
          </a:xfrm>
          <a:prstGeom prst="rect">
            <a:avLst/>
          </a:prstGeom>
        </p:spPr>
      </p:pic>
      <p:sp>
        <p:nvSpPr>
          <p:cNvPr id="10" name="타원 9"/>
          <p:cNvSpPr>
            <a:spLocks noChangeAspect="1"/>
          </p:cNvSpPr>
          <p:nvPr/>
        </p:nvSpPr>
        <p:spPr>
          <a:xfrm>
            <a:off x="5974817" y="4302149"/>
            <a:ext cx="374550" cy="374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27" idx="2"/>
            <a:endCxn id="10" idx="1"/>
          </p:cNvCxnSpPr>
          <p:nvPr/>
        </p:nvCxnSpPr>
        <p:spPr>
          <a:xfrm>
            <a:off x="5240186" y="4194883"/>
            <a:ext cx="789483" cy="162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450702" y="3694922"/>
            <a:ext cx="1578967" cy="499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플레이어 위치</a:t>
            </a:r>
            <a:r>
              <a:rPr lang="en-US" altLang="ko-KR" sz="1600" dirty="0"/>
              <a:t>(x, y)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6320188" y="4818657"/>
            <a:ext cx="1578967" cy="499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플레이어 각도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라디안 값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30" name="직선 화살표 연결선 29"/>
          <p:cNvCxnSpPr>
            <a:stCxn id="29" idx="0"/>
          </p:cNvCxnSpPr>
          <p:nvPr/>
        </p:nvCxnSpPr>
        <p:spPr>
          <a:xfrm flipH="1" flipV="1">
            <a:off x="6960637" y="4194883"/>
            <a:ext cx="149035" cy="623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074089" y="2550468"/>
            <a:ext cx="1578967" cy="499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플레이어 이동</a:t>
            </a:r>
            <a:endParaRPr lang="en-US" altLang="ko-KR" sz="1400" dirty="0"/>
          </a:p>
          <a:p>
            <a:pPr algn="ctr"/>
            <a:r>
              <a:rPr lang="en-US" altLang="ko-KR" sz="1400" dirty="0"/>
              <a:t>(x + f(x), y + f(y))</a:t>
            </a:r>
            <a:endParaRPr lang="ko-KR" altLang="en-US" sz="1400" dirty="0"/>
          </a:p>
        </p:txBody>
      </p:sp>
      <p:cxnSp>
        <p:nvCxnSpPr>
          <p:cNvPr id="37" name="직선 화살표 연결선 36"/>
          <p:cNvCxnSpPr>
            <a:stCxn id="36" idx="1"/>
          </p:cNvCxnSpPr>
          <p:nvPr/>
        </p:nvCxnSpPr>
        <p:spPr>
          <a:xfrm flipH="1">
            <a:off x="7436499" y="2800449"/>
            <a:ext cx="637590" cy="11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3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삼각함수를 이용하여 이동하기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53009" y="1411154"/>
            <a:ext cx="11618167" cy="67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/>
              <a:t>라디안이란 </a:t>
            </a:r>
            <a:r>
              <a:rPr lang="ko-KR" altLang="en-US" sz="2000" u="sng" dirty="0"/>
              <a:t>원의 반지름 길이</a:t>
            </a:r>
            <a:r>
              <a:rPr lang="ko-KR" altLang="en-US" sz="2000" dirty="0"/>
              <a:t>에 대응하는 </a:t>
            </a:r>
            <a:r>
              <a:rPr lang="ko-KR" altLang="en-US" sz="2000" u="sng" dirty="0"/>
              <a:t>호의 길이</a:t>
            </a:r>
            <a:r>
              <a:rPr lang="ko-KR" altLang="en-US" sz="2000" dirty="0"/>
              <a:t>를 말한다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29" y="2082627"/>
            <a:ext cx="3285931" cy="32859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80718" y="2004126"/>
            <a:ext cx="46746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라디안</a:t>
            </a:r>
            <a:r>
              <a:rPr lang="en-US" altLang="ko-KR" dirty="0"/>
              <a:t>(r)</a:t>
            </a:r>
            <a:r>
              <a:rPr lang="ko-KR" altLang="en-US" dirty="0"/>
              <a:t>의 각도는 </a:t>
            </a:r>
            <a:r>
              <a:rPr lang="en-US" altLang="ko-KR" dirty="0"/>
              <a:t>57.2958</a:t>
            </a:r>
            <a:r>
              <a:rPr lang="ko-KR" altLang="en-US" dirty="0"/>
              <a:t>˚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라디안</a:t>
            </a:r>
            <a:r>
              <a:rPr lang="en-US" altLang="ko-KR" dirty="0"/>
              <a:t>(2r)</a:t>
            </a:r>
            <a:r>
              <a:rPr lang="ko-KR" altLang="en-US" dirty="0"/>
              <a:t>의 각도는 </a:t>
            </a:r>
            <a:r>
              <a:rPr lang="en-US" altLang="ko-KR" dirty="0"/>
              <a:t>114.5916</a:t>
            </a:r>
            <a:r>
              <a:rPr lang="ko-KR" altLang="en-US" dirty="0"/>
              <a:t>˚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라디안</a:t>
            </a:r>
            <a:r>
              <a:rPr lang="en-US" altLang="ko-KR" dirty="0"/>
              <a:t>(3r)</a:t>
            </a:r>
            <a:r>
              <a:rPr lang="ko-KR" altLang="en-US" dirty="0"/>
              <a:t>의 각도는 </a:t>
            </a:r>
            <a:r>
              <a:rPr lang="en-US" altLang="ko-KR" dirty="0"/>
              <a:t>171.8874</a:t>
            </a:r>
            <a:r>
              <a:rPr lang="ko-KR" altLang="en-US" dirty="0"/>
              <a:t>˚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π(3.14….)</a:t>
            </a:r>
            <a:r>
              <a:rPr lang="ko-KR" altLang="en-US" dirty="0"/>
              <a:t>라디안</a:t>
            </a:r>
            <a:r>
              <a:rPr lang="en-US" altLang="ko-KR" dirty="0"/>
              <a:t>(πr)</a:t>
            </a:r>
            <a:r>
              <a:rPr lang="ko-KR" altLang="en-US" dirty="0"/>
              <a:t>의 각도는 </a:t>
            </a:r>
            <a:r>
              <a:rPr lang="en-US" altLang="ko-KR" dirty="0"/>
              <a:t>180</a:t>
            </a:r>
            <a:r>
              <a:rPr lang="ko-KR" altLang="en-US" dirty="0"/>
              <a:t>˚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2π</a:t>
            </a:r>
            <a:r>
              <a:rPr lang="ko-KR" altLang="en-US" dirty="0"/>
              <a:t>라디안</a:t>
            </a:r>
            <a:r>
              <a:rPr lang="en-US" altLang="ko-KR" dirty="0"/>
              <a:t>(2πr)</a:t>
            </a:r>
            <a:r>
              <a:rPr lang="ko-KR" altLang="en-US" dirty="0"/>
              <a:t>의 각도는 </a:t>
            </a:r>
            <a:r>
              <a:rPr lang="en-US" altLang="ko-KR" dirty="0"/>
              <a:t>360</a:t>
            </a:r>
            <a:r>
              <a:rPr lang="ko-KR" altLang="en-US" dirty="0"/>
              <a:t>˚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1298" y="6010883"/>
            <a:ext cx="11977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따라서 </a:t>
            </a:r>
            <a:r>
              <a:rPr lang="en-US" altLang="ko-KR" dirty="0" err="1"/>
              <a:t>Math.Sin</a:t>
            </a:r>
            <a:r>
              <a:rPr lang="ko-KR" altLang="en-US" dirty="0"/>
              <a:t>과 </a:t>
            </a:r>
            <a:r>
              <a:rPr lang="en-US" altLang="ko-KR" dirty="0" err="1"/>
              <a:t>Math.Cos</a:t>
            </a:r>
            <a:r>
              <a:rPr lang="en-US" altLang="ko-KR" dirty="0"/>
              <a:t> </a:t>
            </a:r>
            <a:r>
              <a:rPr lang="ko-KR" altLang="en-US" dirty="0"/>
              <a:t>함수 안에 </a:t>
            </a:r>
            <a:r>
              <a:rPr lang="en-US" altLang="ko-KR" dirty="0"/>
              <a:t>angle </a:t>
            </a:r>
            <a:r>
              <a:rPr lang="ko-KR" altLang="en-US" dirty="0"/>
              <a:t>값을 특정 각도에 해당하는 라디안 값으로 넣어 주면 해당 각도로 </a:t>
            </a:r>
            <a:endParaRPr lang="en-US" altLang="ko-KR" dirty="0"/>
          </a:p>
          <a:p>
            <a:r>
              <a:rPr lang="ko-KR" altLang="en-US" dirty="0"/>
              <a:t>뻗어져 나오는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값을 알 수 있고 </a:t>
            </a:r>
            <a:r>
              <a:rPr lang="en-US" altLang="ko-KR" dirty="0"/>
              <a:t>360</a:t>
            </a:r>
            <a:r>
              <a:rPr lang="ko-KR" altLang="en-US" dirty="0"/>
              <a:t>˚가 </a:t>
            </a:r>
            <a:r>
              <a:rPr lang="en-US" altLang="ko-KR" dirty="0"/>
              <a:t>0</a:t>
            </a:r>
            <a:r>
              <a:rPr lang="ko-KR" altLang="en-US" dirty="0"/>
              <a:t>˚이듯이 </a:t>
            </a:r>
            <a:r>
              <a:rPr lang="en-US" altLang="ko-KR" dirty="0"/>
              <a:t>angle</a:t>
            </a:r>
            <a:r>
              <a:rPr lang="ko-KR" altLang="en-US" dirty="0"/>
              <a:t> 값이 어떠하더라도 원을 구성하는 값으로 반환된다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674780" y="4152155"/>
            <a:ext cx="1578967" cy="499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원의 반지름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674780" y="2299106"/>
            <a:ext cx="1578967" cy="499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호의 길이</a:t>
            </a:r>
          </a:p>
        </p:txBody>
      </p:sp>
      <p:sp>
        <p:nvSpPr>
          <p:cNvPr id="12" name="등호 11"/>
          <p:cNvSpPr/>
          <p:nvPr/>
        </p:nvSpPr>
        <p:spPr>
          <a:xfrm rot="5400000">
            <a:off x="4895756" y="3171235"/>
            <a:ext cx="1137013" cy="60266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9" idx="1"/>
          </p:cNvCxnSpPr>
          <p:nvPr/>
        </p:nvCxnSpPr>
        <p:spPr>
          <a:xfrm flipH="1">
            <a:off x="4156860" y="2549087"/>
            <a:ext cx="517920" cy="285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8" idx="1"/>
          </p:cNvCxnSpPr>
          <p:nvPr/>
        </p:nvCxnSpPr>
        <p:spPr>
          <a:xfrm flipH="1" flipV="1">
            <a:off x="3409499" y="3909527"/>
            <a:ext cx="1265281" cy="492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93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삼각함수를 이용하여 이동하기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53009" y="1411154"/>
            <a:ext cx="11618167" cy="67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방향키에 대응되는 플레이어 필드 값의 변화 식</a:t>
            </a:r>
            <a:endParaRPr lang="en-US" altLang="ko-KR" sz="2000" dirty="0"/>
          </a:p>
        </p:txBody>
      </p:sp>
      <p:grpSp>
        <p:nvGrpSpPr>
          <p:cNvPr id="8" name="그룹 7"/>
          <p:cNvGrpSpPr/>
          <p:nvPr/>
        </p:nvGrpSpPr>
        <p:grpSpPr>
          <a:xfrm rot="16200000">
            <a:off x="1183433" y="1970655"/>
            <a:ext cx="858417" cy="858417"/>
            <a:chOff x="457200" y="2593910"/>
            <a:chExt cx="858417" cy="858417"/>
          </a:xfrm>
        </p:grpSpPr>
        <p:sp>
          <p:nvSpPr>
            <p:cNvPr id="6" name="직사각형 5"/>
            <p:cNvSpPr/>
            <p:nvPr/>
          </p:nvSpPr>
          <p:spPr>
            <a:xfrm>
              <a:off x="457200" y="2593910"/>
              <a:ext cx="858417" cy="8584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569427" y="2866109"/>
              <a:ext cx="633961" cy="3140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14050" y="2215197"/>
            <a:ext cx="852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+= </a:t>
            </a:r>
            <a:r>
              <a:rPr lang="en-US" altLang="ko-KR" dirty="0" err="1"/>
              <a:t>Math.Cos</a:t>
            </a:r>
            <a:r>
              <a:rPr lang="en-US" altLang="ko-KR" dirty="0"/>
              <a:t>(angle) * </a:t>
            </a:r>
            <a:r>
              <a:rPr lang="en-US" altLang="ko-KR" dirty="0" err="1"/>
              <a:t>MoveSpeed</a:t>
            </a:r>
            <a:r>
              <a:rPr lang="en-US" altLang="ko-KR" dirty="0"/>
              <a:t>;	y += </a:t>
            </a:r>
            <a:r>
              <a:rPr lang="en-US" altLang="ko-KR" dirty="0" err="1"/>
              <a:t>Math.Sin</a:t>
            </a:r>
            <a:r>
              <a:rPr lang="en-US" altLang="ko-KR" dirty="0"/>
              <a:t>(angle) * </a:t>
            </a:r>
            <a:r>
              <a:rPr lang="en-US" altLang="ko-KR" dirty="0" err="1"/>
              <a:t>MoveSpeed</a:t>
            </a:r>
            <a:r>
              <a:rPr lang="en-US" altLang="ko-KR" dirty="0"/>
              <a:t>;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1183433" y="3221011"/>
            <a:ext cx="858417" cy="858417"/>
            <a:chOff x="457200" y="2593910"/>
            <a:chExt cx="858417" cy="858417"/>
          </a:xfrm>
        </p:grpSpPr>
        <p:sp>
          <p:nvSpPr>
            <p:cNvPr id="15" name="직사각형 14"/>
            <p:cNvSpPr/>
            <p:nvPr/>
          </p:nvSpPr>
          <p:spPr>
            <a:xfrm>
              <a:off x="457200" y="2593910"/>
              <a:ext cx="858417" cy="8584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569427" y="2866109"/>
              <a:ext cx="633961" cy="3140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14050" y="3465553"/>
            <a:ext cx="873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-= </a:t>
            </a:r>
            <a:r>
              <a:rPr lang="en-US" altLang="ko-KR" dirty="0" err="1"/>
              <a:t>Math.Cos</a:t>
            </a:r>
            <a:r>
              <a:rPr lang="en-US" altLang="ko-KR" dirty="0"/>
              <a:t>(angle) * </a:t>
            </a:r>
            <a:r>
              <a:rPr lang="en-US" altLang="ko-KR" dirty="0" err="1"/>
              <a:t>MoveSpeed</a:t>
            </a:r>
            <a:r>
              <a:rPr lang="en-US" altLang="ko-KR" dirty="0"/>
              <a:t>;	y -= </a:t>
            </a:r>
            <a:r>
              <a:rPr lang="en-US" altLang="ko-KR" dirty="0" err="1"/>
              <a:t>Math.Sin</a:t>
            </a:r>
            <a:r>
              <a:rPr lang="en-US" altLang="ko-KR" dirty="0"/>
              <a:t>(angle) * </a:t>
            </a:r>
            <a:r>
              <a:rPr lang="en-US" altLang="ko-KR" dirty="0" err="1"/>
              <a:t>MoveSpeed</a:t>
            </a:r>
            <a:r>
              <a:rPr lang="en-US" altLang="ko-KR" dirty="0"/>
              <a:t>;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 rot="10800000">
            <a:off x="1183434" y="4471367"/>
            <a:ext cx="858417" cy="858417"/>
            <a:chOff x="457200" y="2593910"/>
            <a:chExt cx="858417" cy="858417"/>
          </a:xfrm>
        </p:grpSpPr>
        <p:sp>
          <p:nvSpPr>
            <p:cNvPr id="19" name="직사각형 18"/>
            <p:cNvSpPr/>
            <p:nvPr/>
          </p:nvSpPr>
          <p:spPr>
            <a:xfrm>
              <a:off x="457200" y="2593910"/>
              <a:ext cx="858417" cy="8584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569427" y="2866109"/>
              <a:ext cx="633961" cy="3140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14051" y="4715909"/>
            <a:ext cx="275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angle -= </a:t>
            </a:r>
            <a:r>
              <a:rPr lang="en-US" altLang="ko-KR" dirty="0" err="1"/>
              <a:t>RotationSpeed</a:t>
            </a:r>
            <a:r>
              <a:rPr lang="en-US" altLang="ko-KR" dirty="0"/>
              <a:t>;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183434" y="5721723"/>
            <a:ext cx="858417" cy="858417"/>
            <a:chOff x="457200" y="2593910"/>
            <a:chExt cx="858417" cy="858417"/>
          </a:xfrm>
        </p:grpSpPr>
        <p:sp>
          <p:nvSpPr>
            <p:cNvPr id="23" name="직사각형 22"/>
            <p:cNvSpPr/>
            <p:nvPr/>
          </p:nvSpPr>
          <p:spPr>
            <a:xfrm>
              <a:off x="457200" y="2593910"/>
              <a:ext cx="858417" cy="8584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569427" y="2866109"/>
              <a:ext cx="633961" cy="31401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314051" y="5966265"/>
            <a:ext cx="282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angle += </a:t>
            </a:r>
            <a:r>
              <a:rPr lang="en-US" altLang="ko-KR" dirty="0" err="1"/>
              <a:t>RotationSpeed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548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3D</a:t>
            </a:r>
            <a:r>
              <a:rPr lang="ko-KR" altLang="en-US" dirty="0"/>
              <a:t> 화면으로 장면을 출력하기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53009" y="1411154"/>
            <a:ext cx="11618167" cy="67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화면 전체에 현재 플레이어가 바라보는 </a:t>
            </a:r>
            <a:r>
              <a:rPr lang="en-US" altLang="ko-KR" sz="2000" dirty="0"/>
              <a:t>3</a:t>
            </a:r>
            <a:r>
              <a:rPr lang="ko-KR" altLang="en-US" sz="2000" dirty="0"/>
              <a:t>차원 물체들을 실시간으로 보여줘야 하기 때문에</a:t>
            </a:r>
            <a:endParaRPr lang="en-US" altLang="ko-KR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먼저 이중 </a:t>
            </a:r>
            <a:r>
              <a:rPr lang="en-US" altLang="ko-KR" sz="2000" dirty="0"/>
              <a:t>for</a:t>
            </a:r>
            <a:r>
              <a:rPr lang="ko-KR" altLang="en-US" sz="2000" dirty="0"/>
              <a:t>문을 이용하여 화면 가로 크기와 세로 크기 범위를 순회하는 코드를 만든다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7C2285-4A04-49C9-9CB4-A4848B7C6B52}"/>
              </a:ext>
            </a:extLst>
          </p:cNvPr>
          <p:cNvSpPr/>
          <p:nvPr/>
        </p:nvSpPr>
        <p:spPr>
          <a:xfrm>
            <a:off x="2864702" y="2809276"/>
            <a:ext cx="6462595" cy="39321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콘솔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B964B75-ACCD-4F6E-A0CC-76C1B45018EA}"/>
              </a:ext>
            </a:extLst>
          </p:cNvPr>
          <p:cNvSpPr/>
          <p:nvPr/>
        </p:nvSpPr>
        <p:spPr>
          <a:xfrm>
            <a:off x="2864702" y="2081600"/>
            <a:ext cx="6462595" cy="67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for 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x = 0; x &lt; Width; x++)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8844232-291A-4C28-A87E-4551F1AA3749}"/>
              </a:ext>
            </a:extLst>
          </p:cNvPr>
          <p:cNvSpPr/>
          <p:nvPr/>
        </p:nvSpPr>
        <p:spPr>
          <a:xfrm rot="5400000">
            <a:off x="335448" y="4439637"/>
            <a:ext cx="3932196" cy="67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for 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y = 0; y &lt; Height; y++)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2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4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3D</a:t>
            </a:r>
            <a:r>
              <a:rPr lang="ko-KR" altLang="en-US" dirty="0"/>
              <a:t> 화면으로 장면을 출력하기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A98E49-0FAD-418F-9D99-926BEF2A20D0}"/>
              </a:ext>
            </a:extLst>
          </p:cNvPr>
          <p:cNvSpPr txBox="1">
            <a:spLocks/>
          </p:cNvSpPr>
          <p:nvPr/>
        </p:nvSpPr>
        <p:spPr>
          <a:xfrm>
            <a:off x="353009" y="1411154"/>
            <a:ext cx="11618167" cy="67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/>
              <a:t>3d</a:t>
            </a:r>
            <a:r>
              <a:rPr lang="ko-KR" altLang="en-US" sz="2000" dirty="0"/>
              <a:t> 시야에서는 원근감이 포함되어 있기 때문에 거리에 따른 적절한 왜곡이 필요하다</a:t>
            </a:r>
            <a:r>
              <a:rPr lang="en-US" altLang="ko-KR" sz="2000" dirty="0"/>
              <a:t>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따라서 </a:t>
            </a:r>
            <a:r>
              <a:rPr lang="en-US" altLang="ko-KR" sz="2000" dirty="0"/>
              <a:t>2</a:t>
            </a:r>
            <a:r>
              <a:rPr lang="ko-KR" altLang="en-US" sz="2000" dirty="0"/>
              <a:t>차원에서는 균일한 수직을 이루던 벽들이 </a:t>
            </a:r>
            <a:r>
              <a:rPr lang="en-US" altLang="ko-KR" sz="2000" dirty="0"/>
              <a:t>3</a:t>
            </a:r>
            <a:r>
              <a:rPr lang="ko-KR" altLang="en-US" sz="2000" dirty="0"/>
              <a:t>차원에서는 소실점으로 갈수록 작아지게 해야 한다</a:t>
            </a:r>
            <a:r>
              <a:rPr lang="en-US" altLang="ko-KR" sz="2000" dirty="0"/>
              <a:t>. 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09FC1C9B-41CA-43A0-87AD-995A86B00CFF}"/>
              </a:ext>
            </a:extLst>
          </p:cNvPr>
          <p:cNvSpPr/>
          <p:nvPr/>
        </p:nvSpPr>
        <p:spPr>
          <a:xfrm rot="16200000">
            <a:off x="831402" y="2602871"/>
            <a:ext cx="2894043" cy="2894043"/>
          </a:xfrm>
          <a:prstGeom prst="frame">
            <a:avLst>
              <a:gd name="adj1" fmla="val 484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980EBB-E58A-4D09-A8AA-7BCE3BA8BB76}"/>
              </a:ext>
            </a:extLst>
          </p:cNvPr>
          <p:cNvSpPr/>
          <p:nvPr/>
        </p:nvSpPr>
        <p:spPr>
          <a:xfrm rot="16200000">
            <a:off x="2049070" y="4741035"/>
            <a:ext cx="458707" cy="458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544017B-9A2C-487C-BA6E-68C375EF44CC}"/>
              </a:ext>
            </a:extLst>
          </p:cNvPr>
          <p:cNvSpPr/>
          <p:nvPr/>
        </p:nvSpPr>
        <p:spPr>
          <a:xfrm rot="10800000" flipH="1">
            <a:off x="333233" y="3785033"/>
            <a:ext cx="3890380" cy="953564"/>
          </a:xfrm>
          <a:prstGeom prst="triangl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372A4C-1EA0-44F9-9DE4-52CFAB0CA425}"/>
              </a:ext>
            </a:extLst>
          </p:cNvPr>
          <p:cNvSpPr/>
          <p:nvPr/>
        </p:nvSpPr>
        <p:spPr>
          <a:xfrm>
            <a:off x="4733152" y="3234164"/>
            <a:ext cx="2446175" cy="17149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차원 시야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95EC5F-A1DE-4C9C-A304-FCB863417F96}"/>
              </a:ext>
            </a:extLst>
          </p:cNvPr>
          <p:cNvGrpSpPr/>
          <p:nvPr/>
        </p:nvGrpSpPr>
        <p:grpSpPr>
          <a:xfrm>
            <a:off x="7629821" y="2455555"/>
            <a:ext cx="4052107" cy="3273257"/>
            <a:chOff x="7629821" y="2455555"/>
            <a:chExt cx="4052107" cy="3273257"/>
          </a:xfrm>
        </p:grpSpPr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5199D055-105B-47B4-9A6E-2045EA119CAF}"/>
                </a:ext>
              </a:extLst>
            </p:cNvPr>
            <p:cNvSpPr/>
            <p:nvPr/>
          </p:nvSpPr>
          <p:spPr>
            <a:xfrm rot="5400000">
              <a:off x="6682113" y="3403311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DEB3BAB-6FAE-44CE-B45D-D93EA7E813A0}"/>
                </a:ext>
              </a:extLst>
            </p:cNvPr>
            <p:cNvSpPr/>
            <p:nvPr/>
          </p:nvSpPr>
          <p:spPr>
            <a:xfrm>
              <a:off x="9007614" y="3475011"/>
              <a:ext cx="1295129" cy="1234297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38CDFFB5-C37B-493F-9C54-80EECEA80F81}"/>
                </a:ext>
              </a:extLst>
            </p:cNvPr>
            <p:cNvSpPr/>
            <p:nvPr/>
          </p:nvSpPr>
          <p:spPr>
            <a:xfrm rot="16200000">
              <a:off x="9356427" y="3403263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BE6AD89-54BB-4C09-B2EE-B174F304DA22}"/>
              </a:ext>
            </a:extLst>
          </p:cNvPr>
          <p:cNvSpPr txBox="1"/>
          <p:nvPr/>
        </p:nvSpPr>
        <p:spPr>
          <a:xfrm>
            <a:off x="7151961" y="6169709"/>
            <a:ext cx="4717958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dirty="0"/>
              <a:t>소실점에 다가갈수록 물체는 작아져야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F0139AB-2D15-4A9C-A423-8440D4C4E464}"/>
              </a:ext>
            </a:extLst>
          </p:cNvPr>
          <p:cNvSpPr/>
          <p:nvPr/>
        </p:nvSpPr>
        <p:spPr>
          <a:xfrm>
            <a:off x="9510940" y="3947393"/>
            <a:ext cx="288476" cy="28847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D1BEA0-C442-4014-B867-A68C9393B678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>
            <a:off x="9223926" y="2787536"/>
            <a:ext cx="431252" cy="1159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14BAF40-32CE-4C9D-B8EC-7227C895C559}"/>
              </a:ext>
            </a:extLst>
          </p:cNvPr>
          <p:cNvSpPr txBox="1"/>
          <p:nvPr/>
        </p:nvSpPr>
        <p:spPr>
          <a:xfrm>
            <a:off x="8785344" y="24182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소실점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C7C5A8-3152-439D-8EF7-CBD0A3560DBC}"/>
              </a:ext>
            </a:extLst>
          </p:cNvPr>
          <p:cNvSpPr txBox="1"/>
          <p:nvPr/>
        </p:nvSpPr>
        <p:spPr>
          <a:xfrm>
            <a:off x="624379" y="6169709"/>
            <a:ext cx="3788217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형태에서 플레이어의 </a:t>
            </a:r>
            <a:r>
              <a:rPr lang="ko-KR" altLang="en-US" dirty="0" err="1"/>
              <a:t>시야각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360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3D</a:t>
            </a:r>
            <a:r>
              <a:rPr lang="ko-KR" altLang="en-US" dirty="0"/>
              <a:t> 화면으로 장면을 출력하기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A98E49-0FAD-418F-9D99-926BEF2A20D0}"/>
              </a:ext>
            </a:extLst>
          </p:cNvPr>
          <p:cNvSpPr txBox="1">
            <a:spLocks/>
          </p:cNvSpPr>
          <p:nvPr/>
        </p:nvSpPr>
        <p:spPr>
          <a:xfrm>
            <a:off x="353009" y="1411154"/>
            <a:ext cx="11618167" cy="67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먼저 왼쪽에서부터 시작되어 </a:t>
            </a:r>
            <a:r>
              <a:rPr lang="en-US" altLang="ko-KR" sz="2000" dirty="0"/>
              <a:t>x</a:t>
            </a:r>
            <a:r>
              <a:rPr lang="ko-KR" altLang="en-US" sz="2000" dirty="0"/>
              <a:t>값의 증가에 따라 오른쪽으로 향하는 시선 방향</a:t>
            </a:r>
            <a:r>
              <a:rPr lang="en-US" altLang="ko-KR" sz="2000" dirty="0"/>
              <a:t>(</a:t>
            </a:r>
            <a:r>
              <a:rPr lang="ko-KR" altLang="en-US" sz="2000" dirty="0"/>
              <a:t>방향 벡터</a:t>
            </a:r>
            <a:r>
              <a:rPr lang="en-US" altLang="ko-KR" sz="2000" dirty="0"/>
              <a:t>)</a:t>
            </a:r>
            <a:r>
              <a:rPr lang="ko-KR" altLang="en-US" sz="2000" dirty="0"/>
              <a:t>을 만들어야 한다</a:t>
            </a:r>
            <a:r>
              <a:rPr lang="en-US" altLang="ko-KR" sz="2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이것의 역할은 조금씩 앞으로 가기를 반복하여 만나는 충돌 물체 정보를 알려주는 역할을 할 것이다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980EBB-E58A-4D09-A8AA-7BCE3BA8BB76}"/>
              </a:ext>
            </a:extLst>
          </p:cNvPr>
          <p:cNvSpPr/>
          <p:nvPr/>
        </p:nvSpPr>
        <p:spPr>
          <a:xfrm rot="16200000">
            <a:off x="5866647" y="4874881"/>
            <a:ext cx="458707" cy="458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849470-515C-4E75-8532-8181813C4E43}"/>
              </a:ext>
            </a:extLst>
          </p:cNvPr>
          <p:cNvSpPr txBox="1"/>
          <p:nvPr/>
        </p:nvSpPr>
        <p:spPr>
          <a:xfrm>
            <a:off x="2025660" y="6054607"/>
            <a:ext cx="8648522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wrap="none" rtlCol="0">
            <a:spAutoFit/>
          </a:bodyPr>
          <a:lstStyle/>
          <a:p>
            <a:pPr algn="ctr"/>
            <a:r>
              <a:rPr lang="ko-KR" altLang="en-US" dirty="0"/>
              <a:t>공식</a:t>
            </a:r>
            <a:r>
              <a:rPr lang="en-US" altLang="ko-KR" dirty="0"/>
              <a:t> = (</a:t>
            </a:r>
            <a:r>
              <a:rPr lang="ko-KR" altLang="en-US" dirty="0">
                <a:solidFill>
                  <a:srgbClr val="FF0000"/>
                </a:solidFill>
              </a:rPr>
              <a:t>플레이어의 현재 각도</a:t>
            </a:r>
            <a:r>
              <a:rPr lang="en-US" altLang="ko-KR" dirty="0"/>
              <a:t> – </a:t>
            </a:r>
            <a:r>
              <a:rPr lang="ko-KR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시야 상수</a:t>
            </a:r>
            <a:r>
              <a:rPr lang="en-US" altLang="ko-K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/>
              <a:t>/ 2) + </a:t>
            </a:r>
            <a:r>
              <a:rPr lang="en-US" altLang="ko-KR" dirty="0" err="1"/>
              <a:t>i</a:t>
            </a:r>
            <a:r>
              <a:rPr lang="en-US" altLang="ko-KR" dirty="0"/>
              <a:t> * </a:t>
            </a:r>
            <a:r>
              <a:rPr lang="ko-KR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시야 상수</a:t>
            </a:r>
            <a:r>
              <a:rPr lang="en-US" altLang="ko-K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화면 가로 크기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rayAngle</a:t>
            </a:r>
            <a:r>
              <a:rPr lang="en-US" altLang="ko-KR" dirty="0"/>
              <a:t> = (</a:t>
            </a:r>
            <a:r>
              <a:rPr lang="en-US" altLang="ko-KR" dirty="0" err="1">
                <a:solidFill>
                  <a:srgbClr val="FF0000"/>
                </a:solidFill>
              </a:rPr>
              <a:t>player.angle</a:t>
            </a:r>
            <a:r>
              <a:rPr lang="en-US" altLang="ko-KR" dirty="0"/>
              <a:t> – </a:t>
            </a:r>
            <a:r>
              <a:rPr lang="en-US" altLang="ko-K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FieldOfView</a:t>
            </a:r>
            <a:r>
              <a:rPr lang="en-US" altLang="ko-KR" dirty="0"/>
              <a:t> / 2) + </a:t>
            </a:r>
            <a:r>
              <a:rPr lang="en-US" altLang="ko-KR" dirty="0" err="1"/>
              <a:t>i</a:t>
            </a:r>
            <a:r>
              <a:rPr lang="en-US" altLang="ko-KR" dirty="0"/>
              <a:t> * </a:t>
            </a:r>
            <a:r>
              <a:rPr lang="en-US" altLang="ko-K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FieldOfView</a:t>
            </a:r>
            <a:r>
              <a:rPr lang="en-US" altLang="ko-KR" dirty="0"/>
              <a:t> / </a:t>
            </a:r>
            <a:r>
              <a:rPr lang="en-US" altLang="ko-KR" dirty="0">
                <a:solidFill>
                  <a:schemeClr val="accent5"/>
                </a:solidFill>
              </a:rPr>
              <a:t>Width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CB38583-9258-4421-B592-6E9F6AE9A29D}"/>
              </a:ext>
            </a:extLst>
          </p:cNvPr>
          <p:cNvCxnSpPr>
            <a:stCxn id="9" idx="0"/>
            <a:endCxn id="9" idx="2"/>
          </p:cNvCxnSpPr>
          <p:nvPr/>
        </p:nvCxnSpPr>
        <p:spPr>
          <a:xfrm flipH="1" flipV="1">
            <a:off x="4150810" y="3918879"/>
            <a:ext cx="1945190" cy="953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0ACFFEB-6343-4F46-83F1-5C7858CD0C14}"/>
              </a:ext>
            </a:extLst>
          </p:cNvPr>
          <p:cNvCxnSpPr>
            <a:stCxn id="8" idx="6"/>
            <a:endCxn id="9" idx="4"/>
          </p:cNvCxnSpPr>
          <p:nvPr/>
        </p:nvCxnSpPr>
        <p:spPr>
          <a:xfrm flipV="1">
            <a:off x="6096001" y="3918879"/>
            <a:ext cx="1945189" cy="956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CC6D9-881B-4942-B796-4E8E211ED15B}"/>
              </a:ext>
            </a:extLst>
          </p:cNvPr>
          <p:cNvSpPr/>
          <p:nvPr/>
        </p:nvSpPr>
        <p:spPr>
          <a:xfrm>
            <a:off x="4370206" y="2225005"/>
            <a:ext cx="329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Width;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A9075C-0BA3-401A-BBDF-AAB6ADA4F758}"/>
              </a:ext>
            </a:extLst>
          </p:cNvPr>
          <p:cNvCxnSpPr>
            <a:stCxn id="8" idx="6"/>
            <a:endCxn id="9" idx="3"/>
          </p:cNvCxnSpPr>
          <p:nvPr/>
        </p:nvCxnSpPr>
        <p:spPr>
          <a:xfrm flipH="1" flipV="1">
            <a:off x="6096000" y="3918879"/>
            <a:ext cx="1" cy="956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FE3933-6BD0-4658-A107-E3DC0E9512C5}"/>
              </a:ext>
            </a:extLst>
          </p:cNvPr>
          <p:cNvSpPr txBox="1"/>
          <p:nvPr/>
        </p:nvSpPr>
        <p:spPr>
          <a:xfrm>
            <a:off x="4394251" y="3511824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플레이어의 현재 각도 </a:t>
            </a:r>
            <a:r>
              <a:rPr lang="en-US" altLang="ko-KR" dirty="0">
                <a:solidFill>
                  <a:srgbClr val="FF0000"/>
                </a:solidFill>
              </a:rPr>
              <a:t>== angle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44DB6C-6A94-409C-92B4-C4E6A1D6F70A}"/>
              </a:ext>
            </a:extLst>
          </p:cNvPr>
          <p:cNvSpPr txBox="1"/>
          <p:nvPr/>
        </p:nvSpPr>
        <p:spPr>
          <a:xfrm>
            <a:off x="1492710" y="2628950"/>
            <a:ext cx="3054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== 0</a:t>
            </a:r>
          </a:p>
          <a:p>
            <a:r>
              <a:rPr lang="en-US" altLang="ko-KR" dirty="0" err="1"/>
              <a:t>rayX</a:t>
            </a:r>
            <a:r>
              <a:rPr lang="en-US" altLang="ko-KR" dirty="0"/>
              <a:t> = </a:t>
            </a:r>
            <a:r>
              <a:rPr lang="en-US" altLang="ko-KR" dirty="0" err="1"/>
              <a:t>Math.Cos</a:t>
            </a:r>
            <a:r>
              <a:rPr lang="en-US" altLang="ko-KR" dirty="0"/>
              <a:t>(</a:t>
            </a:r>
            <a:r>
              <a:rPr lang="en-US" altLang="ko-KR" dirty="0" err="1"/>
              <a:t>rayAngle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rayY</a:t>
            </a:r>
            <a:r>
              <a:rPr lang="en-US" altLang="ko-KR" dirty="0"/>
              <a:t> = </a:t>
            </a:r>
            <a:r>
              <a:rPr lang="en-US" altLang="ko-KR" dirty="0" err="1"/>
              <a:t>Math.Sin</a:t>
            </a:r>
            <a:r>
              <a:rPr lang="en-US" altLang="ko-KR" dirty="0"/>
              <a:t>(</a:t>
            </a:r>
            <a:r>
              <a:rPr lang="en-US" altLang="ko-KR" dirty="0" err="1"/>
              <a:t>rayAngle</a:t>
            </a:r>
            <a:r>
              <a:rPr lang="en-US" altLang="ko-KR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9A145F-09DB-4D49-98C2-88A3EA03997C}"/>
              </a:ext>
            </a:extLst>
          </p:cNvPr>
          <p:cNvSpPr txBox="1"/>
          <p:nvPr/>
        </p:nvSpPr>
        <p:spPr>
          <a:xfrm>
            <a:off x="8041190" y="2628950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== Width – 1</a:t>
            </a:r>
          </a:p>
          <a:p>
            <a:r>
              <a:rPr lang="en-US" altLang="ko-KR" dirty="0" err="1"/>
              <a:t>rayX</a:t>
            </a:r>
            <a:r>
              <a:rPr lang="en-US" altLang="ko-KR" dirty="0"/>
              <a:t> = </a:t>
            </a:r>
            <a:r>
              <a:rPr lang="en-US" altLang="ko-KR" dirty="0" err="1"/>
              <a:t>Math.Cos</a:t>
            </a:r>
            <a:r>
              <a:rPr lang="en-US" altLang="ko-KR" dirty="0"/>
              <a:t>(</a:t>
            </a:r>
            <a:r>
              <a:rPr lang="en-US" altLang="ko-KR" dirty="0" err="1"/>
              <a:t>rayAngle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rayY</a:t>
            </a:r>
            <a:r>
              <a:rPr lang="en-US" altLang="ko-KR" dirty="0"/>
              <a:t> = </a:t>
            </a:r>
            <a:r>
              <a:rPr lang="en-US" altLang="ko-KR" dirty="0" err="1"/>
              <a:t>Math.Sin</a:t>
            </a:r>
            <a:r>
              <a:rPr lang="en-US" altLang="ko-KR" dirty="0"/>
              <a:t>(</a:t>
            </a:r>
            <a:r>
              <a:rPr lang="en-US" altLang="ko-KR" dirty="0" err="1"/>
              <a:t>rayAngle</a:t>
            </a:r>
            <a:r>
              <a:rPr lang="en-US" altLang="ko-KR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33372-8A35-4D79-9642-1E6EE3F3D956}"/>
              </a:ext>
            </a:extLst>
          </p:cNvPr>
          <p:cNvSpPr txBox="1"/>
          <p:nvPr/>
        </p:nvSpPr>
        <p:spPr>
          <a:xfrm>
            <a:off x="7068595" y="4906534"/>
            <a:ext cx="238398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시야 상수</a:t>
            </a:r>
            <a:r>
              <a:rPr lang="en-US" altLang="ko-K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==</a:t>
            </a:r>
            <a:r>
              <a:rPr lang="ko-KR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π / 3.5</a:t>
            </a:r>
            <a:endParaRPr lang="ko-KR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D779FD9-13E3-41CE-B4AF-B866501CF941}"/>
              </a:ext>
            </a:extLst>
          </p:cNvPr>
          <p:cNvGrpSpPr/>
          <p:nvPr/>
        </p:nvGrpSpPr>
        <p:grpSpPr>
          <a:xfrm>
            <a:off x="4150810" y="3918879"/>
            <a:ext cx="3890380" cy="953564"/>
            <a:chOff x="4150810" y="3918879"/>
            <a:chExt cx="3890380" cy="953564"/>
          </a:xfrm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544017B-9A2C-487C-BA6E-68C375EF44CC}"/>
                </a:ext>
              </a:extLst>
            </p:cNvPr>
            <p:cNvSpPr/>
            <p:nvPr/>
          </p:nvSpPr>
          <p:spPr>
            <a:xfrm rot="10800000" flipH="1">
              <a:off x="4150810" y="3918879"/>
              <a:ext cx="3890380" cy="953564"/>
            </a:xfrm>
            <a:prstGeom prst="triangle">
              <a:avLst/>
            </a:prstGeom>
            <a:solidFill>
              <a:srgbClr val="FFFF0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화살표: 아래로 구부러짐 20">
              <a:extLst>
                <a:ext uri="{FF2B5EF4-FFF2-40B4-BE49-F238E27FC236}">
                  <a16:creationId xmlns:a16="http://schemas.microsoft.com/office/drawing/2014/main" id="{608F9D39-4E7A-4D52-9E76-B947FD986357}"/>
                </a:ext>
              </a:extLst>
            </p:cNvPr>
            <p:cNvSpPr/>
            <p:nvPr/>
          </p:nvSpPr>
          <p:spPr>
            <a:xfrm>
              <a:off x="5717530" y="4220791"/>
              <a:ext cx="888544" cy="444779"/>
            </a:xfrm>
            <a:prstGeom prst="curvedDownArrow">
              <a:avLst>
                <a:gd name="adj1" fmla="val 25000"/>
                <a:gd name="adj2" fmla="val 75375"/>
                <a:gd name="adj3" fmla="val 25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1C7561-C7FD-4FAC-AAA0-C4C4990AF1BC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 flipV="1">
            <a:off x="6438448" y="4665570"/>
            <a:ext cx="630147" cy="42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1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3D</a:t>
            </a:r>
            <a:r>
              <a:rPr lang="ko-KR" altLang="en-US" dirty="0"/>
              <a:t> 화면으로 장면을 출력하기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A98E49-0FAD-418F-9D99-926BEF2A20D0}"/>
              </a:ext>
            </a:extLst>
          </p:cNvPr>
          <p:cNvSpPr txBox="1">
            <a:spLocks/>
          </p:cNvSpPr>
          <p:nvPr/>
        </p:nvSpPr>
        <p:spPr>
          <a:xfrm>
            <a:off x="353009" y="1411154"/>
            <a:ext cx="11618167" cy="67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방금 앞에서 만든 </a:t>
            </a:r>
            <a:r>
              <a:rPr lang="en-US" altLang="ko-KR" sz="2000" dirty="0" err="1"/>
              <a:t>rayX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Math.Cos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rayAngle</a:t>
            </a:r>
            <a:r>
              <a:rPr lang="en-US" altLang="ko-KR" sz="2000" dirty="0"/>
              <a:t>))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rayY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Math.Sin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rayAngle</a:t>
            </a:r>
            <a:r>
              <a:rPr lang="en-US" altLang="ko-KR" sz="2000" dirty="0"/>
              <a:t>))</a:t>
            </a:r>
            <a:r>
              <a:rPr lang="ko-KR" altLang="en-US" sz="2000" dirty="0"/>
              <a:t>를 통해서 방향 벡터를 만들었다</a:t>
            </a:r>
            <a:r>
              <a:rPr lang="en-US" altLang="ko-KR" sz="2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이제 이 방향 벡터로 왼쪽 방향부터 조금씩 전진하여 벽과 충돌하는 위치가 어디인지 알아내야 한다</a:t>
            </a:r>
            <a:r>
              <a:rPr lang="en-US" altLang="ko-KR" sz="2000" dirty="0"/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D04CC-7F7F-4124-A999-0645320E4E21}"/>
              </a:ext>
            </a:extLst>
          </p:cNvPr>
          <p:cNvGrpSpPr/>
          <p:nvPr/>
        </p:nvGrpSpPr>
        <p:grpSpPr>
          <a:xfrm>
            <a:off x="4136038" y="2374443"/>
            <a:ext cx="4052107" cy="3273257"/>
            <a:chOff x="7629821" y="2455555"/>
            <a:chExt cx="4052107" cy="3273257"/>
          </a:xfrm>
        </p:grpSpPr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9C952128-7CB0-4E4B-9499-D435EDDC9D69}"/>
                </a:ext>
              </a:extLst>
            </p:cNvPr>
            <p:cNvSpPr/>
            <p:nvPr/>
          </p:nvSpPr>
          <p:spPr>
            <a:xfrm rot="5400000">
              <a:off x="6682113" y="3403311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	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2576F9-E4FF-4EE0-AD6E-C6BD96D8CCEA}"/>
                </a:ext>
              </a:extLst>
            </p:cNvPr>
            <p:cNvSpPr/>
            <p:nvPr/>
          </p:nvSpPr>
          <p:spPr>
            <a:xfrm>
              <a:off x="9007614" y="3475011"/>
              <a:ext cx="1295129" cy="1234297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C5BCAB41-0C59-48B3-B621-5560C2E530E0}"/>
                </a:ext>
              </a:extLst>
            </p:cNvPr>
            <p:cNvSpPr/>
            <p:nvPr/>
          </p:nvSpPr>
          <p:spPr>
            <a:xfrm rot="16200000">
              <a:off x="9356427" y="3403263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4504C6FC-E451-4D65-8F01-E76FD25712A3}"/>
              </a:ext>
            </a:extLst>
          </p:cNvPr>
          <p:cNvSpPr/>
          <p:nvPr/>
        </p:nvSpPr>
        <p:spPr>
          <a:xfrm rot="16200000">
            <a:off x="5932739" y="5418347"/>
            <a:ext cx="458707" cy="458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8140C7-A5E9-4C61-B594-B63C9D55A00C}"/>
              </a:ext>
            </a:extLst>
          </p:cNvPr>
          <p:cNvCxnSpPr>
            <a:cxnSpLocks/>
          </p:cNvCxnSpPr>
          <p:nvPr/>
        </p:nvCxnSpPr>
        <p:spPr>
          <a:xfrm flipH="1" flipV="1">
            <a:off x="4216902" y="4462345"/>
            <a:ext cx="1945190" cy="953564"/>
          </a:xfrm>
          <a:prstGeom prst="straightConnector1">
            <a:avLst/>
          </a:prstGeom>
          <a:ln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2546CD-830F-4D64-9A13-94892E361041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6162093" y="4462345"/>
            <a:ext cx="1945189" cy="956002"/>
          </a:xfrm>
          <a:prstGeom prst="straightConnector1">
            <a:avLst/>
          </a:prstGeom>
          <a:ln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75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3D</a:t>
            </a:r>
            <a:r>
              <a:rPr lang="ko-KR" altLang="en-US" dirty="0"/>
              <a:t> 화면으로 장면을 출력하기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A98E49-0FAD-418F-9D99-926BEF2A20D0}"/>
              </a:ext>
            </a:extLst>
          </p:cNvPr>
          <p:cNvSpPr txBox="1">
            <a:spLocks/>
          </p:cNvSpPr>
          <p:nvPr/>
        </p:nvSpPr>
        <p:spPr>
          <a:xfrm>
            <a:off x="353009" y="1411154"/>
            <a:ext cx="11618167" cy="67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먼저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조건으로 벽과 충돌하거나 시야 한도</a:t>
            </a:r>
            <a:r>
              <a:rPr lang="en-US" altLang="ko-KR" sz="2000" dirty="0"/>
              <a:t>(Depth)</a:t>
            </a:r>
            <a:r>
              <a:rPr lang="ko-KR" altLang="en-US" sz="2000" dirty="0"/>
              <a:t>를 넘어갈 때 루프를 탈출하게 설정했다</a:t>
            </a:r>
            <a:r>
              <a:rPr lang="en-US" altLang="ko-KR" sz="2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/>
              <a:t>While(</a:t>
            </a:r>
            <a:r>
              <a:rPr lang="en-US" altLang="ko-KR" sz="2000" dirty="0" err="1"/>
              <a:t>hitWall</a:t>
            </a:r>
            <a:r>
              <a:rPr lang="en-US" altLang="ko-KR" sz="2000" dirty="0"/>
              <a:t> == false &amp;&amp; </a:t>
            </a:r>
            <a:r>
              <a:rPr lang="en-US" altLang="ko-KR" sz="2000" dirty="0" err="1"/>
              <a:t>distanceToWall</a:t>
            </a:r>
            <a:r>
              <a:rPr lang="en-US" altLang="ko-KR" sz="2000" dirty="0"/>
              <a:t> &lt; Depth)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D04CC-7F7F-4124-A999-0645320E4E21}"/>
              </a:ext>
            </a:extLst>
          </p:cNvPr>
          <p:cNvGrpSpPr/>
          <p:nvPr/>
        </p:nvGrpSpPr>
        <p:grpSpPr>
          <a:xfrm>
            <a:off x="4136038" y="2374443"/>
            <a:ext cx="4052107" cy="3273257"/>
            <a:chOff x="7629821" y="2455555"/>
            <a:chExt cx="4052107" cy="3273257"/>
          </a:xfrm>
        </p:grpSpPr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9C952128-7CB0-4E4B-9499-D435EDDC9D69}"/>
                </a:ext>
              </a:extLst>
            </p:cNvPr>
            <p:cNvSpPr/>
            <p:nvPr/>
          </p:nvSpPr>
          <p:spPr>
            <a:xfrm rot="5400000">
              <a:off x="6682113" y="3403311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	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2576F9-E4FF-4EE0-AD6E-C6BD96D8CCEA}"/>
                </a:ext>
              </a:extLst>
            </p:cNvPr>
            <p:cNvSpPr/>
            <p:nvPr/>
          </p:nvSpPr>
          <p:spPr>
            <a:xfrm>
              <a:off x="9007614" y="3475011"/>
              <a:ext cx="1295129" cy="1234297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C5BCAB41-0C59-48B3-B621-5560C2E530E0}"/>
                </a:ext>
              </a:extLst>
            </p:cNvPr>
            <p:cNvSpPr/>
            <p:nvPr/>
          </p:nvSpPr>
          <p:spPr>
            <a:xfrm rot="16200000">
              <a:off x="9356427" y="3403263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4504C6FC-E451-4D65-8F01-E76FD25712A3}"/>
              </a:ext>
            </a:extLst>
          </p:cNvPr>
          <p:cNvSpPr/>
          <p:nvPr/>
        </p:nvSpPr>
        <p:spPr>
          <a:xfrm rot="16200000">
            <a:off x="5932739" y="5418347"/>
            <a:ext cx="458707" cy="458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8140C7-A5E9-4C61-B594-B63C9D55A00C}"/>
              </a:ext>
            </a:extLst>
          </p:cNvPr>
          <p:cNvCxnSpPr>
            <a:cxnSpLocks/>
          </p:cNvCxnSpPr>
          <p:nvPr/>
        </p:nvCxnSpPr>
        <p:spPr>
          <a:xfrm flipH="1" flipV="1">
            <a:off x="4216902" y="4462345"/>
            <a:ext cx="1945190" cy="953564"/>
          </a:xfrm>
          <a:prstGeom prst="straightConnector1">
            <a:avLst/>
          </a:prstGeom>
          <a:ln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2546CD-830F-4D64-9A13-94892E361041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6162093" y="4462345"/>
            <a:ext cx="1945189" cy="956002"/>
          </a:xfrm>
          <a:prstGeom prst="straightConnector1">
            <a:avLst/>
          </a:prstGeom>
          <a:ln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6D8FF2-86D8-443E-837D-2BB41C816454}"/>
              </a:ext>
            </a:extLst>
          </p:cNvPr>
          <p:cNvSpPr txBox="1"/>
          <p:nvPr/>
        </p:nvSpPr>
        <p:spPr>
          <a:xfrm>
            <a:off x="157066" y="5969601"/>
            <a:ext cx="279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Double </a:t>
            </a:r>
            <a:r>
              <a:rPr lang="en-US" altLang="ko-KR" dirty="0" err="1"/>
              <a:t>distanceToWall</a:t>
            </a:r>
            <a:r>
              <a:rPr lang="en-US" altLang="ko-KR" dirty="0"/>
              <a:t>: 0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hitWall</a:t>
            </a:r>
            <a:r>
              <a:rPr lang="en-US" altLang="ko-KR" dirty="0"/>
              <a:t>: false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E948-74EE-426E-9DAC-B7CF62BC2E38}"/>
              </a:ext>
            </a:extLst>
          </p:cNvPr>
          <p:cNvSpPr txBox="1"/>
          <p:nvPr/>
        </p:nvSpPr>
        <p:spPr>
          <a:xfrm>
            <a:off x="3127729" y="3826381"/>
            <a:ext cx="234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블록</a:t>
            </a:r>
            <a:r>
              <a:rPr lang="en-US" altLang="ko-KR" dirty="0"/>
              <a:t>[Y, X]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09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3D</a:t>
            </a:r>
            <a:r>
              <a:rPr lang="ko-KR" altLang="en-US" dirty="0"/>
              <a:t> 화면으로 장면을 출력하기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A98E49-0FAD-418F-9D99-926BEF2A20D0}"/>
              </a:ext>
            </a:extLst>
          </p:cNvPr>
          <p:cNvSpPr txBox="1">
            <a:spLocks/>
          </p:cNvSpPr>
          <p:nvPr/>
        </p:nvSpPr>
        <p:spPr>
          <a:xfrm>
            <a:off x="353009" y="1411154"/>
            <a:ext cx="11618167" cy="67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벽과의 거리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distanceToWall</a:t>
            </a:r>
            <a:r>
              <a:rPr lang="en-US" altLang="ko-KR" sz="2000" dirty="0"/>
              <a:t>) </a:t>
            </a:r>
            <a:r>
              <a:rPr lang="ko-KR" altLang="en-US" sz="2000" dirty="0"/>
              <a:t>변수를 증가 시켜서 이 변수로 인한 좌표 </a:t>
            </a:r>
            <a:r>
              <a:rPr lang="en-US" altLang="ko-KR" sz="2000" dirty="0" err="1"/>
              <a:t>spaceX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spaceY</a:t>
            </a:r>
            <a:r>
              <a:rPr lang="ko-KR" altLang="en-US" sz="2000" dirty="0"/>
              <a:t>가 </a:t>
            </a:r>
            <a:endParaRPr lang="en-US" altLang="ko-KR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블록과 충돌하는지 여부를 검사한다</a:t>
            </a:r>
            <a:r>
              <a:rPr lang="en-US" altLang="ko-KR" sz="2000" dirty="0"/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D04CC-7F7F-4124-A999-0645320E4E21}"/>
              </a:ext>
            </a:extLst>
          </p:cNvPr>
          <p:cNvGrpSpPr/>
          <p:nvPr/>
        </p:nvGrpSpPr>
        <p:grpSpPr>
          <a:xfrm>
            <a:off x="4136038" y="2374443"/>
            <a:ext cx="4052107" cy="3273257"/>
            <a:chOff x="7629821" y="2455555"/>
            <a:chExt cx="4052107" cy="3273257"/>
          </a:xfrm>
        </p:grpSpPr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9C952128-7CB0-4E4B-9499-D435EDDC9D69}"/>
                </a:ext>
              </a:extLst>
            </p:cNvPr>
            <p:cNvSpPr/>
            <p:nvPr/>
          </p:nvSpPr>
          <p:spPr>
            <a:xfrm rot="5400000">
              <a:off x="6682113" y="3403311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	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2576F9-E4FF-4EE0-AD6E-C6BD96D8CCEA}"/>
                </a:ext>
              </a:extLst>
            </p:cNvPr>
            <p:cNvSpPr/>
            <p:nvPr/>
          </p:nvSpPr>
          <p:spPr>
            <a:xfrm>
              <a:off x="9007614" y="3475011"/>
              <a:ext cx="1295129" cy="1234297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C5BCAB41-0C59-48B3-B621-5560C2E530E0}"/>
                </a:ext>
              </a:extLst>
            </p:cNvPr>
            <p:cNvSpPr/>
            <p:nvPr/>
          </p:nvSpPr>
          <p:spPr>
            <a:xfrm rot="16200000">
              <a:off x="9356427" y="3403263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4504C6FC-E451-4D65-8F01-E76FD25712A3}"/>
              </a:ext>
            </a:extLst>
          </p:cNvPr>
          <p:cNvSpPr/>
          <p:nvPr/>
        </p:nvSpPr>
        <p:spPr>
          <a:xfrm rot="16200000">
            <a:off x="5932739" y="5418347"/>
            <a:ext cx="458707" cy="458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8140C7-A5E9-4C61-B594-B63C9D55A00C}"/>
              </a:ext>
            </a:extLst>
          </p:cNvPr>
          <p:cNvCxnSpPr>
            <a:cxnSpLocks/>
          </p:cNvCxnSpPr>
          <p:nvPr/>
        </p:nvCxnSpPr>
        <p:spPr>
          <a:xfrm flipH="1" flipV="1">
            <a:off x="4216902" y="4462345"/>
            <a:ext cx="1945190" cy="953564"/>
          </a:xfrm>
          <a:prstGeom prst="straightConnector1">
            <a:avLst/>
          </a:prstGeom>
          <a:ln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2546CD-830F-4D64-9A13-94892E361041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6162093" y="4462345"/>
            <a:ext cx="1945189" cy="956002"/>
          </a:xfrm>
          <a:prstGeom prst="straightConnector1">
            <a:avLst/>
          </a:prstGeom>
          <a:ln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6D8FF2-86D8-443E-837D-2BB41C816454}"/>
              </a:ext>
            </a:extLst>
          </p:cNvPr>
          <p:cNvSpPr txBox="1"/>
          <p:nvPr/>
        </p:nvSpPr>
        <p:spPr>
          <a:xfrm>
            <a:off x="157066" y="5969601"/>
            <a:ext cx="299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Double </a:t>
            </a:r>
            <a:r>
              <a:rPr lang="en-US" altLang="ko-KR" dirty="0" err="1"/>
              <a:t>distanceToWall</a:t>
            </a:r>
            <a:r>
              <a:rPr lang="en-US" altLang="ko-KR" dirty="0"/>
              <a:t>: </a:t>
            </a:r>
            <a:r>
              <a:rPr lang="en-US" altLang="ko-KR" b="1" dirty="0"/>
              <a:t>0.1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hitWall</a:t>
            </a:r>
            <a:r>
              <a:rPr lang="en-US" altLang="ko-KR" dirty="0"/>
              <a:t>: false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E948-74EE-426E-9DAC-B7CF62BC2E38}"/>
              </a:ext>
            </a:extLst>
          </p:cNvPr>
          <p:cNvSpPr txBox="1"/>
          <p:nvPr/>
        </p:nvSpPr>
        <p:spPr>
          <a:xfrm>
            <a:off x="3127729" y="3826381"/>
            <a:ext cx="234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블록</a:t>
            </a:r>
            <a:r>
              <a:rPr lang="en-US" altLang="ko-KR" dirty="0"/>
              <a:t>[Y, X]</a:t>
            </a:r>
            <a:endParaRPr lang="ko-KR" altLang="en-US" dirty="0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5FF7ED51-75AB-4AEA-A471-425654B288D1}"/>
              </a:ext>
            </a:extLst>
          </p:cNvPr>
          <p:cNvSpPr/>
          <p:nvPr/>
        </p:nvSpPr>
        <p:spPr>
          <a:xfrm>
            <a:off x="5434013" y="4962051"/>
            <a:ext cx="329559" cy="32955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43876DA-D52D-4244-961C-F88CE750F187}"/>
              </a:ext>
            </a:extLst>
          </p:cNvPr>
          <p:cNvCxnSpPr>
            <a:cxnSpLocks/>
            <a:stCxn id="27" idx="6"/>
          </p:cNvCxnSpPr>
          <p:nvPr/>
        </p:nvCxnSpPr>
        <p:spPr>
          <a:xfrm flipH="1" flipV="1">
            <a:off x="5572125" y="5126831"/>
            <a:ext cx="589968" cy="291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CA1C39-8095-43E2-B5C1-597299F11075}"/>
              </a:ext>
            </a:extLst>
          </p:cNvPr>
          <p:cNvSpPr txBox="1"/>
          <p:nvPr/>
        </p:nvSpPr>
        <p:spPr>
          <a:xfrm>
            <a:off x="4586954" y="5969601"/>
            <a:ext cx="458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spaceX</a:t>
            </a:r>
            <a:r>
              <a:rPr lang="en-US" altLang="ko-KR" dirty="0"/>
              <a:t> = </a:t>
            </a:r>
            <a:r>
              <a:rPr lang="en-US" altLang="ko-KR" dirty="0" err="1"/>
              <a:t>player.x</a:t>
            </a:r>
            <a:r>
              <a:rPr lang="en-US" altLang="ko-KR" dirty="0"/>
              <a:t> + </a:t>
            </a:r>
            <a:r>
              <a:rPr lang="en-US" altLang="ko-KR" dirty="0" err="1"/>
              <a:t>rayX</a:t>
            </a:r>
            <a:r>
              <a:rPr lang="en-US" altLang="ko-KR" dirty="0"/>
              <a:t> * </a:t>
            </a:r>
            <a:r>
              <a:rPr lang="en-US" altLang="ko-KR" dirty="0" err="1"/>
              <a:t>distanceToWall</a:t>
            </a:r>
            <a:endParaRPr lang="en-US" altLang="ko-KR" dirty="0"/>
          </a:p>
          <a:p>
            <a:r>
              <a:rPr lang="en-US" altLang="ko-KR" dirty="0" err="1"/>
              <a:t>spaceY</a:t>
            </a:r>
            <a:r>
              <a:rPr lang="en-US" altLang="ko-KR" dirty="0"/>
              <a:t> = </a:t>
            </a:r>
            <a:r>
              <a:rPr lang="en-US" altLang="ko-KR" dirty="0" err="1"/>
              <a:t>player.y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rayY</a:t>
            </a:r>
            <a:r>
              <a:rPr lang="en-US" altLang="ko-KR" dirty="0"/>
              <a:t> * </a:t>
            </a:r>
            <a:r>
              <a:rPr lang="en-US" altLang="ko-KR" dirty="0" err="1"/>
              <a:t>distanceToWall</a:t>
            </a:r>
            <a:endParaRPr lang="en-US" altLang="ko-KR" dirty="0"/>
          </a:p>
        </p:txBody>
      </p:sp>
      <p:sp>
        <p:nvSpPr>
          <p:cNvPr id="19" name="별: 꼭짓점 5개 18">
            <a:extLst>
              <a:ext uri="{FF2B5EF4-FFF2-40B4-BE49-F238E27FC236}">
                <a16:creationId xmlns:a16="http://schemas.microsoft.com/office/drawing/2014/main" id="{BD9EF555-B67E-4604-8BCD-E591E0427A72}"/>
              </a:ext>
            </a:extLst>
          </p:cNvPr>
          <p:cNvSpPr/>
          <p:nvPr/>
        </p:nvSpPr>
        <p:spPr>
          <a:xfrm>
            <a:off x="4151817" y="6127986"/>
            <a:ext cx="329559" cy="32955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0EE1E-1358-4C78-BBB6-AE55F13F3610}"/>
              </a:ext>
            </a:extLst>
          </p:cNvPr>
          <p:cNvSpPr txBox="1"/>
          <p:nvPr/>
        </p:nvSpPr>
        <p:spPr>
          <a:xfrm>
            <a:off x="5637262" y="477216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+0.1</a:t>
            </a:r>
          </a:p>
        </p:txBody>
      </p:sp>
    </p:spTree>
    <p:extLst>
      <p:ext uri="{BB962C8B-B14F-4D97-AF65-F5344CB8AC3E}">
        <p14:creationId xmlns:p14="http://schemas.microsoft.com/office/powerpoint/2010/main" val="3909029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3D</a:t>
            </a:r>
            <a:r>
              <a:rPr lang="ko-KR" altLang="en-US" dirty="0"/>
              <a:t> 화면으로 장면을 출력하기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A98E49-0FAD-418F-9D99-926BEF2A20D0}"/>
              </a:ext>
            </a:extLst>
          </p:cNvPr>
          <p:cNvSpPr txBox="1">
            <a:spLocks/>
          </p:cNvSpPr>
          <p:nvPr/>
        </p:nvSpPr>
        <p:spPr>
          <a:xfrm>
            <a:off x="353009" y="1411154"/>
            <a:ext cx="11618167" cy="67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벽과의 거리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distanceToWall</a:t>
            </a:r>
            <a:r>
              <a:rPr lang="en-US" altLang="ko-KR" sz="2000" dirty="0"/>
              <a:t>)</a:t>
            </a:r>
            <a:r>
              <a:rPr lang="ko-KR" altLang="en-US" sz="2000" dirty="0"/>
              <a:t>가 블록</a:t>
            </a:r>
            <a:r>
              <a:rPr lang="en-US" altLang="ko-KR" sz="2000" dirty="0"/>
              <a:t>[Y,</a:t>
            </a:r>
            <a:r>
              <a:rPr lang="ko-KR" altLang="en-US" sz="2000" dirty="0"/>
              <a:t> </a:t>
            </a:r>
            <a:r>
              <a:rPr lang="en-US" altLang="ko-KR" sz="2000" dirty="0"/>
              <a:t>X]</a:t>
            </a:r>
            <a:r>
              <a:rPr lang="ko-KR" altLang="en-US" sz="2000" dirty="0"/>
              <a:t>의 거리만큼 도달하게 되면 벽과 충돌한 것으로 간주하고 </a:t>
            </a:r>
            <a:endParaRPr lang="en-US" altLang="ko-KR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/>
              <a:t>hitWall</a:t>
            </a:r>
            <a:r>
              <a:rPr lang="en-US" altLang="ko-KR" sz="2000" dirty="0"/>
              <a:t> </a:t>
            </a:r>
            <a:r>
              <a:rPr lang="ko-KR" altLang="en-US" sz="2000" dirty="0"/>
              <a:t>변수의 값을 </a:t>
            </a:r>
            <a:r>
              <a:rPr lang="en-US" altLang="ko-KR" sz="2000" dirty="0"/>
              <a:t>true</a:t>
            </a:r>
            <a:r>
              <a:rPr lang="ko-KR" altLang="en-US" sz="2000" dirty="0"/>
              <a:t>로 바꾸어서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문을 탈출하게 만든다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D04CC-7F7F-4124-A999-0645320E4E21}"/>
              </a:ext>
            </a:extLst>
          </p:cNvPr>
          <p:cNvGrpSpPr/>
          <p:nvPr/>
        </p:nvGrpSpPr>
        <p:grpSpPr>
          <a:xfrm>
            <a:off x="4136038" y="2374443"/>
            <a:ext cx="4052107" cy="3273257"/>
            <a:chOff x="7629821" y="2455555"/>
            <a:chExt cx="4052107" cy="3273257"/>
          </a:xfrm>
        </p:grpSpPr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9C952128-7CB0-4E4B-9499-D435EDDC9D69}"/>
                </a:ext>
              </a:extLst>
            </p:cNvPr>
            <p:cNvSpPr/>
            <p:nvPr/>
          </p:nvSpPr>
          <p:spPr>
            <a:xfrm rot="5400000">
              <a:off x="6682113" y="3403311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	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2576F9-E4FF-4EE0-AD6E-C6BD96D8CCEA}"/>
                </a:ext>
              </a:extLst>
            </p:cNvPr>
            <p:cNvSpPr/>
            <p:nvPr/>
          </p:nvSpPr>
          <p:spPr>
            <a:xfrm>
              <a:off x="9007614" y="3475011"/>
              <a:ext cx="1295129" cy="1234297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C5BCAB41-0C59-48B3-B621-5560C2E530E0}"/>
                </a:ext>
              </a:extLst>
            </p:cNvPr>
            <p:cNvSpPr/>
            <p:nvPr/>
          </p:nvSpPr>
          <p:spPr>
            <a:xfrm rot="16200000">
              <a:off x="9356427" y="3403263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4504C6FC-E451-4D65-8F01-E76FD25712A3}"/>
              </a:ext>
            </a:extLst>
          </p:cNvPr>
          <p:cNvSpPr/>
          <p:nvPr/>
        </p:nvSpPr>
        <p:spPr>
          <a:xfrm rot="16200000">
            <a:off x="5932739" y="5418347"/>
            <a:ext cx="458707" cy="458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8140C7-A5E9-4C61-B594-B63C9D55A00C}"/>
              </a:ext>
            </a:extLst>
          </p:cNvPr>
          <p:cNvCxnSpPr>
            <a:cxnSpLocks/>
          </p:cNvCxnSpPr>
          <p:nvPr/>
        </p:nvCxnSpPr>
        <p:spPr>
          <a:xfrm flipH="1" flipV="1">
            <a:off x="4216902" y="4462345"/>
            <a:ext cx="1945190" cy="953564"/>
          </a:xfrm>
          <a:prstGeom prst="straightConnector1">
            <a:avLst/>
          </a:prstGeom>
          <a:ln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2546CD-830F-4D64-9A13-94892E361041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6162093" y="4462345"/>
            <a:ext cx="1945189" cy="956002"/>
          </a:xfrm>
          <a:prstGeom prst="straightConnector1">
            <a:avLst/>
          </a:prstGeom>
          <a:ln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6D8FF2-86D8-443E-837D-2BB41C816454}"/>
              </a:ext>
            </a:extLst>
          </p:cNvPr>
          <p:cNvSpPr txBox="1"/>
          <p:nvPr/>
        </p:nvSpPr>
        <p:spPr>
          <a:xfrm>
            <a:off x="157066" y="5969601"/>
            <a:ext cx="299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Double </a:t>
            </a:r>
            <a:r>
              <a:rPr lang="en-US" altLang="ko-KR" dirty="0" err="1"/>
              <a:t>distanceToWall</a:t>
            </a:r>
            <a:r>
              <a:rPr lang="en-US" altLang="ko-KR" dirty="0"/>
              <a:t>: </a:t>
            </a:r>
            <a:r>
              <a:rPr lang="en-US" altLang="ko-KR" b="1" dirty="0"/>
              <a:t>0.2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hitWall</a:t>
            </a:r>
            <a:r>
              <a:rPr lang="en-US" altLang="ko-KR" dirty="0"/>
              <a:t>: </a:t>
            </a:r>
            <a:r>
              <a:rPr lang="en-US" altLang="ko-KR" b="1" dirty="0"/>
              <a:t>true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E948-74EE-426E-9DAC-B7CF62BC2E38}"/>
              </a:ext>
            </a:extLst>
          </p:cNvPr>
          <p:cNvSpPr txBox="1"/>
          <p:nvPr/>
        </p:nvSpPr>
        <p:spPr>
          <a:xfrm>
            <a:off x="3127729" y="3826381"/>
            <a:ext cx="234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블록</a:t>
            </a:r>
            <a:r>
              <a:rPr lang="en-US" altLang="ko-KR" dirty="0"/>
              <a:t>[Y, X]</a:t>
            </a:r>
            <a:endParaRPr lang="ko-KR" altLang="en-US" dirty="0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5FF7ED51-75AB-4AEA-A471-425654B288D1}"/>
              </a:ext>
            </a:extLst>
          </p:cNvPr>
          <p:cNvSpPr/>
          <p:nvPr/>
        </p:nvSpPr>
        <p:spPr>
          <a:xfrm>
            <a:off x="4897758" y="4711514"/>
            <a:ext cx="329559" cy="32955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43876DA-D52D-4244-961C-F88CE750F187}"/>
              </a:ext>
            </a:extLst>
          </p:cNvPr>
          <p:cNvCxnSpPr>
            <a:cxnSpLocks/>
            <a:stCxn id="27" idx="6"/>
          </p:cNvCxnSpPr>
          <p:nvPr/>
        </p:nvCxnSpPr>
        <p:spPr>
          <a:xfrm flipH="1" flipV="1">
            <a:off x="5062539" y="4876295"/>
            <a:ext cx="1099554" cy="542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CA1C39-8095-43E2-B5C1-597299F11075}"/>
              </a:ext>
            </a:extLst>
          </p:cNvPr>
          <p:cNvSpPr txBox="1"/>
          <p:nvPr/>
        </p:nvSpPr>
        <p:spPr>
          <a:xfrm>
            <a:off x="4586954" y="5969601"/>
            <a:ext cx="519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</a:t>
            </a:r>
            <a:r>
              <a:rPr lang="en-US" altLang="ko-KR" dirty="0"/>
              <a:t>[Y, X].X == </a:t>
            </a:r>
            <a:r>
              <a:rPr lang="en-US" altLang="ko-KR" dirty="0" err="1"/>
              <a:t>player.x</a:t>
            </a:r>
            <a:r>
              <a:rPr lang="en-US" altLang="ko-KR" dirty="0"/>
              <a:t> + </a:t>
            </a:r>
            <a:r>
              <a:rPr lang="en-US" altLang="ko-KR" dirty="0" err="1"/>
              <a:t>rayX</a:t>
            </a:r>
            <a:r>
              <a:rPr lang="en-US" altLang="ko-KR" dirty="0"/>
              <a:t> * </a:t>
            </a:r>
            <a:r>
              <a:rPr lang="en-US" altLang="ko-KR" dirty="0" err="1"/>
              <a:t>distanceToWall</a:t>
            </a:r>
            <a:endParaRPr lang="en-US" altLang="ko-KR" dirty="0"/>
          </a:p>
          <a:p>
            <a:r>
              <a:rPr lang="ko-KR" altLang="en-US" dirty="0"/>
              <a:t>블록</a:t>
            </a:r>
            <a:r>
              <a:rPr lang="en-US" altLang="ko-KR" dirty="0"/>
              <a:t>[Y, X].Y == </a:t>
            </a:r>
            <a:r>
              <a:rPr lang="en-US" altLang="ko-KR" dirty="0" err="1"/>
              <a:t>player.y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rayY</a:t>
            </a:r>
            <a:r>
              <a:rPr lang="en-US" altLang="ko-KR" dirty="0"/>
              <a:t> * </a:t>
            </a:r>
            <a:r>
              <a:rPr lang="en-US" altLang="ko-KR" dirty="0" err="1"/>
              <a:t>distanceToWall</a:t>
            </a:r>
            <a:endParaRPr lang="en-US" altLang="ko-KR" dirty="0"/>
          </a:p>
        </p:txBody>
      </p:sp>
      <p:sp>
        <p:nvSpPr>
          <p:cNvPr id="19" name="별: 꼭짓점 5개 18">
            <a:extLst>
              <a:ext uri="{FF2B5EF4-FFF2-40B4-BE49-F238E27FC236}">
                <a16:creationId xmlns:a16="http://schemas.microsoft.com/office/drawing/2014/main" id="{BD9EF555-B67E-4604-8BCD-E591E0427A72}"/>
              </a:ext>
            </a:extLst>
          </p:cNvPr>
          <p:cNvSpPr/>
          <p:nvPr/>
        </p:nvSpPr>
        <p:spPr>
          <a:xfrm>
            <a:off x="4151817" y="6127986"/>
            <a:ext cx="329559" cy="32955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0EE1E-1358-4C78-BBB6-AE55F13F3610}"/>
              </a:ext>
            </a:extLst>
          </p:cNvPr>
          <p:cNvSpPr txBox="1"/>
          <p:nvPr/>
        </p:nvSpPr>
        <p:spPr>
          <a:xfrm>
            <a:off x="4907190" y="434982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+0.1</a:t>
            </a:r>
          </a:p>
        </p:txBody>
      </p:sp>
    </p:spTree>
    <p:extLst>
      <p:ext uri="{BB962C8B-B14F-4D97-AF65-F5344CB8AC3E}">
        <p14:creationId xmlns:p14="http://schemas.microsoft.com/office/powerpoint/2010/main" val="209625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클래스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Block: </a:t>
            </a:r>
            <a:r>
              <a:rPr lang="ko-KR" altLang="en-US" dirty="0"/>
              <a:t>특정 색깔 </a:t>
            </a:r>
            <a:r>
              <a:rPr lang="ko-KR" altLang="en-US" dirty="0" err="1"/>
              <a:t>열거형</a:t>
            </a:r>
            <a:r>
              <a:rPr lang="ko-KR" altLang="en-US" dirty="0"/>
              <a:t> 변수를 가지고 있는 미로의 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Player: </a:t>
            </a:r>
            <a:r>
              <a:rPr lang="ko-KR" altLang="en-US" dirty="0"/>
              <a:t>조종해야 하는 플레이어의 객체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Screen: Block</a:t>
            </a:r>
            <a:r>
              <a:rPr lang="ko-KR" altLang="en-US" dirty="0"/>
              <a:t>과 </a:t>
            </a:r>
            <a:r>
              <a:rPr lang="en-US" altLang="ko-KR" dirty="0"/>
              <a:t>Player </a:t>
            </a:r>
            <a:r>
              <a:rPr lang="ko-KR" altLang="en-US" dirty="0"/>
              <a:t>정보를 참고하여 콘솔에 그림을 보여줄 </a:t>
            </a:r>
            <a:r>
              <a:rPr lang="en-US" altLang="ko-KR" dirty="0"/>
              <a:t>static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4008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3D</a:t>
            </a:r>
            <a:r>
              <a:rPr lang="ko-KR" altLang="en-US" dirty="0"/>
              <a:t> 화면으로 장면을 출력하기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A98E49-0FAD-418F-9D99-926BEF2A20D0}"/>
              </a:ext>
            </a:extLst>
          </p:cNvPr>
          <p:cNvSpPr txBox="1">
            <a:spLocks/>
          </p:cNvSpPr>
          <p:nvPr/>
        </p:nvSpPr>
        <p:spPr>
          <a:xfrm>
            <a:off x="353009" y="1411154"/>
            <a:ext cx="11618167" cy="67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/>
              <a:t>벽과의 거리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distanceToWall</a:t>
            </a:r>
            <a:r>
              <a:rPr lang="en-US" altLang="ko-KR" sz="2000" dirty="0"/>
              <a:t>) </a:t>
            </a:r>
            <a:r>
              <a:rPr lang="ko-KR" altLang="en-US" sz="2000" dirty="0"/>
              <a:t>기준으로 천장 범위 크기를 의미하는 </a:t>
            </a:r>
            <a:r>
              <a:rPr lang="en-US" altLang="ko-KR" sz="2000" dirty="0"/>
              <a:t>ceiling </a:t>
            </a:r>
            <a:r>
              <a:rPr lang="ko-KR" altLang="en-US" sz="2000" dirty="0"/>
              <a:t>변수와 </a:t>
            </a:r>
            <a:endParaRPr lang="en-US" altLang="ko-KR" sz="2000" dirty="0"/>
          </a:p>
          <a:p>
            <a:pPr marL="0" indent="0" algn="ctr">
              <a:buNone/>
            </a:pPr>
            <a:r>
              <a:rPr lang="ko-KR" altLang="en-US" sz="2000" dirty="0"/>
              <a:t>바닥 범위 크기를 의미하는 </a:t>
            </a:r>
            <a:r>
              <a:rPr lang="en-US" altLang="ko-KR" sz="2000" dirty="0"/>
              <a:t>floor </a:t>
            </a:r>
            <a:r>
              <a:rPr lang="ko-KR" altLang="en-US" sz="2000" dirty="0"/>
              <a:t>변수를 만들어서 각각 </a:t>
            </a:r>
            <a:r>
              <a:rPr lang="en-US" altLang="ko-KR" sz="2000" dirty="0"/>
              <a:t>3</a:t>
            </a:r>
            <a:r>
              <a:rPr lang="ko-KR" altLang="en-US" sz="2000" dirty="0"/>
              <a:t>차원 공간의 구역을 나누어 준다</a:t>
            </a:r>
            <a:r>
              <a:rPr lang="en-US" altLang="ko-KR" sz="2000" dirty="0"/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D04CC-7F7F-4124-A999-0645320E4E21}"/>
              </a:ext>
            </a:extLst>
          </p:cNvPr>
          <p:cNvGrpSpPr/>
          <p:nvPr/>
        </p:nvGrpSpPr>
        <p:grpSpPr>
          <a:xfrm>
            <a:off x="4136038" y="2374443"/>
            <a:ext cx="4052107" cy="3273257"/>
            <a:chOff x="7629821" y="2455555"/>
            <a:chExt cx="4052107" cy="3273257"/>
          </a:xfrm>
        </p:grpSpPr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9C952128-7CB0-4E4B-9499-D435EDDC9D69}"/>
                </a:ext>
              </a:extLst>
            </p:cNvPr>
            <p:cNvSpPr/>
            <p:nvPr/>
          </p:nvSpPr>
          <p:spPr>
            <a:xfrm rot="5400000">
              <a:off x="6682113" y="3403311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	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2576F9-E4FF-4EE0-AD6E-C6BD96D8CCEA}"/>
                </a:ext>
              </a:extLst>
            </p:cNvPr>
            <p:cNvSpPr/>
            <p:nvPr/>
          </p:nvSpPr>
          <p:spPr>
            <a:xfrm>
              <a:off x="9007614" y="3475011"/>
              <a:ext cx="1295129" cy="1234297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C5BCAB41-0C59-48B3-B621-5560C2E530E0}"/>
                </a:ext>
              </a:extLst>
            </p:cNvPr>
            <p:cNvSpPr/>
            <p:nvPr/>
          </p:nvSpPr>
          <p:spPr>
            <a:xfrm rot="16200000">
              <a:off x="9356427" y="3403263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4504C6FC-E451-4D65-8F01-E76FD25712A3}"/>
              </a:ext>
            </a:extLst>
          </p:cNvPr>
          <p:cNvSpPr/>
          <p:nvPr/>
        </p:nvSpPr>
        <p:spPr>
          <a:xfrm rot="16200000">
            <a:off x="5932739" y="5418347"/>
            <a:ext cx="458707" cy="458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8140C7-A5E9-4C61-B594-B63C9D55A00C}"/>
              </a:ext>
            </a:extLst>
          </p:cNvPr>
          <p:cNvCxnSpPr>
            <a:cxnSpLocks/>
          </p:cNvCxnSpPr>
          <p:nvPr/>
        </p:nvCxnSpPr>
        <p:spPr>
          <a:xfrm flipH="1" flipV="1">
            <a:off x="4216902" y="4462345"/>
            <a:ext cx="1945190" cy="953564"/>
          </a:xfrm>
          <a:prstGeom prst="straightConnector1">
            <a:avLst/>
          </a:prstGeom>
          <a:ln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2546CD-830F-4D64-9A13-94892E361041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6162093" y="4462345"/>
            <a:ext cx="1945189" cy="956002"/>
          </a:xfrm>
          <a:prstGeom prst="straightConnector1">
            <a:avLst/>
          </a:prstGeom>
          <a:ln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6D8FF2-86D8-443E-837D-2BB41C816454}"/>
              </a:ext>
            </a:extLst>
          </p:cNvPr>
          <p:cNvSpPr txBox="1"/>
          <p:nvPr/>
        </p:nvSpPr>
        <p:spPr>
          <a:xfrm>
            <a:off x="157066" y="5969601"/>
            <a:ext cx="299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Double </a:t>
            </a:r>
            <a:r>
              <a:rPr lang="en-US" altLang="ko-KR" dirty="0" err="1"/>
              <a:t>distanceToWall</a:t>
            </a:r>
            <a:r>
              <a:rPr lang="en-US" altLang="ko-KR" dirty="0"/>
              <a:t>: </a:t>
            </a:r>
            <a:r>
              <a:rPr lang="en-US" altLang="ko-KR" b="1" dirty="0"/>
              <a:t>0.2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hitWall</a:t>
            </a:r>
            <a:r>
              <a:rPr lang="en-US" altLang="ko-KR" dirty="0"/>
              <a:t>: </a:t>
            </a:r>
            <a:r>
              <a:rPr lang="en-US" altLang="ko-KR" b="1" dirty="0"/>
              <a:t>true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E948-74EE-426E-9DAC-B7CF62BC2E38}"/>
              </a:ext>
            </a:extLst>
          </p:cNvPr>
          <p:cNvSpPr txBox="1"/>
          <p:nvPr/>
        </p:nvSpPr>
        <p:spPr>
          <a:xfrm>
            <a:off x="3127729" y="3826381"/>
            <a:ext cx="234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블록</a:t>
            </a:r>
            <a:r>
              <a:rPr lang="en-US" altLang="ko-KR" dirty="0"/>
              <a:t>[Y, X]</a:t>
            </a:r>
            <a:endParaRPr lang="ko-KR" altLang="en-US" dirty="0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5FF7ED51-75AB-4AEA-A471-425654B288D1}"/>
              </a:ext>
            </a:extLst>
          </p:cNvPr>
          <p:cNvSpPr/>
          <p:nvPr/>
        </p:nvSpPr>
        <p:spPr>
          <a:xfrm>
            <a:off x="4897758" y="4711514"/>
            <a:ext cx="329559" cy="329559"/>
          </a:xfrm>
          <a:prstGeom prst="star5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43876DA-D52D-4244-961C-F88CE750F187}"/>
              </a:ext>
            </a:extLst>
          </p:cNvPr>
          <p:cNvCxnSpPr>
            <a:cxnSpLocks/>
            <a:stCxn id="27" idx="6"/>
          </p:cNvCxnSpPr>
          <p:nvPr/>
        </p:nvCxnSpPr>
        <p:spPr>
          <a:xfrm flipH="1" flipV="1">
            <a:off x="5062539" y="4876295"/>
            <a:ext cx="1099554" cy="542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C0EE1E-1358-4C78-BBB6-AE55F13F3610}"/>
              </a:ext>
            </a:extLst>
          </p:cNvPr>
          <p:cNvSpPr txBox="1"/>
          <p:nvPr/>
        </p:nvSpPr>
        <p:spPr>
          <a:xfrm>
            <a:off x="4907190" y="434982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+0.1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FD3170A-EFFB-4A6F-AF99-E872A72B0714}"/>
              </a:ext>
            </a:extLst>
          </p:cNvPr>
          <p:cNvSpPr/>
          <p:nvPr/>
        </p:nvSpPr>
        <p:spPr>
          <a:xfrm>
            <a:off x="8521700" y="2374443"/>
            <a:ext cx="628650" cy="327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644FB8-6054-450E-9B90-F8A7A974EC33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5062539" y="3051398"/>
            <a:ext cx="4337" cy="1918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B9300756-E6F6-4CE2-8282-DF88B433CE15}"/>
              </a:ext>
            </a:extLst>
          </p:cNvPr>
          <p:cNvSpPr/>
          <p:nvPr/>
        </p:nvSpPr>
        <p:spPr>
          <a:xfrm>
            <a:off x="4824934" y="2374394"/>
            <a:ext cx="483884" cy="677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AE25CC-1D6A-471B-9BAC-4AE124C2BC34}"/>
              </a:ext>
            </a:extLst>
          </p:cNvPr>
          <p:cNvSpPr txBox="1"/>
          <p:nvPr/>
        </p:nvSpPr>
        <p:spPr>
          <a:xfrm>
            <a:off x="4655904" y="237955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ceiling</a:t>
            </a:r>
            <a:endParaRPr lang="ko-KR" altLang="en-US" dirty="0"/>
          </a:p>
        </p:txBody>
      </p:sp>
      <p:sp>
        <p:nvSpPr>
          <p:cNvPr id="44" name="화살표: 위쪽 43">
            <a:extLst>
              <a:ext uri="{FF2B5EF4-FFF2-40B4-BE49-F238E27FC236}">
                <a16:creationId xmlns:a16="http://schemas.microsoft.com/office/drawing/2014/main" id="{27334E73-7C6E-4039-AD6C-3460A5484610}"/>
              </a:ext>
            </a:extLst>
          </p:cNvPr>
          <p:cNvSpPr/>
          <p:nvPr/>
        </p:nvSpPr>
        <p:spPr>
          <a:xfrm>
            <a:off x="4824186" y="4967256"/>
            <a:ext cx="484632" cy="6803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E24F78-ED90-4AE0-BE05-0857DB0C1BF2}"/>
              </a:ext>
            </a:extLst>
          </p:cNvPr>
          <p:cNvSpPr txBox="1"/>
          <p:nvPr/>
        </p:nvSpPr>
        <p:spPr>
          <a:xfrm>
            <a:off x="4748877" y="530333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floor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5DA8F4-740A-4F42-9E4D-348606799ECC}"/>
              </a:ext>
            </a:extLst>
          </p:cNvPr>
          <p:cNvSpPr txBox="1"/>
          <p:nvPr/>
        </p:nvSpPr>
        <p:spPr>
          <a:xfrm>
            <a:off x="8394237" y="382616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Height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0E7D64-1770-481B-B4FF-D23F2BE90BFE}"/>
              </a:ext>
            </a:extLst>
          </p:cNvPr>
          <p:cNvSpPr txBox="1"/>
          <p:nvPr/>
        </p:nvSpPr>
        <p:spPr>
          <a:xfrm>
            <a:off x="4136038" y="5969601"/>
            <a:ext cx="759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ceiling = (</a:t>
            </a:r>
            <a:r>
              <a:rPr lang="en-US" altLang="ko-KR" dirty="0" err="1"/>
              <a:t>int</a:t>
            </a:r>
            <a:r>
              <a:rPr lang="en-US" altLang="ko-KR" dirty="0"/>
              <a:t>)(Height / 2.0 - Height * </a:t>
            </a:r>
            <a:r>
              <a:rPr lang="en-US" altLang="ko-KR" dirty="0" err="1"/>
              <a:t>FieldOfView</a:t>
            </a:r>
            <a:r>
              <a:rPr lang="en-US" altLang="ko-KR" dirty="0"/>
              <a:t> / </a:t>
            </a:r>
            <a:r>
              <a:rPr lang="en-US" altLang="ko-KR" dirty="0" err="1"/>
              <a:t>distanceToWall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floor = Height - ceiling</a:t>
            </a:r>
          </a:p>
        </p:txBody>
      </p:sp>
    </p:spTree>
    <p:extLst>
      <p:ext uri="{BB962C8B-B14F-4D97-AF65-F5344CB8AC3E}">
        <p14:creationId xmlns:p14="http://schemas.microsoft.com/office/powerpoint/2010/main" val="812519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3D</a:t>
            </a:r>
            <a:r>
              <a:rPr lang="ko-KR" altLang="en-US" dirty="0"/>
              <a:t> 화면으로 장면을 출력하기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A98E49-0FAD-418F-9D99-926BEF2A20D0}"/>
              </a:ext>
            </a:extLst>
          </p:cNvPr>
          <p:cNvSpPr txBox="1">
            <a:spLocks/>
          </p:cNvSpPr>
          <p:nvPr/>
        </p:nvSpPr>
        <p:spPr>
          <a:xfrm>
            <a:off x="353009" y="1411154"/>
            <a:ext cx="11618167" cy="67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/>
              <a:t>반복문을 이용하여 위에서 아래로 순회하며 조건문으로 천장인지 벽인지 바닥인지 구별하여 </a:t>
            </a:r>
            <a:endParaRPr lang="en-US" altLang="ko-KR" sz="2000" dirty="0"/>
          </a:p>
          <a:p>
            <a:pPr marL="0" indent="0" algn="ctr">
              <a:buNone/>
            </a:pPr>
            <a:r>
              <a:rPr lang="ko-KR" altLang="en-US" sz="2000" dirty="0"/>
              <a:t>어떤 모양으로 출력할지에 대하여 분기를 세운다</a:t>
            </a:r>
            <a:r>
              <a:rPr lang="en-US" altLang="ko-KR" sz="2000" dirty="0"/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D04CC-7F7F-4124-A999-0645320E4E21}"/>
              </a:ext>
            </a:extLst>
          </p:cNvPr>
          <p:cNvGrpSpPr/>
          <p:nvPr/>
        </p:nvGrpSpPr>
        <p:grpSpPr>
          <a:xfrm>
            <a:off x="4136038" y="2374443"/>
            <a:ext cx="4052107" cy="3273257"/>
            <a:chOff x="7629821" y="2455555"/>
            <a:chExt cx="4052107" cy="3273257"/>
          </a:xfrm>
        </p:grpSpPr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9C952128-7CB0-4E4B-9499-D435EDDC9D69}"/>
                </a:ext>
              </a:extLst>
            </p:cNvPr>
            <p:cNvSpPr/>
            <p:nvPr/>
          </p:nvSpPr>
          <p:spPr>
            <a:xfrm rot="5400000">
              <a:off x="6682113" y="3403311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	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2576F9-E4FF-4EE0-AD6E-C6BD96D8CCEA}"/>
                </a:ext>
              </a:extLst>
            </p:cNvPr>
            <p:cNvSpPr/>
            <p:nvPr/>
          </p:nvSpPr>
          <p:spPr>
            <a:xfrm>
              <a:off x="9007614" y="3475011"/>
              <a:ext cx="1295129" cy="1234297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C5BCAB41-0C59-48B3-B621-5560C2E530E0}"/>
                </a:ext>
              </a:extLst>
            </p:cNvPr>
            <p:cNvSpPr/>
            <p:nvPr/>
          </p:nvSpPr>
          <p:spPr>
            <a:xfrm rot="16200000">
              <a:off x="9356427" y="3403263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4504C6FC-E451-4D65-8F01-E76FD25712A3}"/>
              </a:ext>
            </a:extLst>
          </p:cNvPr>
          <p:cNvSpPr/>
          <p:nvPr/>
        </p:nvSpPr>
        <p:spPr>
          <a:xfrm rot="16200000">
            <a:off x="5932739" y="5418347"/>
            <a:ext cx="458707" cy="458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8140C7-A5E9-4C61-B594-B63C9D55A00C}"/>
              </a:ext>
            </a:extLst>
          </p:cNvPr>
          <p:cNvCxnSpPr>
            <a:cxnSpLocks/>
          </p:cNvCxnSpPr>
          <p:nvPr/>
        </p:nvCxnSpPr>
        <p:spPr>
          <a:xfrm flipH="1" flipV="1">
            <a:off x="4216902" y="4462345"/>
            <a:ext cx="1945190" cy="953564"/>
          </a:xfrm>
          <a:prstGeom prst="straightConnector1">
            <a:avLst/>
          </a:prstGeom>
          <a:ln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2546CD-830F-4D64-9A13-94892E361041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6162093" y="4462345"/>
            <a:ext cx="1945189" cy="956002"/>
          </a:xfrm>
          <a:prstGeom prst="straightConnector1">
            <a:avLst/>
          </a:prstGeom>
          <a:ln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6D8FF2-86D8-443E-837D-2BB41C816454}"/>
              </a:ext>
            </a:extLst>
          </p:cNvPr>
          <p:cNvSpPr txBox="1"/>
          <p:nvPr/>
        </p:nvSpPr>
        <p:spPr>
          <a:xfrm>
            <a:off x="157066" y="5969601"/>
            <a:ext cx="299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Double </a:t>
            </a:r>
            <a:r>
              <a:rPr lang="en-US" altLang="ko-KR" dirty="0" err="1"/>
              <a:t>distanceToWall</a:t>
            </a:r>
            <a:r>
              <a:rPr lang="en-US" altLang="ko-KR" dirty="0"/>
              <a:t>: </a:t>
            </a:r>
            <a:r>
              <a:rPr lang="en-US" altLang="ko-KR" b="1" dirty="0"/>
              <a:t>0.2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hitWall</a:t>
            </a:r>
            <a:r>
              <a:rPr lang="en-US" altLang="ko-KR" dirty="0"/>
              <a:t>: </a:t>
            </a:r>
            <a:r>
              <a:rPr lang="en-US" altLang="ko-KR" b="1" dirty="0"/>
              <a:t>true</a:t>
            </a:r>
            <a:endParaRPr lang="ko-KR" altLang="en-US" b="1" dirty="0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5FF7ED51-75AB-4AEA-A471-425654B288D1}"/>
              </a:ext>
            </a:extLst>
          </p:cNvPr>
          <p:cNvSpPr/>
          <p:nvPr/>
        </p:nvSpPr>
        <p:spPr>
          <a:xfrm>
            <a:off x="4897758" y="4711514"/>
            <a:ext cx="329559" cy="329559"/>
          </a:xfrm>
          <a:prstGeom prst="star5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43876DA-D52D-4244-961C-F88CE750F187}"/>
              </a:ext>
            </a:extLst>
          </p:cNvPr>
          <p:cNvCxnSpPr>
            <a:cxnSpLocks/>
            <a:stCxn id="27" idx="6"/>
          </p:cNvCxnSpPr>
          <p:nvPr/>
        </p:nvCxnSpPr>
        <p:spPr>
          <a:xfrm flipH="1" flipV="1">
            <a:off x="5062539" y="4876295"/>
            <a:ext cx="1099554" cy="542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C0EE1E-1358-4C78-BBB6-AE55F13F3610}"/>
              </a:ext>
            </a:extLst>
          </p:cNvPr>
          <p:cNvSpPr txBox="1"/>
          <p:nvPr/>
        </p:nvSpPr>
        <p:spPr>
          <a:xfrm>
            <a:off x="4907190" y="434982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+0.1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FD3170A-EFFB-4A6F-AF99-E872A72B0714}"/>
              </a:ext>
            </a:extLst>
          </p:cNvPr>
          <p:cNvSpPr/>
          <p:nvPr/>
        </p:nvSpPr>
        <p:spPr>
          <a:xfrm>
            <a:off x="8521700" y="2374443"/>
            <a:ext cx="628650" cy="327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644FB8-6054-450E-9B90-F8A7A974EC33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5062539" y="3051398"/>
            <a:ext cx="4337" cy="1918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B9300756-E6F6-4CE2-8282-DF88B433CE15}"/>
              </a:ext>
            </a:extLst>
          </p:cNvPr>
          <p:cNvSpPr/>
          <p:nvPr/>
        </p:nvSpPr>
        <p:spPr>
          <a:xfrm>
            <a:off x="4824934" y="2374394"/>
            <a:ext cx="483884" cy="677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AE25CC-1D6A-471B-9BAC-4AE124C2BC34}"/>
              </a:ext>
            </a:extLst>
          </p:cNvPr>
          <p:cNvSpPr txBox="1"/>
          <p:nvPr/>
        </p:nvSpPr>
        <p:spPr>
          <a:xfrm>
            <a:off x="4655904" y="237955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ceiling</a:t>
            </a:r>
            <a:endParaRPr lang="ko-KR" altLang="en-US" dirty="0"/>
          </a:p>
        </p:txBody>
      </p:sp>
      <p:sp>
        <p:nvSpPr>
          <p:cNvPr id="44" name="화살표: 위쪽 43">
            <a:extLst>
              <a:ext uri="{FF2B5EF4-FFF2-40B4-BE49-F238E27FC236}">
                <a16:creationId xmlns:a16="http://schemas.microsoft.com/office/drawing/2014/main" id="{27334E73-7C6E-4039-AD6C-3460A5484610}"/>
              </a:ext>
            </a:extLst>
          </p:cNvPr>
          <p:cNvSpPr/>
          <p:nvPr/>
        </p:nvSpPr>
        <p:spPr>
          <a:xfrm>
            <a:off x="4824186" y="4967256"/>
            <a:ext cx="484632" cy="6803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E24F78-ED90-4AE0-BE05-0857DB0C1BF2}"/>
              </a:ext>
            </a:extLst>
          </p:cNvPr>
          <p:cNvSpPr txBox="1"/>
          <p:nvPr/>
        </p:nvSpPr>
        <p:spPr>
          <a:xfrm>
            <a:off x="4748877" y="530333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floor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5DA8F4-740A-4F42-9E4D-348606799ECC}"/>
              </a:ext>
            </a:extLst>
          </p:cNvPr>
          <p:cNvSpPr txBox="1"/>
          <p:nvPr/>
        </p:nvSpPr>
        <p:spPr>
          <a:xfrm>
            <a:off x="8394237" y="382616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Height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7293BD-16F3-4844-8AD6-89B9EC3BBB33}"/>
              </a:ext>
            </a:extLst>
          </p:cNvPr>
          <p:cNvSpPr/>
          <p:nvPr/>
        </p:nvSpPr>
        <p:spPr>
          <a:xfrm>
            <a:off x="49553" y="2100957"/>
            <a:ext cx="47615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j = 0; j &lt; Height; </a:t>
            </a:r>
            <a:r>
              <a:rPr lang="en-US" altLang="ko-KR" sz="1600" dirty="0" err="1"/>
              <a:t>j++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if(y &lt;= ceiling)</a:t>
            </a:r>
          </a:p>
          <a:p>
            <a:r>
              <a:rPr lang="en-US" altLang="ko-KR" sz="1600" dirty="0"/>
              <a:t>	{</a:t>
            </a:r>
          </a:p>
          <a:p>
            <a:r>
              <a:rPr lang="en-US" altLang="ko-KR" sz="1600" dirty="0"/>
              <a:t>		//</a:t>
            </a:r>
            <a:r>
              <a:rPr lang="ko-KR" altLang="en-US" sz="1600" dirty="0"/>
              <a:t>천장 그리기</a:t>
            </a:r>
            <a:endParaRPr lang="en-US" altLang="ko-KR" sz="1600" dirty="0"/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	else if(y &gt; ceiling &amp;&amp; y &lt; floor)</a:t>
            </a:r>
          </a:p>
          <a:p>
            <a:r>
              <a:rPr lang="en-US" altLang="ko-KR" sz="1600" dirty="0"/>
              <a:t>	{</a:t>
            </a:r>
          </a:p>
          <a:p>
            <a:r>
              <a:rPr lang="en-US" altLang="ko-KR" sz="1600" dirty="0"/>
              <a:t>		//</a:t>
            </a:r>
            <a:r>
              <a:rPr lang="ko-KR" altLang="en-US" sz="1600" dirty="0"/>
              <a:t>벽 그리기</a:t>
            </a:r>
            <a:endParaRPr lang="en-US" altLang="ko-KR" sz="1600" dirty="0"/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	else</a:t>
            </a:r>
          </a:p>
          <a:p>
            <a:r>
              <a:rPr lang="en-US" altLang="ko-KR" sz="1600" dirty="0"/>
              <a:t>	{</a:t>
            </a:r>
          </a:p>
          <a:p>
            <a:r>
              <a:rPr lang="en-US" altLang="ko-KR" sz="1600" dirty="0"/>
              <a:t>		//</a:t>
            </a:r>
            <a:r>
              <a:rPr lang="ko-KR" altLang="en-US" sz="1600" dirty="0"/>
              <a:t>바닥 그리기</a:t>
            </a:r>
            <a:endParaRPr lang="en-US" altLang="ko-KR" sz="1600" dirty="0"/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9916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3D</a:t>
            </a:r>
            <a:r>
              <a:rPr lang="ko-KR" altLang="en-US" dirty="0"/>
              <a:t> 화면으로 장면을 출력하기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A98E49-0FAD-418F-9D99-926BEF2A20D0}"/>
              </a:ext>
            </a:extLst>
          </p:cNvPr>
          <p:cNvSpPr txBox="1">
            <a:spLocks/>
          </p:cNvSpPr>
          <p:nvPr/>
        </p:nvSpPr>
        <p:spPr>
          <a:xfrm>
            <a:off x="353009" y="1411154"/>
            <a:ext cx="11618167" cy="67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그리하여 가로</a:t>
            </a:r>
            <a:r>
              <a:rPr lang="en-US" altLang="ko-KR" sz="2000" dirty="0"/>
              <a:t>(Width)</a:t>
            </a:r>
            <a:r>
              <a:rPr lang="ko-KR" altLang="en-US" sz="2000" dirty="0"/>
              <a:t>와 세로</a:t>
            </a:r>
            <a:r>
              <a:rPr lang="en-US" altLang="ko-KR" sz="2000"/>
              <a:t>(Height)</a:t>
            </a:r>
            <a:r>
              <a:rPr lang="ko-KR" altLang="en-US" sz="2000"/>
              <a:t>의 </a:t>
            </a:r>
            <a:r>
              <a:rPr lang="ko-KR" altLang="en-US" sz="2000" dirty="0"/>
              <a:t>이중 </a:t>
            </a:r>
            <a:r>
              <a:rPr lang="en-US" altLang="ko-KR" sz="2000" dirty="0"/>
              <a:t>for</a:t>
            </a:r>
            <a:r>
              <a:rPr lang="ko-KR" altLang="en-US" sz="2000" dirty="0"/>
              <a:t>문을 이용한 왼쪽에서 오른쪽 방향의 </a:t>
            </a:r>
            <a:endParaRPr lang="en-US" altLang="ko-KR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실시간 렌더링이 가능하게 되었다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D04CC-7F7F-4124-A999-0645320E4E21}"/>
              </a:ext>
            </a:extLst>
          </p:cNvPr>
          <p:cNvGrpSpPr/>
          <p:nvPr/>
        </p:nvGrpSpPr>
        <p:grpSpPr>
          <a:xfrm>
            <a:off x="4136038" y="2374443"/>
            <a:ext cx="4052107" cy="3273257"/>
            <a:chOff x="7629821" y="2455555"/>
            <a:chExt cx="4052107" cy="3273257"/>
          </a:xfrm>
        </p:grpSpPr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9C952128-7CB0-4E4B-9499-D435EDDC9D69}"/>
                </a:ext>
              </a:extLst>
            </p:cNvPr>
            <p:cNvSpPr/>
            <p:nvPr/>
          </p:nvSpPr>
          <p:spPr>
            <a:xfrm rot="5400000">
              <a:off x="6682113" y="3403311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	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2576F9-E4FF-4EE0-AD6E-C6BD96D8CCEA}"/>
                </a:ext>
              </a:extLst>
            </p:cNvPr>
            <p:cNvSpPr/>
            <p:nvPr/>
          </p:nvSpPr>
          <p:spPr>
            <a:xfrm>
              <a:off x="9007614" y="3475011"/>
              <a:ext cx="1295129" cy="1234297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C5BCAB41-0C59-48B3-B621-5560C2E530E0}"/>
                </a:ext>
              </a:extLst>
            </p:cNvPr>
            <p:cNvSpPr/>
            <p:nvPr/>
          </p:nvSpPr>
          <p:spPr>
            <a:xfrm rot="16200000">
              <a:off x="9356427" y="3403263"/>
              <a:ext cx="3273209" cy="1377793"/>
            </a:xfrm>
            <a:prstGeom prst="trapezoid">
              <a:avLst>
                <a:gd name="adj" fmla="val 7408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0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값에 따라 미로 랜덤 생성하기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삼각함수를 이용하여 이동하기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3D</a:t>
            </a:r>
            <a:r>
              <a:rPr lang="ko-KR" altLang="en-US" dirty="0"/>
              <a:t> 화면으로 장면을 출력하기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62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값에 따라 미로 랜덤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009" y="1411155"/>
            <a:ext cx="11618167" cy="4369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가로</a:t>
            </a:r>
            <a:r>
              <a:rPr lang="en-US" altLang="ko-KR" sz="2000" dirty="0"/>
              <a:t>, </a:t>
            </a:r>
            <a:r>
              <a:rPr lang="ko-KR" altLang="en-US" sz="2000" dirty="0"/>
              <a:t>세로 값을 감안하여 플레이어를 </a:t>
            </a:r>
            <a:r>
              <a:rPr lang="ko-KR" altLang="en-US" sz="2000" dirty="0" err="1"/>
              <a:t>사분면</a:t>
            </a:r>
            <a:r>
              <a:rPr lang="ko-KR" altLang="en-US" sz="2000" dirty="0"/>
              <a:t> 어딘가에 랜덤으로 배치를 시킨다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0" name="그룹 9"/>
          <p:cNvGrpSpPr/>
          <p:nvPr/>
        </p:nvGrpSpPr>
        <p:grpSpPr>
          <a:xfrm flipV="1">
            <a:off x="3912641" y="3791788"/>
            <a:ext cx="2146041" cy="1707502"/>
            <a:chOff x="7296539" y="2295331"/>
            <a:chExt cx="2146041" cy="1707502"/>
          </a:xfrm>
        </p:grpSpPr>
        <p:sp>
          <p:nvSpPr>
            <p:cNvPr id="6" name="직사각형 5"/>
            <p:cNvSpPr/>
            <p:nvPr/>
          </p:nvSpPr>
          <p:spPr>
            <a:xfrm>
              <a:off x="7296539" y="2295331"/>
              <a:ext cx="2146041" cy="1707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 rot="2700000">
              <a:off x="7411499" y="2449945"/>
              <a:ext cx="690466" cy="6111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flipH="1" flipV="1">
            <a:off x="6058682" y="3791786"/>
            <a:ext cx="2146041" cy="1707502"/>
            <a:chOff x="7296539" y="2295331"/>
            <a:chExt cx="2146041" cy="1707502"/>
          </a:xfrm>
        </p:grpSpPr>
        <p:sp>
          <p:nvSpPr>
            <p:cNvPr id="12" name="직사각형 11"/>
            <p:cNvSpPr/>
            <p:nvPr/>
          </p:nvSpPr>
          <p:spPr>
            <a:xfrm>
              <a:off x="7296539" y="2295331"/>
              <a:ext cx="2146041" cy="1707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오른쪽 화살표 12"/>
            <p:cNvSpPr/>
            <p:nvPr/>
          </p:nvSpPr>
          <p:spPr>
            <a:xfrm rot="2700000">
              <a:off x="7411499" y="2449945"/>
              <a:ext cx="690466" cy="6111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912641" y="2084288"/>
            <a:ext cx="2146041" cy="1707502"/>
            <a:chOff x="7296539" y="2295331"/>
            <a:chExt cx="2146041" cy="1707502"/>
          </a:xfrm>
        </p:grpSpPr>
        <p:sp>
          <p:nvSpPr>
            <p:cNvPr id="15" name="직사각형 14"/>
            <p:cNvSpPr/>
            <p:nvPr/>
          </p:nvSpPr>
          <p:spPr>
            <a:xfrm>
              <a:off x="7296539" y="2295331"/>
              <a:ext cx="2146041" cy="1707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 rot="2700000">
              <a:off x="7411499" y="2449945"/>
              <a:ext cx="690466" cy="6111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flipH="1">
            <a:off x="6058682" y="2084286"/>
            <a:ext cx="2146041" cy="1707502"/>
            <a:chOff x="7296539" y="2295331"/>
            <a:chExt cx="2146041" cy="1707502"/>
          </a:xfrm>
        </p:grpSpPr>
        <p:sp>
          <p:nvSpPr>
            <p:cNvPr id="18" name="직사각형 17"/>
            <p:cNvSpPr/>
            <p:nvPr/>
          </p:nvSpPr>
          <p:spPr>
            <a:xfrm>
              <a:off x="7296539" y="2295331"/>
              <a:ext cx="2146041" cy="1707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 rot="2700000">
              <a:off x="7411499" y="2449945"/>
              <a:ext cx="690466" cy="6111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473509" y="3000715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 err="1"/>
              <a:t>사분면</a:t>
            </a:r>
            <a:endParaRPr lang="en-US" altLang="ko-KR" dirty="0"/>
          </a:p>
          <a:p>
            <a:r>
              <a:rPr lang="en-US" altLang="ko-KR" dirty="0"/>
              <a:t>(case 0)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22185" y="3000714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 err="1"/>
              <a:t>사분면</a:t>
            </a:r>
            <a:endParaRPr lang="en-US" altLang="ko-KR" dirty="0"/>
          </a:p>
          <a:p>
            <a:r>
              <a:rPr lang="en-US" altLang="ko-KR" dirty="0"/>
              <a:t>(case 1)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3509" y="3999206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4</a:t>
            </a:r>
            <a:r>
              <a:rPr lang="ko-KR" altLang="en-US" dirty="0" err="1"/>
              <a:t>사분면</a:t>
            </a:r>
            <a:endParaRPr lang="en-US" altLang="ko-KR" dirty="0"/>
          </a:p>
          <a:p>
            <a:r>
              <a:rPr lang="en-US" altLang="ko-KR" dirty="0"/>
              <a:t>(case 3)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22185" y="3999205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 err="1"/>
              <a:t>사분면</a:t>
            </a:r>
            <a:endParaRPr lang="en-US" altLang="ko-KR" dirty="0"/>
          </a:p>
          <a:p>
            <a:r>
              <a:rPr lang="en-US" altLang="ko-KR" dirty="0"/>
              <a:t>(case 2)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 flipV="1">
            <a:off x="4761723" y="6297205"/>
            <a:ext cx="438657" cy="388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221916" y="6286403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플레이어의 위치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497356" y="1875914"/>
            <a:ext cx="370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659938" y="2633941"/>
            <a:ext cx="0" cy="286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69905" y="169068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97874" y="206002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13648" y="552351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: </a:t>
            </a:r>
            <a:r>
              <a:rPr lang="ko-KR" altLang="en-US" dirty="0"/>
              <a:t>미로의 가로 값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13648" y="590760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: </a:t>
            </a:r>
            <a:r>
              <a:rPr lang="ko-KR" altLang="en-US" dirty="0"/>
              <a:t>미로의 세로 값</a:t>
            </a:r>
          </a:p>
        </p:txBody>
      </p:sp>
    </p:spTree>
    <p:extLst>
      <p:ext uri="{BB962C8B-B14F-4D97-AF65-F5344CB8AC3E}">
        <p14:creationId xmlns:p14="http://schemas.microsoft.com/office/powerpoint/2010/main" val="190513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130808" y="4644432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13083" y="4646086"/>
            <a:ext cx="1072800" cy="853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2862" y="2084838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31481" y="2084284"/>
            <a:ext cx="1072800" cy="853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값에 따라 미로 랜덤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009" y="1411155"/>
            <a:ext cx="11618167" cy="4369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플레이어의 위치 선정 이후 가로 세로의 모든 공간을 </a:t>
            </a:r>
            <a:r>
              <a:rPr lang="ko-KR" altLang="en-US" sz="2000" dirty="0" err="1"/>
              <a:t>랜덤한</a:t>
            </a:r>
            <a:r>
              <a:rPr lang="ko-KR" altLang="en-US" sz="2000" dirty="0"/>
              <a:t> 벽으로 채운다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 flipV="1">
            <a:off x="3912641" y="37917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 flipV="1">
            <a:off x="6058682" y="37917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12641" y="20842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6058682" y="20842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2700000">
            <a:off x="4027601" y="2238902"/>
            <a:ext cx="690466" cy="611155"/>
          </a:xfrm>
          <a:prstGeom prst="rightArrow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8900000" flipV="1">
            <a:off x="4027601" y="4733521"/>
            <a:ext cx="690466" cy="611155"/>
          </a:xfrm>
          <a:prstGeom prst="rightArrow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2700000" flipH="1" flipV="1">
            <a:off x="7399297" y="4733519"/>
            <a:ext cx="690466" cy="611155"/>
          </a:xfrm>
          <a:prstGeom prst="rightArrow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8900000" flipH="1">
            <a:off x="7399297" y="2238900"/>
            <a:ext cx="690466" cy="61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85661" y="2084284"/>
            <a:ext cx="1072800" cy="853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12862" y="2938588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85661" y="2938034"/>
            <a:ext cx="1072800" cy="853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58682" y="2084838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58682" y="2938588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31481" y="2938034"/>
            <a:ext cx="1072800" cy="8532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13083" y="3792336"/>
            <a:ext cx="1072800" cy="85320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85882" y="3791782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85882" y="4645532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58009" y="3791236"/>
            <a:ext cx="1072800" cy="853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130808" y="3790682"/>
            <a:ext cx="1072800" cy="853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58009" y="4644986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4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130808" y="4644432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13083" y="4646086"/>
            <a:ext cx="1072800" cy="853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2862" y="2084838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3148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값에 따라 미로 랜덤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009" y="1411154"/>
            <a:ext cx="11618167" cy="67147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ko-KR" sz="2000" dirty="0"/>
              <a:t>List</a:t>
            </a:r>
            <a:r>
              <a:rPr lang="ko-KR" altLang="en-US" sz="2000" dirty="0"/>
              <a:t>와 </a:t>
            </a:r>
            <a:r>
              <a:rPr lang="en-US" altLang="ko-KR" sz="2000" dirty="0"/>
              <a:t>Stack </a:t>
            </a:r>
            <a:r>
              <a:rPr lang="ko-KR" altLang="en-US" sz="2000" dirty="0"/>
              <a:t>그리고 </a:t>
            </a:r>
            <a:r>
              <a:rPr lang="en-US" altLang="ko-KR" sz="2000" dirty="0"/>
              <a:t>Dictionary</a:t>
            </a:r>
            <a:r>
              <a:rPr lang="ko-KR" altLang="en-US" sz="2000" dirty="0"/>
              <a:t>를 이용하여 미로 경로를 생성해주어야 한다</a:t>
            </a:r>
            <a:r>
              <a:rPr lang="en-US" altLang="ko-KR" sz="2000" dirty="0"/>
              <a:t>. </a:t>
            </a:r>
          </a:p>
          <a:p>
            <a:pPr marL="0" indent="0" algn="ctr">
              <a:buNone/>
            </a:pPr>
            <a:r>
              <a:rPr lang="ko-KR" altLang="en-US" sz="2000" dirty="0"/>
              <a:t>우선 플레이어 위치의 공간의 블록을 없애고 위치 값을 리스트와 스택에 넣어준다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 flipV="1">
            <a:off x="3912641" y="37917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 flipV="1">
            <a:off x="6058682" y="37917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12641" y="20842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6058682" y="20842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8900000" flipH="1">
            <a:off x="7399297" y="2238900"/>
            <a:ext cx="690466" cy="61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85661" y="2084284"/>
            <a:ext cx="1072800" cy="853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12862" y="2938588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85661" y="2938034"/>
            <a:ext cx="1072800" cy="853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58682" y="2084838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58682" y="2938588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31481" y="2938034"/>
            <a:ext cx="1072800" cy="8532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13083" y="3792336"/>
            <a:ext cx="1072800" cy="85320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85882" y="3791782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85882" y="4645532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58009" y="3791236"/>
            <a:ext cx="1072800" cy="853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130808" y="3790682"/>
            <a:ext cx="1072800" cy="853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58009" y="4644986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7066" y="549763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en-US" altLang="ko-KR" b="1" dirty="0"/>
              <a:t>(3, 0)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57066" y="596960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</a:t>
            </a:r>
            <a:r>
              <a:rPr lang="en-US" altLang="ko-KR" dirty="0"/>
              <a:t>: </a:t>
            </a:r>
            <a:r>
              <a:rPr lang="en-US" altLang="ko-KR" b="1" dirty="0"/>
              <a:t>(3, 0)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066" y="64415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87590" y="2751711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3, Y: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27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130808" y="4644432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13083" y="4646086"/>
            <a:ext cx="1072800" cy="853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2862" y="2084838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3148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값에 따라 미로 랜덤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009" y="1411154"/>
            <a:ext cx="11618167" cy="6714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플레이어 위치 기준으로 블록 범위 안의 갈 수 있는 상</a:t>
            </a:r>
            <a:r>
              <a:rPr lang="en-US" altLang="ko-KR" sz="2000" dirty="0"/>
              <a:t>, </a:t>
            </a:r>
            <a:r>
              <a:rPr lang="ko-KR" altLang="en-US" sz="2000" dirty="0"/>
              <a:t>하</a:t>
            </a:r>
            <a:r>
              <a:rPr lang="en-US" altLang="ko-KR" sz="2000" dirty="0"/>
              <a:t>, </a:t>
            </a:r>
            <a:r>
              <a:rPr lang="ko-KR" altLang="en-US" sz="2000" dirty="0"/>
              <a:t>좌</a:t>
            </a:r>
            <a:r>
              <a:rPr lang="en-US" altLang="ko-KR" sz="2000" dirty="0"/>
              <a:t>, </a:t>
            </a:r>
            <a:r>
              <a:rPr lang="ko-KR" altLang="en-US" sz="2000" dirty="0"/>
              <a:t>우 </a:t>
            </a:r>
            <a:r>
              <a:rPr lang="en-US" altLang="ko-KR" sz="2000" dirty="0"/>
              <a:t>2</a:t>
            </a:r>
            <a:r>
              <a:rPr lang="ko-KR" altLang="en-US" sz="2000" dirty="0"/>
              <a:t>칸의 경로를 검색한다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 flipV="1">
            <a:off x="3912641" y="37917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 flipV="1">
            <a:off x="6058682" y="37917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12641" y="20842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6058682" y="20842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8900000" flipH="1">
            <a:off x="7399297" y="2238900"/>
            <a:ext cx="690466" cy="61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85661" y="2084284"/>
            <a:ext cx="1072800" cy="8532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12862" y="2938588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85661" y="2938034"/>
            <a:ext cx="1072800" cy="853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58682" y="2084838"/>
            <a:ext cx="1072800" cy="8532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58682" y="2938588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31481" y="2938034"/>
            <a:ext cx="1072800" cy="8532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13083" y="3792336"/>
            <a:ext cx="1072800" cy="85320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85882" y="3791782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85882" y="4645532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58009" y="3791236"/>
            <a:ext cx="1072800" cy="853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130808" y="3790682"/>
            <a:ext cx="1072800" cy="8532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58009" y="4644986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57066" y="549763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: (3, 0)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7066" y="596960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</a:t>
            </a:r>
            <a:r>
              <a:rPr lang="en-US" altLang="ko-KR" dirty="0"/>
              <a:t>: (3, 0)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7066" y="64415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9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130808" y="4644432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13083" y="4646086"/>
            <a:ext cx="1072800" cy="853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2862" y="2084838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31481" y="208428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값에 따라 미로 랜덤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009" y="1411154"/>
            <a:ext cx="11618167" cy="67147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ko-KR" altLang="en-US" sz="2000" dirty="0"/>
              <a:t>그 경로들 중에 하나의 경로를 랜덤으로 결정하여 순차적으로 공간의 블록을 없애며 위치 정보를 </a:t>
            </a:r>
            <a:endParaRPr lang="en-US" altLang="ko-KR" sz="2000" dirty="0"/>
          </a:p>
          <a:p>
            <a:pPr marL="0" indent="0" algn="ctr">
              <a:buNone/>
            </a:pPr>
            <a:r>
              <a:rPr lang="ko-KR" altLang="en-US" sz="2000" dirty="0"/>
              <a:t>담는데</a:t>
            </a:r>
            <a:r>
              <a:rPr lang="en-US" altLang="ko-KR" sz="2000" dirty="0"/>
              <a:t> </a:t>
            </a:r>
            <a:r>
              <a:rPr lang="ko-KR" altLang="en-US" sz="2000" dirty="0"/>
              <a:t>리스트에는 모든 이동 동선에 대한 정보를 담고 스택에는 현재 도착 지점에 대한 정보를 담는다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 flipV="1">
            <a:off x="3912641" y="37917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 flipV="1">
            <a:off x="6058682" y="37917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12641" y="2084288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6058682" y="2084286"/>
            <a:ext cx="2146041" cy="170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8900000" flipH="1">
            <a:off x="7399297" y="2238900"/>
            <a:ext cx="690466" cy="61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85661" y="2084284"/>
            <a:ext cx="1072800" cy="853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12862" y="2938588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85661" y="2938034"/>
            <a:ext cx="1072800" cy="853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58682" y="2084838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58682" y="2938588"/>
            <a:ext cx="1072800" cy="853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31481" y="2938034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13083" y="3792336"/>
            <a:ext cx="1072800" cy="85320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85882" y="3791782"/>
            <a:ext cx="1072800" cy="8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85882" y="4645532"/>
            <a:ext cx="1072800" cy="853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58009" y="3791236"/>
            <a:ext cx="1072800" cy="853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130808" y="3790682"/>
            <a:ext cx="1072800" cy="85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58009" y="4644986"/>
            <a:ext cx="1072800" cy="85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5개인 별 4"/>
          <p:cNvSpPr/>
          <p:nvPr/>
        </p:nvSpPr>
        <p:spPr>
          <a:xfrm>
            <a:off x="7283317" y="3789026"/>
            <a:ext cx="767110" cy="767110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7066" y="5497632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: (3, 0), </a:t>
            </a:r>
            <a:r>
              <a:rPr lang="en-US" altLang="ko-KR" b="1" dirty="0"/>
              <a:t>(3, 1), (3, 2)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066" y="5969601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</a:t>
            </a:r>
            <a:r>
              <a:rPr lang="en-US" altLang="ko-KR" dirty="0"/>
              <a:t>: (3, 0), </a:t>
            </a:r>
            <a:r>
              <a:rPr lang="en-US" altLang="ko-KR" b="1" dirty="0"/>
              <a:t>(3, 2)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57066" y="64415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169341" y="3487433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3, Y: 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169340" y="432693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3, Y: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98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1966</Words>
  <Application>Microsoft Office PowerPoint</Application>
  <PresentationFormat>와이드스크린</PresentationFormat>
  <Paragraphs>256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미로 찾기 게임</vt:lpstr>
      <vt:lpstr>프로젝트 소개</vt:lpstr>
      <vt:lpstr>주요 클래스 설명</vt:lpstr>
      <vt:lpstr>핵심 기능</vt:lpstr>
      <vt:lpstr>가로, 세로 값에 따라 미로 랜덤 생성하기</vt:lpstr>
      <vt:lpstr>가로, 세로 값에 따라 미로 랜덤 생성하기</vt:lpstr>
      <vt:lpstr>가로, 세로 값에 따라 미로 랜덤 생성하기</vt:lpstr>
      <vt:lpstr>가로, 세로 값에 따라 미로 랜덤 생성하기</vt:lpstr>
      <vt:lpstr>가로, 세로 값에 따라 미로 랜덤 생성하기</vt:lpstr>
      <vt:lpstr>가로, 세로 값에 따라 미로 랜덤 생성하기</vt:lpstr>
      <vt:lpstr>가로, 세로 값에 따라 미로 랜덤 생성하기</vt:lpstr>
      <vt:lpstr>가로, 세로 값에 따라 미로 랜덤 생성하기</vt:lpstr>
      <vt:lpstr>가로, 세로 값에 따라 미로 랜덤 생성하기</vt:lpstr>
      <vt:lpstr>가로, 세로 값에 따라 미로 랜덤 생성하기</vt:lpstr>
      <vt:lpstr>가로, 세로 값에 따라 미로 랜덤 생성하기</vt:lpstr>
      <vt:lpstr>가로, 세로 값에 따라 미로 랜덤 생성하기</vt:lpstr>
      <vt:lpstr>가로, 세로 값에 따라 미로 랜덤 생성하기</vt:lpstr>
      <vt:lpstr>가로, 세로 값에 따라 미로 랜덤 생성하기</vt:lpstr>
      <vt:lpstr>삼각함수를 이용하여 이동하기</vt:lpstr>
      <vt:lpstr>삼각함수를 이용하여 이동하기</vt:lpstr>
      <vt:lpstr>삼각함수를 이용하여 이동하기</vt:lpstr>
      <vt:lpstr>삼각함수를 이용하여 이동하기</vt:lpstr>
      <vt:lpstr>3D 화면으로 장면을 출력하기</vt:lpstr>
      <vt:lpstr>3D 화면으로 장면을 출력하기</vt:lpstr>
      <vt:lpstr>3D 화면으로 장면을 출력하기</vt:lpstr>
      <vt:lpstr>3D 화면으로 장면을 출력하기</vt:lpstr>
      <vt:lpstr>3D 화면으로 장면을 출력하기</vt:lpstr>
      <vt:lpstr>3D 화면으로 장면을 출력하기</vt:lpstr>
      <vt:lpstr>3D 화면으로 장면을 출력하기</vt:lpstr>
      <vt:lpstr>3D 화면으로 장면을 출력하기</vt:lpstr>
      <vt:lpstr>3D 화면으로 장면을 출력하기</vt:lpstr>
      <vt:lpstr>3D 화면으로 장면을 출력하기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미로 찾기 게임</dc:title>
  <dc:creator>KGA</dc:creator>
  <cp:lastModifiedBy>KGA</cp:lastModifiedBy>
  <cp:revision>150</cp:revision>
  <dcterms:created xsi:type="dcterms:W3CDTF">2024-12-27T01:46:01Z</dcterms:created>
  <dcterms:modified xsi:type="dcterms:W3CDTF">2024-12-30T01:09:23Z</dcterms:modified>
</cp:coreProperties>
</file>