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2141"/>
    <p:restoredTop sz="94660"/>
  </p:normalViewPr>
  <p:slideViewPr>
    <p:cSldViewPr snapToGrid="0">
      <p:cViewPr>
        <p:scale>
          <a:sx n="66" d="100"/>
          <a:sy n="66" d="100"/>
        </p:scale>
        <p:origin x="-1320" y="-538"/>
      </p:cViewPr>
      <p:guideLst>
        <p:guide orient="horz" pos="2156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handoutMaster" Target="handoutMasters/handoutMaster1.xml"  /><Relationship Id="rId30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/>
            </a:lvl1pPr>
          </a:lstStyle>
          <a:p>
            <a:pPr lvl="0">
              <a:defRPr lang="ko-KR" altLang="en-US"/>
            </a:pPr>
            <a:r>
              <a:rPr lang="ko-KR">
                <a:latin typeface="맑은 고딕"/>
              </a:rPr>
              <a:t/>
            </a:r>
            <a:endParaRPr lang="ko-KR">
              <a:latin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/>
            </a:lvl1pPr>
          </a:lstStyle>
          <a:p>
            <a:pPr lvl="0">
              <a:defRPr lang="ko-KR" altLang="en-US"/>
            </a:pPr>
            <a:fld id="{D63D5444-F62C-42C3-A75A-D9DBA807730F}" type="datetime1">
              <a:rPr lang="en-US" altLang="ko-KR">
                <a:latin typeface="맑은 고딕"/>
              </a:rPr>
              <a:pPr lvl="0">
                <a:defRPr lang="ko-KR" altLang="en-US"/>
              </a:pPr>
              <a:t>11/20/2017</a:t>
            </a:fld>
            <a:endParaRPr lang="ko-KR">
              <a:latin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/>
            </a:lvl1pPr>
          </a:lstStyle>
          <a:p>
            <a:pPr lvl="0">
              <a:defRPr lang="ko-KR" altLang="en-US"/>
            </a:pPr>
            <a:r>
              <a:rPr lang="ko-KR">
                <a:latin typeface="맑은 고딕"/>
              </a:rPr>
              <a:t/>
            </a:r>
            <a:endParaRPr lang="ko-KR">
              <a:latin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/>
            </a:lvl1pPr>
          </a:lstStyle>
          <a:p>
            <a:pPr lvl="0">
              <a:defRPr lang="ko-KR" altLang="en-US"/>
            </a:pPr>
            <a:fld id="{84A4F617-7A30-41D4-AB86-5D833C98E18B}" type="slidenum">
              <a:rPr lang="ko-KR">
                <a:latin typeface="맑은 고딕"/>
              </a:rPr>
              <a:pPr lvl="0">
                <a:defRPr lang="ko-KR" altLang="en-US"/>
              </a:pPr>
              <a:t>‹#›</a:t>
            </a:fld>
            <a:endParaRPr lang="ko-KR"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12CAA1FA-7B6A-47D2-8D61-F225D71B51FF}" type="datetime1">
              <a:rPr lang="en-US" altLang="ko-KR"/>
              <a:pPr lvl="0">
                <a:defRPr lang="ko-KR" altLang="en-US"/>
              </a:pPr>
              <a:t>11/20/2017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latinLnBrk="1">
              <a:defRPr lang="ko-KR" altLang="en-US"/>
            </a:pPr>
            <a:r>
              <a:rPr lang="ko-KR"/>
              <a:t>마스터 텍스트 스타일을 편집합니다</a:t>
            </a:r>
            <a:endParaRPr lang="ko-KR"/>
          </a:p>
          <a:p>
            <a:pPr lvl="1" latinLnBrk="1">
              <a:defRPr lang="ko-KR" altLang="en-US"/>
            </a:pPr>
            <a:r>
              <a:rPr lang="ko-KR"/>
              <a:t>둘째 수준</a:t>
            </a:r>
            <a:endParaRPr lang="ko-KR"/>
          </a:p>
          <a:p>
            <a:pPr lvl="2" latinLnBrk="1">
              <a:defRPr lang="ko-KR" altLang="en-US"/>
            </a:pPr>
            <a:r>
              <a:rPr lang="ko-KR"/>
              <a:t>셋째 수준</a:t>
            </a:r>
            <a:endParaRPr lang="ko-KR"/>
          </a:p>
          <a:p>
            <a:pPr lvl="3" latinLnBrk="1">
              <a:defRPr lang="ko-KR" altLang="en-US"/>
            </a:pPr>
            <a:r>
              <a:rPr lang="ko-KR"/>
              <a:t>넷째 수준</a:t>
            </a:r>
            <a:endParaRPr lang="ko-KR"/>
          </a:p>
          <a:p>
            <a:pPr lvl="4" latinLnBrk="1">
              <a:defRPr lang="ko-KR" altLang="en-US"/>
            </a:pPr>
            <a:r>
              <a:rPr lang="ko-KR"/>
              <a:t>다섯째 수준</a:t>
            </a:r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 latinLnBrk="1">
              <a:defRPr lang="ko-KR" sz="1200">
                <a:latin typeface="맑은 고딕"/>
              </a:defRPr>
            </a:lvl1pPr>
          </a:lstStyle>
          <a:p>
            <a:pPr lvl="0">
              <a:defRPr lang="ko-KR" altLang="en-US"/>
            </a:pPr>
            <a:fld id="{1B9A179D-2D27-49E2-B022-8EDDA2EFE682}" type="slidenum">
              <a:rPr lang="en-US" altLang="ko-KR"/>
              <a:pPr lvl="0">
                <a:defRPr lang="ko-KR" altLang="en-US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맑은 고딕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7" name="자유형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 latinLnBrk="1">
              <a:spcBef>
                <a:spcPts val="1200"/>
              </a:spcBef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사각형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11" name="사각형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사각형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1800">
                <a:solidFill>
                  <a:schemeClr val="bg1"/>
                </a:solidFill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8" name="그림 개체 틀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14" name="날짜 개체 틀 3"/>
          <p:cNvSpPr>
            <a:spLocks noGrp="1"/>
          </p:cNvSpPr>
          <p:nvPr>
            <p:ph type="dt" sz="half" idx="15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vert"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vert"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사진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자유형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2" name="자유형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 latinLnBrk="1">
              <a:defRPr lang="ko-KR"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 latinLnBrk="1">
              <a:buNone/>
              <a:defRPr lang="ko-KR" sz="2400"/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dirty="0"/>
          </a:p>
        </p:txBody>
      </p:sp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 latinLnBrk="1">
              <a:buNone/>
              <a:defRPr lang="ko-KR" sz="28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/>
          </a:p>
        </p:txBody>
      </p:sp>
      <p:sp>
        <p:nvSpPr>
          <p:cNvPr id="16" name="사용 안내 텍스트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sz="1200" b="1">
                <a:latin typeface="Arial" pitchFamily="34" charset="0"/>
                <a:cs typeface="Arial" pitchFamily="34" charset="0"/>
              </a:rPr>
              <a:t>              참고:                      </a:t>
            </a:r>
          </a:p>
          <a:p>
            <a:r>
              <a:rPr lang="ko-KR" sz="1200">
                <a:latin typeface="Arial" pitchFamily="34" charset="0"/>
                <a:cs typeface="Arial" pitchFamily="34" charset="0"/>
              </a:rPr>
              <a:t>이 슬라이드의 이미지를 변경하려면 그림을 선택하고 삭제합니다. 개체 틀의 그림 아이콘을 클릭하여 원하는 이미지를 삽입하세요.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8" name="자유형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9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자유형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latinLnBrk="1"/>
            <a:endParaRPr lang="ko-KR" sz="1800" dirty="0">
              <a:latin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 latinLnBrk="1">
              <a:defRPr lang="ko-KR" sz="32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 latinLnBrk="1">
              <a:spcBef>
                <a:spcPts val="1200"/>
              </a:spcBef>
              <a:buNone/>
              <a:defRPr lang="ko-KR" sz="240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 latinLnBrk="1">
              <a:buNone/>
              <a:defRPr lang="ko-KR" sz="2600" b="0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1">
              <a:defRPr lang="ko-KR" sz="32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 latinLnBrk="1">
              <a:defRPr lang="ko-KR" sz="2400"/>
            </a:lvl1pPr>
            <a:lvl2pPr latinLnBrk="1">
              <a:defRPr lang="ko-KR" sz="2000"/>
            </a:lvl2pPr>
            <a:lvl3pPr latinLnBrk="1">
              <a:defRPr lang="ko-KR" sz="1800"/>
            </a:lvl3pPr>
            <a:lvl4pPr latinLnBrk="1">
              <a:defRPr lang="ko-KR" sz="1600"/>
            </a:lvl4pPr>
            <a:lvl5pPr latinLnBrk="1">
              <a:defRPr lang="ko-KR" sz="1600"/>
            </a:lvl5pPr>
            <a:lvl6pPr latinLnBrk="1">
              <a:defRPr lang="ko-KR" sz="2000"/>
            </a:lvl6pPr>
            <a:lvl7pPr latinLnBrk="1">
              <a:defRPr lang="ko-KR" sz="2000"/>
            </a:lvl7pPr>
            <a:lvl8pPr latinLnBrk="1">
              <a:defRPr lang="ko-KR" sz="2000"/>
            </a:lvl8pPr>
            <a:lvl9pPr latinLnBrk="1">
              <a:defRPr lang="ko-KR" sz="2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2000"/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t>‹#›</a:t>
            </a:fld>
            <a:endParaRPr lang="ko-KR"/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3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9" name="사각형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dirty="0">
              <a:latin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dirty="0"/>
              <a:t>마스터 텍스트 스타일을 편집합니다</a:t>
            </a:r>
          </a:p>
          <a:p>
            <a:pPr lvl="1" latinLnBrk="1"/>
            <a:r>
              <a:rPr lang="ko-KR" dirty="0"/>
              <a:t>둘째 수준</a:t>
            </a:r>
          </a:p>
          <a:p>
            <a:pPr lvl="2" latinLnBrk="1"/>
            <a:r>
              <a:rPr lang="ko-KR" dirty="0"/>
              <a:t>셋째 수준</a:t>
            </a:r>
          </a:p>
          <a:p>
            <a:pPr lvl="3" latinLnBrk="1"/>
            <a:r>
              <a:rPr lang="ko-KR" dirty="0"/>
              <a:t>넷째 수준</a:t>
            </a:r>
          </a:p>
          <a:p>
            <a:pPr lvl="4" latinLnBrk="1"/>
            <a:r>
              <a:rPr lang="ko-KR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01D5368-24FD-4D7C-90E6-D41BBBB2CB28}" type="datetime5">
              <a:rPr lang="en-US" altLang="ko-KR" smtClean="0"/>
              <a:pPr/>
              <a:t>13-Mar-17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7F8E3F6-DE14-48B2-B2BC-6FABA9630FB8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jpeg"  /><Relationship Id="rId3" Type="http://schemas.openxmlformats.org/officeDocument/2006/relationships/image" Target="../media/image4.jpeg"  /><Relationship Id="rId4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Relationship Id="rId3" Type="http://schemas.openxmlformats.org/officeDocument/2006/relationships/image" Target="../media/image4.jpe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72786" y="1873584"/>
            <a:ext cx="5943254" cy="2560320"/>
          </a:xfrm>
        </p:spPr>
        <p:txBody>
          <a:bodyPr/>
          <a:lstStyle/>
          <a:p>
            <a:pPr lvl="0">
              <a:defRPr lang="ko-KR" altLang="en-US"/>
            </a:pPr>
            <a:r>
              <a:rPr lang="en-US" altLang="ko-KR" sz="4600" b="1"/>
              <a:t>CCIT </a:t>
            </a:r>
            <a:r>
              <a:rPr lang="ko-KR" altLang="en-US" sz="4600" b="1"/>
              <a:t>개인 프로젝트</a:t>
            </a:r>
            <a:endParaRPr lang="ko-KR" altLang="en-US" sz="4600" b="1"/>
          </a:p>
          <a:p>
            <a:pPr lvl="0">
              <a:defRPr lang="ko-KR" altLang="en-US"/>
            </a:pPr>
            <a:r>
              <a:rPr lang="en-US" altLang="ko-KR" b="1"/>
              <a:t>  </a:t>
            </a:r>
            <a:r>
              <a:rPr lang="ko-KR" altLang="en-US" sz="2500" b="1"/>
              <a:t>- 패킷을 이용한 사용자 탐지 및 인사-</a:t>
            </a:r>
            <a:br>
              <a:rPr lang="en-US" altLang="ko-KR" sz="2500" b="1"/>
            </a:br>
            <a:endParaRPr lang="en-US" altLang="ko-KR" sz="25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18522" y="6057900"/>
            <a:ext cx="5120640" cy="16002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defRPr lang="ko-KR" altLang="en-US"/>
            </a:pPr>
            <a:r>
              <a:rPr lang="ko-KR" altLang="en-US" sz="2600"/>
              <a:t>정보보안융합</a:t>
            </a:r>
            <a:r>
              <a:rPr lang="en-US" altLang="ko-KR" sz="2600"/>
              <a:t>S/W</a:t>
            </a:r>
            <a:r>
              <a:rPr lang="ko-KR" altLang="en-US" sz="2600"/>
              <a:t> 정영호</a:t>
            </a:r>
            <a:endParaRPr lang="ko-KR" altLang="en-US" sz="2600"/>
          </a:p>
        </p:txBody>
      </p:sp>
      <p:pic>
        <p:nvPicPr>
          <p:cNvPr id="5" name="그림 개체 틀 4" descr="푸른색 움직임이 있는 도심의 도로" title="예제 그림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689914" y="-1"/>
            <a:ext cx="5448297" cy="6858000"/>
          </a:xfrm>
        </p:spPr>
      </p:pic>
      <p:grpSp>
        <p:nvGrpSpPr>
          <p:cNvPr id="16" name="그룹 15"/>
          <p:cNvGrpSpPr/>
          <p:nvPr/>
        </p:nvGrpSpPr>
        <p:grpSpPr>
          <a:xfrm rot="0">
            <a:off x="6355978" y="-1"/>
            <a:ext cx="1550895" cy="6858000"/>
            <a:chOff x="6355978" y="-1"/>
            <a:chExt cx="1550895" cy="6858000"/>
          </a:xfrm>
        </p:grpSpPr>
        <p:sp>
          <p:nvSpPr>
            <p:cNvPr id="8" name="평행 사변형 7"/>
            <p:cNvSpPr/>
            <p:nvPr/>
          </p:nvSpPr>
          <p:spPr>
            <a:xfrm>
              <a:off x="6763198" y="4356844"/>
              <a:ext cx="1143675" cy="2501155"/>
            </a:xfrm>
            <a:prstGeom prst="parallelogram">
              <a:avLst>
                <a:gd name="adj" fmla="val 67731"/>
              </a:avLst>
            </a:prstGeom>
            <a:blipFill rotWithShape="1"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평행 사변형 9"/>
            <p:cNvSpPr/>
            <p:nvPr/>
          </p:nvSpPr>
          <p:spPr>
            <a:xfrm flipH="1">
              <a:off x="6355978" y="-1"/>
              <a:ext cx="1550895" cy="4365810"/>
            </a:xfrm>
            <a:prstGeom prst="parallelogram">
              <a:avLst>
                <a:gd name="adj" fmla="val 77439"/>
              </a:avLst>
            </a:prstGeom>
            <a:blipFill rotWithShape="1"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6042192" y="-8967"/>
            <a:ext cx="1550893" cy="6866967"/>
            <a:chOff x="6042192" y="-8967"/>
            <a:chExt cx="1550893" cy="6866967"/>
          </a:xfrm>
        </p:grpSpPr>
        <p:sp>
          <p:nvSpPr>
            <p:cNvPr id="7" name="평행 사변형 6"/>
            <p:cNvSpPr/>
            <p:nvPr/>
          </p:nvSpPr>
          <p:spPr>
            <a:xfrm>
              <a:off x="6391838" y="4356843"/>
              <a:ext cx="1201247" cy="2501157"/>
            </a:xfrm>
            <a:prstGeom prst="parallelogram">
              <a:avLst>
                <a:gd name="adj" fmla="val 68900"/>
              </a:avLst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평행 사변형 8"/>
            <p:cNvSpPr/>
            <p:nvPr/>
          </p:nvSpPr>
          <p:spPr>
            <a:xfrm flipH="1">
              <a:off x="6042192" y="-8967"/>
              <a:ext cx="1541928" cy="4374776"/>
            </a:xfrm>
            <a:prstGeom prst="parallelogram">
              <a:avLst>
                <a:gd name="adj" fmla="val 77439"/>
              </a:avLst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프로그램 동작 원리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동작 원리</a:t>
            </a:r>
            <a:r>
              <a:rPr lang="en-US" altLang="ko-KR"/>
              <a:t>	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5176982"/>
            <a:ext cx="9601200" cy="995218"/>
          </a:xfrm>
        </p:spPr>
        <p:txBody>
          <a:bodyPr/>
          <a:lstStyle/>
          <a:p>
            <a:pPr algn="ctr">
              <a:buNone/>
              <a:defRPr lang="ko-KR" altLang="en-US"/>
            </a:pPr>
            <a:r>
              <a:rPr lang="ko-KR" altLang="en-US"/>
              <a:t>와이파이를 켜둔 사용자가 라즈베리 파이를 설치해놓은 범위로</a:t>
            </a:r>
            <a:endParaRPr lang="ko-KR" altLang="en-US"/>
          </a:p>
          <a:p>
            <a:pPr algn="ctr">
              <a:buNone/>
              <a:defRPr lang="ko-KR" altLang="en-US"/>
            </a:pPr>
            <a:r>
              <a:rPr lang="ko-KR" altLang="en-US"/>
              <a:t> 들어오게되면 등록된 음성파일이 자동으로 재생됨</a:t>
            </a:r>
            <a:endParaRPr lang="ko-KR" altLang="en-US"/>
          </a:p>
        </p:txBody>
      </p:sp>
      <p:grpSp>
        <p:nvGrpSpPr>
          <p:cNvPr id="9" name=""/>
          <p:cNvGrpSpPr/>
          <p:nvPr/>
        </p:nvGrpSpPr>
        <p:grpSpPr>
          <a:xfrm rot="0">
            <a:off x="1875764" y="2041630"/>
            <a:ext cx="2883848" cy="2385079"/>
            <a:chOff x="1023268" y="1211025"/>
            <a:chExt cx="4535502" cy="3558080"/>
          </a:xfrm>
        </p:grpSpPr>
        <p:pic>
          <p:nvPicPr>
            <p:cNvPr id="5" name=""/>
            <p:cNvPicPr>
              <a:picLocks noChangeAspect="1"/>
            </p:cNvPicPr>
            <p:nvPr/>
          </p:nvPicPr>
          <p:blipFill rotWithShape="1">
            <a:blip r:embed="rId2"/>
            <a:srcRect l="900" b="1070"/>
            <a:stretch>
              <a:fillRect/>
            </a:stretch>
          </p:blipFill>
          <p:spPr>
            <a:xfrm>
              <a:off x="1023268" y="2088894"/>
              <a:ext cx="1590277" cy="2680211"/>
            </a:xfrm>
            <a:prstGeom prst="rect">
              <a:avLst/>
            </a:prstGeom>
          </p:spPr>
        </p:pic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2309108">
              <a:off x="2463176" y="2715421"/>
              <a:ext cx="785761" cy="752907"/>
            </a:xfrm>
            <a:prstGeom prst="rect">
              <a:avLst/>
            </a:prstGeom>
          </p:spPr>
        </p:pic>
        <p:pic>
          <p:nvPicPr>
            <p:cNvPr id="7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 rot="20281540">
              <a:off x="3615399" y="1211025"/>
              <a:ext cx="1943371" cy="2595061"/>
            </a:xfrm>
            <a:prstGeom prst="rect">
              <a:avLst/>
            </a:prstGeom>
          </p:spPr>
        </p:pic>
      </p:grpSp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31998" y="1652969"/>
            <a:ext cx="1979158" cy="202137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74001" y="3655743"/>
            <a:ext cx="919831" cy="1162876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762576" y="3885391"/>
            <a:ext cx="1192414" cy="981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/>
              <a:t>Probe Request	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5176982"/>
            <a:ext cx="9601200" cy="995218"/>
          </a:xfrm>
        </p:spPr>
        <p:txBody>
          <a:bodyPr/>
          <a:lstStyle/>
          <a:p>
            <a:pPr algn="ctr">
              <a:buNone/>
              <a:defRPr lang="ko-KR" altLang="en-US"/>
            </a:pPr>
            <a:r>
              <a:rPr lang="en-US" altLang="ko-KR"/>
              <a:t>AP</a:t>
            </a:r>
            <a:r>
              <a:rPr lang="ko-KR" altLang="en-US"/>
              <a:t>를 설치하게되면 </a:t>
            </a:r>
            <a:r>
              <a:rPr lang="en-US" altLang="ko-KR"/>
              <a:t>Wifi</a:t>
            </a:r>
            <a:r>
              <a:rPr lang="ko-KR" altLang="en-US"/>
              <a:t>를 작동시킨 </a:t>
            </a:r>
            <a:r>
              <a:rPr lang="en-US" altLang="ko-KR"/>
              <a:t>Station</a:t>
            </a:r>
            <a:r>
              <a:rPr lang="ko-KR" altLang="en-US"/>
              <a:t>은 </a:t>
            </a:r>
            <a:r>
              <a:rPr lang="en-US" altLang="ko-KR"/>
              <a:t>AP</a:t>
            </a:r>
            <a:r>
              <a:rPr lang="ko-KR" altLang="en-US"/>
              <a:t>주변의 </a:t>
            </a:r>
            <a:r>
              <a:rPr lang="en-US" altLang="ko-KR"/>
              <a:t>Station</a:t>
            </a:r>
            <a:r>
              <a:rPr lang="ko-KR" altLang="en-US"/>
              <a:t>는 </a:t>
            </a:r>
            <a:r>
              <a:rPr lang="en-US" altLang="ko-KR"/>
              <a:t>Probe Request</a:t>
            </a:r>
            <a:r>
              <a:rPr lang="ko-KR" altLang="en-US"/>
              <a:t> 패킷을 발생시킴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0853" y="2114949"/>
            <a:ext cx="2981884" cy="2628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Probe Request </a:t>
            </a:r>
            <a:r>
              <a:rPr lang="ko-KR" altLang="en-US"/>
              <a:t>탐지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4974937"/>
            <a:ext cx="9601200" cy="1615786"/>
          </a:xfrm>
        </p:spPr>
        <p:txBody>
          <a:bodyPr/>
          <a:lstStyle/>
          <a:p>
            <a:pPr algn="ctr">
              <a:buNone/>
              <a:defRPr lang="ko-KR" altLang="en-US"/>
            </a:pPr>
            <a:r>
              <a:rPr lang="en-US" altLang="ko-KR"/>
              <a:t>AP</a:t>
            </a:r>
            <a:r>
              <a:rPr lang="ko-KR" altLang="en-US"/>
              <a:t>를 탐색하기위한 </a:t>
            </a:r>
            <a:r>
              <a:rPr lang="en-US" altLang="ko-KR"/>
              <a:t>Probe Request</a:t>
            </a:r>
            <a:r>
              <a:rPr lang="ko-KR" altLang="en-US"/>
              <a:t> 패킷을 탐지하여 </a:t>
            </a:r>
            <a:endParaRPr lang="ko-KR" altLang="en-US"/>
          </a:p>
          <a:p>
            <a:pPr algn="ctr">
              <a:buNone/>
              <a:defRPr lang="ko-KR" altLang="en-US"/>
            </a:pPr>
            <a:r>
              <a:rPr lang="ko-KR" altLang="en-US"/>
              <a:t>특정한 </a:t>
            </a:r>
            <a:r>
              <a:rPr lang="en-US" altLang="ko-KR"/>
              <a:t>Target</a:t>
            </a:r>
            <a:r>
              <a:rPr lang="ko-KR" altLang="en-US"/>
              <a:t>의 접근 여부를 알 수 있음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8413" y="2285901"/>
            <a:ext cx="8695173" cy="22861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Mysql Table </a:t>
            </a:r>
            <a:r>
              <a:rPr lang="ko-KR" altLang="en-US"/>
              <a:t>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r>
              <a:rPr lang="en-US" altLang="ko-KR"/>
              <a:t>Table </a:t>
            </a:r>
            <a:r>
              <a:rPr lang="ko-KR" altLang="en-US"/>
              <a:t>명 = </a:t>
            </a:r>
            <a:r>
              <a:rPr lang="en-US" altLang="ko-KR"/>
              <a:t>dev_info, footprint, first_footprint</a:t>
            </a:r>
            <a:endParaRPr lang="en-US" altLang="ko-KR"/>
          </a:p>
          <a:p>
            <a:pPr>
              <a:buNone/>
              <a:defRPr lang="ko-KR" altLang="en-US"/>
            </a:pPr>
            <a:endParaRPr lang="en-US" altLang="ko-KR"/>
          </a:p>
          <a:p>
            <a:pPr>
              <a:buNone/>
              <a:defRPr lang="ko-KR" altLang="en-US"/>
            </a:pPr>
            <a:r>
              <a:rPr lang="en-US" altLang="ko-KR"/>
              <a:t>dev_info</a:t>
            </a:r>
            <a:r>
              <a:rPr lang="ko-KR" altLang="en-US"/>
              <a:t> -&gt;</a:t>
            </a:r>
            <a:r>
              <a:rPr lang="en-US" altLang="ko-KR"/>
              <a:t>mac</a:t>
            </a:r>
            <a:r>
              <a:rPr lang="ko-KR" altLang="en-US"/>
              <a:t>주소와 </a:t>
            </a:r>
            <a:r>
              <a:rPr lang="en-US" altLang="ko-KR"/>
              <a:t>name</a:t>
            </a:r>
            <a:r>
              <a:rPr lang="ko-KR" altLang="en-US"/>
              <a:t>이 저장됨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footprint -&gt; mac</a:t>
            </a:r>
            <a:r>
              <a:rPr lang="ko-KR" altLang="en-US"/>
              <a:t>주소와 현재감지시간이 저장된다. (</a:t>
            </a:r>
            <a:r>
              <a:rPr lang="en-US" altLang="ko-KR"/>
              <a:t>mac,time)</a:t>
            </a:r>
            <a:endParaRPr lang="en-US" altLang="ko-KR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first_footprintf -&gt; dev</a:t>
            </a:r>
            <a:r>
              <a:rPr lang="ko-KR" altLang="en-US"/>
              <a:t>의 최초 감지 시간이 저장된다.(</a:t>
            </a:r>
            <a:r>
              <a:rPr lang="en-US" altLang="ko-KR"/>
              <a:t>mac,time)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동작원리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 </a:t>
            </a:r>
            <a:r>
              <a:rPr lang="en-US" altLang="ko-KR"/>
              <a:t>pcap</a:t>
            </a:r>
            <a:r>
              <a:rPr lang="ko-KR" altLang="en-US"/>
              <a:t>을 통해 </a:t>
            </a:r>
            <a:r>
              <a:rPr lang="en-US" altLang="ko-KR"/>
              <a:t>probe request</a:t>
            </a:r>
            <a:r>
              <a:rPr lang="ko-KR" altLang="en-US"/>
              <a:t>를 감지한다.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주소록에 등록되어있는 </a:t>
            </a:r>
            <a:r>
              <a:rPr lang="en-US" altLang="ko-KR"/>
              <a:t>mac</a:t>
            </a:r>
            <a:r>
              <a:rPr lang="ko-KR" altLang="en-US"/>
              <a:t>과 대조한다.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없으면 새로 등록하면서 </a:t>
            </a:r>
            <a:r>
              <a:rPr lang="en-US" altLang="ko-KR"/>
              <a:t>first_footprint</a:t>
            </a:r>
            <a:r>
              <a:rPr lang="ko-KR" altLang="en-US"/>
              <a:t>를 남긴다.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   처음 등록인데 주소록에 있다면 인사한다.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4. 있다면 </a:t>
            </a:r>
            <a:r>
              <a:rPr lang="en-US" altLang="ko-KR"/>
              <a:t>first_footprint</a:t>
            </a:r>
            <a:r>
              <a:rPr lang="ko-KR" altLang="en-US"/>
              <a:t>와 현재 들어온 시간을 비교한다.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</a:t>
            </a:r>
            <a:r>
              <a:rPr lang="en-US" altLang="ko-KR"/>
              <a:t> </a:t>
            </a:r>
            <a:r>
              <a:rPr lang="ko-KR" altLang="en-US"/>
              <a:t> </a:t>
            </a:r>
            <a:r>
              <a:rPr lang="en-US" altLang="ko-KR"/>
              <a:t> </a:t>
            </a:r>
            <a:r>
              <a:rPr lang="ko-KR" altLang="en-US"/>
              <a:t>비교시 5분차이가 난다면 새로 인사를 하고 그렇지 않다면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    </a:t>
            </a:r>
            <a:r>
              <a:rPr lang="en-US" altLang="ko-KR"/>
              <a:t>first_footprint</a:t>
            </a:r>
            <a:r>
              <a:rPr lang="ko-KR" altLang="en-US"/>
              <a:t>를 갱신한다.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5. </a:t>
            </a:r>
            <a:r>
              <a:rPr lang="en-US" altLang="ko-KR"/>
              <a:t>dev</a:t>
            </a:r>
            <a:r>
              <a:rPr lang="ko-KR" altLang="en-US"/>
              <a:t>정보나 유동정보는 </a:t>
            </a:r>
            <a:r>
              <a:rPr lang="en-US" altLang="ko-KR"/>
              <a:t>web</a:t>
            </a:r>
            <a:r>
              <a:rPr lang="ko-KR" altLang="en-US"/>
              <a:t>에서 확인가능하다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Table </a:t>
            </a:r>
            <a:r>
              <a:rPr lang="ko-KR" altLang="en-US"/>
              <a:t>구성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4572000" y="2020970"/>
            <a:ext cx="3713510" cy="33206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400">
                <a:latin typeface="맑은 고딕"/>
                <a:ea typeface="맑은 고딕"/>
                <a:cs typeface="맑은 고딕"/>
              </a:rPr>
              <a:t>create table footprint</a:t>
            </a: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400">
                <a:latin typeface="맑은 고딕"/>
                <a:ea typeface="맑은 고딕"/>
                <a:cs typeface="맑은 고딕"/>
              </a:rPr>
              <a:t>(</a:t>
            </a: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400">
                <a:latin typeface="맑은 고딕"/>
                <a:ea typeface="맑은 고딕"/>
                <a:cs typeface="맑은 고딕"/>
              </a:rPr>
              <a:t>   </a:t>
            </a:r>
            <a:r>
              <a:rPr lang="en-US" altLang="ko-KR" sz="2000">
                <a:latin typeface="맑은 고딕"/>
                <a:ea typeface="맑은 고딕"/>
                <a:cs typeface="맑은 고딕"/>
              </a:rPr>
              <a:t> mac char(18) not null,</a:t>
            </a:r>
            <a:endParaRPr lang="en-US" altLang="ko-KR" sz="20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000">
                <a:latin typeface="맑은 고딕"/>
                <a:ea typeface="맑은 고딕"/>
                <a:cs typeface="맑은 고딕"/>
              </a:rPr>
              <a:t>    time char(20) not null</a:t>
            </a:r>
            <a:endParaRPr lang="en-US" altLang="ko-KR" sz="20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400">
                <a:latin typeface="맑은 고딕"/>
                <a:ea typeface="맑은 고딕"/>
                <a:cs typeface="맑은 고딕"/>
              </a:rPr>
              <a:t>)</a:t>
            </a:r>
            <a:endParaRPr lang="en-US" altLang="ko-KR" sz="24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194987" y="2029601"/>
            <a:ext cx="3915558" cy="32586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400">
                <a:latin typeface="맑은 고딕"/>
                <a:ea typeface="맑은 고딕"/>
                <a:cs typeface="맑은 고딕"/>
              </a:rPr>
              <a:t>create table first_footprint </a:t>
            </a: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400">
                <a:latin typeface="맑은 고딕"/>
                <a:ea typeface="맑은 고딕"/>
                <a:cs typeface="맑은 고딕"/>
              </a:rPr>
              <a:t>(</a:t>
            </a: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400">
                <a:latin typeface="맑은 고딕"/>
                <a:ea typeface="맑은 고딕"/>
                <a:cs typeface="맑은 고딕"/>
              </a:rPr>
              <a:t>  </a:t>
            </a:r>
            <a:r>
              <a:rPr lang="en-US" altLang="ko-KR" sz="2000">
                <a:latin typeface="맑은 고딕"/>
                <a:ea typeface="맑은 고딕"/>
                <a:cs typeface="맑은 고딕"/>
              </a:rPr>
              <a:t>  mac char(18) not null,</a:t>
            </a:r>
            <a:endParaRPr lang="en-US" altLang="ko-KR" sz="20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000">
                <a:latin typeface="맑은 고딕"/>
                <a:ea typeface="맑은 고딕"/>
                <a:cs typeface="맑은 고딕"/>
              </a:rPr>
              <a:t>    time char(20) not null,</a:t>
            </a:r>
            <a:endParaRPr lang="en-US" altLang="ko-KR" sz="20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000">
                <a:latin typeface="맑은 고딕"/>
                <a:ea typeface="맑은 고딕"/>
                <a:cs typeface="맑은 고딕"/>
              </a:rPr>
              <a:t>    primary key(mac)</a:t>
            </a: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400">
                <a:latin typeface="맑은 고딕"/>
                <a:ea typeface="맑은 고딕"/>
                <a:cs typeface="맑은 고딕"/>
              </a:rPr>
              <a:t>)</a:t>
            </a:r>
            <a:endParaRPr lang="ko-KR" altLang="en-US" sz="240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517264" y="2040521"/>
            <a:ext cx="3238125" cy="313917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 sz="2400">
                <a:latin typeface="맑은 고딕"/>
                <a:ea typeface="맑은 고딕"/>
                <a:cs typeface="맑은 고딕"/>
              </a:rPr>
              <a:t>create table dev_info</a:t>
            </a: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400">
                <a:latin typeface="맑은 고딕"/>
                <a:ea typeface="맑은 고딕"/>
                <a:cs typeface="맑은 고딕"/>
              </a:rPr>
              <a:t>(</a:t>
            </a: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000">
                <a:latin typeface="맑은 고딕"/>
                <a:ea typeface="맑은 고딕"/>
                <a:cs typeface="맑은 고딕"/>
              </a:rPr>
              <a:t>    mac char(18) not null, </a:t>
            </a:r>
            <a:endParaRPr lang="en-US" altLang="ko-KR" sz="20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000">
                <a:latin typeface="맑은 고딕"/>
                <a:ea typeface="맑은 고딕"/>
                <a:cs typeface="맑은 고딕"/>
              </a:rPr>
              <a:t>    name char(15) not null,</a:t>
            </a:r>
            <a:endParaRPr lang="en-US" altLang="ko-KR" sz="20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000">
                <a:latin typeface="맑은 고딕"/>
                <a:ea typeface="맑은 고딕"/>
                <a:cs typeface="맑은 고딕"/>
              </a:rPr>
              <a:t>    filename varchar(20),</a:t>
            </a:r>
            <a:endParaRPr lang="en-US" altLang="ko-KR" sz="20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000">
                <a:latin typeface="맑은 고딕"/>
                <a:ea typeface="맑은 고딕"/>
                <a:cs typeface="맑은 고딕"/>
              </a:rPr>
              <a:t>    primary key (mac)</a:t>
            </a: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endParaRPr lang="en-US" altLang="ko-KR" sz="2400">
              <a:latin typeface="맑은 고딕"/>
              <a:ea typeface="맑은 고딕"/>
              <a:cs typeface="맑은 고딕"/>
            </a:endParaRPr>
          </a:p>
          <a:p>
            <a:pPr>
              <a:defRPr lang="ko-KR" altLang="en-US"/>
            </a:pPr>
            <a:r>
              <a:rPr lang="en-US" altLang="ko-KR" sz="2400">
                <a:latin typeface="맑은 고딕"/>
                <a:ea typeface="맑은 고딕"/>
                <a:cs typeface="맑은 고딕"/>
              </a:rPr>
              <a:t>)</a:t>
            </a:r>
            <a:endParaRPr lang="en-US" altLang="ko-KR" sz="2400"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Table </a:t>
            </a:r>
            <a:r>
              <a:rPr lang="ko-KR" altLang="en-US"/>
              <a:t>구성</a:t>
            </a:r>
            <a:endParaRPr lang="ko-KR" altLang="en-US"/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99653" y="1714260"/>
            <a:ext cx="10134125" cy="5004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ko-KR"/>
              <a:t>Table </a:t>
            </a:r>
            <a:r>
              <a:rPr lang="ko-KR" altLang="en-US"/>
              <a:t>구성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0157" y="1703235"/>
            <a:ext cx="9756004" cy="44152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시연 영상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-7937" y="-30769"/>
            <a:ext cx="12199938" cy="14039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Line 4"/>
          <p:cNvSpPr>
            <a:spLocks noChangeShapeType="1"/>
          </p:cNvSpPr>
          <p:nvPr/>
        </p:nvSpPr>
        <p:spPr>
          <a:xfrm>
            <a:off x="1936750" y="1604963"/>
            <a:ext cx="74310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tailEnd type="oval" w="lg" len="lg"/>
          </a:ln>
          <a:effectLst/>
        </p:spPr>
        <p:txBody>
          <a:bodyPr wrap="square" anchor="ctr"/>
          <a:lstStyle/>
          <a:p>
            <a:pPr>
              <a:defRPr lang="ko-KR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>
          <a:xfrm>
            <a:off x="-7938" y="518160"/>
            <a:ext cx="1952626" cy="6042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>
          <a:xfrm>
            <a:off x="896620" y="609600"/>
            <a:ext cx="2442845" cy="6362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en-US" altLang="ko-KR" sz="3600">
                <a:solidFill>
                  <a:schemeClr val="bg1"/>
                </a:solidFill>
                <a:latin typeface="Arial Black"/>
                <a:ea typeface="가는각진제목체"/>
              </a:rPr>
              <a:t>Con</a:t>
            </a:r>
            <a:r>
              <a:rPr lang="en-US" altLang="ko-KR" sz="3600" b="1">
                <a:solidFill>
                  <a:schemeClr val="bg1">
                    <a:lumMod val="50000"/>
                  </a:schemeClr>
                </a:solidFill>
                <a:latin typeface="Arial Black"/>
                <a:ea typeface="가는각진제목체"/>
              </a:rPr>
              <a:t>tents</a:t>
            </a:r>
            <a:endParaRPr lang="en-US" altLang="ko-KR" sz="3600" b="1">
              <a:solidFill>
                <a:schemeClr val="bg1">
                  <a:lumMod val="50000"/>
                </a:schemeClr>
              </a:solidFill>
              <a:latin typeface="Arial Black"/>
              <a:ea typeface="가는각진제목체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>
          <a:xfrm>
            <a:off x="1944688" y="1130300"/>
            <a:ext cx="1342230" cy="3907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21" name="Line 9"/>
          <p:cNvSpPr>
            <a:spLocks noChangeShapeType="1"/>
          </p:cNvSpPr>
          <p:nvPr/>
        </p:nvSpPr>
        <p:spPr>
          <a:xfrm>
            <a:off x="3286916" y="1521070"/>
            <a:ext cx="2" cy="500256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pPr>
              <a:defRPr lang="ko-KR"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34" name="제목 2"/>
          <p:cNvSpPr txBox="1"/>
          <p:nvPr/>
        </p:nvSpPr>
        <p:spPr>
          <a:xfrm>
            <a:off x="2615803" y="2204403"/>
            <a:ext cx="6162675" cy="485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effectLst/>
        </p:spPr>
        <p:txBody>
          <a:bodyPr lIns="144000" anchor="ctr"/>
          <a:lstStyle/>
          <a:p>
            <a:pPr marL="288000" indent="-216000">
              <a:defRPr lang="ko-KR"/>
            </a:pPr>
            <a:endParaRPr lang="ko-KR" altLang="en-US" sz="2000" b="1" spc="-8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5" name="제목 3"/>
          <p:cNvSpPr txBox="1"/>
          <p:nvPr/>
        </p:nvSpPr>
        <p:spPr>
          <a:xfrm>
            <a:off x="2798365" y="2269490"/>
            <a:ext cx="5821363" cy="385763"/>
          </a:xfrm>
          <a:prstGeom prst="rect">
            <a:avLst/>
          </a:prstGeom>
        </p:spPr>
        <p:txBody>
          <a:bodyPr vert="horz" lIns="0" tIns="0" rIns="0" bIns="0" anchor="b">
            <a:noAutofit/>
          </a:bodyPr>
          <a:lstStyle/>
          <a:p>
            <a:pPr marL="609600" indent="-609600" defTabSz="420133">
              <a:lnSpc>
                <a:spcPct val="150000"/>
              </a:lnSpc>
              <a:spcBef>
                <a:spcPct val="20000"/>
              </a:spcBef>
              <a:defRPr lang="ko-KR"/>
            </a:pPr>
            <a:r>
              <a:rPr lang="en-US" altLang="ko-KR" sz="2000" b="1">
                <a:latin typeface="+mj-ea"/>
                <a:cs typeface="Arial"/>
              </a:rPr>
              <a:t>Ⅰ.	</a:t>
            </a:r>
            <a:r>
              <a:rPr lang="ko-KR" altLang="en-US" sz="2000" b="1">
                <a:latin typeface="+mj-ea"/>
                <a:cs typeface="Arial"/>
              </a:rPr>
              <a:t>프로그램 개발 동기</a:t>
            </a:r>
            <a:endParaRPr lang="ko-KR" altLang="en-US" sz="2000" b="1">
              <a:latin typeface="+mj-ea"/>
              <a:cs typeface="Arial"/>
            </a:endParaRPr>
          </a:p>
        </p:txBody>
      </p:sp>
      <p:sp>
        <p:nvSpPr>
          <p:cNvPr id="36" name="제목 2"/>
          <p:cNvSpPr txBox="1"/>
          <p:nvPr/>
        </p:nvSpPr>
        <p:spPr>
          <a:xfrm>
            <a:off x="2615803" y="4390390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/>
          <a:p>
            <a:pPr>
              <a:defRPr lang="ko-KR"/>
            </a:pPr>
            <a:endParaRPr lang="ko-KR" altLang="en-US" sz="2000"/>
          </a:p>
        </p:txBody>
      </p:sp>
      <p:sp>
        <p:nvSpPr>
          <p:cNvPr id="37" name="제목 1"/>
          <p:cNvSpPr txBox="1"/>
          <p:nvPr/>
        </p:nvSpPr>
        <p:spPr>
          <a:xfrm>
            <a:off x="2826940" y="4399915"/>
            <a:ext cx="5821363" cy="3857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atinLnBrk="1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b="1">
                <a:solidFill>
                  <a:srgbClr val="7f7f7f"/>
                </a:solidFill>
                <a:latin typeface="맑은 고딕"/>
                <a:cs typeface="Arial"/>
              </a:rPr>
              <a:t>Ⅳ.   </a:t>
            </a:r>
            <a:r>
              <a:rPr lang="ko-KR" altLang="en-US" sz="2000" b="1">
                <a:solidFill>
                  <a:srgbClr val="7f7f7f"/>
                </a:solidFill>
                <a:latin typeface="맑은 고딕"/>
                <a:cs typeface="Arial"/>
              </a:rPr>
              <a:t>시연 영상</a:t>
            </a:r>
            <a:endParaRPr lang="ko-KR" altLang="en-US" sz="2000" b="1">
              <a:solidFill>
                <a:srgbClr val="7f7f7f"/>
              </a:solidFill>
              <a:latin typeface="맑은 고딕"/>
              <a:cs typeface="Arial"/>
            </a:endParaRPr>
          </a:p>
        </p:txBody>
      </p:sp>
      <p:sp>
        <p:nvSpPr>
          <p:cNvPr id="38" name="제목 2"/>
          <p:cNvSpPr txBox="1"/>
          <p:nvPr/>
        </p:nvSpPr>
        <p:spPr>
          <a:xfrm>
            <a:off x="2615803" y="3661728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/>
          <a:p>
            <a:pPr>
              <a:defRPr lang="ko-KR"/>
            </a:pPr>
            <a:endParaRPr lang="ko-KR" altLang="en-US" sz="2000"/>
          </a:p>
        </p:txBody>
      </p:sp>
      <p:sp>
        <p:nvSpPr>
          <p:cNvPr id="39" name="제목 1"/>
          <p:cNvSpPr txBox="1"/>
          <p:nvPr/>
        </p:nvSpPr>
        <p:spPr>
          <a:xfrm>
            <a:off x="2826940" y="3671253"/>
            <a:ext cx="5821363" cy="3857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atinLnBrk="1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b="1">
                <a:solidFill>
                  <a:srgbClr val="7f7f7f"/>
                </a:solidFill>
                <a:latin typeface="맑은 고딕"/>
                <a:cs typeface="Arial"/>
              </a:rPr>
              <a:t>Ⅲ.   </a:t>
            </a:r>
            <a:r>
              <a:rPr lang="ko-KR" altLang="en-US" sz="2000" b="1">
                <a:solidFill>
                  <a:srgbClr val="7f7f7f"/>
                </a:solidFill>
                <a:latin typeface="맑은 고딕"/>
                <a:cs typeface="Arial"/>
              </a:rPr>
              <a:t>프로그램 동작 원리</a:t>
            </a:r>
            <a:endParaRPr lang="ko-KR" altLang="en-US" sz="2000" b="1">
              <a:solidFill>
                <a:srgbClr val="7f7f7f"/>
              </a:solidFill>
              <a:latin typeface="맑은 고딕"/>
              <a:cs typeface="Arial"/>
            </a:endParaRPr>
          </a:p>
        </p:txBody>
      </p:sp>
      <p:sp>
        <p:nvSpPr>
          <p:cNvPr id="40" name="제목 2"/>
          <p:cNvSpPr txBox="1"/>
          <p:nvPr/>
        </p:nvSpPr>
        <p:spPr>
          <a:xfrm>
            <a:off x="2615803" y="2933065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/>
          <a:p>
            <a:pPr marL="288000" indent="-216000">
              <a:defRPr lang="ko-KR"/>
            </a:pPr>
            <a:endParaRPr lang="ko-KR" altLang="en-US" sz="2000" b="1" spc="-8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41" name="직사각형 18"/>
          <p:cNvSpPr/>
          <p:nvPr/>
        </p:nvSpPr>
        <p:spPr>
          <a:xfrm>
            <a:off x="5857794" y="348817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2" name="제목 1"/>
          <p:cNvSpPr txBox="1"/>
          <p:nvPr/>
        </p:nvSpPr>
        <p:spPr>
          <a:xfrm>
            <a:off x="2817812" y="2966720"/>
            <a:ext cx="5821363" cy="3857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atinLnBrk="1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b="1">
                <a:solidFill>
                  <a:schemeClr val="bg2">
                    <a:lumMod val="50000"/>
                  </a:schemeClr>
                </a:solidFill>
                <a:latin typeface="맑은 고딕"/>
                <a:cs typeface="Arial"/>
              </a:rPr>
              <a:t>Ⅱ</a:t>
            </a:r>
            <a:r>
              <a:rPr lang="en-US" altLang="ko-KR" sz="2000" b="1">
                <a:solidFill>
                  <a:srgbClr val="7f7f7f"/>
                </a:solidFill>
                <a:latin typeface="맑은 고딕"/>
                <a:cs typeface="Arial"/>
              </a:rPr>
              <a:t>.</a:t>
            </a:r>
            <a:r>
              <a:rPr lang="ko-KR" altLang="en-US" sz="2000" b="1">
                <a:solidFill>
                  <a:srgbClr val="7f7f7f"/>
                </a:solidFill>
                <a:latin typeface="맑은 고딕"/>
                <a:cs typeface="Arial"/>
              </a:rPr>
              <a:t>   개발 환경</a:t>
            </a:r>
            <a:endParaRPr lang="ko-KR" altLang="en-US" sz="2000" b="1">
              <a:solidFill>
                <a:srgbClr val="7f7f7f"/>
              </a:solidFill>
              <a:latin typeface="맑은 고딕"/>
              <a:cs typeface="Arial"/>
            </a:endParaRPr>
          </a:p>
        </p:txBody>
      </p:sp>
      <p:sp>
        <p:nvSpPr>
          <p:cNvPr id="43" name="제목 2"/>
          <p:cNvSpPr txBox="1"/>
          <p:nvPr/>
        </p:nvSpPr>
        <p:spPr>
          <a:xfrm>
            <a:off x="2606675" y="5040194"/>
            <a:ext cx="6162675" cy="485775"/>
          </a:xfrm>
          <a:prstGeom prst="rect">
            <a:avLst/>
          </a:prstGeom>
          <a:solidFill>
            <a:schemeClr val="bg1"/>
          </a:solidFill>
          <a:effectLst/>
        </p:spPr>
        <p:txBody>
          <a:bodyPr lIns="144000" anchor="ctr"/>
          <a:lstStyle/>
          <a:p>
            <a:pPr>
              <a:defRPr lang="ko-KR"/>
            </a:pPr>
            <a:endParaRPr lang="ko-KR" altLang="en-US" sz="2000"/>
          </a:p>
        </p:txBody>
      </p:sp>
      <p:sp>
        <p:nvSpPr>
          <p:cNvPr id="44" name="제목 1"/>
          <p:cNvSpPr txBox="1"/>
          <p:nvPr/>
        </p:nvSpPr>
        <p:spPr>
          <a:xfrm>
            <a:off x="2817812" y="5049719"/>
            <a:ext cx="5821363" cy="3857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atinLnBrk="1">
              <a:lnSpc>
                <a:spcPct val="150000"/>
              </a:lnSpc>
              <a:spcBef>
                <a:spcPct val="20000"/>
              </a:spcBef>
              <a:defRPr lang="ko-KR" altLang="en-US"/>
            </a:pPr>
            <a:r>
              <a:rPr lang="en-US" altLang="ko-KR" sz="2000" b="1">
                <a:solidFill>
                  <a:srgbClr val="7f7f7f"/>
                </a:solidFill>
                <a:latin typeface="맑은 고딕"/>
                <a:cs typeface="Arial"/>
              </a:rPr>
              <a:t>Ⅴ.   </a:t>
            </a:r>
            <a:r>
              <a:rPr lang="ko-KR" altLang="en-US" sz="2000" b="1">
                <a:solidFill>
                  <a:srgbClr val="7f7f7f"/>
                </a:solidFill>
                <a:latin typeface="맑은 고딕"/>
                <a:cs typeface="Arial"/>
              </a:rPr>
              <a:t>향후 계획</a:t>
            </a:r>
            <a:endParaRPr lang="en-US" altLang="ko-KR" sz="2000" b="1">
              <a:solidFill>
                <a:srgbClr val="7f7f7f"/>
              </a:solidFill>
              <a:latin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동영상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향후 계획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일정표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1295400" y="1828800"/>
          <a:ext cx="9608358" cy="33375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259330"/>
                <a:gridCol w="1588308"/>
                <a:gridCol w="1920240"/>
                <a:gridCol w="1920240"/>
                <a:gridCol w="192024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프로젝트 내용/일자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17.11.06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17.11.13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17.11.20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 lang="ko-KR" altLang="en-US"/>
                      </a:pPr>
                      <a:r>
                        <a:rPr lang="ko-KR" altLang="en-US"/>
                        <a:t>17.11.27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DB</a:t>
                      </a:r>
                      <a:r>
                        <a:rPr lang="ko-KR" altLang="en-US"/>
                        <a:t>구성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완료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Tcpdump</a:t>
                      </a:r>
                      <a:r>
                        <a:rPr lang="ko-KR" altLang="en-US"/>
                        <a:t> 제작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완료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완료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Sound </a:t>
                      </a:r>
                      <a:r>
                        <a:rPr lang="ko-KR" altLang="en-US"/>
                        <a:t>제작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 b="0" spc="-300"/>
                        <a:t>각종 연동(라즈베리파이)</a:t>
                      </a:r>
                      <a:endParaRPr lang="ko-KR" altLang="en-US" b="0" spc="-3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sayhello </a:t>
                      </a:r>
                      <a:r>
                        <a:rPr lang="ko-KR" altLang="en-US"/>
                        <a:t>제작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en-US" altLang="ko-KR"/>
                        <a:t>Web</a:t>
                      </a:r>
                      <a:r>
                        <a:rPr lang="ko-KR" altLang="en-US"/>
                        <a:t>제작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동작테스트 및 시연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진행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r>
                        <a:rPr lang="ko-KR" altLang="en-US"/>
                        <a:t>유지보수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 lang="ko-KR" altLang="en-US"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50113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en-US" altLang="ko-KR" sz="3200">
                <a:solidFill>
                  <a:schemeClr val="bg1"/>
                </a:solidFill>
                <a:latin typeface="HY견고딕"/>
                <a:ea typeface="HY견고딕"/>
              </a:rPr>
              <a:t>Q &amp; A</a:t>
            </a:r>
            <a:endParaRPr lang="en-US" altLang="ko-KR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프로그램 개발 동기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362807"/>
            <a:ext cx="12192000" cy="79131"/>
          </a:xfrm>
          <a:prstGeom prst="rect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441938"/>
            <a:ext cx="12192000" cy="79131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656193" y="5335733"/>
            <a:ext cx="9601200" cy="1254991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ko-KR" altLang="en-US"/>
              <a:t>무선신호를 이용한 조이코퍼레이션 광화문 촛불집회 인원 집계</a:t>
            </a:r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광화문 촛불집회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17338" y="1939160"/>
            <a:ext cx="5357324" cy="297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11762" y="4513118"/>
            <a:ext cx="8807450" cy="1962150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/>
              <a:t>Walk Insights </a:t>
            </a:r>
            <a:r>
              <a:rPr lang="ko-KR" altLang="en-US"/>
              <a:t>기술 = 블루투스 + </a:t>
            </a:r>
            <a:r>
              <a:rPr lang="en-US" altLang="ko-KR"/>
              <a:t>Wifi </a:t>
            </a:r>
            <a:r>
              <a:rPr lang="ko-KR" altLang="en-US"/>
              <a:t>탐지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8223" y="2376874"/>
            <a:ext cx="7075551" cy="1600534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1295400" y="255134"/>
            <a:ext cx="9601200" cy="1036850"/>
          </a:xfrm>
        </p:spPr>
        <p:txBody>
          <a:bodyPr vert="horz" lIns="91440" tIns="45720" rIns="91440" bIns="45720" anchor="b">
            <a:normAutofit/>
          </a:bodyPr>
          <a:lstStyle/>
          <a:p>
            <a:pPr>
              <a:defRPr lang="ko-KR" altLang="en-US"/>
            </a:pPr>
            <a:r>
              <a:rPr lang="en-US" altLang="ko-KR"/>
              <a:t>Walk Insights </a:t>
            </a:r>
            <a:r>
              <a:rPr lang="ko-KR" altLang="en-US"/>
              <a:t>기술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5508914"/>
            <a:ext cx="9601200" cy="1153967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Wifi</a:t>
            </a:r>
            <a:r>
              <a:rPr lang="ko-KR" altLang="en-US"/>
              <a:t> 및 블루투스를 </a:t>
            </a:r>
            <a:r>
              <a:rPr lang="en-US" altLang="ko-KR"/>
              <a:t>on</a:t>
            </a:r>
            <a:r>
              <a:rPr lang="ko-KR" altLang="en-US"/>
              <a:t> 해놓을 경우 </a:t>
            </a:r>
            <a:r>
              <a:rPr lang="en-US" altLang="ko-KR"/>
              <a:t>Probe Request </a:t>
            </a:r>
            <a:r>
              <a:rPr lang="ko-KR" altLang="en-US"/>
              <a:t>패킷이 발생함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Broadcast</a:t>
            </a:r>
            <a:r>
              <a:rPr lang="ko-KR" altLang="en-US"/>
              <a:t>로 발생되는 패킷을 탐지하여 인원 수를 대략적으로 집계 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6898" y="1802496"/>
            <a:ext cx="4275133" cy="3411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>
          <a:xfrm>
            <a:off x="0" y="1493519"/>
            <a:ext cx="12192000" cy="3855721"/>
          </a:xfrm>
          <a:prstGeom prst="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Font typeface="Wingdings"/>
              <a:buNone/>
              <a:defRPr lang="ko-KR"/>
            </a:pPr>
            <a:endParaRPr lang="ko-KR" altLang="ko-KR" b="1">
              <a:solidFill>
                <a:schemeClr val="bg1"/>
              </a:solidFill>
              <a:latin typeface="+mj-ea"/>
              <a:ea typeface="+mj-ea"/>
              <a:cs typeface="Arial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>
          <a:xfrm>
            <a:off x="3990295" y="3128991"/>
            <a:ext cx="4187869" cy="574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/>
              <a:buChar char="•"/>
              <a:defRPr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None/>
              <a:defRPr lang="ko-KR"/>
            </a:pPr>
            <a:r>
              <a:rPr lang="ko-KR" altLang="en-US" sz="3200">
                <a:solidFill>
                  <a:schemeClr val="bg1"/>
                </a:solidFill>
                <a:latin typeface="HY견고딕"/>
                <a:ea typeface="HY견고딕"/>
              </a:rPr>
              <a:t>개발환경</a:t>
            </a:r>
            <a:endParaRPr lang="ko-KR" altLang="en-US" sz="3200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48697" y="5776190"/>
            <a:ext cx="9384722" cy="1630218"/>
          </a:xfrm>
        </p:spPr>
        <p:txBody>
          <a:bodyPr/>
          <a:lstStyle/>
          <a:p>
            <a:pPr>
              <a:buNone/>
              <a:defRPr lang="ko-KR" altLang="en-US"/>
            </a:pPr>
            <a:r>
              <a:rPr lang="en-US" altLang="ko-KR"/>
              <a:t>TP-LINK 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575596">
            <a:off x="3623888" y="1963546"/>
            <a:ext cx="4540132" cy="3405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개발환경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2818" y="2039216"/>
            <a:ext cx="5458114" cy="3154795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5148697" y="5776190"/>
            <a:ext cx="9384722" cy="1630218"/>
          </a:xfrm>
        </p:spPr>
        <p:txBody>
          <a:bodyPr vert="horz" lIns="91440" tIns="45720" rIns="91440" bIns="45720">
            <a:normAutofit/>
          </a:bodyPr>
          <a:lstStyle/>
          <a:p>
            <a:pPr>
              <a:buNone/>
              <a:defRPr lang="ko-KR" altLang="en-US"/>
            </a:pPr>
            <a:r>
              <a:rPr lang="ko-KR" altLang="en-US"/>
              <a:t>라즈베리파이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영업 방향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342</ep:Words>
  <ep:PresentationFormat>사용자 지정</ep:PresentationFormat>
  <ep:Paragraphs>73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영업 방향 16X9</vt:lpstr>
      <vt:lpstr>CCIT 개인 프로젝트   - 패킷을 이용한 사용자 탐지 및 인사-</vt:lpstr>
      <vt:lpstr>슬라이드 2</vt:lpstr>
      <vt:lpstr>슬라이드 3</vt:lpstr>
      <vt:lpstr>광화문 촛불집회</vt:lpstr>
      <vt:lpstr>Walk Insights 기술</vt:lpstr>
      <vt:lpstr>슬라이드 6</vt:lpstr>
      <vt:lpstr>슬라이드 7</vt:lpstr>
      <vt:lpstr>개발환경</vt:lpstr>
      <vt:lpstr>개발환경</vt:lpstr>
      <vt:lpstr>Probe Request</vt:lpstr>
      <vt:lpstr>동작 원리</vt:lpstr>
      <vt:lpstr>Probe Request</vt:lpstr>
      <vt:lpstr>동작원리</vt:lpstr>
      <vt:lpstr>Table 구성</vt:lpstr>
      <vt:lpstr>Table 구성</vt:lpstr>
      <vt:lpstr>Table 구성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2017-03-10T06:23:58.000</dcterms:created>
  <cp:lastModifiedBy>GOD Young ho</cp:lastModifiedBy>
  <dcterms:modified xsi:type="dcterms:W3CDTF">2017-11-19T19:40:20.011</dcterms:modified>
  <cp:revision>163</cp:revision>
</cp:coreProperties>
</file>