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removePersonalInfoOnSave="1" saveSubsetFonts="1">
  <p:sldMasterIdLst>
    <p:sldMasterId id="2147483673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12141"/>
    <p:restoredTop sz="94660"/>
  </p:normalViewPr>
  <p:slideViewPr>
    <p:cSldViewPr snapToGrid="0">
      <p:cViewPr>
        <p:scale>
          <a:sx n="66" d="100"/>
          <a:sy n="66" d="100"/>
        </p:scale>
        <p:origin x="-1320" y="-538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latinLnBrk="1">
              <a:defRPr lang="ko-KR" sz="1200"/>
            </a:lvl1pPr>
          </a:lstStyle>
          <a:p>
            <a:pPr lvl="0">
              <a:defRPr lang="ko-KR" altLang="en-US"/>
            </a:pPr>
            <a:r>
              <a:rPr lang="ko-KR">
                <a:latin typeface="맑은 고딕"/>
              </a:rPr>
              <a:t/>
            </a:r>
            <a:endParaRPr lang="ko-KR">
              <a:latin typeface="맑은 고딕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latinLnBrk="1">
              <a:defRPr lang="ko-KR" sz="1200"/>
            </a:lvl1pPr>
          </a:lstStyle>
          <a:p>
            <a:pPr lvl="0">
              <a:defRPr lang="ko-KR" altLang="en-US"/>
            </a:pPr>
            <a:fld id="{D63D5444-F62C-42C3-A75A-D9DBA807730F}" type="datetime1">
              <a:rPr lang="en-US" altLang="ko-KR">
                <a:latin typeface="맑은 고딕"/>
              </a:rPr>
              <a:pPr lvl="0">
                <a:defRPr lang="ko-KR" altLang="en-US"/>
              </a:pPr>
              <a:t>1/4/2018</a:t>
            </a:fld>
            <a:endParaRPr lang="ko-KR">
              <a:latin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latinLnBrk="1">
              <a:defRPr lang="ko-KR" sz="1200"/>
            </a:lvl1pPr>
          </a:lstStyle>
          <a:p>
            <a:pPr lvl="0">
              <a:defRPr lang="ko-KR" altLang="en-US"/>
            </a:pPr>
            <a:r>
              <a:rPr lang="ko-KR">
                <a:latin typeface="맑은 고딕"/>
              </a:rPr>
              <a:t/>
            </a:r>
            <a:endParaRPr lang="ko-KR">
              <a:latin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latinLnBrk="1">
              <a:defRPr lang="ko-KR" sz="1200"/>
            </a:lvl1pPr>
          </a:lstStyle>
          <a:p>
            <a:pPr lvl="0">
              <a:defRPr lang="ko-KR" altLang="en-US"/>
            </a:pPr>
            <a:fld id="{84A4F617-7A30-41D4-AB86-5D833C98E18B}" type="slidenum">
              <a:rPr lang="ko-KR">
                <a:latin typeface="맑은 고딕"/>
              </a:rPr>
              <a:pPr lvl="0">
                <a:defRPr lang="ko-KR" altLang="en-US"/>
              </a:pPr>
              <a:t>‹#›</a:t>
            </a:fld>
            <a:endParaRPr lang="ko-KR"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latinLnBrk="1">
              <a:defRPr lang="ko-KR" sz="1200">
                <a:latin typeface="맑은 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latinLnBrk="1">
              <a:defRPr lang="ko-KR" sz="1200">
                <a:latin typeface="맑은 고딕"/>
              </a:defRPr>
            </a:lvl1pPr>
          </a:lstStyle>
          <a:p>
            <a:pPr lvl="0">
              <a:defRPr lang="ko-KR" altLang="en-US"/>
            </a:pPr>
            <a:fld id="{12CAA1FA-7B6A-47D2-8D61-F225D71B51FF}" type="datetime1">
              <a:rPr lang="en-US" altLang="ko-KR"/>
              <a:pPr lvl="0">
                <a:defRPr lang="ko-KR" altLang="en-US"/>
              </a:pPr>
              <a:t>1/4/2018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 latinLnBrk="1">
              <a:defRPr lang="ko-KR" altLang="en-US"/>
            </a:pPr>
            <a:r>
              <a:rPr lang="ko-KR"/>
              <a:t>마스터 텍스트 스타일을 편집합니다</a:t>
            </a:r>
            <a:endParaRPr lang="ko-KR"/>
          </a:p>
          <a:p>
            <a:pPr lvl="1" latinLnBrk="1">
              <a:defRPr lang="ko-KR" altLang="en-US"/>
            </a:pPr>
            <a:r>
              <a:rPr lang="ko-KR"/>
              <a:t>둘째 수준</a:t>
            </a:r>
            <a:endParaRPr lang="ko-KR"/>
          </a:p>
          <a:p>
            <a:pPr lvl="2" latinLnBrk="1">
              <a:defRPr lang="ko-KR" altLang="en-US"/>
            </a:pPr>
            <a:r>
              <a:rPr lang="ko-KR"/>
              <a:t>셋째 수준</a:t>
            </a:r>
            <a:endParaRPr lang="ko-KR"/>
          </a:p>
          <a:p>
            <a:pPr lvl="3" latinLnBrk="1">
              <a:defRPr lang="ko-KR" altLang="en-US"/>
            </a:pPr>
            <a:r>
              <a:rPr lang="ko-KR"/>
              <a:t>넷째 수준</a:t>
            </a:r>
            <a:endParaRPr lang="ko-KR"/>
          </a:p>
          <a:p>
            <a:pPr lvl="4" latinLnBrk="1">
              <a:defRPr lang="ko-KR" altLang="en-US"/>
            </a:pPr>
            <a:r>
              <a:rPr lang="ko-KR"/>
              <a:t>다섯째 수준</a:t>
            </a:r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latinLnBrk="1">
              <a:defRPr lang="ko-KR" sz="1200">
                <a:latin typeface="맑은 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latinLnBrk="1">
              <a:defRPr lang="ko-KR" sz="1200">
                <a:latin typeface="맑은 고딕"/>
              </a:defRPr>
            </a:lvl1pPr>
          </a:lstStyle>
          <a:p>
            <a:pPr lvl="0">
              <a:defRPr lang="ko-KR" altLang="en-US"/>
            </a:pPr>
            <a:fld id="{1B9A179D-2D27-49E2-B022-8EDDA2EFE682}" type="slidenum">
              <a:rPr lang="en-US" altLang="ko-KR"/>
              <a:pPr lvl="0">
                <a:defRPr lang="ko-KR" altLang="en-US"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맑은 고딕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맑은 고딕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맑은 고딕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맑은 고딕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맑은 고딕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7" name="자유형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 latinLnBrk="1">
              <a:defRPr lang="ko-KR" sz="40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 latinLnBrk="1">
              <a:spcBef>
                <a:spcPts val="1200"/>
              </a:spcBef>
              <a:buNone/>
              <a:defRPr lang="ko-KR" sz="2400"/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 latinLnBrk="1">
              <a:defRPr lang="ko-KR" sz="320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2000"/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13-Mar-17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 latinLnBrk="1">
              <a:defRPr lang="ko-KR" sz="320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18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/>
          </a:p>
        </p:txBody>
      </p:sp>
      <p:sp>
        <p:nvSpPr>
          <p:cNvPr id="10" name="사각형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11" name="사각형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12" name="사각형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13" name="텍스트 개체 틀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18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8" name="그림 개체 틀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14" name="날짜 개체 틀 3"/>
          <p:cNvSpPr>
            <a:spLocks noGrp="1"/>
          </p:cNvSpPr>
          <p:nvPr>
            <p:ph type="dt" sz="half" idx="15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13-Mar-17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vert"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13-Mar-17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8" name="사각형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9" name="사각형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vert"/>
          <a:lstStyle/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vert"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13-Mar-17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13-Mar-17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사진이 있는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11" name="자유형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12" name="자유형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 latinLnBrk="1">
              <a:defRPr lang="ko-KR" sz="40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 latinLnBrk="1">
              <a:buNone/>
              <a:defRPr lang="ko-KR" sz="2400"/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dirty="0"/>
          </a:p>
        </p:txBody>
      </p:sp>
      <p:sp>
        <p:nvSpPr>
          <p:cNvPr id="15" name="그림 개체 틀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 latinLnBrk="1">
              <a:buNone/>
              <a:defRPr lang="ko-KR" sz="28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16" name="사용 안내 텍스트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sz="1200" b="1">
                <a:latin typeface="Arial" pitchFamily="34" charset="0"/>
                <a:cs typeface="Arial" pitchFamily="34" charset="0"/>
              </a:rPr>
              <a:t>              참고:                      </a:t>
            </a:r>
          </a:p>
          <a:p>
            <a:r>
              <a:rPr lang="ko-KR" sz="1200">
                <a:latin typeface="Arial" pitchFamily="34" charset="0"/>
                <a:cs typeface="Arial" pitchFamily="34" charset="0"/>
              </a:rPr>
              <a:t>이 슬라이드의 이미지를 변경하려면 그림을 선택하고 삭제합니다. 개체 틀의 그림 아이콘을 클릭하여 원하는 이미지를 삽입하세요.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8" name="자유형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9" name="자유형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10" name="자유형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 latinLnBrk="1">
              <a:defRPr lang="ko-KR" sz="3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 latinLnBrk="1">
              <a:spcBef>
                <a:spcPts val="1200"/>
              </a:spcBef>
              <a:buNone/>
              <a:defRPr lang="ko-KR" sz="2400">
                <a:solidFill>
                  <a:schemeClr val="tx1"/>
                </a:solidFill>
              </a:defRPr>
            </a:lvl1pPr>
            <a:lvl2pPr marL="457200" indent="0" latinLnBrk="1">
              <a:buNone/>
              <a:defRPr lang="ko-K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13-Mar-17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>
            <a:lvl1pPr marL="0" indent="0" latinLnBrk="1">
              <a:buNone/>
              <a:defRPr lang="ko-KR" sz="2600" b="0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 latinLnBrk="1">
              <a:buNone/>
              <a:defRPr lang="ko-KR" sz="2600" b="0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3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13-Mar-17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13-Mar-17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13-Mar-17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latinLnBrk="1">
              <a:defRPr lang="ko-KR" sz="320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2000"/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13-Mar-17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각형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9" name="사각형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 dirty="0"/>
              <a:t>마스터 텍스트 스타일을 편집합니다</a:t>
            </a:r>
          </a:p>
          <a:p>
            <a:pPr lvl="1" latinLnBrk="1"/>
            <a:r>
              <a:rPr lang="ko-KR" dirty="0"/>
              <a:t>둘째 수준</a:t>
            </a:r>
          </a:p>
          <a:p>
            <a:pPr lvl="2" latinLnBrk="1"/>
            <a:r>
              <a:rPr lang="ko-KR" dirty="0"/>
              <a:t>셋째 수준</a:t>
            </a:r>
          </a:p>
          <a:p>
            <a:pPr lvl="3" latinLnBrk="1"/>
            <a:r>
              <a:rPr lang="ko-KR" dirty="0"/>
              <a:t>넷째 수준</a:t>
            </a:r>
          </a:p>
          <a:p>
            <a:pPr lvl="4" latinLnBrk="1"/>
            <a:r>
              <a:rPr lang="ko-KR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13-Mar-17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7F8E3F6-DE14-48B2-B2BC-6FABA9630FB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3200" kern="120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74320" algn="l" defTabSz="914400" rtl="0" eaLnBrk="1" latinLnBrk="1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lang="ko-KR"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864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ko-KR"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2296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972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258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5544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Relationship Id="rId5" Type="http://schemas.openxmlformats.org/officeDocument/2006/relationships/image" Target="../media/image4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4.png"  /><Relationship Id="rId2" Type="http://schemas.openxmlformats.org/officeDocument/2006/relationships/image" Target="../media/image10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openxmlformats.org/officeDocument/2006/relationships/image" Target="../media/image14.png"  /><Relationship Id="rId8" Type="http://schemas.openxmlformats.org/officeDocument/2006/relationships/image" Target="../media/image15.png"  /><Relationship Id="rId9" Type="http://schemas.openxmlformats.org/officeDocument/2006/relationships/image" Target="../media/image1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jpeg"  /><Relationship Id="rId3" Type="http://schemas.openxmlformats.org/officeDocument/2006/relationships/image" Target="../media/image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Relationship Id="rId4" Type="http://schemas.openxmlformats.org/officeDocument/2006/relationships/image" Target="../media/image4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Relationship Id="rId3" Type="http://schemas.openxmlformats.org/officeDocument/2006/relationships/image" Target="../media/image4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Relationship Id="rId3" Type="http://schemas.openxmlformats.org/officeDocument/2006/relationships/image" Target="../media/image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.jpeg"  /><Relationship Id="rId3" Type="http://schemas.openxmlformats.org/officeDocument/2006/relationships/image" Target="../media/image5.jpeg"  /><Relationship Id="rId4" Type="http://schemas.openxmlformats.org/officeDocument/2006/relationships/image" Target="../media/image6.png"  /><Relationship Id="rId5" Type="http://schemas.openxmlformats.org/officeDocument/2006/relationships/image" Target="../media/image4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Relationship Id="rId5" Type="http://schemas.openxmlformats.org/officeDocument/2006/relationships/image" Target="../media/image27.png"  /><Relationship Id="rId6" Type="http://schemas.openxmlformats.org/officeDocument/2006/relationships/image" Target="../media/image4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Relationship Id="rId3" Type="http://schemas.openxmlformats.org/officeDocument/2006/relationships/image" Target="../media/image5.jpe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16477" y="1166424"/>
            <a:ext cx="6722571" cy="256032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4400" b="1"/>
              <a:t>   프로젝트</a:t>
            </a:r>
            <a:r>
              <a:rPr lang="en-US" altLang="ko-KR" sz="4400" b="1"/>
              <a:t>(Adeauth)</a:t>
            </a:r>
            <a:endParaRPr lang="en-US" altLang="ko-KR" sz="4400" b="1"/>
          </a:p>
          <a:p>
            <a:pPr lvl="0">
              <a:defRPr lang="ko-KR" altLang="en-US"/>
            </a:pPr>
            <a:r>
              <a:rPr lang="ko-KR" altLang="en-US" sz="2500" b="1"/>
              <a:t>- </a:t>
            </a:r>
            <a:r>
              <a:rPr lang="en-US" altLang="ko-KR" sz="2500" b="1"/>
              <a:t>Deauth </a:t>
            </a:r>
            <a:r>
              <a:rPr lang="ko-KR" altLang="en-US" sz="2500" b="1"/>
              <a:t>패킷을</a:t>
            </a:r>
            <a:r>
              <a:rPr lang="en-US" altLang="ko-KR" sz="2500" b="1"/>
              <a:t> </a:t>
            </a:r>
            <a:r>
              <a:rPr lang="ko-KR" altLang="en-US" sz="2500" b="1"/>
              <a:t>이용한 와이파이 차단 -</a:t>
            </a:r>
            <a:br>
              <a:rPr lang="en-US" altLang="ko-KR" sz="2500" b="1"/>
            </a:br>
            <a:endParaRPr lang="en-US" altLang="ko-KR" sz="2500" b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23635" y="5567218"/>
            <a:ext cx="5120640" cy="1600200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defRPr lang="ko-KR" altLang="en-US"/>
            </a:pPr>
            <a:r>
              <a:rPr lang="ko-KR" altLang="en-US" sz="2600"/>
              <a:t>정보보안융합</a:t>
            </a:r>
            <a:r>
              <a:rPr lang="en-US" altLang="ko-KR" sz="2600"/>
              <a:t>S/W</a:t>
            </a:r>
            <a:r>
              <a:rPr lang="ko-KR" altLang="en-US" sz="2600"/>
              <a:t> 정영호</a:t>
            </a:r>
            <a:endParaRPr lang="ko-KR" altLang="en-US" sz="2600"/>
          </a:p>
        </p:txBody>
      </p:sp>
      <p:pic>
        <p:nvPicPr>
          <p:cNvPr id="5" name="그림 개체 틀 4" descr="푸른색 움직임이 있는 도심의 도로" title="예제 그림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6733210" y="0"/>
            <a:ext cx="5448297" cy="6858000"/>
          </a:xfrm>
        </p:spPr>
      </p:pic>
      <p:grpSp>
        <p:nvGrpSpPr>
          <p:cNvPr id="16" name="그룹 15"/>
          <p:cNvGrpSpPr/>
          <p:nvPr/>
        </p:nvGrpSpPr>
        <p:grpSpPr>
          <a:xfrm rot="0">
            <a:off x="6355978" y="-1"/>
            <a:ext cx="1550895" cy="6858000"/>
            <a:chOff x="6355978" y="-1"/>
            <a:chExt cx="1550895" cy="6858000"/>
          </a:xfrm>
        </p:grpSpPr>
        <p:sp>
          <p:nvSpPr>
            <p:cNvPr id="8" name="평행 사변형 7"/>
            <p:cNvSpPr/>
            <p:nvPr/>
          </p:nvSpPr>
          <p:spPr>
            <a:xfrm>
              <a:off x="6763198" y="4356844"/>
              <a:ext cx="1143675" cy="2501155"/>
            </a:xfrm>
            <a:prstGeom prst="parallelogram">
              <a:avLst>
                <a:gd name="adj" fmla="val 67731"/>
              </a:avLst>
            </a:prstGeom>
            <a:blipFill rotWithShape="1"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평행 사변형 9"/>
            <p:cNvSpPr/>
            <p:nvPr/>
          </p:nvSpPr>
          <p:spPr>
            <a:xfrm flipH="1">
              <a:off x="6355978" y="-1"/>
              <a:ext cx="1550895" cy="4365810"/>
            </a:xfrm>
            <a:prstGeom prst="parallelogram">
              <a:avLst>
                <a:gd name="adj" fmla="val 77439"/>
              </a:avLst>
            </a:prstGeom>
            <a:blipFill rotWithShape="1"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rot="0">
            <a:off x="6042192" y="-8967"/>
            <a:ext cx="1550893" cy="6866967"/>
            <a:chOff x="6042192" y="-8967"/>
            <a:chExt cx="1550893" cy="6866967"/>
          </a:xfrm>
        </p:grpSpPr>
        <p:sp>
          <p:nvSpPr>
            <p:cNvPr id="7" name="평행 사변형 6"/>
            <p:cNvSpPr/>
            <p:nvPr/>
          </p:nvSpPr>
          <p:spPr>
            <a:xfrm>
              <a:off x="6391838" y="4356843"/>
              <a:ext cx="1201247" cy="2501157"/>
            </a:xfrm>
            <a:prstGeom prst="parallelogram">
              <a:avLst>
                <a:gd name="adj" fmla="val 68900"/>
              </a:avLst>
            </a:prstGeom>
            <a:blipFill rotWithShape="1">
              <a:blip r:embed="rId4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평행 사변형 8"/>
            <p:cNvSpPr/>
            <p:nvPr/>
          </p:nvSpPr>
          <p:spPr>
            <a:xfrm flipH="1">
              <a:off x="6042192" y="-8967"/>
              <a:ext cx="1541928" cy="4374776"/>
            </a:xfrm>
            <a:prstGeom prst="parallelogram">
              <a:avLst>
                <a:gd name="adj" fmla="val 77439"/>
              </a:avLst>
            </a:prstGeom>
            <a:blipFill rotWithShape="1">
              <a:blip r:embed="rId4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pic>
        <p:nvPicPr>
          <p:cNvPr id="18" name="Picture 2" descr="C:\Users\CCIT\Desktop\이미지\CCIT School Identity\CCIT_Symbol-02.pn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000422" y="4778417"/>
            <a:ext cx="3718766" cy="73684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동작원리</a:t>
            </a: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1499463" y="5391727"/>
            <a:ext cx="9856931" cy="117861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1.  </a:t>
            </a:r>
            <a:r>
              <a:rPr lang="en-US" altLang="ko-KR"/>
              <a:t>AP</a:t>
            </a:r>
            <a:r>
              <a:rPr lang="ko-KR" altLang="en-US"/>
              <a:t>의 </a:t>
            </a:r>
            <a:r>
              <a:rPr lang="en-US" altLang="ko-KR"/>
              <a:t>Beacon</a:t>
            </a:r>
            <a:r>
              <a:rPr lang="ko-KR" altLang="en-US"/>
              <a:t>프레임을 탐지하여 해당 </a:t>
            </a:r>
            <a:r>
              <a:rPr lang="en-US" altLang="ko-KR"/>
              <a:t>AP</a:t>
            </a:r>
            <a:r>
              <a:rPr lang="ko-KR" altLang="en-US"/>
              <a:t>의 채널과 </a:t>
            </a:r>
            <a:r>
              <a:rPr lang="en-US" altLang="ko-KR"/>
              <a:t>SSID</a:t>
            </a:r>
            <a:r>
              <a:rPr lang="ko-KR" altLang="en-US"/>
              <a:t>, </a:t>
            </a:r>
            <a:r>
              <a:rPr lang="en-US" altLang="ko-KR"/>
              <a:t>MAC</a:t>
            </a:r>
            <a:r>
              <a:rPr lang="ko-KR" altLang="en-US"/>
              <a:t>주소 등을 수집한다.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2. 수집한 데이터를 토대로 </a:t>
            </a:r>
            <a:r>
              <a:rPr lang="en-US" altLang="ko-KR"/>
              <a:t>Deauth</a:t>
            </a:r>
            <a:r>
              <a:rPr lang="ko-KR" altLang="en-US"/>
              <a:t>패킷을 만든다. (출발지 주소를 수집한 </a:t>
            </a:r>
            <a:r>
              <a:rPr lang="en-US" altLang="ko-KR"/>
              <a:t>AP Mac</a:t>
            </a:r>
            <a:r>
              <a:rPr lang="ko-KR" altLang="en-US"/>
              <a:t>으로 설정)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3. 생성된 </a:t>
            </a:r>
            <a:r>
              <a:rPr lang="en-US" altLang="ko-KR"/>
              <a:t>Deauth</a:t>
            </a:r>
            <a:r>
              <a:rPr lang="ko-KR" altLang="en-US"/>
              <a:t>패킷을 </a:t>
            </a:r>
            <a:r>
              <a:rPr lang="en-US" altLang="ko-KR"/>
              <a:t>Broadcast</a:t>
            </a:r>
            <a:r>
              <a:rPr lang="ko-KR" altLang="en-US"/>
              <a:t>하거나 특정 </a:t>
            </a:r>
            <a:r>
              <a:rPr lang="en-US" altLang="ko-KR"/>
              <a:t>Dev</a:t>
            </a:r>
            <a:r>
              <a:rPr lang="ko-KR" altLang="en-US"/>
              <a:t>의 </a:t>
            </a:r>
            <a:r>
              <a:rPr lang="en-US" altLang="ko-KR"/>
              <a:t>Mac</a:t>
            </a:r>
            <a:r>
              <a:rPr lang="ko-KR" altLang="en-US"/>
              <a:t>주소를 목적지로 전송한다.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4. </a:t>
            </a:r>
            <a:r>
              <a:rPr lang="en-US" altLang="ko-KR"/>
              <a:t>Deauth </a:t>
            </a:r>
            <a:r>
              <a:rPr lang="ko-KR" altLang="en-US"/>
              <a:t>패킷을 받은 </a:t>
            </a:r>
            <a:r>
              <a:rPr lang="en-US" altLang="ko-KR"/>
              <a:t>Dev</a:t>
            </a:r>
            <a:r>
              <a:rPr lang="ko-KR" altLang="en-US"/>
              <a:t>는 </a:t>
            </a:r>
            <a:r>
              <a:rPr lang="en-US" altLang="ko-KR"/>
              <a:t>AP</a:t>
            </a:r>
            <a:r>
              <a:rPr lang="ko-KR" altLang="en-US"/>
              <a:t>가 </a:t>
            </a:r>
            <a:r>
              <a:rPr lang="en-US" altLang="ko-KR"/>
              <a:t>Deauth</a:t>
            </a:r>
            <a:r>
              <a:rPr lang="ko-KR" altLang="en-US"/>
              <a:t> 패킷을 전송한줄 알게되며 와이파이기능이 중지된다.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rcRect r="3500" b="6960"/>
          <a:stretch>
            <a:fillRect/>
          </a:stretch>
        </p:blipFill>
        <p:spPr>
          <a:xfrm>
            <a:off x="675409" y="2336302"/>
            <a:ext cx="1782913" cy="1370424"/>
          </a:xfrm>
          <a:prstGeom prst="rect">
            <a:avLst/>
          </a:prstGeom>
        </p:spPr>
      </p:pic>
      <p:grpSp>
        <p:nvGrpSpPr>
          <p:cNvPr id="9" name=""/>
          <p:cNvGrpSpPr/>
          <p:nvPr/>
        </p:nvGrpSpPr>
        <p:grpSpPr>
          <a:xfrm rot="0">
            <a:off x="3498917" y="2612933"/>
            <a:ext cx="4890881" cy="1632134"/>
            <a:chOff x="4884372" y="2612933"/>
            <a:chExt cx="4890881" cy="1632134"/>
          </a:xfrm>
        </p:grpSpPr>
        <p:pic>
          <p:nvPicPr>
            <p:cNvPr id="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884372" y="2612933"/>
              <a:ext cx="1095527" cy="1632134"/>
            </a:xfrm>
            <a:prstGeom prst="rect">
              <a:avLst/>
            </a:prstGeom>
          </p:spPr>
        </p:pic>
        <p:pic>
          <p:nvPicPr>
            <p:cNvPr id="7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985175" y="2623029"/>
              <a:ext cx="1895739" cy="1611942"/>
            </a:xfrm>
            <a:prstGeom prst="rect">
              <a:avLst/>
            </a:prstGeom>
          </p:spPr>
        </p:pic>
        <p:pic>
          <p:nvPicPr>
            <p:cNvPr id="8" name=""/>
            <p:cNvPicPr>
              <a:picLocks noChangeAspect="1"/>
            </p:cNvPicPr>
            <p:nvPr/>
          </p:nvPicPr>
          <p:blipFill rotWithShape="1">
            <a:blip r:embed="rId2"/>
            <a:srcRect r="3500" b="6960"/>
            <a:stretch>
              <a:fillRect/>
            </a:stretch>
          </p:blipFill>
          <p:spPr>
            <a:xfrm>
              <a:off x="7775863" y="2617295"/>
              <a:ext cx="1999390" cy="1580113"/>
            </a:xfrm>
            <a:prstGeom prst="rect">
              <a:avLst/>
            </a:prstGeom>
          </p:spPr>
        </p:pic>
      </p:grpSp>
      <p:pic>
        <p:nvPicPr>
          <p:cNvPr id="1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86952" y="3711921"/>
            <a:ext cx="1812982" cy="1368023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144000" y="3429000"/>
            <a:ext cx="814501" cy="881185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803705" y="2619262"/>
            <a:ext cx="1676634" cy="1619476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961441" y="1672996"/>
            <a:ext cx="957671" cy="952859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2780952" y="2547538"/>
            <a:ext cx="619358" cy="881461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524642" y="2561971"/>
            <a:ext cx="619358" cy="867029"/>
          </a:xfrm>
          <a:prstGeom prst="rect">
            <a:avLst/>
          </a:prstGeom>
        </p:spPr>
      </p:pic>
      <p:sp>
        <p:nvSpPr>
          <p:cNvPr id="16" name=""/>
          <p:cNvSpPr txBox="1"/>
          <p:nvPr/>
        </p:nvSpPr>
        <p:spPr>
          <a:xfrm>
            <a:off x="1369578" y="1827068"/>
            <a:ext cx="1385454" cy="36177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b="1"/>
              <a:t>AP</a:t>
            </a:r>
            <a:endParaRPr lang="en-US" altLang="ko-KR" b="1"/>
          </a:p>
        </p:txBody>
      </p:sp>
      <p:sp>
        <p:nvSpPr>
          <p:cNvPr id="17" name=""/>
          <p:cNvSpPr txBox="1"/>
          <p:nvPr/>
        </p:nvSpPr>
        <p:spPr>
          <a:xfrm>
            <a:off x="4774044" y="1884794"/>
            <a:ext cx="2929658" cy="36120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b="1"/>
              <a:t>Monitor </a:t>
            </a:r>
            <a:r>
              <a:rPr lang="ko-KR" altLang="en-US" b="1"/>
              <a:t>모드의 </a:t>
            </a:r>
            <a:r>
              <a:rPr lang="en-US" altLang="ko-KR" b="1"/>
              <a:t>Attacker</a:t>
            </a:r>
            <a:endParaRPr lang="en-US" altLang="ko-KR" b="1"/>
          </a:p>
        </p:txBody>
      </p:sp>
      <p:pic>
        <p:nvPicPr>
          <p:cNvPr id="18" name="Picture 2" descr="C:\Users\CCIT\Desktop\이미지\CCIT School Identity\CCIT_Symbol-02.png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8403945" y="549895"/>
            <a:ext cx="3718766" cy="73684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사용가능한 분야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4832" y="2822863"/>
            <a:ext cx="10943358" cy="274320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>특정 방화벽 보안강화로 사용가능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장치와 </a:t>
            </a:r>
            <a:r>
              <a:rPr lang="en-US" altLang="ko-KR"/>
              <a:t>AP</a:t>
            </a:r>
            <a:r>
              <a:rPr lang="ko-KR" altLang="en-US"/>
              <a:t> 등을 관리하면서 허용되지 않은 장치에 대해 </a:t>
            </a:r>
            <a:r>
              <a:rPr lang="en-US" altLang="ko-KR"/>
              <a:t>Deauth</a:t>
            </a:r>
            <a:r>
              <a:rPr lang="ko-KR" altLang="en-US"/>
              <a:t> 공격을 하고 등록된 기기는 공격하지 않는 방법으로 보안을 강화시킬수 있음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AP</a:t>
            </a:r>
            <a:r>
              <a:rPr lang="ko-KR" altLang="en-US"/>
              <a:t>에 대한 암호를 알고 네트워크 대역에 접속을 하더라도 네트워크 사용이 불가하기때문에 보안성이 좋음</a:t>
            </a:r>
            <a:endParaRPr lang="ko-KR" altLang="en-US"/>
          </a:p>
        </p:txBody>
      </p:sp>
      <p:pic>
        <p:nvPicPr>
          <p:cNvPr id="4" name="Picture 2" descr="C:\Users\CCIT\Desktop\이미지\CCIT School Identity\CCIT_Symbol-02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403942" y="521026"/>
            <a:ext cx="3718766" cy="73684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>
          <a:xfrm>
            <a:off x="0" y="1493519"/>
            <a:ext cx="12192000" cy="3855721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/>
              <a:buNone/>
              <a:defRPr lang="ko-KR"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>
          <a:xfrm>
            <a:off x="3990295" y="3128991"/>
            <a:ext cx="4187869" cy="57432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None/>
              <a:defRPr lang="ko-KR"/>
            </a:pPr>
            <a:r>
              <a:rPr lang="ko-KR" altLang="en-US" sz="3200">
                <a:solidFill>
                  <a:schemeClr val="bg1"/>
                </a:solidFill>
                <a:latin typeface="HY견고딕"/>
                <a:ea typeface="HY견고딕"/>
              </a:rPr>
              <a:t>개발환경</a:t>
            </a:r>
            <a:endParaRPr lang="ko-KR" altLang="en-US" sz="3200">
              <a:solidFill>
                <a:schemeClr val="bg1"/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개발환경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8697" y="5776190"/>
            <a:ext cx="9384722" cy="1630218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en-US" altLang="ko-KR"/>
              <a:t>TP-LINK </a:t>
            </a:r>
            <a:endParaRPr lang="en-US" altLang="ko-KR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21575596">
            <a:off x="3623888" y="1963546"/>
            <a:ext cx="4540132" cy="3405099"/>
          </a:xfrm>
          <a:prstGeom prst="rect">
            <a:avLst/>
          </a:prstGeom>
        </p:spPr>
      </p:pic>
      <p:pic>
        <p:nvPicPr>
          <p:cNvPr id="7" name="Picture 2" descr="C:\Users\CCIT\Desktop\이미지\CCIT School Identity\CCIT_Symbol-02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389514" y="477737"/>
            <a:ext cx="3718766" cy="73684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개발환경</a:t>
            </a:r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5148697" y="5776190"/>
            <a:ext cx="9384722" cy="1630218"/>
          </a:xfrm>
        </p:spPr>
        <p:txBody>
          <a:bodyPr vert="horz" lIns="91440" tIns="45720" rIns="91440" bIns="45720">
            <a:normAutofit/>
          </a:bodyPr>
          <a:lstStyle/>
          <a:p>
            <a:pPr>
              <a:buNone/>
              <a:defRPr lang="ko-KR" altLang="en-US"/>
            </a:pPr>
            <a:endParaRPr lang="ko-KR" altLang="en-US"/>
          </a:p>
          <a:p>
            <a:pPr>
              <a:buNone/>
              <a:defRPr lang="ko-KR" altLang="en-US"/>
            </a:pPr>
            <a:endParaRPr lang="ko-KR" altLang="en-US"/>
          </a:p>
        </p:txBody>
      </p:sp>
      <p:pic>
        <p:nvPicPr>
          <p:cNvPr id="6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762066" y="2308091"/>
            <a:ext cx="3852000" cy="2628000"/>
          </a:xfrm>
          <a:prstGeom prst="rect">
            <a:avLst/>
          </a:prstGeom>
        </p:spPr>
      </p:pic>
      <p:pic>
        <p:nvPicPr>
          <p:cNvPr id="7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844317" y="2311716"/>
            <a:ext cx="3852000" cy="2628000"/>
          </a:xfrm>
          <a:prstGeom prst="rect">
            <a:avLst/>
          </a:prstGeom>
        </p:spPr>
      </p:pic>
      <p:pic>
        <p:nvPicPr>
          <p:cNvPr id="8" name="Picture 2" descr="C:\Users\CCIT\Desktop\이미지\CCIT School Identity\CCIT_Symbol-02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389512" y="477736"/>
            <a:ext cx="3718766" cy="73684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Mysql Table </a:t>
            </a:r>
            <a:r>
              <a:rPr lang="ko-KR" altLang="en-US"/>
              <a:t>구성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09830" y="2514600"/>
            <a:ext cx="10337222" cy="4343400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en-US" altLang="ko-KR"/>
              <a:t>Table </a:t>
            </a:r>
            <a:r>
              <a:rPr lang="ko-KR" altLang="en-US"/>
              <a:t>명 = </a:t>
            </a:r>
            <a:r>
              <a:rPr lang="en-US" altLang="ko-KR"/>
              <a:t>ap_data, dev_data</a:t>
            </a:r>
            <a:endParaRPr lang="en-US" altLang="ko-KR"/>
          </a:p>
          <a:p>
            <a:pPr>
              <a:buNone/>
              <a:defRPr lang="ko-KR" altLang="en-US"/>
            </a:pPr>
            <a:endParaRPr lang="en-US" altLang="ko-KR"/>
          </a:p>
          <a:p>
            <a:pPr>
              <a:buNone/>
              <a:defRPr lang="ko-KR" altLang="en-US"/>
            </a:pPr>
            <a:r>
              <a:rPr lang="en-US" altLang="ko-KR"/>
              <a:t>ap_data</a:t>
            </a:r>
            <a:r>
              <a:rPr lang="ko-KR" altLang="en-US"/>
              <a:t> -&gt;</a:t>
            </a:r>
            <a:r>
              <a:rPr lang="en-US" altLang="ko-KR"/>
              <a:t> ap</a:t>
            </a:r>
            <a:r>
              <a:rPr lang="ko-KR" altLang="en-US"/>
              <a:t>의 </a:t>
            </a:r>
            <a:r>
              <a:rPr lang="en-US" altLang="ko-KR"/>
              <a:t>mac</a:t>
            </a:r>
            <a:r>
              <a:rPr lang="ko-KR" altLang="en-US"/>
              <a:t>주소와 </a:t>
            </a:r>
            <a:r>
              <a:rPr lang="en-US" altLang="ko-KR"/>
              <a:t>channel, SSID</a:t>
            </a:r>
            <a:r>
              <a:rPr lang="ko-KR" altLang="en-US"/>
              <a:t>, </a:t>
            </a:r>
            <a:r>
              <a:rPr lang="en-US" altLang="ko-KR"/>
              <a:t>memo</a:t>
            </a:r>
            <a:r>
              <a:rPr lang="ko-KR" altLang="en-US"/>
              <a:t>로 구성</a:t>
            </a:r>
            <a:endParaRPr lang="ko-KR" altLang="en-US"/>
          </a:p>
          <a:p>
            <a:pPr>
              <a:buNone/>
              <a:defRPr lang="ko-KR" altLang="en-US"/>
            </a:pPr>
            <a:endParaRPr lang="ko-KR" altLang="en-US"/>
          </a:p>
          <a:p>
            <a:pPr>
              <a:buNone/>
              <a:defRPr lang="ko-KR" altLang="en-US"/>
            </a:pPr>
            <a:r>
              <a:rPr lang="en-US" altLang="ko-KR"/>
              <a:t>dev_data -&gt; device</a:t>
            </a:r>
            <a:r>
              <a:rPr lang="ko-KR" altLang="en-US"/>
              <a:t>의 </a:t>
            </a:r>
            <a:r>
              <a:rPr lang="en-US" altLang="ko-KR"/>
              <a:t>mac</a:t>
            </a:r>
            <a:r>
              <a:rPr lang="ko-KR" altLang="en-US"/>
              <a:t>주소와 사용자이름(</a:t>
            </a:r>
            <a:r>
              <a:rPr lang="en-US" altLang="ko-KR"/>
              <a:t>user_name), memo</a:t>
            </a:r>
            <a:r>
              <a:rPr lang="ko-KR" altLang="en-US"/>
              <a:t>로 구성</a:t>
            </a:r>
            <a:endParaRPr lang="ko-KR" altLang="en-US"/>
          </a:p>
          <a:p>
            <a:pPr>
              <a:buNone/>
              <a:defRPr lang="ko-KR" altLang="en-US"/>
            </a:pPr>
            <a:endParaRPr lang="ko-KR" altLang="en-US"/>
          </a:p>
        </p:txBody>
      </p:sp>
      <p:pic>
        <p:nvPicPr>
          <p:cNvPr id="4" name="Picture 2" descr="C:\Users\CCIT\Desktop\이미지\CCIT School Identity\CCIT_Symbol-02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403945" y="420009"/>
            <a:ext cx="3718766" cy="73684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Table </a:t>
            </a:r>
            <a:r>
              <a:rPr lang="ko-KR" altLang="en-US"/>
              <a:t>구성</a:t>
            </a:r>
            <a:endParaRPr lang="ko-KR" altLang="en-US"/>
          </a:p>
        </p:txBody>
      </p:sp>
      <p:grpSp>
        <p:nvGrpSpPr>
          <p:cNvPr id="12" name=""/>
          <p:cNvGrpSpPr/>
          <p:nvPr/>
        </p:nvGrpSpPr>
        <p:grpSpPr>
          <a:xfrm rot="0">
            <a:off x="993513" y="1968463"/>
            <a:ext cx="11681334" cy="3747518"/>
            <a:chOff x="603854" y="1578804"/>
            <a:chExt cx="11681334" cy="3747518"/>
          </a:xfrm>
        </p:grpSpPr>
        <p:sp>
          <p:nvSpPr>
            <p:cNvPr id="8" name=""/>
            <p:cNvSpPr txBox="1"/>
            <p:nvPr/>
          </p:nvSpPr>
          <p:spPr>
            <a:xfrm>
              <a:off x="6002812" y="1578804"/>
              <a:ext cx="6282376" cy="338499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 lang="ko-KR" altLang="en-US"/>
              </a:pPr>
              <a:endParaRPr lang="en-US" altLang="ko-KR" sz="2400">
                <a:latin typeface="맑은 고딕"/>
                <a:ea typeface="맑은 고딕"/>
                <a:cs typeface="맑은 고딕"/>
              </a:endParaRPr>
            </a:p>
            <a:p>
              <a:pPr>
                <a:defRPr lang="ko-KR" altLang="en-US"/>
              </a:pPr>
              <a:r>
                <a:rPr lang="en-US" altLang="ko-KR" sz="2400">
                  <a:latin typeface="맑은 고딕"/>
                  <a:ea typeface="맑은 고딕"/>
                  <a:cs typeface="맑은 고딕"/>
                </a:rPr>
                <a:t>create table station_data </a:t>
              </a:r>
              <a:endParaRPr lang="en-US" altLang="ko-KR" sz="2400">
                <a:latin typeface="맑은 고딕"/>
                <a:ea typeface="맑은 고딕"/>
                <a:cs typeface="맑은 고딕"/>
              </a:endParaRPr>
            </a:p>
            <a:p>
              <a:pPr>
                <a:defRPr lang="ko-KR" altLang="en-US"/>
              </a:pPr>
              <a:r>
                <a:rPr lang="en-US" altLang="ko-KR" sz="2400">
                  <a:latin typeface="맑은 고딕"/>
                  <a:ea typeface="맑은 고딕"/>
                  <a:cs typeface="맑은 고딕"/>
                </a:rPr>
                <a:t>(</a:t>
              </a:r>
              <a:endParaRPr lang="en-US" altLang="ko-KR" sz="2400">
                <a:latin typeface="맑은 고딕"/>
                <a:ea typeface="맑은 고딕"/>
                <a:cs typeface="맑은 고딕"/>
              </a:endParaRPr>
            </a:p>
            <a:p>
              <a:pPr>
                <a:defRPr lang="ko-KR" altLang="en-US"/>
              </a:pPr>
              <a:r>
                <a:rPr lang="en-US" altLang="ko-KR" sz="2400">
                  <a:latin typeface="맑은 고딕"/>
                  <a:ea typeface="맑은 고딕"/>
                  <a:cs typeface="맑은 고딕"/>
                </a:rPr>
                <a:t>	dev_mac char(18) not null,</a:t>
              </a:r>
              <a:endParaRPr lang="en-US" altLang="ko-KR" sz="2400">
                <a:latin typeface="맑은 고딕"/>
                <a:ea typeface="맑은 고딕"/>
                <a:cs typeface="맑은 고딕"/>
              </a:endParaRPr>
            </a:p>
            <a:p>
              <a:pPr>
                <a:defRPr lang="ko-KR" altLang="en-US"/>
              </a:pPr>
              <a:r>
                <a:rPr lang="en-US" altLang="ko-KR" sz="2400">
                  <a:latin typeface="맑은 고딕"/>
                  <a:ea typeface="맑은 고딕"/>
                  <a:cs typeface="맑은 고딕"/>
                </a:rPr>
                <a:t>	user_name char(</a:t>
              </a:r>
              <a:r>
                <a:rPr lang="ko-KR" altLang="en-US" sz="2400">
                  <a:latin typeface="맑은 고딕"/>
                  <a:ea typeface="맑은 고딕"/>
                  <a:cs typeface="맑은 고딕"/>
                </a:rPr>
                <a:t>30</a:t>
              </a:r>
              <a:r>
                <a:rPr lang="en-US" altLang="ko-KR" sz="2400">
                  <a:latin typeface="맑은 고딕"/>
                  <a:ea typeface="맑은 고딕"/>
                  <a:cs typeface="맑은 고딕"/>
                </a:rPr>
                <a:t>) not null,</a:t>
              </a:r>
              <a:endParaRPr lang="en-US" altLang="ko-KR" sz="2400">
                <a:latin typeface="맑은 고딕"/>
                <a:ea typeface="맑은 고딕"/>
                <a:cs typeface="맑은 고딕"/>
              </a:endParaRPr>
            </a:p>
            <a:p>
              <a:pPr>
                <a:defRPr lang="ko-KR" altLang="en-US"/>
              </a:pPr>
              <a:r>
                <a:rPr lang="en-US" altLang="ko-KR" sz="2400">
                  <a:latin typeface="맑은 고딕"/>
                  <a:ea typeface="맑은 고딕"/>
                  <a:cs typeface="맑은 고딕"/>
                </a:rPr>
                <a:t>	memo char(30),</a:t>
              </a:r>
              <a:endParaRPr lang="en-US" altLang="ko-KR" sz="2400">
                <a:latin typeface="맑은 고딕"/>
                <a:ea typeface="맑은 고딕"/>
                <a:cs typeface="맑은 고딕"/>
              </a:endParaRPr>
            </a:p>
            <a:p>
              <a:pPr>
                <a:defRPr lang="ko-KR" altLang="en-US"/>
              </a:pPr>
              <a:r>
                <a:rPr lang="en-US" altLang="ko-KR" sz="2400">
                  <a:latin typeface="맑은 고딕"/>
                  <a:ea typeface="맑은 고딕"/>
                  <a:cs typeface="맑은 고딕"/>
                </a:rPr>
                <a:t>	primary key(dev_mac)</a:t>
              </a:r>
              <a:endParaRPr lang="en-US" altLang="ko-KR" sz="2400">
                <a:latin typeface="맑은 고딕"/>
                <a:ea typeface="맑은 고딕"/>
                <a:cs typeface="맑은 고딕"/>
              </a:endParaRPr>
            </a:p>
            <a:p>
              <a:pPr>
                <a:defRPr lang="ko-KR" altLang="en-US"/>
              </a:pPr>
              <a:r>
                <a:rPr lang="en-US" altLang="ko-KR" sz="2400">
                  <a:latin typeface="맑은 고딕"/>
                  <a:ea typeface="맑은 고딕"/>
                  <a:cs typeface="맑은 고딕"/>
                </a:rPr>
                <a:t>);</a:t>
              </a:r>
              <a:endParaRPr lang="en-US" altLang="ko-KR" sz="2400">
                <a:latin typeface="맑은 고딕"/>
                <a:ea typeface="맑은 고딕"/>
                <a:cs typeface="맑은 고딕"/>
              </a:endParaRPr>
            </a:p>
            <a:p>
              <a:pPr>
                <a:defRPr lang="ko-KR" altLang="en-US"/>
              </a:pPr>
              <a:endParaRPr lang="en-US" altLang="ko-KR" sz="240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1" name=""/>
            <p:cNvSpPr txBox="1"/>
            <p:nvPr/>
          </p:nvSpPr>
          <p:spPr>
            <a:xfrm>
              <a:off x="603854" y="1939498"/>
              <a:ext cx="4606841" cy="3386824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>
                <a:defRPr lang="ko-KR" altLang="en-US"/>
              </a:pPr>
              <a:r>
                <a:rPr lang="en-US" altLang="ko-KR" sz="2400">
                  <a:latin typeface="맑은 고딕"/>
                  <a:ea typeface="맑은 고딕"/>
                  <a:cs typeface="맑은 고딕"/>
                </a:rPr>
                <a:t>create table ap_data </a:t>
              </a:r>
              <a:endParaRPr lang="en-US" altLang="ko-KR" sz="2400">
                <a:latin typeface="맑은 고딕"/>
                <a:ea typeface="맑은 고딕"/>
                <a:cs typeface="맑은 고딕"/>
              </a:endParaRPr>
            </a:p>
            <a:p>
              <a:pPr>
                <a:defRPr lang="ko-KR" altLang="en-US"/>
              </a:pPr>
              <a:r>
                <a:rPr lang="en-US" altLang="ko-KR" sz="2400">
                  <a:latin typeface="맑은 고딕"/>
                  <a:ea typeface="맑은 고딕"/>
                  <a:cs typeface="맑은 고딕"/>
                </a:rPr>
                <a:t>(</a:t>
              </a:r>
              <a:endParaRPr lang="en-US" altLang="ko-KR" sz="2400">
                <a:latin typeface="맑은 고딕"/>
                <a:ea typeface="맑은 고딕"/>
                <a:cs typeface="맑은 고딕"/>
              </a:endParaRPr>
            </a:p>
            <a:p>
              <a:pPr>
                <a:defRPr lang="ko-KR" altLang="en-US"/>
              </a:pPr>
              <a:r>
                <a:rPr lang="en-US" altLang="ko-KR" sz="2400">
                  <a:latin typeface="맑은 고딕"/>
                  <a:ea typeface="맑은 고딕"/>
                  <a:cs typeface="맑은 고딕"/>
                </a:rPr>
                <a:t>	ap_mac char(18) not null,</a:t>
              </a:r>
              <a:endParaRPr lang="en-US" altLang="ko-KR" sz="2400">
                <a:latin typeface="맑은 고딕"/>
                <a:ea typeface="맑은 고딕"/>
                <a:cs typeface="맑은 고딕"/>
              </a:endParaRPr>
            </a:p>
            <a:p>
              <a:pPr>
                <a:defRPr lang="ko-KR" altLang="en-US"/>
              </a:pPr>
              <a:r>
                <a:rPr lang="en-US" altLang="ko-KR" sz="2400">
                  <a:latin typeface="맑은 고딕"/>
                  <a:ea typeface="맑은 고딕"/>
                  <a:cs typeface="맑은 고딕"/>
                </a:rPr>
                <a:t>	channel int not null,</a:t>
              </a:r>
              <a:endParaRPr lang="en-US" altLang="ko-KR" sz="2400">
                <a:latin typeface="맑은 고딕"/>
                <a:ea typeface="맑은 고딕"/>
                <a:cs typeface="맑은 고딕"/>
              </a:endParaRPr>
            </a:p>
            <a:p>
              <a:pPr>
                <a:defRPr lang="ko-KR" altLang="en-US"/>
              </a:pPr>
              <a:r>
                <a:rPr lang="en-US" altLang="ko-KR" sz="2400">
                  <a:latin typeface="맑은 고딕"/>
                  <a:ea typeface="맑은 고딕"/>
                  <a:cs typeface="맑은 고딕"/>
                </a:rPr>
                <a:t>	SSID char(32),</a:t>
              </a:r>
              <a:endParaRPr lang="en-US" altLang="ko-KR" sz="2400">
                <a:latin typeface="맑은 고딕"/>
                <a:ea typeface="맑은 고딕"/>
                <a:cs typeface="맑은 고딕"/>
              </a:endParaRPr>
            </a:p>
            <a:p>
              <a:pPr>
                <a:defRPr lang="ko-KR" altLang="en-US"/>
              </a:pPr>
              <a:r>
                <a:rPr lang="en-US" altLang="ko-KR" sz="2400">
                  <a:latin typeface="맑은 고딕"/>
                  <a:ea typeface="맑은 고딕"/>
                  <a:cs typeface="맑은 고딕"/>
                </a:rPr>
                <a:t>	memo char(30),</a:t>
              </a:r>
              <a:endParaRPr lang="en-US" altLang="ko-KR" sz="2400">
                <a:latin typeface="맑은 고딕"/>
                <a:ea typeface="맑은 고딕"/>
                <a:cs typeface="맑은 고딕"/>
              </a:endParaRPr>
            </a:p>
            <a:p>
              <a:pPr>
                <a:defRPr lang="ko-KR" altLang="en-US"/>
              </a:pPr>
              <a:r>
                <a:rPr lang="en-US" altLang="ko-KR" sz="2400">
                  <a:latin typeface="맑은 고딕"/>
                  <a:ea typeface="맑은 고딕"/>
                  <a:cs typeface="맑은 고딕"/>
                </a:rPr>
                <a:t>	primary key(ap_mac)</a:t>
              </a:r>
              <a:endParaRPr lang="en-US" altLang="ko-KR" sz="2400">
                <a:latin typeface="맑은 고딕"/>
                <a:ea typeface="맑은 고딕"/>
                <a:cs typeface="맑은 고딕"/>
              </a:endParaRPr>
            </a:p>
            <a:p>
              <a:pPr>
                <a:defRPr lang="ko-KR" altLang="en-US"/>
              </a:pPr>
              <a:r>
                <a:rPr lang="en-US" altLang="ko-KR" sz="2400">
                  <a:latin typeface="맑은 고딕"/>
                  <a:ea typeface="맑은 고딕"/>
                  <a:cs typeface="맑은 고딕"/>
                </a:rPr>
                <a:t>);</a:t>
              </a:r>
              <a:endParaRPr lang="en-US" altLang="ko-KR" sz="2400">
                <a:latin typeface="맑은 고딕"/>
                <a:ea typeface="맑은 고딕"/>
                <a:cs typeface="맑은 고딕"/>
              </a:endParaRPr>
            </a:p>
            <a:p>
              <a:pPr>
                <a:defRPr lang="ko-KR" altLang="en-US"/>
              </a:pPr>
              <a:endParaRPr lang="en-US" altLang="ko-KR" sz="2400"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13" name="Picture 2" descr="C:\Users\CCIT\Desktop\이미지\CCIT School Identity\CCIT_Symbol-02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60650" y="420009"/>
            <a:ext cx="3718766" cy="73684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/>
        </p:nvSpPr>
        <p:spPr>
          <a:xfrm>
            <a:off x="1346777" y="288636"/>
            <a:ext cx="9601200" cy="1036850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p>
            <a:pPr algn="l" defTabSz="858145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200" b="0" i="0" u="none" kern="1200" mc:Ignorable="hp" hp:hslEmbossed="0">
                <a:solidFill>
                  <a:schemeClr val="bg1"/>
                </a:solidFill>
                <a:latin typeface="맑은 고딕"/>
                <a:ea typeface="맑은 고딕"/>
                <a:cs typeface="+mj-cs"/>
              </a:rPr>
              <a:t>Table </a:t>
            </a:r>
            <a:r>
              <a:rPr xmlns:mc="http://schemas.openxmlformats.org/markup-compatibility/2006" xmlns:hp="http://schemas.haansoft.com/office/presentation/8.0" lang="ko-KR" altLang="en-US" sz="3200" b="0" i="0" u="none" kern="1200" mc:Ignorable="hp" hp:hslEmbossed="0">
                <a:solidFill>
                  <a:schemeClr val="bg1"/>
                </a:solidFill>
                <a:latin typeface="맑은 고딕"/>
                <a:ea typeface="맑은 고딕"/>
                <a:cs typeface="+mj-cs"/>
              </a:rPr>
              <a:t>구성</a:t>
            </a:r>
            <a:endParaRPr xmlns:mc="http://schemas.openxmlformats.org/markup-compatibility/2006" xmlns:hp="http://schemas.haansoft.com/office/presentation/8.0" lang="ko-KR" altLang="en-US" sz="3200" b="0" i="0" u="none" kern="1200" mc:Ignorable="hp" hp:hslEmbossed="0">
              <a:solidFill>
                <a:schemeClr val="bg1"/>
              </a:solidFill>
              <a:latin typeface="맑은 고딕"/>
              <a:ea typeface="맑은 고딕"/>
              <a:cs typeface="+mj-cs"/>
            </a:endParaRPr>
          </a:p>
        </p:txBody>
      </p:sp>
      <p:pic>
        <p:nvPicPr>
          <p:cNvPr id="6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851794" y="2849032"/>
            <a:ext cx="5177500" cy="2448000"/>
          </a:xfrm>
          <a:prstGeom prst="rect">
            <a:avLst/>
          </a:prstGeom>
        </p:spPr>
      </p:pic>
      <p:pic>
        <p:nvPicPr>
          <p:cNvPr id="7" name=""/>
          <p:cNvPicPr/>
          <p:nvPr/>
        </p:nvPicPr>
        <p:blipFill rotWithShape="1">
          <a:blip r:embed="rId3"/>
          <a:srcRect l="590" t="1770" r="1780" b="4720"/>
          <a:stretch>
            <a:fillRect/>
          </a:stretch>
        </p:blipFill>
        <p:spPr>
          <a:xfrm>
            <a:off x="6452052" y="2819456"/>
            <a:ext cx="5148636" cy="2448000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2818533" y="2317749"/>
            <a:ext cx="3506932" cy="3675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b="1"/>
              <a:t>ap_data</a:t>
            </a:r>
            <a:endParaRPr lang="en-US" altLang="ko-KR" b="1"/>
          </a:p>
        </p:txBody>
      </p:sp>
      <p:sp>
        <p:nvSpPr>
          <p:cNvPr id="9" name=""/>
          <p:cNvSpPr txBox="1"/>
          <p:nvPr/>
        </p:nvSpPr>
        <p:spPr>
          <a:xfrm>
            <a:off x="8354580" y="2332181"/>
            <a:ext cx="3073976" cy="3620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b="1"/>
              <a:t>dev_data</a:t>
            </a:r>
            <a:endParaRPr lang="en-US" altLang="ko-KR" b="1"/>
          </a:p>
        </p:txBody>
      </p:sp>
      <p:pic>
        <p:nvPicPr>
          <p:cNvPr id="10" name="Picture 2" descr="C:\Users\CCIT\Desktop\이미지\CCIT School Identity\CCIT_Symbol-02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432809" y="521032"/>
            <a:ext cx="3718766" cy="73684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Table </a:t>
            </a:r>
            <a:r>
              <a:rPr lang="ko-KR" altLang="en-US"/>
              <a:t>구성</a:t>
            </a:r>
            <a:endParaRPr lang="ko-KR" altLang="en-US"/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5227" y="2185956"/>
            <a:ext cx="10414726" cy="3553588"/>
          </a:xfrm>
          <a:prstGeom prst="rect">
            <a:avLst/>
          </a:prstGeom>
        </p:spPr>
      </p:pic>
      <p:pic>
        <p:nvPicPr>
          <p:cNvPr id="39" name="Picture 2" descr="C:\Users\CCIT\Desktop\이미지\CCIT School Identity\CCIT_Symbol-02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447242" y="492167"/>
            <a:ext cx="3718766" cy="73684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Table </a:t>
            </a:r>
            <a:r>
              <a:rPr lang="ko-KR" altLang="en-US"/>
              <a:t>구성</a:t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38668" y="2545328"/>
            <a:ext cx="9531140" cy="2651613"/>
          </a:xfrm>
          <a:prstGeom prst="rect">
            <a:avLst/>
          </a:prstGeom>
        </p:spPr>
      </p:pic>
      <p:pic>
        <p:nvPicPr>
          <p:cNvPr id="7" name="Picture 2" descr="C:\Users\CCIT\Desktop\이미지\CCIT School Identity\CCIT_Symbol-02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389513" y="492169"/>
            <a:ext cx="3718766" cy="73684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 rotWithShape="1"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Line 4"/>
          <p:cNvSpPr>
            <a:spLocks noChangeShapeType="1"/>
          </p:cNvSpPr>
          <p:nvPr/>
        </p:nvSpPr>
        <p:spPr>
          <a:xfrm>
            <a:off x="1936750" y="1604963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tailEnd type="oval" w="lg" len="lg"/>
          </a:ln>
          <a:effectLst/>
        </p:spPr>
        <p:txBody>
          <a:bodyPr wrap="square" anchor="ctr"/>
          <a:lstStyle/>
          <a:p>
            <a:pPr>
              <a:defRPr lang="ko-KR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/>
              <a:buNone/>
              <a:defRPr lang="ko-KR"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>
          <a:xfrm>
            <a:off x="896620" y="609600"/>
            <a:ext cx="2442845" cy="63627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None/>
              <a:defRPr lang="ko-KR"/>
            </a:pPr>
            <a:r>
              <a:rPr lang="en-US" altLang="ko-KR" sz="3600">
                <a:solidFill>
                  <a:schemeClr val="bg1"/>
                </a:solidFill>
                <a:latin typeface="Arial Black"/>
                <a:ea typeface="가는각진제목체"/>
              </a:rPr>
              <a:t>Con</a:t>
            </a:r>
            <a:r>
              <a:rPr lang="en-US" altLang="ko-KR" sz="3600" b="1">
                <a:solidFill>
                  <a:schemeClr val="bg1">
                    <a:lumMod val="50000"/>
                  </a:schemeClr>
                </a:solidFill>
                <a:latin typeface="Arial Black"/>
                <a:ea typeface="가는각진제목체"/>
              </a:rPr>
              <a:t>tents</a:t>
            </a:r>
            <a:endParaRPr lang="en-US" altLang="ko-KR" sz="3600" b="1">
              <a:solidFill>
                <a:schemeClr val="bg1">
                  <a:lumMod val="50000"/>
                </a:schemeClr>
              </a:solidFill>
              <a:latin typeface="Arial Black"/>
              <a:ea typeface="가는각진제목체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>
          <a:xfrm>
            <a:off x="1944688" y="1130300"/>
            <a:ext cx="1342230" cy="3907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/>
              <a:buNone/>
              <a:defRPr lang="ko-KR"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/>
            </a:endParaRPr>
          </a:p>
        </p:txBody>
      </p:sp>
      <p:sp>
        <p:nvSpPr>
          <p:cNvPr id="21" name="Line 9"/>
          <p:cNvSpPr>
            <a:spLocks noChangeShapeType="1"/>
          </p:cNvSpPr>
          <p:nvPr/>
        </p:nvSpPr>
        <p:spPr>
          <a:xfrm>
            <a:off x="3286916" y="1521070"/>
            <a:ext cx="2" cy="500256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 lang="ko-KR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34" name="제목 2"/>
          <p:cNvSpPr txBox="1"/>
          <p:nvPr/>
        </p:nvSpPr>
        <p:spPr>
          <a:xfrm>
            <a:off x="2615803" y="2204403"/>
            <a:ext cx="6162675" cy="485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/>
        </p:spPr>
        <p:txBody>
          <a:bodyPr lIns="144000" anchor="ctr"/>
          <a:lstStyle/>
          <a:p>
            <a:pPr marL="288000" indent="-216000">
              <a:defRPr lang="ko-KR"/>
            </a:pPr>
            <a:endParaRPr lang="ko-KR" altLang="en-US" sz="2000" b="1" spc="-8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5" name="제목 3"/>
          <p:cNvSpPr txBox="1"/>
          <p:nvPr/>
        </p:nvSpPr>
        <p:spPr>
          <a:xfrm>
            <a:off x="2798365" y="2269490"/>
            <a:ext cx="5821363" cy="385763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/>
          <a:p>
            <a:pPr marL="609600" indent="-609600" defTabSz="394284">
              <a:lnSpc>
                <a:spcPct val="150000"/>
              </a:lnSpc>
              <a:spcBef>
                <a:spcPct val="20000"/>
              </a:spcBef>
              <a:defRPr lang="ko-KR"/>
            </a:pPr>
            <a:r>
              <a:rPr lang="en-US" altLang="ko-KR" sz="2000" b="1">
                <a:latin typeface="+mj-ea"/>
                <a:cs typeface="Arial"/>
              </a:rPr>
              <a:t>Ⅰ.	</a:t>
            </a:r>
            <a:r>
              <a:rPr lang="ko-KR" altLang="en-US" sz="2000" b="1">
                <a:latin typeface="+mj-ea"/>
                <a:cs typeface="Arial"/>
              </a:rPr>
              <a:t>무선 통신</a:t>
            </a:r>
            <a:endParaRPr lang="ko-KR" altLang="en-US" sz="2000" b="1">
              <a:latin typeface="+mj-ea"/>
              <a:cs typeface="Arial"/>
            </a:endParaRPr>
          </a:p>
        </p:txBody>
      </p:sp>
      <p:sp>
        <p:nvSpPr>
          <p:cNvPr id="36" name="제목 2"/>
          <p:cNvSpPr txBox="1"/>
          <p:nvPr/>
        </p:nvSpPr>
        <p:spPr>
          <a:xfrm>
            <a:off x="2615803" y="4390390"/>
            <a:ext cx="6162675" cy="485775"/>
          </a:xfrm>
          <a:prstGeom prst="rect">
            <a:avLst/>
          </a:prstGeom>
          <a:solidFill>
            <a:schemeClr val="bg1"/>
          </a:solidFill>
          <a:effectLst/>
        </p:spPr>
        <p:txBody>
          <a:bodyPr lIns="144000" anchor="ctr"/>
          <a:lstStyle/>
          <a:p>
            <a:pPr>
              <a:defRPr lang="ko-KR"/>
            </a:pPr>
            <a:endParaRPr lang="ko-KR" altLang="en-US" sz="2000"/>
          </a:p>
        </p:txBody>
      </p:sp>
      <p:sp>
        <p:nvSpPr>
          <p:cNvPr id="37" name="제목 1"/>
          <p:cNvSpPr txBox="1"/>
          <p:nvPr/>
        </p:nvSpPr>
        <p:spPr>
          <a:xfrm>
            <a:off x="2826940" y="4399915"/>
            <a:ext cx="5821363" cy="3857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atinLnBrk="1">
              <a:lnSpc>
                <a:spcPct val="150000"/>
              </a:lnSpc>
              <a:spcBef>
                <a:spcPct val="20000"/>
              </a:spcBef>
              <a:defRPr lang="ko-KR" altLang="en-US"/>
            </a:pPr>
            <a:r>
              <a:rPr lang="en-US" altLang="ko-KR" sz="2000" b="1">
                <a:solidFill>
                  <a:srgbClr val="7f7f7f"/>
                </a:solidFill>
                <a:latin typeface="맑은 고딕"/>
                <a:cs typeface="Arial"/>
              </a:rPr>
              <a:t>Ⅳ.   </a:t>
            </a:r>
            <a:r>
              <a:rPr lang="ko-KR" altLang="en-US" sz="2000" b="1">
                <a:solidFill>
                  <a:srgbClr val="7f7f7f"/>
                </a:solidFill>
                <a:latin typeface="맑은 고딕"/>
                <a:cs typeface="Arial"/>
              </a:rPr>
              <a:t>시연</a:t>
            </a:r>
            <a:endParaRPr lang="ko-KR" altLang="en-US" sz="2000" b="1">
              <a:solidFill>
                <a:srgbClr val="7f7f7f"/>
              </a:solidFill>
              <a:latin typeface="맑은 고딕"/>
              <a:cs typeface="Arial"/>
            </a:endParaRPr>
          </a:p>
        </p:txBody>
      </p:sp>
      <p:sp>
        <p:nvSpPr>
          <p:cNvPr id="38" name="제목 2"/>
          <p:cNvSpPr txBox="1"/>
          <p:nvPr/>
        </p:nvSpPr>
        <p:spPr>
          <a:xfrm>
            <a:off x="2615803" y="3661728"/>
            <a:ext cx="6162675" cy="485775"/>
          </a:xfrm>
          <a:prstGeom prst="rect">
            <a:avLst/>
          </a:prstGeom>
          <a:solidFill>
            <a:schemeClr val="bg1"/>
          </a:solidFill>
          <a:effectLst/>
        </p:spPr>
        <p:txBody>
          <a:bodyPr lIns="144000" anchor="ctr"/>
          <a:lstStyle/>
          <a:p>
            <a:pPr>
              <a:defRPr lang="ko-KR"/>
            </a:pPr>
            <a:endParaRPr lang="ko-KR" altLang="en-US" sz="2000"/>
          </a:p>
        </p:txBody>
      </p:sp>
      <p:sp>
        <p:nvSpPr>
          <p:cNvPr id="39" name="제목 1"/>
          <p:cNvSpPr txBox="1"/>
          <p:nvPr/>
        </p:nvSpPr>
        <p:spPr>
          <a:xfrm>
            <a:off x="2826940" y="3671253"/>
            <a:ext cx="5821363" cy="3857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atinLnBrk="1">
              <a:lnSpc>
                <a:spcPct val="150000"/>
              </a:lnSpc>
              <a:spcBef>
                <a:spcPct val="20000"/>
              </a:spcBef>
              <a:defRPr lang="ko-KR" altLang="en-US"/>
            </a:pPr>
            <a:r>
              <a:rPr lang="en-US" altLang="ko-KR" sz="2000" b="1">
                <a:solidFill>
                  <a:srgbClr val="7f7f7f"/>
                </a:solidFill>
                <a:latin typeface="맑은 고딕"/>
                <a:cs typeface="Arial"/>
              </a:rPr>
              <a:t>Ⅲ.   </a:t>
            </a:r>
            <a:r>
              <a:rPr lang="ko-KR" altLang="en-US" sz="2000" b="1">
                <a:solidFill>
                  <a:srgbClr val="7f7f7f"/>
                </a:solidFill>
                <a:latin typeface="맑은 고딕"/>
                <a:cs typeface="Arial"/>
              </a:rPr>
              <a:t>개발 환경</a:t>
            </a:r>
            <a:endParaRPr lang="ko-KR" altLang="en-US" sz="2000" b="1">
              <a:solidFill>
                <a:srgbClr val="7f7f7f"/>
              </a:solidFill>
              <a:latin typeface="맑은 고딕"/>
              <a:cs typeface="Arial"/>
            </a:endParaRPr>
          </a:p>
        </p:txBody>
      </p:sp>
      <p:sp>
        <p:nvSpPr>
          <p:cNvPr id="40" name="제목 2"/>
          <p:cNvSpPr txBox="1"/>
          <p:nvPr/>
        </p:nvSpPr>
        <p:spPr>
          <a:xfrm>
            <a:off x="2615803" y="2933065"/>
            <a:ext cx="6162675" cy="485775"/>
          </a:xfrm>
          <a:prstGeom prst="rect">
            <a:avLst/>
          </a:prstGeom>
          <a:solidFill>
            <a:schemeClr val="bg1"/>
          </a:solidFill>
          <a:effectLst/>
        </p:spPr>
        <p:txBody>
          <a:bodyPr lIns="144000" anchor="ctr"/>
          <a:lstStyle/>
          <a:p>
            <a:pPr marL="288000" indent="-216000">
              <a:defRPr lang="ko-KR"/>
            </a:pPr>
            <a:endParaRPr lang="ko-KR" altLang="en-US" sz="2000" b="1" spc="-8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1" name="직사각형 18"/>
          <p:cNvSpPr/>
          <p:nvPr/>
        </p:nvSpPr>
        <p:spPr>
          <a:xfrm>
            <a:off x="5857794" y="348817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2" name="제목 1"/>
          <p:cNvSpPr txBox="1"/>
          <p:nvPr/>
        </p:nvSpPr>
        <p:spPr>
          <a:xfrm>
            <a:off x="2817812" y="2966720"/>
            <a:ext cx="5821363" cy="3857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atinLnBrk="1">
              <a:lnSpc>
                <a:spcPct val="150000"/>
              </a:lnSpc>
              <a:spcBef>
                <a:spcPct val="20000"/>
              </a:spcBef>
              <a:defRPr lang="ko-KR" altLang="en-US"/>
            </a:pPr>
            <a:r>
              <a:rPr lang="en-US" altLang="ko-KR" sz="2000" b="1">
                <a:solidFill>
                  <a:schemeClr val="bg2">
                    <a:lumMod val="50000"/>
                  </a:schemeClr>
                </a:solidFill>
                <a:latin typeface="맑은 고딕"/>
                <a:cs typeface="Arial"/>
              </a:rPr>
              <a:t>Ⅱ</a:t>
            </a:r>
            <a:r>
              <a:rPr lang="en-US" altLang="ko-KR" sz="2000" b="1">
                <a:solidFill>
                  <a:srgbClr val="7f7f7f"/>
                </a:solidFill>
                <a:latin typeface="맑은 고딕"/>
                <a:cs typeface="Arial"/>
              </a:rPr>
              <a:t>.</a:t>
            </a:r>
            <a:r>
              <a:rPr lang="ko-KR" altLang="en-US" sz="2000" b="1">
                <a:solidFill>
                  <a:srgbClr val="7f7f7f"/>
                </a:solidFill>
                <a:latin typeface="맑은 고딕"/>
                <a:cs typeface="Arial"/>
              </a:rPr>
              <a:t>  프로그램 동작 원리</a:t>
            </a:r>
            <a:endParaRPr lang="ko-KR" altLang="en-US" sz="2000" b="1">
              <a:solidFill>
                <a:srgbClr val="7f7f7f"/>
              </a:solidFill>
              <a:latin typeface="맑은 고딕"/>
              <a:cs typeface="Arial"/>
            </a:endParaRPr>
          </a:p>
        </p:txBody>
      </p:sp>
      <p:sp>
        <p:nvSpPr>
          <p:cNvPr id="43" name="제목 2"/>
          <p:cNvSpPr txBox="1"/>
          <p:nvPr/>
        </p:nvSpPr>
        <p:spPr>
          <a:xfrm>
            <a:off x="2606675" y="5040194"/>
            <a:ext cx="6162675" cy="485775"/>
          </a:xfrm>
          <a:prstGeom prst="rect">
            <a:avLst/>
          </a:prstGeom>
          <a:solidFill>
            <a:schemeClr val="bg1"/>
          </a:solidFill>
          <a:effectLst/>
        </p:spPr>
        <p:txBody>
          <a:bodyPr lIns="144000" anchor="ctr"/>
          <a:lstStyle/>
          <a:p>
            <a:pPr>
              <a:defRPr lang="ko-KR"/>
            </a:pPr>
            <a:endParaRPr lang="ko-KR" altLang="en-US" sz="2000"/>
          </a:p>
        </p:txBody>
      </p:sp>
      <p:sp>
        <p:nvSpPr>
          <p:cNvPr id="44" name="제목 1"/>
          <p:cNvSpPr txBox="1"/>
          <p:nvPr/>
        </p:nvSpPr>
        <p:spPr>
          <a:xfrm>
            <a:off x="2817812" y="5049719"/>
            <a:ext cx="5821363" cy="3857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atinLnBrk="1">
              <a:lnSpc>
                <a:spcPct val="150000"/>
              </a:lnSpc>
              <a:spcBef>
                <a:spcPct val="20000"/>
              </a:spcBef>
              <a:defRPr lang="ko-KR" altLang="en-US"/>
            </a:pPr>
            <a:r>
              <a:rPr lang="en-US" altLang="ko-KR" sz="2000" b="1">
                <a:solidFill>
                  <a:srgbClr val="7f7f7f"/>
                </a:solidFill>
                <a:latin typeface="맑은 고딕"/>
                <a:cs typeface="Arial"/>
              </a:rPr>
              <a:t>Ⅴ.   Q &amp; A</a:t>
            </a:r>
            <a:endParaRPr lang="en-US" altLang="ko-KR" sz="2000" b="1">
              <a:solidFill>
                <a:srgbClr val="7f7f7f"/>
              </a:solidFill>
              <a:latin typeface="맑은 고딕"/>
              <a:cs typeface="Arial"/>
            </a:endParaRPr>
          </a:p>
        </p:txBody>
      </p:sp>
      <p:pic>
        <p:nvPicPr>
          <p:cNvPr id="45" name="Picture 2" descr="C:\Users\CCIT\Desktop\이미지\CCIT School Identity\CCIT_Symbol-02.pn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302922" y="5745348"/>
            <a:ext cx="3718766" cy="73684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Adeauth </a:t>
            </a:r>
            <a:r>
              <a:rPr lang="ko-KR" altLang="en-US"/>
              <a:t>웹페이지 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74944" y="1901392"/>
            <a:ext cx="4384384" cy="3894966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7500" y="1911764"/>
            <a:ext cx="3547343" cy="199538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8315" y="3923652"/>
            <a:ext cx="3446319" cy="1938554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283861" y="1882448"/>
            <a:ext cx="3662795" cy="2060322"/>
          </a:xfrm>
          <a:prstGeom prst="rect">
            <a:avLst/>
          </a:prstGeom>
        </p:spPr>
      </p:pic>
      <p:pic>
        <p:nvPicPr>
          <p:cNvPr id="8" name="Picture 2" descr="C:\Users\CCIT\Desktop\이미지\CCIT School Identity\CCIT_Symbol-02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8418376" y="521028"/>
            <a:ext cx="3718766" cy="73684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>
          <a:xfrm>
            <a:off x="0" y="1501139"/>
            <a:ext cx="12192000" cy="3855721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/>
              <a:buNone/>
              <a:defRPr lang="ko-KR"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>
          <a:xfrm>
            <a:off x="3990295" y="3128991"/>
            <a:ext cx="4187869" cy="57432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None/>
              <a:defRPr lang="ko-KR"/>
            </a:pPr>
            <a:r>
              <a:rPr lang="ko-KR" altLang="en-US" sz="3200">
                <a:solidFill>
                  <a:schemeClr val="bg1"/>
                </a:solidFill>
                <a:latin typeface="HY견고딕"/>
                <a:ea typeface="HY견고딕"/>
              </a:rPr>
              <a:t>시 연</a:t>
            </a:r>
            <a:endParaRPr lang="ko-KR" altLang="en-US" sz="3200">
              <a:solidFill>
                <a:schemeClr val="bg1"/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>
          <a:xfrm>
            <a:off x="0" y="1501139"/>
            <a:ext cx="12192000" cy="3855721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/>
              <a:buNone/>
              <a:defRPr lang="ko-KR"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>
          <a:xfrm>
            <a:off x="3990295" y="3128991"/>
            <a:ext cx="4187869" cy="106962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None/>
              <a:defRPr lang="ko-KR"/>
            </a:pPr>
            <a:r>
              <a:rPr lang="en-US" altLang="ko-KR" sz="3200">
                <a:solidFill>
                  <a:schemeClr val="bg1"/>
                </a:solidFill>
                <a:latin typeface="HY견고딕"/>
                <a:ea typeface="HY견고딕"/>
              </a:rPr>
              <a:t>Q &amp; A</a:t>
            </a:r>
            <a:endParaRPr lang="en-US" altLang="ko-KR" sz="3200">
              <a:solidFill>
                <a:schemeClr val="bg1"/>
              </a:solidFill>
              <a:latin typeface="HY견고딕"/>
              <a:ea typeface="HY견고딕"/>
            </a:endParaRPr>
          </a:p>
          <a:p>
            <a:pPr algn="ctr" latinLnBrk="0">
              <a:lnSpc>
                <a:spcPct val="100000"/>
              </a:lnSpc>
              <a:spcBef>
                <a:spcPct val="0"/>
              </a:spcBef>
              <a:buNone/>
              <a:defRPr lang="ko-KR"/>
            </a:pPr>
            <a:r>
              <a:rPr lang="ko-KR" altLang="en-US" sz="3200">
                <a:solidFill>
                  <a:schemeClr val="bg1"/>
                </a:solidFill>
                <a:latin typeface="HY견고딕"/>
                <a:ea typeface="HY견고딕"/>
              </a:rPr>
              <a:t>감사합니다</a:t>
            </a:r>
            <a:endParaRPr lang="ko-KR" altLang="en-US" sz="3200">
              <a:solidFill>
                <a:schemeClr val="bg1"/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>
          <a:xfrm>
            <a:off x="0" y="1493519"/>
            <a:ext cx="12192000" cy="3855721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/>
              <a:buNone/>
              <a:defRPr lang="ko-KR"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>
          <a:xfrm>
            <a:off x="4956131" y="3141835"/>
            <a:ext cx="4187869" cy="57432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None/>
              <a:defRPr lang="ko-KR"/>
            </a:pPr>
            <a:r>
              <a:rPr lang="ko-KR" altLang="en-US" sz="3200">
                <a:solidFill>
                  <a:schemeClr val="bg1"/>
                </a:solidFill>
                <a:latin typeface="HY견고딕"/>
                <a:ea typeface="HY견고딕"/>
              </a:rPr>
              <a:t>무선 통신</a:t>
            </a:r>
            <a:endParaRPr lang="ko-KR" altLang="en-US" sz="3200">
              <a:solidFill>
                <a:schemeClr val="bg1"/>
              </a:solidFill>
              <a:latin typeface="HY견고딕"/>
              <a:ea typeface="HY견고딕"/>
            </a:endParaRPr>
          </a:p>
        </p:txBody>
      </p:sp>
      <p:pic>
        <p:nvPicPr>
          <p:cNvPr id="4" name="Picture 2" descr="C:\Users\CCIT\Desktop\이미지\CCIT School Identity\CCIT_Symbol-02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31785" y="5831940"/>
            <a:ext cx="3718766" cy="73684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 rotWithShape="1"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27442" y="5603009"/>
            <a:ext cx="11794838" cy="1254991"/>
          </a:xfrm>
        </p:spPr>
        <p:txBody>
          <a:bodyPr/>
          <a:lstStyle/>
          <a:p>
            <a:pPr algn="ctr">
              <a:buNone/>
              <a:defRPr lang="ko-KR" altLang="en-US"/>
            </a:pPr>
            <a:r>
              <a:rPr lang="ko-KR" altLang="en-US" sz="2200" b="0" spc="-100"/>
              <a:t>보통 공유기를 </a:t>
            </a:r>
            <a:r>
              <a:rPr lang="en-US" altLang="ko-KR" sz="2200" b="0" spc="-100"/>
              <a:t>AP</a:t>
            </a:r>
            <a:r>
              <a:rPr lang="ko-KR" altLang="en-US" sz="2200" b="0" spc="-100"/>
              <a:t>라하며 </a:t>
            </a:r>
            <a:r>
              <a:rPr lang="en-US" altLang="ko-KR" sz="2200" b="0" spc="-100"/>
              <a:t>AP</a:t>
            </a:r>
            <a:r>
              <a:rPr lang="ko-KR" altLang="en-US" sz="2200" b="0" spc="-100"/>
              <a:t>에 연결된 장치들(스마트폰, 노트북) 등을 </a:t>
            </a:r>
            <a:r>
              <a:rPr lang="en-US" altLang="ko-KR" sz="2200" b="0" spc="-100"/>
              <a:t>Station</a:t>
            </a:r>
            <a:r>
              <a:rPr lang="ko-KR" altLang="en-US" sz="2200" b="0" spc="-100"/>
              <a:t>이라 한다</a:t>
            </a:r>
            <a:r>
              <a:rPr lang="ko-KR" altLang="en-US" b="0" spc="-100"/>
              <a:t>.</a:t>
            </a:r>
            <a:endParaRPr lang="ko-KR" altLang="en-US" b="0" spc="-100"/>
          </a:p>
        </p:txBody>
      </p:sp>
      <p:sp>
        <p:nvSpPr>
          <p:cNvPr id="7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무선통신</a:t>
            </a:r>
            <a:endParaRPr lang="ko-KR" altLang="en-US"/>
          </a:p>
        </p:txBody>
      </p:sp>
      <p:pic>
        <p:nvPicPr>
          <p:cNvPr id="9" name="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2460536" y="1941818"/>
            <a:ext cx="2808000" cy="262800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186498" y="1927246"/>
            <a:ext cx="2710197" cy="2628000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2855333" y="4698998"/>
            <a:ext cx="2408672" cy="36639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b="1"/>
              <a:t>AP</a:t>
            </a:r>
            <a:r>
              <a:rPr lang="ko-KR" altLang="en-US" b="1"/>
              <a:t>(</a:t>
            </a:r>
            <a:r>
              <a:rPr lang="en-US" altLang="ko-KR" b="1"/>
              <a:t>Access Point)</a:t>
            </a:r>
            <a:endParaRPr lang="en-US" altLang="ko-KR" b="1"/>
          </a:p>
        </p:txBody>
      </p:sp>
      <p:sp>
        <p:nvSpPr>
          <p:cNvPr id="12" name=""/>
          <p:cNvSpPr txBox="1"/>
          <p:nvPr/>
        </p:nvSpPr>
        <p:spPr>
          <a:xfrm>
            <a:off x="8080374" y="4699000"/>
            <a:ext cx="1573068" cy="3663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b="1"/>
              <a:t>Station</a:t>
            </a:r>
            <a:endParaRPr lang="en-US" altLang="ko-KR" b="1"/>
          </a:p>
        </p:txBody>
      </p:sp>
      <p:pic>
        <p:nvPicPr>
          <p:cNvPr id="13" name="Picture 2" descr="C:\Users\CCIT\Desktop\이미지\CCIT School Identity\CCIT_Symbol-02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8548267" y="521032"/>
            <a:ext cx="3718766" cy="73684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무선 네트워크 용어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 rot="10786271" flipV="1">
            <a:off x="2469143" y="3030911"/>
            <a:ext cx="2813227" cy="1490284"/>
          </a:xfrm>
          <a:ln algn="ctr">
            <a:noFill/>
          </a:ln>
        </p:spPr>
        <p:style>
          <a:lnRef idx="3">
            <a:schemeClr val="accent4"/>
          </a:lnRef>
          <a:fillRef idx="0">
            <a:schemeClr val="accent4"/>
          </a:fillRef>
          <a:effectRef idx="3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anchor="t">
            <a:normAutofit/>
          </a:bodyPr>
          <a:lstStyle/>
          <a:p>
            <a:pPr algn="ctr">
              <a:buNone/>
              <a:defRPr lang="ko-KR" altLang="en-US"/>
            </a:pPr>
            <a:r>
              <a:rPr lang="en-US" altLang="ko-KR" sz="8000" b="1"/>
              <a:t>SSID</a:t>
            </a:r>
            <a:endParaRPr lang="ko-KR" altLang="en-US" sz="8000" b="1"/>
          </a:p>
        </p:txBody>
      </p:sp>
      <p:sp>
        <p:nvSpPr>
          <p:cNvPr id="5" name=""/>
          <p:cNvSpPr txBox="1"/>
          <p:nvPr/>
        </p:nvSpPr>
        <p:spPr>
          <a:xfrm>
            <a:off x="3404462" y="5160818"/>
            <a:ext cx="8457048" cy="64233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SSID(Service Set Identifier) WLAN</a:t>
            </a:r>
            <a:r>
              <a:rPr lang="ko-KR" altLang="en-US"/>
              <a:t>의 </a:t>
            </a:r>
            <a:r>
              <a:rPr lang="en-US" altLang="ko-KR"/>
              <a:t>NETWORK</a:t>
            </a:r>
            <a:r>
              <a:rPr lang="ko-KR" altLang="en-US"/>
              <a:t> 이름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BSSID(Basic Service Set Identifier) AP</a:t>
            </a:r>
            <a:r>
              <a:rPr lang="ko-KR" altLang="en-US"/>
              <a:t>의 </a:t>
            </a:r>
            <a:r>
              <a:rPr lang="en-US" altLang="ko-KR"/>
              <a:t>MAC</a:t>
            </a:r>
            <a:r>
              <a:rPr lang="ko-KR" altLang="en-US"/>
              <a:t>주소</a:t>
            </a:r>
            <a:endParaRPr lang="ko-KR" altLang="en-US"/>
          </a:p>
        </p:txBody>
      </p:sp>
      <p:sp>
        <p:nvSpPr>
          <p:cNvPr id="6" name="내용 개체 틀 2"/>
          <p:cNvSpPr/>
          <p:nvPr/>
        </p:nvSpPr>
        <p:spPr>
          <a:xfrm rot="10786271" flipV="1">
            <a:off x="6688600" y="2922472"/>
            <a:ext cx="3347314" cy="1490284"/>
          </a:xfrm>
          <a:prstGeom prst="rect">
            <a:avLst/>
          </a:prstGeom>
          <a:ln algn="ctr">
            <a:noFill/>
          </a:ln>
        </p:spPr>
        <p:style>
          <a:lnRef idx="3">
            <a:schemeClr val="accent4"/>
          </a:lnRef>
          <a:fillRef idx="0">
            <a:schemeClr val="accent4"/>
          </a:fillRef>
          <a:effectRef idx="3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anchor="t">
            <a:normAutofit/>
          </a:bodyPr>
          <a:p>
            <a:pPr marL="274320" indent="-274320" algn="ctr" defTabSz="871876" eaLnBrk="1" latinLnBrk="1" hangingPunct="1">
              <a:lnSpc>
                <a:spcPct val="90000"/>
              </a:lnSpc>
              <a:spcBef>
                <a:spcPts val="18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8000" b="1" i="0" u="none" kern="120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BSSID</a:t>
            </a:r>
            <a:endParaRPr xmlns:mc="http://schemas.openxmlformats.org/markup-compatibility/2006" xmlns:hp="http://schemas.haansoft.com/office/presentation/8.0" lang="en-US" altLang="ko-KR" sz="8000" b="1" i="0" u="none" kern="120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Picture 2" descr="C:\Users\CCIT\Desktop\이미지\CCIT School Identity\CCIT_Symbol-02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432807" y="535461"/>
            <a:ext cx="3718766" cy="73684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AP</a:t>
            </a:r>
            <a:r>
              <a:rPr lang="ko-KR" altLang="en-US"/>
              <a:t>의 통신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27333" y="5530850"/>
            <a:ext cx="9601200" cy="1327150"/>
          </a:xfrm>
        </p:spPr>
        <p:txBody>
          <a:bodyPr/>
          <a:lstStyle/>
          <a:p>
            <a:pPr algn="ctr">
              <a:buNone/>
              <a:defRPr lang="ko-KR" altLang="en-US"/>
            </a:pPr>
            <a:r>
              <a:rPr lang="en-US" altLang="ko-KR"/>
              <a:t>AP</a:t>
            </a:r>
            <a:r>
              <a:rPr lang="ko-KR" altLang="en-US"/>
              <a:t>는 각자 사용하는 </a:t>
            </a:r>
            <a:r>
              <a:rPr lang="en-US" altLang="ko-KR"/>
              <a:t>Channel </a:t>
            </a:r>
            <a:r>
              <a:rPr lang="ko-KR" altLang="en-US"/>
              <a:t>주파수 대역이 존재함 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76279" y="2287757"/>
            <a:ext cx="3699215" cy="2596704"/>
          </a:xfrm>
          <a:prstGeom prst="rect">
            <a:avLst/>
          </a:prstGeom>
        </p:spPr>
      </p:pic>
      <p:pic>
        <p:nvPicPr>
          <p:cNvPr id="5" name="Picture 2" descr="C:\Users\CCIT\Desktop\이미지\CCIT School Identity\CCIT_Symbol-02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432808" y="578758"/>
            <a:ext cx="3718766" cy="73684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1762" y="5032663"/>
            <a:ext cx="6714835" cy="1442604"/>
          </a:xfrm>
        </p:spPr>
        <p:txBody>
          <a:bodyPr/>
          <a:lstStyle/>
          <a:p>
            <a:pPr>
              <a:buNone/>
              <a:defRPr lang="ko-KR" altLang="en-US"/>
            </a:pPr>
            <a:endParaRPr lang="en-US" altLang="ko-KR"/>
          </a:p>
          <a:p>
            <a:pPr>
              <a:buNone/>
              <a:defRPr lang="ko-KR" altLang="en-US"/>
            </a:pP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 idx="0"/>
          </p:nvPr>
        </p:nvSpPr>
        <p:spPr>
          <a:xfrm>
            <a:off x="1295400" y="255134"/>
            <a:ext cx="9601200" cy="1036850"/>
          </a:xfrm>
        </p:spPr>
        <p:txBody>
          <a:bodyPr vert="horz" lIns="91440" tIns="45720" rIns="91440" bIns="45720" anchor="b">
            <a:normAutofit/>
          </a:bodyPr>
          <a:lstStyle/>
          <a:p>
            <a:pPr>
              <a:defRPr lang="ko-KR" altLang="en-US"/>
            </a:pPr>
            <a:r>
              <a:rPr lang="en-US" altLang="ko-KR"/>
              <a:t>AP</a:t>
            </a:r>
            <a:r>
              <a:rPr lang="ko-KR" altLang="en-US"/>
              <a:t> 탐지 원리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rcRect r="3500" b="6960"/>
          <a:stretch>
            <a:fillRect/>
          </a:stretch>
        </p:blipFill>
        <p:spPr>
          <a:xfrm>
            <a:off x="4572000" y="2378962"/>
            <a:ext cx="3182799" cy="2446438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1456169" y="5218545"/>
            <a:ext cx="9452841" cy="3612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474803" y="5362862"/>
            <a:ext cx="11401136" cy="64348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en-US" altLang="ko-KR"/>
              <a:t>AP</a:t>
            </a:r>
            <a:r>
              <a:rPr lang="ko-KR" altLang="en-US"/>
              <a:t>의 경우 주기적으로 </a:t>
            </a:r>
            <a:r>
              <a:rPr lang="en-US" altLang="ko-KR"/>
              <a:t>Beacon frame </a:t>
            </a:r>
            <a:r>
              <a:rPr lang="ko-KR" altLang="en-US"/>
              <a:t>패킷을</a:t>
            </a:r>
            <a:r>
              <a:rPr lang="en-US" altLang="ko-KR"/>
              <a:t>Broadcast</a:t>
            </a:r>
            <a:r>
              <a:rPr lang="ko-KR" altLang="en-US"/>
              <a:t>시켜 자신의 존재 유무를 </a:t>
            </a:r>
            <a:r>
              <a:rPr lang="en-US" altLang="ko-KR"/>
              <a:t>station</a:t>
            </a:r>
            <a:r>
              <a:rPr lang="ko-KR" altLang="en-US"/>
              <a:t>들에게 인식시킴.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이로인해 </a:t>
            </a:r>
            <a:r>
              <a:rPr lang="en-US" altLang="ko-KR"/>
              <a:t>station</a:t>
            </a:r>
            <a:r>
              <a:rPr lang="ko-KR" altLang="en-US"/>
              <a:t>들은 </a:t>
            </a:r>
            <a:r>
              <a:rPr lang="en-US" altLang="ko-KR"/>
              <a:t>AP</a:t>
            </a:r>
            <a:r>
              <a:rPr lang="ko-KR" altLang="en-US"/>
              <a:t>의 존재를 알게되고 와이파이라는 연결을 통해 커넥션이 이루어짐.</a:t>
            </a:r>
            <a:endParaRPr lang="ko-KR" altLang="en-US"/>
          </a:p>
        </p:txBody>
      </p:sp>
      <p:pic>
        <p:nvPicPr>
          <p:cNvPr id="10" name="Picture 2" descr="C:\Users\CCIT\Desktop\이미지\CCIT School Identity\CCIT_Symbol-02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63718" y="477736"/>
            <a:ext cx="3718766" cy="73684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Deauth</a:t>
            </a:r>
            <a:r>
              <a:rPr lang="ko-KR" altLang="en-US"/>
              <a:t> 패킷</a:t>
            </a:r>
            <a:endParaRPr lang="ko-KR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0" y="2217391"/>
            <a:ext cx="3323192" cy="2423217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715942" y="5204113"/>
            <a:ext cx="9063183" cy="36610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AP</a:t>
            </a:r>
            <a:r>
              <a:rPr lang="ko-KR" altLang="en-US"/>
              <a:t>가 자신의 활동, 즉 더 이상의 </a:t>
            </a:r>
            <a:r>
              <a:rPr lang="en-US" altLang="ko-KR"/>
              <a:t>AP</a:t>
            </a:r>
            <a:r>
              <a:rPr lang="ko-KR" altLang="en-US"/>
              <a:t>에 대한 기능을 그만하고 종료하겠다는 의미의 패킷</a:t>
            </a:r>
            <a:endParaRPr lang="ko-KR" altLang="en-US"/>
          </a:p>
        </p:txBody>
      </p:sp>
      <p:pic>
        <p:nvPicPr>
          <p:cNvPr id="5" name="Picture 2" descr="C:\Users\CCIT\Desktop\이미지\CCIT School Identity\CCIT_Symbol-02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331785" y="506598"/>
            <a:ext cx="3718766" cy="73684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>
          <a:xfrm>
            <a:off x="0" y="1493519"/>
            <a:ext cx="12192000" cy="3855721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/>
              <a:buNone/>
              <a:defRPr lang="ko-KR"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>
          <a:xfrm>
            <a:off x="4119086" y="3141835"/>
            <a:ext cx="4187869" cy="57432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None/>
              <a:defRPr lang="ko-KR"/>
            </a:pPr>
            <a:r>
              <a:rPr lang="ko-KR" altLang="en-US" sz="3200">
                <a:solidFill>
                  <a:schemeClr val="bg1"/>
                </a:solidFill>
                <a:latin typeface="HY견고딕"/>
                <a:ea typeface="HY견고딕"/>
              </a:rPr>
              <a:t>프로그램 동작원리</a:t>
            </a:r>
            <a:endParaRPr lang="ko-KR" altLang="en-US" sz="3200">
              <a:solidFill>
                <a:schemeClr val="bg1"/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영업 방향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340</ep:Words>
  <ep:PresentationFormat>사용자 지정</ep:PresentationFormat>
  <ep:Paragraphs>56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영업 방향 16X9</vt:lpstr>
      <vt:lpstr>프로젝트(Adeauth) - Deauth 패킷을 이용한 와이파이 차단 -</vt:lpstr>
      <vt:lpstr>슬라이드 2</vt:lpstr>
      <vt:lpstr>슬라이드 3</vt:lpstr>
      <vt:lpstr>무선통신</vt:lpstr>
      <vt:lpstr>무선 네트워크 용어</vt:lpstr>
      <vt:lpstr>AP의 통신</vt:lpstr>
      <vt:lpstr>AP 탐지 원리</vt:lpstr>
      <vt:lpstr>Deauth 패킷</vt:lpstr>
      <vt:lpstr>슬라이드 9</vt:lpstr>
      <vt:lpstr>동작원리</vt:lpstr>
      <vt:lpstr>사용가능한 분야</vt:lpstr>
      <vt:lpstr>슬라이드 12</vt:lpstr>
      <vt:lpstr>개발환경</vt:lpstr>
      <vt:lpstr>개발환경</vt:lpstr>
      <vt:lpstr>Mysql Table 구성</vt:lpstr>
      <vt:lpstr>Table 구성</vt:lpstr>
      <vt:lpstr>슬라이드 17</vt:lpstr>
      <vt:lpstr>Table 구성</vt:lpstr>
      <vt:lpstr>Table 구성</vt:lpstr>
      <vt:lpstr>Adeauth 웹페이지</vt:lpstr>
      <vt:lpstr>슬라이드 21</vt:lpstr>
      <vt:lpstr>슬라이드 22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2017-03-10T06:23:58.000</dcterms:created>
  <cp:lastModifiedBy>GOD Young ho</cp:lastModifiedBy>
  <dcterms:modified xsi:type="dcterms:W3CDTF">2018-01-03T16:09:04.248</dcterms:modified>
  <cp:revision>455</cp:revision>
</cp:coreProperties>
</file>