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95" r:id="rId4"/>
    <p:sldId id="314" r:id="rId5"/>
    <p:sldId id="31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CE7A5-2B20-4CA3-A813-DD824B86F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4A4379-705B-46D0-8F9C-5EF4ED300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2B329-F501-4D25-A2E6-3A33E9926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0910-D673-4794-83B4-3C99352125F7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530746-A465-4CE6-91B3-BFED6D8F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8C8476-EE24-4F02-9FD6-C6E9193A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5012-5F2A-41C5-B73F-8E944DA5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7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34CE5-5E5C-4E8B-A28D-74EFF48C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D7FAB7-B51E-4866-A043-88EED29F1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FD078-D37F-4051-A4E0-6DB7A2F7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0910-D673-4794-83B4-3C99352125F7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59A3D-B75C-4765-B64F-0D88E62E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0F930-E83C-42EF-990A-35F692CB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5012-5F2A-41C5-B73F-8E944DA5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3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AA519D-9428-4C63-8109-B1930017C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9BA9CC-18D9-45F8-9EA0-5DC268675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F8793-7D04-4A30-BD5A-F63B8454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0910-D673-4794-83B4-3C99352125F7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A10EA-A70B-41E9-8949-ECB4D2A5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0EECCC-A59D-4F10-A889-120DD10E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5012-5F2A-41C5-B73F-8E944DA5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74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5394B-54A1-42EC-A7CB-873D240C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10C3E6-FB97-44E4-A03B-0D9C3ABF7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3B5CD-A1E9-4A6A-BAA6-829F223F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0910-D673-4794-83B4-3C99352125F7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022900-B223-452E-86E6-EE3F34B1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C3BF70-3D65-49AC-8B16-29DD435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5012-5F2A-41C5-B73F-8E944DA5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2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21FA0-6063-46C6-B8C6-C60DAE1A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0331D6-6EEF-477D-B817-A4B4D4A08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19B29-4781-4C6E-82ED-FEA995CD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0910-D673-4794-83B4-3C99352125F7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50589-5677-4F22-A80D-BC4360C4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BD934-F56F-4EB1-B554-E03241EF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5012-5F2A-41C5-B73F-8E944DA5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62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DD970-2354-469E-BBF6-7E55C7E0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62F0B8-B924-4A98-9B21-56C706D55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084760-4DD6-414E-ADD1-314AF7627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A3C52D-1FE1-41D9-A6AF-3E380990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0910-D673-4794-83B4-3C99352125F7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711ABF-2922-4598-8822-4803B60B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EFF947-F9FD-4072-A858-6ACE54EE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5012-5F2A-41C5-B73F-8E944DA5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54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5EDC7-B7E4-4EAE-BED1-B294A0BA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B049FE-6E37-48BB-B0A2-7FD791285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2FDE54-82A9-4EE4-AC09-6721F8550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508A7A-4A1B-4D86-8D6D-8CEC13640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BE3D18-1793-40A8-8C8B-E38B2CA07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7AC927-B53E-4DEE-8E72-D0C97E2E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0910-D673-4794-83B4-3C99352125F7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14124F-17CF-4955-A92F-44838A0C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E5EF87-2A16-4E4C-9E3D-AE9FD211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5012-5F2A-41C5-B73F-8E944DA5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05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A18F3-95F2-44B6-A3C9-0C637564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EB3E44-9EE1-433A-B614-94D85983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0910-D673-4794-83B4-3C99352125F7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FA8272-4D39-4EA0-A0AE-EDBF5184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22E1CC-3EB9-461F-B17E-BC5E4956D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5012-5F2A-41C5-B73F-8E944DA5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98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BCE944-AB60-4950-947E-CE4F93C48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0910-D673-4794-83B4-3C99352125F7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0B908D-82E4-4E14-8742-99FE3EC1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E3C5CF-CB41-42BC-89D1-B764CEBC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5012-5F2A-41C5-B73F-8E944DA5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6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A7E27-A4B5-44F4-B19E-1214D5063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4BCE5-624F-4639-BA80-6A2A940B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C55450-5B85-4CAC-B2E2-6EEBA2DA7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9B4B04-2619-4A8D-AA14-005A8A3F7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0910-D673-4794-83B4-3C99352125F7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623956-4A5A-4760-8116-6AB4B766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0CF748-D0B9-4849-B907-D2B9E41E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5012-5F2A-41C5-B73F-8E944DA5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1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DD72B-B1D6-434D-9106-283E16BA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A3218A-5739-4B2F-B413-E0787390D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3694B4-1167-4080-970D-90B06ED0A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AA4460-1BDA-42B9-934A-4245AF92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0910-D673-4794-83B4-3C99352125F7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B28DE2-E4C8-4AE6-9518-EA5E7927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C7C639-E0AE-4B81-B437-48413BB9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5012-5F2A-41C5-B73F-8E944DA5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14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C12814-EFCF-4DE4-AF61-823AAA4D7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39BF5A-206E-4441-B5DB-BD875F86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8A542-ABE3-4E28-BACA-20335D5A8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50910-D673-4794-83B4-3C99352125F7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6FED0-224B-42BC-94CA-2A606DFB3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68A265-CCB4-439D-8D60-D9B8DE34C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35012-5F2A-41C5-B73F-8E944DA5A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03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andresionek/predicting-customer-satisfaction#Predicting-Customer-Satisfaction---Ecommerce-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F5501-2F9F-41D8-A393-0B459DF69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IOI first project</a:t>
            </a:r>
            <a:br>
              <a:rPr lang="en-US" altLang="ko-KR" dirty="0" smtClean="0"/>
            </a:b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 - </a:t>
            </a:r>
            <a:r>
              <a:rPr lang="en-US" altLang="ko-KR" sz="4000" dirty="0" err="1" smtClean="0"/>
              <a:t>olist</a:t>
            </a:r>
            <a:r>
              <a:rPr lang="en-US" altLang="ko-KR" sz="4000" dirty="0" smtClean="0"/>
              <a:t> dataset -</a:t>
            </a:r>
            <a:endParaRPr lang="en-US" altLang="ko-KR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E3488C-C1B3-43FB-89E7-4A4FC4885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7899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ko-KR" altLang="en-US" dirty="0"/>
              <a:t>일시 </a:t>
            </a:r>
            <a:r>
              <a:rPr lang="en-US" altLang="ko-KR" dirty="0"/>
              <a:t>: </a:t>
            </a:r>
            <a:r>
              <a:rPr lang="en-US" altLang="ko-KR" dirty="0" smtClean="0"/>
              <a:t>2020.06.07</a:t>
            </a:r>
            <a:endParaRPr lang="en-US" altLang="ko-KR" dirty="0"/>
          </a:p>
          <a:p>
            <a:pPr algn="r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 err="1"/>
              <a:t>이준하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35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4AB2A0-2F93-4480-BC64-88E84F233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55" y="1487272"/>
            <a:ext cx="3030203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600" dirty="0">
                <a:solidFill>
                  <a:srgbClr val="FFFFFF"/>
                </a:solidFill>
              </a:rPr>
              <a:t>목차</a:t>
            </a:r>
            <a:endParaRPr lang="ko-KR" alt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687F2F-35EA-40EE-8B5D-2EED66241442}"/>
              </a:ext>
            </a:extLst>
          </p:cNvPr>
          <p:cNvSpPr/>
          <p:nvPr/>
        </p:nvSpPr>
        <p:spPr>
          <a:xfrm>
            <a:off x="4851919" y="18661"/>
            <a:ext cx="5085098" cy="685799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en-US" altLang="ko-KR" dirty="0"/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tx1"/>
                </a:solidFill>
              </a:rPr>
              <a:t>1. </a:t>
            </a:r>
            <a:r>
              <a:rPr lang="ko-KR" altLang="en-US" sz="2800" dirty="0">
                <a:solidFill>
                  <a:schemeClr val="tx1"/>
                </a:solidFill>
              </a:rPr>
              <a:t>데이터 </a:t>
            </a:r>
            <a:r>
              <a:rPr lang="ko-KR" altLang="en-US" sz="2800" dirty="0" smtClean="0">
                <a:solidFill>
                  <a:schemeClr val="tx1"/>
                </a:solidFill>
              </a:rPr>
              <a:t>이해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28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tx1"/>
                </a:solidFill>
              </a:rPr>
              <a:t>2. </a:t>
            </a:r>
            <a:r>
              <a:rPr lang="ko-KR" altLang="en-US" sz="2800" dirty="0" smtClean="0">
                <a:solidFill>
                  <a:schemeClr val="tx1"/>
                </a:solidFill>
              </a:rPr>
              <a:t>데이터 활용 예시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28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tx1"/>
                </a:solidFill>
              </a:rPr>
              <a:t>3. </a:t>
            </a:r>
            <a:r>
              <a:rPr lang="ko-KR" altLang="en-US" sz="2800" dirty="0" smtClean="0">
                <a:solidFill>
                  <a:schemeClr val="tx1"/>
                </a:solidFill>
              </a:rPr>
              <a:t>데이터 활용 방안</a:t>
            </a:r>
            <a:endParaRPr lang="en-US" altLang="ko-KR" dirty="0"/>
          </a:p>
          <a:p>
            <a:pPr marL="342900" indent="-342900" algn="ctr">
              <a:buAutoNum type="arabicPeriod"/>
            </a:pPr>
            <a:endParaRPr lang="en-US" altLang="ko-KR" dirty="0"/>
          </a:p>
          <a:p>
            <a:pPr marL="342900" indent="-342900" algn="ctr">
              <a:buAutoNum type="arabicPeriod"/>
            </a:pP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495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B72BA935-5F82-4E42-BAA1-81BEC6889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559" y="2858872"/>
            <a:ext cx="7191018" cy="3655659"/>
          </a:xfrm>
          <a:prstGeom prst="rect">
            <a:avLst/>
          </a:prstGeom>
          <a:noFill/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4AB2A0-2F93-4480-BC64-88E84F233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55" y="1487272"/>
            <a:ext cx="3030203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데이터 </a:t>
            </a:r>
            <a:r>
              <a:rPr lang="ko-KR" alt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이해</a:t>
            </a:r>
            <a:endParaRPr lang="ko-KR" alt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687F2F-35EA-40EE-8B5D-2EED66241442}"/>
              </a:ext>
            </a:extLst>
          </p:cNvPr>
          <p:cNvSpPr/>
          <p:nvPr/>
        </p:nvSpPr>
        <p:spPr>
          <a:xfrm>
            <a:off x="3853543" y="18661"/>
            <a:ext cx="7840002" cy="6857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3D877A-3075-4598-A5C7-A0F1F41AABE2}"/>
              </a:ext>
            </a:extLst>
          </p:cNvPr>
          <p:cNvSpPr/>
          <p:nvPr/>
        </p:nvSpPr>
        <p:spPr>
          <a:xfrm>
            <a:off x="5844612" y="494522"/>
            <a:ext cx="3796913" cy="647517"/>
          </a:xfrm>
          <a:prstGeom prst="rect">
            <a:avLst/>
          </a:prstGeom>
          <a:solidFill>
            <a:schemeClr val="tx1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Olist</a:t>
            </a:r>
            <a:r>
              <a: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dataset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C053F1-8460-44C1-90FF-0A6F551C7AFE}"/>
              </a:ext>
            </a:extLst>
          </p:cNvPr>
          <p:cNvSpPr/>
          <p:nvPr/>
        </p:nvSpPr>
        <p:spPr>
          <a:xfrm>
            <a:off x="4075397" y="1158085"/>
            <a:ext cx="7396294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Brazilian E-Commerce Public Dataset by </a:t>
            </a:r>
            <a:r>
              <a:rPr lang="en-US" altLang="ko-KR" dirty="0" err="1">
                <a:solidFill>
                  <a:prstClr val="black"/>
                </a:solidFill>
              </a:rPr>
              <a:t>Olist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2016</a:t>
            </a:r>
            <a:r>
              <a:rPr lang="ko-KR" altLang="en-US" dirty="0">
                <a:solidFill>
                  <a:prstClr val="black"/>
                </a:solidFill>
              </a:rPr>
              <a:t>년 </a:t>
            </a:r>
            <a:r>
              <a:rPr lang="en-US" altLang="ko-KR" dirty="0">
                <a:solidFill>
                  <a:prstClr val="black"/>
                </a:solidFill>
              </a:rPr>
              <a:t>~ 2018</a:t>
            </a:r>
            <a:r>
              <a:rPr lang="ko-KR" altLang="en-US" dirty="0">
                <a:solidFill>
                  <a:prstClr val="black"/>
                </a:solidFill>
              </a:rPr>
              <a:t>년까지 </a:t>
            </a:r>
            <a:r>
              <a:rPr lang="en-US" altLang="ko-KR" dirty="0">
                <a:solidFill>
                  <a:prstClr val="black"/>
                </a:solidFill>
              </a:rPr>
              <a:t>Brazilian E-Commerce </a:t>
            </a:r>
            <a:r>
              <a:rPr lang="ko-KR" altLang="en-US" dirty="0">
                <a:solidFill>
                  <a:prstClr val="black"/>
                </a:solidFill>
              </a:rPr>
              <a:t>업체의 주문 </a:t>
            </a:r>
            <a:r>
              <a:rPr lang="en-US" altLang="ko-KR" dirty="0">
                <a:solidFill>
                  <a:prstClr val="black"/>
                </a:solidFill>
              </a:rPr>
              <a:t>100</a:t>
            </a:r>
            <a:r>
              <a:rPr lang="ko-KR" altLang="en-US" dirty="0">
                <a:solidFill>
                  <a:prstClr val="black"/>
                </a:solidFill>
              </a:rPr>
              <a:t>만개에 대한 </a:t>
            </a:r>
            <a:r>
              <a:rPr lang="ko-KR" altLang="en-US" dirty="0">
                <a:solidFill>
                  <a:srgbClr val="FF0000"/>
                </a:solidFill>
              </a:rPr>
              <a:t>주문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리뷰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지불방식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소비자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상품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주문아이템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판매자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주소 </a:t>
            </a:r>
            <a:endParaRPr lang="en-US" altLang="ko-KR" dirty="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dirty="0"/>
              <a:t>데이터 셋</a:t>
            </a:r>
            <a:r>
              <a:rPr lang="en-US" altLang="ko-KR" dirty="0"/>
              <a:t>. </a:t>
            </a:r>
            <a:r>
              <a:rPr lang="en-US" altLang="ko-KR" dirty="0" smtClean="0"/>
              <a:t>	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1]</a:t>
            </a:r>
            <a:r>
              <a:rPr lang="ko-KR" altLang="en-US" dirty="0" smtClean="0"/>
              <a:t>과 같은 </a:t>
            </a:r>
            <a:r>
              <a:rPr lang="ko-KR" altLang="en-US" dirty="0"/>
              <a:t>구조로 이루어져 있다</a:t>
            </a:r>
            <a:r>
              <a:rPr lang="en-US" altLang="ko-KR" dirty="0" smtClean="0"/>
              <a:t>.</a:t>
            </a:r>
          </a:p>
          <a:p>
            <a:pPr lvl="0">
              <a:lnSpc>
                <a:spcPct val="150000"/>
              </a:lnSpc>
            </a:pPr>
            <a:endParaRPr lang="en-US" altLang="ko-KR" dirty="0"/>
          </a:p>
          <a:p>
            <a:pPr lvl="0">
              <a:lnSpc>
                <a:spcPct val="150000"/>
              </a:lnSpc>
            </a:pPr>
            <a:endParaRPr lang="en-US" altLang="ko-KR" dirty="0" smtClean="0"/>
          </a:p>
          <a:p>
            <a:pPr lvl="0">
              <a:lnSpc>
                <a:spcPct val="150000"/>
              </a:lnSpc>
            </a:pPr>
            <a:endParaRPr lang="en-US" altLang="ko-KR" dirty="0"/>
          </a:p>
          <a:p>
            <a:pPr lvl="0">
              <a:lnSpc>
                <a:spcPct val="150000"/>
              </a:lnSpc>
            </a:pPr>
            <a:endParaRPr lang="en-US" altLang="ko-KR" dirty="0" smtClean="0"/>
          </a:p>
          <a:p>
            <a:pPr lvl="0">
              <a:lnSpc>
                <a:spcPct val="150000"/>
              </a:lnSpc>
            </a:pPr>
            <a:endParaRPr lang="en-US" altLang="ko-KR" dirty="0"/>
          </a:p>
          <a:p>
            <a:pPr lvl="0">
              <a:lnSpc>
                <a:spcPct val="150000"/>
              </a:lnSpc>
            </a:pPr>
            <a:endParaRPr lang="en-US" altLang="ko-KR" dirty="0" smtClean="0"/>
          </a:p>
          <a:p>
            <a:pPr lvl="0">
              <a:lnSpc>
                <a:spcPct val="150000"/>
              </a:lnSpc>
            </a:pPr>
            <a:endParaRPr lang="en-US" altLang="ko-KR" dirty="0"/>
          </a:p>
          <a:p>
            <a:pPr lvl="0">
              <a:lnSpc>
                <a:spcPct val="150000"/>
              </a:lnSpc>
            </a:pP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1]</a:t>
            </a:r>
          </a:p>
        </p:txBody>
      </p:sp>
    </p:spTree>
    <p:extLst>
      <p:ext uri="{BB962C8B-B14F-4D97-AF65-F5344CB8AC3E}">
        <p14:creationId xmlns:p14="http://schemas.microsoft.com/office/powerpoint/2010/main" val="31374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4AB2A0-2F93-4480-BC64-88E84F233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55" y="1487272"/>
            <a:ext cx="3030203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데이터 </a:t>
            </a:r>
            <a:r>
              <a:rPr lang="ko-KR" alt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활용 예시</a:t>
            </a:r>
            <a:endParaRPr lang="ko-KR" alt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687F2F-35EA-40EE-8B5D-2EED66241442}"/>
              </a:ext>
            </a:extLst>
          </p:cNvPr>
          <p:cNvSpPr/>
          <p:nvPr/>
        </p:nvSpPr>
        <p:spPr>
          <a:xfrm>
            <a:off x="3853543" y="18661"/>
            <a:ext cx="7840002" cy="6857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3D877A-3075-4598-A5C7-A0F1F41AABE2}"/>
              </a:ext>
            </a:extLst>
          </p:cNvPr>
          <p:cNvSpPr/>
          <p:nvPr/>
        </p:nvSpPr>
        <p:spPr>
          <a:xfrm>
            <a:off x="5844612" y="494522"/>
            <a:ext cx="3796913" cy="647517"/>
          </a:xfrm>
          <a:prstGeom prst="rect">
            <a:avLst/>
          </a:prstGeom>
          <a:solidFill>
            <a:schemeClr val="tx1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b="1"/>
              <a:t>Predicting Customer Satisfaction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2C8980-0815-41C9-85E9-7142D673DE9A}"/>
              </a:ext>
            </a:extLst>
          </p:cNvPr>
          <p:cNvSpPr/>
          <p:nvPr/>
        </p:nvSpPr>
        <p:spPr>
          <a:xfrm>
            <a:off x="3866226" y="4561693"/>
            <a:ext cx="76924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데이터 전 처리를 통해 최종적으로 가설 검증에 사용할 데이터 </a:t>
            </a:r>
            <a:r>
              <a:rPr lang="en-US" altLang="ko-KR" dirty="0" smtClean="0"/>
              <a:t>- </a:t>
            </a:r>
          </a:p>
          <a:p>
            <a:r>
              <a:rPr lang="en-US" altLang="ko-KR" dirty="0" smtClean="0"/>
              <a:t>1.</a:t>
            </a:r>
            <a:r>
              <a:rPr lang="ko-KR" altLang="en-US" dirty="0" smtClean="0"/>
              <a:t>배송 시간</a:t>
            </a:r>
            <a:r>
              <a:rPr lang="en-US" altLang="ko-KR" dirty="0" smtClean="0"/>
              <a:t>, 2. </a:t>
            </a:r>
            <a:r>
              <a:rPr lang="ko-KR" altLang="en-US" dirty="0" smtClean="0"/>
              <a:t>배송 예상시간</a:t>
            </a:r>
            <a:r>
              <a:rPr lang="en-US" altLang="ko-KR" dirty="0" smtClean="0"/>
              <a:t>, 3. (1,2)</a:t>
            </a:r>
            <a:r>
              <a:rPr lang="ko-KR" altLang="en-US" dirty="0" smtClean="0"/>
              <a:t>의 차이</a:t>
            </a:r>
            <a:r>
              <a:rPr lang="en-US" altLang="ko-KR" dirty="0" smtClean="0"/>
              <a:t>, 4. </a:t>
            </a:r>
            <a:r>
              <a:rPr lang="ko-KR" altLang="en-US" dirty="0" smtClean="0"/>
              <a:t>늦었는지 여부</a:t>
            </a:r>
            <a:r>
              <a:rPr lang="en-US" altLang="ko-KR" dirty="0" smtClean="0"/>
              <a:t>, 5. </a:t>
            </a:r>
            <a:r>
              <a:rPr lang="ko-KR" altLang="en-US" dirty="0" smtClean="0"/>
              <a:t>물품 평균값</a:t>
            </a:r>
            <a:r>
              <a:rPr lang="en-US" altLang="ko-KR" dirty="0" smtClean="0"/>
              <a:t>, 6. </a:t>
            </a:r>
            <a:r>
              <a:rPr lang="ko-KR" altLang="en-US" dirty="0" smtClean="0"/>
              <a:t>고객 총 주문 값</a:t>
            </a:r>
            <a:r>
              <a:rPr lang="en-US" altLang="ko-KR" dirty="0" smtClean="0"/>
              <a:t>, 7. </a:t>
            </a:r>
            <a:r>
              <a:rPr lang="ko-KR" altLang="en-US" dirty="0" err="1" smtClean="0"/>
              <a:t>화물료</a:t>
            </a:r>
            <a:r>
              <a:rPr lang="ko-KR" altLang="en-US" dirty="0" smtClean="0"/>
              <a:t> 비용</a:t>
            </a:r>
            <a:r>
              <a:rPr lang="en-US" altLang="ko-KR" dirty="0" smtClean="0"/>
              <a:t>, 8. </a:t>
            </a:r>
            <a:r>
              <a:rPr lang="ko-KR" altLang="en-US" dirty="0" smtClean="0"/>
              <a:t>일주일 중 구매 요일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380A7B-E8B9-4999-A852-5733A3CFE155}"/>
              </a:ext>
            </a:extLst>
          </p:cNvPr>
          <p:cNvSpPr/>
          <p:nvPr/>
        </p:nvSpPr>
        <p:spPr>
          <a:xfrm>
            <a:off x="3847568" y="6547924"/>
            <a:ext cx="779099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hlinkClick r:id="rId2"/>
              </a:rPr>
              <a:t>https</a:t>
            </a:r>
            <a:r>
              <a:rPr lang="en-US" altLang="ko-KR" sz="1050" dirty="0">
                <a:hlinkClick r:id="rId2"/>
              </a:rPr>
              <a:t>://www.kaggle.com/andresionek/predicting-customer-satisfaction#Predicting-Customer-Satisfaction---Ecommerce-Data</a:t>
            </a:r>
            <a:endParaRPr lang="ko-KR" altLang="en-US" sz="105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3D877A-3075-4598-A5C7-A0F1F41AABE2}"/>
              </a:ext>
            </a:extLst>
          </p:cNvPr>
          <p:cNvSpPr/>
          <p:nvPr/>
        </p:nvSpPr>
        <p:spPr>
          <a:xfrm>
            <a:off x="3866226" y="4085541"/>
            <a:ext cx="3796913" cy="427472"/>
          </a:xfrm>
          <a:prstGeom prst="rect">
            <a:avLst/>
          </a:prstGeom>
          <a:solidFill>
            <a:schemeClr val="tx1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데이터 셋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3D877A-3075-4598-A5C7-A0F1F41AABE2}"/>
              </a:ext>
            </a:extLst>
          </p:cNvPr>
          <p:cNvSpPr/>
          <p:nvPr/>
        </p:nvSpPr>
        <p:spPr>
          <a:xfrm>
            <a:off x="3866226" y="2451084"/>
            <a:ext cx="3796913" cy="427472"/>
          </a:xfrm>
          <a:prstGeom prst="rect">
            <a:avLst/>
          </a:prstGeom>
          <a:solidFill>
            <a:schemeClr val="tx1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가설 검증 과정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2C8980-0815-41C9-85E9-7142D673DE9A}"/>
              </a:ext>
            </a:extLst>
          </p:cNvPr>
          <p:cNvSpPr/>
          <p:nvPr/>
        </p:nvSpPr>
        <p:spPr>
          <a:xfrm>
            <a:off x="3866226" y="1950261"/>
            <a:ext cx="7692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제품과 주문 이행 방법이 고객 만족도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리뷰점수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영향을 미칠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33D877A-3075-4598-A5C7-A0F1F41AABE2}"/>
              </a:ext>
            </a:extLst>
          </p:cNvPr>
          <p:cNvSpPr/>
          <p:nvPr/>
        </p:nvSpPr>
        <p:spPr>
          <a:xfrm>
            <a:off x="3866226" y="1474109"/>
            <a:ext cx="3796913" cy="427472"/>
          </a:xfrm>
          <a:prstGeom prst="rect">
            <a:avLst/>
          </a:prstGeom>
          <a:solidFill>
            <a:schemeClr val="tx1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가설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8894" b="12011"/>
          <a:stretch/>
        </p:blipFill>
        <p:spPr>
          <a:xfrm>
            <a:off x="4777099" y="2970821"/>
            <a:ext cx="5734228" cy="103715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3D877A-3075-4598-A5C7-A0F1F41AABE2}"/>
              </a:ext>
            </a:extLst>
          </p:cNvPr>
          <p:cNvSpPr/>
          <p:nvPr/>
        </p:nvSpPr>
        <p:spPr>
          <a:xfrm>
            <a:off x="3866226" y="5570949"/>
            <a:ext cx="3796913" cy="427472"/>
          </a:xfrm>
          <a:prstGeom prst="rect">
            <a:avLst/>
          </a:prstGeom>
          <a:solidFill>
            <a:schemeClr val="tx1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결과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939611" y="6016905"/>
            <a:ext cx="517875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Predicted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: [4.4, 4.0, 4.9, 4.4, 3.4, 5.0, 1.0, 1.0]</a:t>
            </a:r>
            <a:endParaRPr kumimoji="0" lang="en-US" altLang="ko-KR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/>
              <a:ea typeface="Roboto Mono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Labels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   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[5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.0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, 5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.0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, 5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.0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, 4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.0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, 4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.0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, 5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.0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, 1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.0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, 1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.0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Roboto Mono"/>
              </a:rPr>
              <a:t>]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ko-KR" altLang="ko-KR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1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4AB2A0-2F93-4480-BC64-88E84F233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55" y="1487272"/>
            <a:ext cx="3030203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600" dirty="0">
                <a:solidFill>
                  <a:srgbClr val="FFFFFF"/>
                </a:solidFill>
              </a:rPr>
              <a:t>데이터 활용 방안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687F2F-35EA-40EE-8B5D-2EED66241442}"/>
              </a:ext>
            </a:extLst>
          </p:cNvPr>
          <p:cNvSpPr/>
          <p:nvPr/>
        </p:nvSpPr>
        <p:spPr>
          <a:xfrm>
            <a:off x="3853543" y="18661"/>
            <a:ext cx="7840002" cy="6857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687F2F-35EA-40EE-8B5D-2EED66241442}"/>
              </a:ext>
            </a:extLst>
          </p:cNvPr>
          <p:cNvSpPr/>
          <p:nvPr/>
        </p:nvSpPr>
        <p:spPr>
          <a:xfrm>
            <a:off x="3853544" y="18661"/>
            <a:ext cx="7840002" cy="685799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0">
              <a:lnSpc>
                <a:spcPct val="150000"/>
              </a:lnSpc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prstClr val="black"/>
                </a:solidFill>
              </a:rPr>
              <a:t>인터넷 </a:t>
            </a:r>
            <a:r>
              <a:rPr lang="ko-KR" altLang="en-US" sz="1600" dirty="0" err="1">
                <a:solidFill>
                  <a:prstClr val="black"/>
                </a:solidFill>
              </a:rPr>
              <a:t>검색량과</a:t>
            </a:r>
            <a:r>
              <a:rPr lang="ko-KR" altLang="en-US" sz="1600" dirty="0">
                <a:solidFill>
                  <a:prstClr val="black"/>
                </a:solidFill>
              </a:rPr>
              <a:t> 수요는 상관 관계일 것이라는 가정을 한다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endParaRPr lang="en-US" altLang="ko-KR" sz="16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브라질 검색엔진 시장 점유율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89%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차지하고 있는 구글의 구글 트렌드를 사용하여 브라질에서의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2016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년 부터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2018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년 까지의 일간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Kaggle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데이터의 상품 카테고리 </a:t>
            </a:r>
            <a:r>
              <a:rPr lang="ko-KR" altLang="en-US" sz="16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검색량과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Kaggle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데이터의 일간 판매량을 비교하고 </a:t>
            </a:r>
            <a:r>
              <a:rPr lang="ko-KR" altLang="en-US" sz="16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피어슨의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R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적용하여 </a:t>
            </a:r>
            <a:r>
              <a:rPr lang="ko-KR" altLang="en-US" sz="16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검색량과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판매량이 상관관계에 있음을 증명한다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상관관계 속에서 모델을 생성한다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네이버 쇼핑 인사이트로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2017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년 부터 현재까지의 성별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연령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기기에 따른 </a:t>
            </a:r>
            <a:r>
              <a:rPr lang="ko-KR" altLang="en-US" sz="16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검색량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데이터를 생성하고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전월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전년의 데이터로 다음달의 전체 </a:t>
            </a:r>
            <a:r>
              <a:rPr lang="ko-KR" altLang="en-US" sz="16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검색량을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예측하는 모델을 생성한다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최종적으로 전월의</a:t>
            </a:r>
            <a:r>
              <a:rPr lang="ko-KR" altLang="en-US" sz="1600" dirty="0">
                <a:solidFill>
                  <a:prstClr val="black"/>
                </a:solidFill>
              </a:rPr>
              <a:t> 성별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연령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기기에 따른 </a:t>
            </a:r>
            <a:r>
              <a:rPr lang="ko-KR" altLang="en-US" sz="1600" dirty="0" err="1">
                <a:solidFill>
                  <a:prstClr val="black"/>
                </a:solidFill>
              </a:rPr>
              <a:t>검색량을</a:t>
            </a:r>
            <a:r>
              <a:rPr lang="ko-KR" altLang="en-US" sz="1600" dirty="0">
                <a:solidFill>
                  <a:prstClr val="black"/>
                </a:solidFill>
              </a:rPr>
              <a:t> 통해 다음달의 전체 </a:t>
            </a:r>
            <a:r>
              <a:rPr lang="ko-KR" altLang="en-US" sz="1600" dirty="0" err="1">
                <a:solidFill>
                  <a:prstClr val="black"/>
                </a:solidFill>
              </a:rPr>
              <a:t>검색량의</a:t>
            </a:r>
            <a:r>
              <a:rPr lang="ko-KR" altLang="en-US" sz="1600" dirty="0">
                <a:solidFill>
                  <a:prstClr val="black"/>
                </a:solidFill>
              </a:rPr>
              <a:t> 증감을 예측하고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 err="1">
                <a:solidFill>
                  <a:prstClr val="black"/>
                </a:solidFill>
              </a:rPr>
              <a:t>검색량</a:t>
            </a:r>
            <a:r>
              <a:rPr lang="ko-KR" altLang="en-US" sz="1600" dirty="0">
                <a:solidFill>
                  <a:prstClr val="black"/>
                </a:solidFill>
              </a:rPr>
              <a:t> 증감에 따른 판매량 증감 모델을 적용하여 다음달 판매량의 증감률을 예측한다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lvl="0" indent="-342900">
              <a:lnSpc>
                <a:spcPct val="150000"/>
              </a:lnSpc>
              <a:buAutoNum type="arabicPeriod"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46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2263</TotalTime>
  <Words>314</Words>
  <Application>Microsoft Office PowerPoint</Application>
  <PresentationFormat>와이드스크린</PresentationFormat>
  <Paragraphs>57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Arial Unicode MS</vt:lpstr>
      <vt:lpstr>Roboto Mono</vt:lpstr>
      <vt:lpstr>맑은 고딕</vt:lpstr>
      <vt:lpstr>Arial</vt:lpstr>
      <vt:lpstr>Calibri</vt:lpstr>
      <vt:lpstr>Office 테마</vt:lpstr>
      <vt:lpstr>IOI first project   - olist dataset -</vt:lpstr>
      <vt:lpstr>목차</vt:lpstr>
      <vt:lpstr>데이터 이해</vt:lpstr>
      <vt:lpstr>데이터 활용 예시</vt:lpstr>
      <vt:lpstr>데이터 활용 방안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 POS data 기반  제품 수요 예측</dc:title>
  <dc:creator>lee junha</dc:creator>
  <cp:lastModifiedBy>lee kook</cp:lastModifiedBy>
  <cp:revision>77</cp:revision>
  <dcterms:created xsi:type="dcterms:W3CDTF">2020-02-18T11:48:07Z</dcterms:created>
  <dcterms:modified xsi:type="dcterms:W3CDTF">2020-06-07T09:27:58Z</dcterms:modified>
</cp:coreProperties>
</file>