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5" r:id="rId8"/>
    <p:sldId id="286" r:id="rId9"/>
    <p:sldId id="287" r:id="rId10"/>
    <p:sldId id="288" r:id="rId11"/>
    <p:sldId id="289" r:id="rId12"/>
    <p:sldId id="290" r:id="rId13"/>
    <p:sldId id="277" r:id="rId14"/>
    <p:sldId id="291" r:id="rId15"/>
    <p:sldId id="293" r:id="rId16"/>
    <p:sldId id="292" r:id="rId17"/>
    <p:sldId id="296" r:id="rId18"/>
    <p:sldId id="294" r:id="rId19"/>
    <p:sldId id="280" r:id="rId20"/>
    <p:sldId id="279" r:id="rId21"/>
    <p:sldId id="272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>
        <p:scale>
          <a:sx n="62" d="100"/>
          <a:sy n="62" d="100"/>
        </p:scale>
        <p:origin x="369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ha_lee/Desktop/experiments_final_modified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ha_lee/Documents/Junha/Study/Bigbase/ProjectRegistry/final_revision_v2/experiments_final_modified_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Dropbox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Dropbox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Dropbox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Y:\Dropbox\MyPrecious\4_STech\5_&#45436;&#47928;\3_&#45436;&#47928;&#51089;&#49457;\&#44397;&#51228;&#51200;&#45328;\3_Deduplication\5_submit-IEEEAccess\6_resubmit\3_&#49892;&#54744;\experiments_final_modified_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6571270962398"/>
          <c:y val="3.7005820587847828E-2"/>
          <c:w val="0.65934287290376015"/>
          <c:h val="0.53184206668905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internal!$AC$5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internal!$AD$4:$AH$4</c:f>
              <c:strCache>
                <c:ptCount val="5"/>
                <c:pt idx="0">
                  <c:v>RegQueryKey</c:v>
                </c:pt>
                <c:pt idx="1">
                  <c:v>RegCloseKey</c:v>
                </c:pt>
                <c:pt idx="2">
                  <c:v>RegOpenKey</c:v>
                </c:pt>
                <c:pt idx="3">
                  <c:v>RegQueryValue</c:v>
                </c:pt>
                <c:pt idx="4">
                  <c:v>RegEnumKey</c:v>
                </c:pt>
              </c:strCache>
            </c:strRef>
          </c:cat>
          <c:val>
            <c:numRef>
              <c:f>internal!$AD$5:$AH$5</c:f>
              <c:numCache>
                <c:formatCode>0.00000</c:formatCode>
                <c:ptCount val="5"/>
                <c:pt idx="0">
                  <c:v>0.6498467</c:v>
                </c:pt>
                <c:pt idx="1">
                  <c:v>0.55004730000000002</c:v>
                </c:pt>
                <c:pt idx="2">
                  <c:v>0.60082619999999998</c:v>
                </c:pt>
                <c:pt idx="3">
                  <c:v>0.83021440000000002</c:v>
                </c:pt>
                <c:pt idx="4">
                  <c:v>0.77533280000000004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0-8C40-A53E-A75AB9108DB6}"/>
            </c:ext>
          </c:extLst>
        </c:ser>
        <c:ser>
          <c:idx val="1"/>
          <c:order val="1"/>
          <c:tx>
            <c:strRef>
              <c:f>internal!$AC$6</c:f>
              <c:strCache>
                <c:ptCount val="1"/>
                <c:pt idx="0">
                  <c:v>Internal redundancy elimination with event-driven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internal!$AD$4:$AH$4</c:f>
              <c:strCache>
                <c:ptCount val="5"/>
                <c:pt idx="0">
                  <c:v>RegQueryKey</c:v>
                </c:pt>
                <c:pt idx="1">
                  <c:v>RegCloseKey</c:v>
                </c:pt>
                <c:pt idx="2">
                  <c:v>RegOpenKey</c:v>
                </c:pt>
                <c:pt idx="3">
                  <c:v>RegQueryValue</c:v>
                </c:pt>
                <c:pt idx="4">
                  <c:v>RegEnumKey</c:v>
                </c:pt>
              </c:strCache>
            </c:strRef>
          </c:cat>
          <c:val>
            <c:numRef>
              <c:f>internal!$AD$6:$AH$6</c:f>
              <c:numCache>
                <c:formatCode>0.00000</c:formatCode>
                <c:ptCount val="5"/>
                <c:pt idx="0">
                  <c:v>0.2150329</c:v>
                </c:pt>
                <c:pt idx="1">
                  <c:v>0.26930040000000005</c:v>
                </c:pt>
                <c:pt idx="2">
                  <c:v>0.28161629999999999</c:v>
                </c:pt>
                <c:pt idx="3">
                  <c:v>0.41642440000000003</c:v>
                </c:pt>
                <c:pt idx="4">
                  <c:v>0.16253810000000002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90-8C40-A53E-A75AB9108DB6}"/>
            </c:ext>
          </c:extLst>
        </c:ser>
        <c:ser>
          <c:idx val="2"/>
          <c:order val="2"/>
          <c:tx>
            <c:strRef>
              <c:f>internal!$AC$7</c:f>
              <c:strCache>
                <c:ptCount val="1"/>
                <c:pt idx="0">
                  <c:v>Internal redundancy elimination without event-driven</c:v>
                </c:pt>
              </c:strCache>
            </c:strRef>
          </c:tx>
          <c:spPr>
            <a:pattFill prst="wdDn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internal!$AD$4:$AH$4</c:f>
              <c:strCache>
                <c:ptCount val="5"/>
                <c:pt idx="0">
                  <c:v>RegQueryKey</c:v>
                </c:pt>
                <c:pt idx="1">
                  <c:v>RegCloseKey</c:v>
                </c:pt>
                <c:pt idx="2">
                  <c:v>RegOpenKey</c:v>
                </c:pt>
                <c:pt idx="3">
                  <c:v>RegQueryValue</c:v>
                </c:pt>
                <c:pt idx="4">
                  <c:v>RegEnumKey</c:v>
                </c:pt>
              </c:strCache>
            </c:strRef>
          </c:cat>
          <c:val>
            <c:numRef>
              <c:f>internal!$AD$7:$AH$7</c:f>
              <c:numCache>
                <c:formatCode>0.00000</c:formatCode>
                <c:ptCount val="5"/>
                <c:pt idx="0" formatCode="0.00000_);[Red]\(0.00000\)">
                  <c:v>0.18891229999999998</c:v>
                </c:pt>
                <c:pt idx="1">
                  <c:v>0.26930040000000005</c:v>
                </c:pt>
                <c:pt idx="2" formatCode="0.00000_);[Red]\(0.00000\)">
                  <c:v>0.28161629999999999</c:v>
                </c:pt>
                <c:pt idx="3" formatCode="0.00000_);[Red]\(0.00000\)">
                  <c:v>0.39894220000000002</c:v>
                </c:pt>
                <c:pt idx="4" formatCode="0.00000_);[Red]\(0.00000\)">
                  <c:v>0.11855300000000001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90-8C40-A53E-A75AB9108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1473712"/>
        <c:axId val="-1871473168"/>
      </c:barChart>
      <c:catAx>
        <c:axId val="-187147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71473168"/>
        <c:crosses val="autoZero"/>
        <c:auto val="1"/>
        <c:lblAlgn val="ctr"/>
        <c:lblOffset val="100"/>
        <c:noMultiLvlLbl val="0"/>
      </c:catAx>
      <c:valAx>
        <c:axId val="-187147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71473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internal!$AC$12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internal!$AD$11:$AG$11</c:f>
              <c:strCache>
                <c:ptCount val="4"/>
                <c:pt idx="0">
                  <c:v>RegEnumValue</c:v>
                </c:pt>
                <c:pt idx="1">
                  <c:v>RegQueryKeySecurity</c:v>
                </c:pt>
                <c:pt idx="2">
                  <c:v>RegLoadKey</c:v>
                </c:pt>
                <c:pt idx="3">
                  <c:v>RegQueryMultipleValueKey</c:v>
                </c:pt>
              </c:strCache>
            </c:strRef>
          </c:cat>
          <c:val>
            <c:numRef>
              <c:f>internal!$AD$12:$AG$12</c:f>
              <c:numCache>
                <c:formatCode>0.00000</c:formatCode>
                <c:ptCount val="4"/>
                <c:pt idx="0">
                  <c:v>0.81790990000000008</c:v>
                </c:pt>
                <c:pt idx="1">
                  <c:v>0.68314010000000003</c:v>
                </c:pt>
                <c:pt idx="2">
                  <c:v>0.72339850000000006</c:v>
                </c:pt>
                <c:pt idx="3">
                  <c:v>0.70418840000000005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8-9C46-92F6-1301BDE3C350}"/>
            </c:ext>
          </c:extLst>
        </c:ser>
        <c:ser>
          <c:idx val="1"/>
          <c:order val="1"/>
          <c:tx>
            <c:strRef>
              <c:f>internal!$AC$13</c:f>
              <c:strCache>
                <c:ptCount val="1"/>
                <c:pt idx="0">
                  <c:v>Internal redundancy elimination with event-driven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internal!$AD$11:$AG$11</c:f>
              <c:strCache>
                <c:ptCount val="4"/>
                <c:pt idx="0">
                  <c:v>RegEnumValue</c:v>
                </c:pt>
                <c:pt idx="1">
                  <c:v>RegQueryKeySecurity</c:v>
                </c:pt>
                <c:pt idx="2">
                  <c:v>RegLoadKey</c:v>
                </c:pt>
                <c:pt idx="3">
                  <c:v>RegQueryMultipleValueKey</c:v>
                </c:pt>
              </c:strCache>
            </c:strRef>
          </c:cat>
          <c:val>
            <c:numRef>
              <c:f>internal!$AD$13:$AG$13</c:f>
              <c:numCache>
                <c:formatCode>0.00000</c:formatCode>
                <c:ptCount val="4"/>
                <c:pt idx="0">
                  <c:v>0.10626189999999999</c:v>
                </c:pt>
                <c:pt idx="1">
                  <c:v>0.36582120000000001</c:v>
                </c:pt>
                <c:pt idx="2">
                  <c:v>0.51105909999999999</c:v>
                </c:pt>
                <c:pt idx="3">
                  <c:v>0.40537820000000002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B8-9C46-92F6-1301BDE3C350}"/>
            </c:ext>
          </c:extLst>
        </c:ser>
        <c:ser>
          <c:idx val="2"/>
          <c:order val="2"/>
          <c:tx>
            <c:strRef>
              <c:f>internal!$AC$14</c:f>
              <c:strCache>
                <c:ptCount val="1"/>
                <c:pt idx="0">
                  <c:v>Internal redundancy elimination without event-driven</c:v>
                </c:pt>
              </c:strCache>
            </c:strRef>
          </c:tx>
          <c:spPr>
            <a:pattFill prst="wdDn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internal!$AD$11:$AG$11</c:f>
              <c:strCache>
                <c:ptCount val="4"/>
                <c:pt idx="0">
                  <c:v>RegEnumValue</c:v>
                </c:pt>
                <c:pt idx="1">
                  <c:v>RegQueryKeySecurity</c:v>
                </c:pt>
                <c:pt idx="2">
                  <c:v>RegLoadKey</c:v>
                </c:pt>
                <c:pt idx="3">
                  <c:v>RegQueryMultipleValueKey</c:v>
                </c:pt>
              </c:strCache>
            </c:strRef>
          </c:cat>
          <c:val>
            <c:numRef>
              <c:f>internal!$AD$14:$AG$14</c:f>
              <c:numCache>
                <c:formatCode>0.00000</c:formatCode>
                <c:ptCount val="4"/>
                <c:pt idx="0">
                  <c:v>7.9721500000000001E-2</c:v>
                </c:pt>
                <c:pt idx="1">
                  <c:v>0.3432077</c:v>
                </c:pt>
                <c:pt idx="2">
                  <c:v>0.47781370000000001</c:v>
                </c:pt>
                <c:pt idx="3">
                  <c:v>0.36744749999999998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B8-9C46-92F6-1301BDE3C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851072"/>
        <c:axId val="519854024"/>
      </c:barChart>
      <c:catAx>
        <c:axId val="51985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519854024"/>
        <c:crosses val="autoZero"/>
        <c:auto val="1"/>
        <c:lblAlgn val="ctr"/>
        <c:lblOffset val="100"/>
        <c:noMultiLvlLbl val="0"/>
      </c:catAx>
      <c:valAx>
        <c:axId val="51985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519851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'[experiments_final_modified_v2.xlsx]event-driven'!$U$17</c:f>
              <c:strCache>
                <c:ptCount val="1"/>
                <c:pt idx="0">
                  <c:v>RegQueryKey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'[experiments_final_modified_v2.xlsx]event-driven'!$V$17:$AA$17</c:f>
              <c:numCache>
                <c:formatCode>0.0000</c:formatCode>
                <c:ptCount val="6"/>
                <c:pt idx="0">
                  <c:v>0.32588040000000001</c:v>
                </c:pt>
                <c:pt idx="1">
                  <c:v>0.32957130000000001</c:v>
                </c:pt>
                <c:pt idx="2">
                  <c:v>0.3303314</c:v>
                </c:pt>
                <c:pt idx="3">
                  <c:v>0.33076149999999999</c:v>
                </c:pt>
                <c:pt idx="4">
                  <c:v>0.33098120000000003</c:v>
                </c:pt>
                <c:pt idx="5">
                  <c:v>0.3313682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DD-C647-8B89-B2A49C95B0BC}"/>
            </c:ext>
          </c:extLst>
        </c:ser>
        <c:ser>
          <c:idx val="1"/>
          <c:order val="1"/>
          <c:tx>
            <c:strRef>
              <c:f>'[experiments_final_modified_v2.xlsx]event-driven'!$U$18</c:f>
              <c:strCache>
                <c:ptCount val="1"/>
                <c:pt idx="0">
                  <c:v>RegEnumKey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'[experiments_final_modified_v2.xlsx]event-driven'!$V$18:$AA$18</c:f>
              <c:numCache>
                <c:formatCode>0.0000</c:formatCode>
                <c:ptCount val="6"/>
                <c:pt idx="0">
                  <c:v>0.57751350000000001</c:v>
                </c:pt>
                <c:pt idx="1">
                  <c:v>0.57857959999999997</c:v>
                </c:pt>
                <c:pt idx="2">
                  <c:v>0.57897030000000005</c:v>
                </c:pt>
                <c:pt idx="3">
                  <c:v>0.57927200000000001</c:v>
                </c:pt>
                <c:pt idx="4">
                  <c:v>0.57973249999999998</c:v>
                </c:pt>
                <c:pt idx="5">
                  <c:v>0.57984290000000005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DD-C647-8B89-B2A49C95B0BC}"/>
            </c:ext>
          </c:extLst>
        </c:ser>
        <c:ser>
          <c:idx val="2"/>
          <c:order val="2"/>
          <c:tx>
            <c:strRef>
              <c:f>'[experiments_final_modified_v2.xlsx]event-driven'!$U$19</c:f>
              <c:strCache>
                <c:ptCount val="1"/>
                <c:pt idx="0">
                  <c:v>RegQueryValue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'[experiments_final_modified_v2.xlsx]event-driven'!$V$19:$AA$19</c:f>
              <c:numCache>
                <c:formatCode>0.0000</c:formatCode>
                <c:ptCount val="6"/>
                <c:pt idx="0">
                  <c:v>1.2182099</c:v>
                </c:pt>
                <c:pt idx="1">
                  <c:v>1.2187018999999999</c:v>
                </c:pt>
                <c:pt idx="2">
                  <c:v>1.2190673000000001</c:v>
                </c:pt>
                <c:pt idx="3">
                  <c:v>1.2214613000000001</c:v>
                </c:pt>
                <c:pt idx="4">
                  <c:v>1.2215848999999999</c:v>
                </c:pt>
                <c:pt idx="5">
                  <c:v>1.2224043999999998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DD-C647-8B89-B2A49C95B0BC}"/>
            </c:ext>
          </c:extLst>
        </c:ser>
        <c:ser>
          <c:idx val="3"/>
          <c:order val="3"/>
          <c:tx>
            <c:strRef>
              <c:f>'[experiments_final_modified_v2.xlsx]event-driven'!$U$20</c:f>
              <c:strCache>
                <c:ptCount val="1"/>
                <c:pt idx="0">
                  <c:v>RegEnumValue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'[experiments_final_modified_v2.xlsx]event-driven'!$V$20:$AA$20</c:f>
              <c:numCache>
                <c:formatCode>0.0000</c:formatCode>
                <c:ptCount val="6"/>
                <c:pt idx="0">
                  <c:v>0.68932139999999997</c:v>
                </c:pt>
                <c:pt idx="1">
                  <c:v>0.6898941999999999</c:v>
                </c:pt>
                <c:pt idx="2">
                  <c:v>0.69009350000000003</c:v>
                </c:pt>
                <c:pt idx="3">
                  <c:v>0.69016310000000003</c:v>
                </c:pt>
                <c:pt idx="4">
                  <c:v>0.69030709999999995</c:v>
                </c:pt>
                <c:pt idx="5">
                  <c:v>0.6918552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DD-C647-8B89-B2A49C95B0BC}"/>
            </c:ext>
          </c:extLst>
        </c:ser>
        <c:ser>
          <c:idx val="4"/>
          <c:order val="4"/>
          <c:tx>
            <c:strRef>
              <c:f>'[experiments_final_modified_v2.xlsx]event-driven'!$U$21</c:f>
              <c:strCache>
                <c:ptCount val="1"/>
                <c:pt idx="0">
                  <c:v>RegQueryKeySecurity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'[experiments_final_modified_v2.xlsx]event-driven'!$V$21:$AA$21</c:f>
              <c:numCache>
                <c:formatCode>0.0000</c:formatCode>
                <c:ptCount val="6"/>
                <c:pt idx="0">
                  <c:v>0.79266459999999994</c:v>
                </c:pt>
                <c:pt idx="1">
                  <c:v>0.79291350000000005</c:v>
                </c:pt>
                <c:pt idx="2">
                  <c:v>0.79327040000000004</c:v>
                </c:pt>
                <c:pt idx="3">
                  <c:v>0.79530809999999996</c:v>
                </c:pt>
                <c:pt idx="4">
                  <c:v>0.7956801</c:v>
                </c:pt>
                <c:pt idx="5">
                  <c:v>0.79743780000000009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DD-C647-8B89-B2A49C95B0BC}"/>
            </c:ext>
          </c:extLst>
        </c:ser>
        <c:ser>
          <c:idx val="5"/>
          <c:order val="5"/>
          <c:tx>
            <c:strRef>
              <c:f>'[experiments_final_modified_v2.xlsx]event-driven'!$U$22</c:f>
              <c:strCache>
                <c:ptCount val="1"/>
                <c:pt idx="0">
                  <c:v>RegLoadKey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'[experiments_final_modified_v2.xlsx]event-driven'!$V$22:$AA$22</c:f>
              <c:numCache>
                <c:formatCode>0.0000</c:formatCode>
                <c:ptCount val="6"/>
                <c:pt idx="0">
                  <c:v>0.8847756</c:v>
                </c:pt>
                <c:pt idx="1">
                  <c:v>0.88525959999999992</c:v>
                </c:pt>
                <c:pt idx="2">
                  <c:v>0.88696030000000003</c:v>
                </c:pt>
                <c:pt idx="3">
                  <c:v>0.88731319999999991</c:v>
                </c:pt>
                <c:pt idx="4">
                  <c:v>0.88781869999999996</c:v>
                </c:pt>
                <c:pt idx="5">
                  <c:v>0.88782330000000009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DD-C647-8B89-B2A49C95B0BC}"/>
            </c:ext>
          </c:extLst>
        </c:ser>
        <c:ser>
          <c:idx val="6"/>
          <c:order val="6"/>
          <c:tx>
            <c:strRef>
              <c:f>'[experiments_final_modified_v2.xlsx]event-driven'!$U$23</c:f>
              <c:strCache>
                <c:ptCount val="1"/>
                <c:pt idx="0">
                  <c:v>RegQueryMultipleValueKey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'[experiments_final_modified_v2.xlsx]event-driven'!$V$16:$AA$16</c:f>
              <c:strCache>
                <c:ptCount val="6"/>
                <c:pt idx="0">
                  <c:v>without updates</c:v>
                </c:pt>
                <c:pt idx="1">
                  <c:v>1x</c:v>
                </c:pt>
                <c:pt idx="2">
                  <c:v>2x</c:v>
                </c:pt>
                <c:pt idx="3">
                  <c:v>3x</c:v>
                </c:pt>
                <c:pt idx="4">
                  <c:v>4x</c:v>
                </c:pt>
                <c:pt idx="5">
                  <c:v>5x</c:v>
                </c:pt>
              </c:strCache>
            </c:strRef>
          </c:cat>
          <c:val>
            <c:numRef>
              <c:f>'[experiments_final_modified_v2.xlsx]event-driven'!$V$23:$AA$23</c:f>
              <c:numCache>
                <c:formatCode>0.0000</c:formatCode>
                <c:ptCount val="6"/>
                <c:pt idx="0">
                  <c:v>0.66880490000000004</c:v>
                </c:pt>
                <c:pt idx="1">
                  <c:v>0.66902300000000003</c:v>
                </c:pt>
                <c:pt idx="2">
                  <c:v>0.66966190000000003</c:v>
                </c:pt>
                <c:pt idx="3">
                  <c:v>0.67075319999999994</c:v>
                </c:pt>
                <c:pt idx="4">
                  <c:v>0.67088040000000004</c:v>
                </c:pt>
                <c:pt idx="5">
                  <c:v>0.67136399999999996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DD-C647-8B89-B2A49C95B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2497104"/>
        <c:axId val="349362256"/>
      </c:lineChart>
      <c:catAx>
        <c:axId val="27249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349362256"/>
        <c:crosses val="autoZero"/>
        <c:auto val="1"/>
        <c:lblAlgn val="ctr"/>
        <c:lblOffset val="100"/>
        <c:noMultiLvlLbl val="0"/>
      </c:catAx>
      <c:valAx>
        <c:axId val="349362256"/>
        <c:scaling>
          <c:orientation val="minMax"/>
          <c:max val="1.25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1.5211162298235947E-2"/>
              <c:y val="1.63358696166345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272497104"/>
        <c:crosses val="autoZero"/>
        <c:crossBetween val="between"/>
        <c:majorUnit val="0.15000000000000002"/>
        <c:minorUnit val="0.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[experiments_final_modified_v2.xlsx]outer!$X$6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[experiments_final_modified_v2.xlsx]outer!$Y$5:$AC$5</c:f>
              <c:strCache>
                <c:ptCount val="5"/>
                <c:pt idx="0">
                  <c:v>Outer 1</c:v>
                </c:pt>
                <c:pt idx="1">
                  <c:v>Outer 2</c:v>
                </c:pt>
                <c:pt idx="2">
                  <c:v>Outer 3</c:v>
                </c:pt>
                <c:pt idx="3">
                  <c:v>Outer 4</c:v>
                </c:pt>
                <c:pt idx="4">
                  <c:v>Outer 5</c:v>
                </c:pt>
              </c:strCache>
            </c:strRef>
          </c:cat>
          <c:val>
            <c:numRef>
              <c:f>[experiments_final_modified_v2.xlsx]outer!$Y$6:$AC$6</c:f>
              <c:numCache>
                <c:formatCode>0.00000</c:formatCode>
                <c:ptCount val="5"/>
                <c:pt idx="0">
                  <c:v>5.2666918000000003</c:v>
                </c:pt>
                <c:pt idx="1">
                  <c:v>3.4927199</c:v>
                </c:pt>
                <c:pt idx="2">
                  <c:v>3.8070159000000001</c:v>
                </c:pt>
                <c:pt idx="3">
                  <c:v>6.3505954000000004</c:v>
                </c:pt>
                <c:pt idx="4">
                  <c:v>4.3901739000000006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E-E84D-B2EF-B38566DCDEBD}"/>
            </c:ext>
          </c:extLst>
        </c:ser>
        <c:ser>
          <c:idx val="1"/>
          <c:order val="1"/>
          <c:tx>
            <c:strRef>
              <c:f>[experiments_final_modified_v2.xlsx]outer!$X$7</c:f>
              <c:strCache>
                <c:ptCount val="1"/>
                <c:pt idx="0">
                  <c:v>Outer redundancy elimination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[experiments_final_modified_v2.xlsx]outer!$Y$5:$AC$5</c:f>
              <c:strCache>
                <c:ptCount val="5"/>
                <c:pt idx="0">
                  <c:v>Outer 1</c:v>
                </c:pt>
                <c:pt idx="1">
                  <c:v>Outer 2</c:v>
                </c:pt>
                <c:pt idx="2">
                  <c:v>Outer 3</c:v>
                </c:pt>
                <c:pt idx="3">
                  <c:v>Outer 4</c:v>
                </c:pt>
                <c:pt idx="4">
                  <c:v>Outer 5</c:v>
                </c:pt>
              </c:strCache>
            </c:strRef>
          </c:cat>
          <c:val>
            <c:numRef>
              <c:f>[experiments_final_modified_v2.xlsx]outer!$Y$7:$AC$7</c:f>
              <c:numCache>
                <c:formatCode>0.00000</c:formatCode>
                <c:ptCount val="5"/>
                <c:pt idx="0">
                  <c:v>5.1576317000000005</c:v>
                </c:pt>
                <c:pt idx="1">
                  <c:v>3.3574196000000001</c:v>
                </c:pt>
                <c:pt idx="2">
                  <c:v>3.7521027999999998</c:v>
                </c:pt>
                <c:pt idx="3">
                  <c:v>6.0361829</c:v>
                </c:pt>
                <c:pt idx="4">
                  <c:v>4.2216201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E-E84D-B2EF-B38566DCD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361168"/>
        <c:axId val="349360080"/>
      </c:barChart>
      <c:catAx>
        <c:axId val="34936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349360080"/>
        <c:crosses val="autoZero"/>
        <c:auto val="1"/>
        <c:lblAlgn val="ctr"/>
        <c:lblOffset val="100"/>
        <c:noMultiLvlLbl val="0"/>
      </c:catAx>
      <c:valAx>
        <c:axId val="34936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34936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[experiments_final_modified_v2.xlsx]outer!$X$15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[experiments_final_modified_v2.xlsx]outer!$Y$14:$AC$14</c:f>
              <c:strCache>
                <c:ptCount val="5"/>
                <c:pt idx="0">
                  <c:v>Outer 6</c:v>
                </c:pt>
                <c:pt idx="1">
                  <c:v>Outer 7</c:v>
                </c:pt>
                <c:pt idx="2">
                  <c:v>Outer 8</c:v>
                </c:pt>
                <c:pt idx="3">
                  <c:v>Outer 9</c:v>
                </c:pt>
                <c:pt idx="4">
                  <c:v>Outer 10</c:v>
                </c:pt>
              </c:strCache>
            </c:strRef>
          </c:cat>
          <c:val>
            <c:numRef>
              <c:f>[experiments_final_modified_v2.xlsx]outer!$Y$15:$AC$15</c:f>
              <c:numCache>
                <c:formatCode>0.00000</c:formatCode>
                <c:ptCount val="5"/>
                <c:pt idx="0">
                  <c:v>7.2995342000000001</c:v>
                </c:pt>
                <c:pt idx="1">
                  <c:v>4.9086002000000004</c:v>
                </c:pt>
                <c:pt idx="2">
                  <c:v>4.7773409999999998</c:v>
                </c:pt>
                <c:pt idx="3">
                  <c:v>3.6792506</c:v>
                </c:pt>
                <c:pt idx="4">
                  <c:v>4.1894609000000003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2-654B-A3D4-D2B715A6C1D4}"/>
            </c:ext>
          </c:extLst>
        </c:ser>
        <c:ser>
          <c:idx val="1"/>
          <c:order val="1"/>
          <c:tx>
            <c:strRef>
              <c:f>[experiments_final_modified_v2.xlsx]outer!$X$16</c:f>
              <c:strCache>
                <c:ptCount val="1"/>
                <c:pt idx="0">
                  <c:v>Outer redundancy elimination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[experiments_final_modified_v2.xlsx]outer!$Y$14:$AC$14</c:f>
              <c:strCache>
                <c:ptCount val="5"/>
                <c:pt idx="0">
                  <c:v>Outer 6</c:v>
                </c:pt>
                <c:pt idx="1">
                  <c:v>Outer 7</c:v>
                </c:pt>
                <c:pt idx="2">
                  <c:v>Outer 8</c:v>
                </c:pt>
                <c:pt idx="3">
                  <c:v>Outer 9</c:v>
                </c:pt>
                <c:pt idx="4">
                  <c:v>Outer 10</c:v>
                </c:pt>
              </c:strCache>
            </c:strRef>
          </c:cat>
          <c:val>
            <c:numRef>
              <c:f>[experiments_final_modified_v2.xlsx]outer!$Y$16:$AC$16</c:f>
              <c:numCache>
                <c:formatCode>0.00000</c:formatCode>
                <c:ptCount val="5"/>
                <c:pt idx="0">
                  <c:v>6.9544867000000004</c:v>
                </c:pt>
                <c:pt idx="1">
                  <c:v>4.6479452000000006</c:v>
                </c:pt>
                <c:pt idx="2">
                  <c:v>4.6833319000000007</c:v>
                </c:pt>
                <c:pt idx="3">
                  <c:v>3.5299372999999998</c:v>
                </c:pt>
                <c:pt idx="4">
                  <c:v>4.1293163999999996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2-654B-A3D4-D2B715A6C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51552"/>
        <c:axId val="141151008"/>
      </c:barChart>
      <c:catAx>
        <c:axId val="1411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41151008"/>
        <c:crosses val="autoZero"/>
        <c:auto val="1"/>
        <c:lblAlgn val="ctr"/>
        <c:lblOffset val="100"/>
        <c:noMultiLvlLbl val="0"/>
      </c:catAx>
      <c:valAx>
        <c:axId val="14115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41151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'two-level'!$AC$6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'two-level'!$AD$5:$AH$5</c:f>
              <c:strCache>
                <c:ptCount val="5"/>
                <c:pt idx="0">
                  <c:v>Outer 1</c:v>
                </c:pt>
                <c:pt idx="1">
                  <c:v>Outer 2</c:v>
                </c:pt>
                <c:pt idx="2">
                  <c:v>Outer 3</c:v>
                </c:pt>
                <c:pt idx="3">
                  <c:v>Outer 4</c:v>
                </c:pt>
                <c:pt idx="4">
                  <c:v>Outer 5</c:v>
                </c:pt>
              </c:strCache>
            </c:strRef>
          </c:cat>
          <c:val>
            <c:numRef>
              <c:f>'two-level'!$AD$6:$AH$6</c:f>
              <c:numCache>
                <c:formatCode>0.00000</c:formatCode>
                <c:ptCount val="5"/>
                <c:pt idx="0">
                  <c:v>5.2666918000000003</c:v>
                </c:pt>
                <c:pt idx="1">
                  <c:v>3.4927199</c:v>
                </c:pt>
                <c:pt idx="2">
                  <c:v>3.8070159000000001</c:v>
                </c:pt>
                <c:pt idx="3">
                  <c:v>6.3505954000000004</c:v>
                </c:pt>
                <c:pt idx="4">
                  <c:v>4.3901739000000006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B-4E19-BEE0-60B660CDCBCA}"/>
            </c:ext>
          </c:extLst>
        </c:ser>
        <c:ser>
          <c:idx val="1"/>
          <c:order val="1"/>
          <c:tx>
            <c:strRef>
              <c:f>'two-level'!$AC$7</c:f>
              <c:strCache>
                <c:ptCount val="1"/>
                <c:pt idx="0">
                  <c:v>Direct outer redundancy elimination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'two-level'!$AD$5:$AH$5</c:f>
              <c:strCache>
                <c:ptCount val="5"/>
                <c:pt idx="0">
                  <c:v>Outer 1</c:v>
                </c:pt>
                <c:pt idx="1">
                  <c:v>Outer 2</c:v>
                </c:pt>
                <c:pt idx="2">
                  <c:v>Outer 3</c:v>
                </c:pt>
                <c:pt idx="3">
                  <c:v>Outer 4</c:v>
                </c:pt>
                <c:pt idx="4">
                  <c:v>Outer 5</c:v>
                </c:pt>
              </c:strCache>
            </c:strRef>
          </c:cat>
          <c:val>
            <c:numRef>
              <c:f>'two-level'!$AD$7:$AH$7</c:f>
              <c:numCache>
                <c:formatCode>0.00000</c:formatCode>
                <c:ptCount val="5"/>
                <c:pt idx="0">
                  <c:v>5.1946817999999997</c:v>
                </c:pt>
                <c:pt idx="1">
                  <c:v>3.4039392999999998</c:v>
                </c:pt>
                <c:pt idx="2">
                  <c:v>3.7752607</c:v>
                </c:pt>
                <c:pt idx="3">
                  <c:v>6.1650282000000001</c:v>
                </c:pt>
                <c:pt idx="4">
                  <c:v>4.2845540999999994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1B-4E19-BEE0-60B660CDCBCA}"/>
            </c:ext>
          </c:extLst>
        </c:ser>
        <c:ser>
          <c:idx val="2"/>
          <c:order val="2"/>
          <c:tx>
            <c:strRef>
              <c:f>'two-level'!$AC$8</c:f>
              <c:strCache>
                <c:ptCount val="1"/>
                <c:pt idx="0">
                  <c:v>Internal-then-outer redundancy elimination</c:v>
                </c:pt>
              </c:strCache>
            </c:strRef>
          </c:tx>
          <c:spPr>
            <a:pattFill prst="smCheck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'two-level'!$AD$5:$AH$5</c:f>
              <c:strCache>
                <c:ptCount val="5"/>
                <c:pt idx="0">
                  <c:v>Outer 1</c:v>
                </c:pt>
                <c:pt idx="1">
                  <c:v>Outer 2</c:v>
                </c:pt>
                <c:pt idx="2">
                  <c:v>Outer 3</c:v>
                </c:pt>
                <c:pt idx="3">
                  <c:v>Outer 4</c:v>
                </c:pt>
                <c:pt idx="4">
                  <c:v>Outer 5</c:v>
                </c:pt>
              </c:strCache>
            </c:strRef>
          </c:cat>
          <c:val>
            <c:numRef>
              <c:f>'two-level'!$AD$8:$AH$8</c:f>
              <c:numCache>
                <c:formatCode>0.00000</c:formatCode>
                <c:ptCount val="5"/>
                <c:pt idx="0">
                  <c:v>5.1576317000000005</c:v>
                </c:pt>
                <c:pt idx="1">
                  <c:v>3.3574196000000001</c:v>
                </c:pt>
                <c:pt idx="2">
                  <c:v>3.7521027999999998</c:v>
                </c:pt>
                <c:pt idx="3">
                  <c:v>6.0361829</c:v>
                </c:pt>
                <c:pt idx="4">
                  <c:v>4.2216201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1B-4E19-BEE0-60B660CD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06832928"/>
        <c:axId val="-1806834016"/>
      </c:barChart>
      <c:catAx>
        <c:axId val="-18068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06834016"/>
        <c:crosses val="autoZero"/>
        <c:auto val="1"/>
        <c:lblAlgn val="ctr"/>
        <c:lblOffset val="100"/>
        <c:noMultiLvlLbl val="0"/>
      </c:catAx>
      <c:valAx>
        <c:axId val="-18068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06832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'two-level'!$AC$15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'two-level'!$AD$14:$AH$14</c:f>
              <c:strCache>
                <c:ptCount val="5"/>
                <c:pt idx="0">
                  <c:v>Outer 6</c:v>
                </c:pt>
                <c:pt idx="1">
                  <c:v>Outer 7</c:v>
                </c:pt>
                <c:pt idx="2">
                  <c:v>Outer 8</c:v>
                </c:pt>
                <c:pt idx="3">
                  <c:v>Outer 9</c:v>
                </c:pt>
                <c:pt idx="4">
                  <c:v>Outer 10</c:v>
                </c:pt>
              </c:strCache>
            </c:strRef>
          </c:cat>
          <c:val>
            <c:numRef>
              <c:f>'two-level'!$AD$15:$AH$15</c:f>
              <c:numCache>
                <c:formatCode>0.00000</c:formatCode>
                <c:ptCount val="5"/>
                <c:pt idx="0">
                  <c:v>7.2995342000000001</c:v>
                </c:pt>
                <c:pt idx="1">
                  <c:v>4.9086002000000004</c:v>
                </c:pt>
                <c:pt idx="2">
                  <c:v>4.7773409999999998</c:v>
                </c:pt>
                <c:pt idx="3">
                  <c:v>3.6792506</c:v>
                </c:pt>
                <c:pt idx="4">
                  <c:v>4.1894609000000003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9-443C-A34C-1C180002E8CF}"/>
            </c:ext>
          </c:extLst>
        </c:ser>
        <c:ser>
          <c:idx val="1"/>
          <c:order val="1"/>
          <c:tx>
            <c:strRef>
              <c:f>'two-level'!$AC$16</c:f>
              <c:strCache>
                <c:ptCount val="1"/>
                <c:pt idx="0">
                  <c:v>Direct outer redundancy elimination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'two-level'!$AD$14:$AH$14</c:f>
              <c:strCache>
                <c:ptCount val="5"/>
                <c:pt idx="0">
                  <c:v>Outer 6</c:v>
                </c:pt>
                <c:pt idx="1">
                  <c:v>Outer 7</c:v>
                </c:pt>
                <c:pt idx="2">
                  <c:v>Outer 8</c:v>
                </c:pt>
                <c:pt idx="3">
                  <c:v>Outer 9</c:v>
                </c:pt>
                <c:pt idx="4">
                  <c:v>Outer 10</c:v>
                </c:pt>
              </c:strCache>
            </c:strRef>
          </c:cat>
          <c:val>
            <c:numRef>
              <c:f>'two-level'!$AD$16:$AH$16</c:f>
              <c:numCache>
                <c:formatCode>0.00000</c:formatCode>
                <c:ptCount val="5"/>
                <c:pt idx="0">
                  <c:v>7.0905937999999997</c:v>
                </c:pt>
                <c:pt idx="1">
                  <c:v>4.7626165</c:v>
                </c:pt>
                <c:pt idx="2">
                  <c:v>4.7248759000000007</c:v>
                </c:pt>
                <c:pt idx="3">
                  <c:v>3.5939633999999998</c:v>
                </c:pt>
                <c:pt idx="4">
                  <c:v>4.1522506000000003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9-443C-A34C-1C180002E8CF}"/>
            </c:ext>
          </c:extLst>
        </c:ser>
        <c:ser>
          <c:idx val="2"/>
          <c:order val="2"/>
          <c:tx>
            <c:strRef>
              <c:f>'two-level'!$AC$17</c:f>
              <c:strCache>
                <c:ptCount val="1"/>
                <c:pt idx="0">
                  <c:v>Internal-then-outer redundancy elimination</c:v>
                </c:pt>
              </c:strCache>
            </c:strRef>
          </c:tx>
          <c:spPr>
            <a:pattFill prst="smCheck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'two-level'!$AD$14:$AH$14</c:f>
              <c:strCache>
                <c:ptCount val="5"/>
                <c:pt idx="0">
                  <c:v>Outer 6</c:v>
                </c:pt>
                <c:pt idx="1">
                  <c:v>Outer 7</c:v>
                </c:pt>
                <c:pt idx="2">
                  <c:v>Outer 8</c:v>
                </c:pt>
                <c:pt idx="3">
                  <c:v>Outer 9</c:v>
                </c:pt>
                <c:pt idx="4">
                  <c:v>Outer 10</c:v>
                </c:pt>
              </c:strCache>
            </c:strRef>
          </c:cat>
          <c:val>
            <c:numRef>
              <c:f>'two-level'!$AD$17:$AH$17</c:f>
              <c:numCache>
                <c:formatCode>0.00000</c:formatCode>
                <c:ptCount val="5"/>
                <c:pt idx="0">
                  <c:v>6.9544867000000004</c:v>
                </c:pt>
                <c:pt idx="1">
                  <c:v>4.6479452000000006</c:v>
                </c:pt>
                <c:pt idx="2">
                  <c:v>4.6833319000000007</c:v>
                </c:pt>
                <c:pt idx="3">
                  <c:v>3.5299372999999998</c:v>
                </c:pt>
                <c:pt idx="4">
                  <c:v>4.1293163999999996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9-443C-A34C-1C180002E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06839456"/>
        <c:axId val="-1806842720"/>
      </c:barChart>
      <c:catAx>
        <c:axId val="-180683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06842720"/>
        <c:crosses val="autoZero"/>
        <c:auto val="1"/>
        <c:lblAlgn val="ctr"/>
        <c:lblOffset val="100"/>
        <c:noMultiLvlLbl val="0"/>
      </c:catAx>
      <c:valAx>
        <c:axId val="-18068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Elapsed Time 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806839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[experiments_final_modified_v2.xlsx]Multi!$I$23:$M$23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[experiments_final_modified_v2.xlsx]Multi!$I$24:$M$24</c:f>
              <c:numCache>
                <c:formatCode>0.00%</c:formatCode>
                <c:ptCount val="5"/>
                <c:pt idx="0">
                  <c:v>8.9254550994310344E-2</c:v>
                </c:pt>
                <c:pt idx="1">
                  <c:v>0.12394123292454393</c:v>
                </c:pt>
                <c:pt idx="2">
                  <c:v>0.19179891672162547</c:v>
                </c:pt>
                <c:pt idx="3">
                  <c:v>0.21934412986197718</c:v>
                </c:pt>
                <c:pt idx="4">
                  <c:v>0.262120859645397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E-453B-91CD-02C36D16D9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2789904"/>
        <c:axId val="262790992"/>
      </c:barChart>
      <c:catAx>
        <c:axId val="2627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The number of programs running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3936577002658429"/>
              <c:y val="0.911462464239258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262790992"/>
        <c:crosses val="autoZero"/>
        <c:auto val="1"/>
        <c:lblAlgn val="ctr"/>
        <c:lblOffset val="100"/>
        <c:noMultiLvlLbl val="0"/>
      </c:catAx>
      <c:valAx>
        <c:axId val="2627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Portion of the Performance Improvement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"/>
              <c:y val="8.05750856541021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26278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AF3EB-329E-444A-B3C9-810CF1F2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AA41F-BDE9-4B6C-B383-88F307F1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4978F-8CD5-4125-B97D-7C27961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7788E-1C18-4CE7-BA40-66A53131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6F423-4131-4742-B711-9C23BE7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77DB-73B3-4363-8016-95B4609A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5200F-CF11-41BC-9165-EADAC5B4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F1A31-7091-439D-B8EC-09B54BB0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7E3A-39E4-4D3A-924D-5B2A1B77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2662B-A95D-4DC9-ADBB-C7C2BDBC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1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FAF30-1F16-4D56-9E01-589609F6D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4B770-A1C4-421F-AB02-4BA93FB8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F1C53-6821-4E44-82E4-C9FFD63C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B761A-B390-4FAC-8AAD-E86CE0BF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9CF5F-59D6-44F9-BDC9-F10CDE4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6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9A01-F9B8-4381-B29B-CED98F41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5CD45-978A-4CBD-8CF2-BEAD5866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C420-B6C6-4583-BD78-2D078BE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FB46D-7688-49B0-A2EE-9D9F20D9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BB23A-8DF6-4C27-859B-A885C01B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4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515E-47BC-4B00-A48D-B1398C8E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74D36-D51D-4A22-9AE7-59D49DA6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B4D8-C2E2-4679-B3E0-4E9C756C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41C21-1ACB-40FD-ABD5-E84E99A8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97A89-7627-4EE8-AF68-ED76EF4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0D285-4AE9-499D-8DF1-3122E8A0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CA9B6-08E1-4E8B-99EF-D088E4A74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48342-6A34-4FBA-AE0D-E17A9EE9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FA109-5927-4B99-9BC1-DBD311B6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403C7-EA3F-4F84-AA26-1E2021E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AE8EE-E267-4E62-9CD2-C9E14C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EEBA-E37F-4085-9B4F-8F45024C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9F0DC-AAA5-4F53-9594-D7155E89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FED9-51EE-4B9C-8665-C56F83A1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AB7B24-8424-4470-A672-E610EC1E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38D04-9825-4993-9DAE-2EE0D9A78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0EDA8-EC13-4EEE-AD2B-61D73B0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D5518-EC7C-489D-B60B-C7CB87B5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03CA4-87FB-4350-983D-62173CF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5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DBB9-CE28-4E54-A949-3B9EE36A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F14AD7-0F23-4B86-90F4-E09BA647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B0865-83A7-4CF6-BD7D-03D22D7C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518FA-82C3-4D35-BD93-84933595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CA382-BC6C-428E-9315-0F4ECD52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E50AF-A0A6-4926-9D22-64731D25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7A17B-D68D-48D0-8F66-A645D0D4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E1157-68A6-41E3-91FA-59E9B3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18D87-252F-4FE5-9692-300DCEBE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956EE-8C21-4B34-A48F-C09F7C39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E0675-353D-4DB1-856A-41C6E96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8299E-A581-4556-AC84-98140E2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73CC1-BEA1-491A-9004-5CC9555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09EE-E284-41C4-8274-E425A02D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49FA0-44A0-462E-8184-B3A0C0C87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1DA7D-E0E0-4770-B4D5-E19C7935E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66D1C-817F-476E-84F9-CF39D5B7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C4D04-F5BD-4479-A77C-DB80FD21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2974F-1F82-4D74-96B7-7CEE1C70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81762-E10E-4646-B86A-BA4DECA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BDAA7-B334-47E7-95D4-8C79707A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C4DD3-8820-4547-8921-EA2933324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7B16-043D-43DF-A877-A649D7189247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036AE-16B2-4634-BAB5-18832D83A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1E99A-C81B-4469-AB62-F6FAE8A2F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6476-D2CC-443E-A036-EA93F1A63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0E7F5E-9A46-47A8-8594-945D44DFF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5" y="1467031"/>
            <a:ext cx="6300000" cy="1213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FEC5CA-3CAC-47E8-9BC6-43DAC0470943}"/>
              </a:ext>
            </a:extLst>
          </p:cNvPr>
          <p:cNvSpPr/>
          <p:nvPr/>
        </p:nvSpPr>
        <p:spPr>
          <a:xfrm>
            <a:off x="0" y="0"/>
            <a:ext cx="3764813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Fig. 1. The registry keys and values.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2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326136" y="152400"/>
            <a:ext cx="6878807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10. Outer Duplication : Duplication of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RegOpenKey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RegCloseKey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10806D-4AC9-154D-AECF-E4039ECF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774950"/>
            <a:ext cx="7899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130751" y="195943"/>
            <a:ext cx="8575874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11. Outer Duplication : Duplication of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RegOpenKey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RegCloseKey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1E1D644-3DDB-8045-AB67-D315753B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324100"/>
            <a:ext cx="8242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231433" y="159026"/>
            <a:ext cx="11252056" cy="1026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12. Outer Duplication : Duplication of 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RegOpenKey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RegSetInfoKey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RegCloseKey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271712"/>
            <a:ext cx="5876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73DC7E-9420-461A-9A37-61FEEEF8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79" y="651850"/>
            <a:ext cx="4655614" cy="5291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A06EF0-8754-44F3-B919-2EB7C78BBE33}"/>
              </a:ext>
            </a:extLst>
          </p:cNvPr>
          <p:cNvSpPr/>
          <p:nvPr/>
        </p:nvSpPr>
        <p:spPr>
          <a:xfrm>
            <a:off x="314272" y="63374"/>
            <a:ext cx="879830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13. Verifying the existing duplicated access to the Registry by disassembling Explore.exe</a:t>
            </a:r>
          </a:p>
        </p:txBody>
      </p:sp>
    </p:spTree>
    <p:extLst>
      <p:ext uri="{BB962C8B-B14F-4D97-AF65-F5344CB8AC3E}">
        <p14:creationId xmlns:p14="http://schemas.microsoft.com/office/powerpoint/2010/main" val="399769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06EF0-8754-44F3-B919-2EB7C78BBE33}"/>
              </a:ext>
            </a:extLst>
          </p:cNvPr>
          <p:cNvSpPr/>
          <p:nvPr/>
        </p:nvSpPr>
        <p:spPr>
          <a:xfrm>
            <a:off x="368734" y="0"/>
            <a:ext cx="376904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14. Internal Duplication Algorithm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39633"/>
              </p:ext>
            </p:extLst>
          </p:nvPr>
        </p:nvGraphicFramePr>
        <p:xfrm>
          <a:off x="4167188" y="719138"/>
          <a:ext cx="38576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워크시트" r:id="rId3" imgW="9772605" imgH="13725696" progId="Excel.Sheet.12">
                  <p:embed/>
                </p:oleObj>
              </mc:Choice>
              <mc:Fallback>
                <p:oleObj name="워크시트" r:id="rId3" imgW="9772605" imgH="137256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7188" y="719138"/>
                        <a:ext cx="38576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1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06EF0-8754-44F3-B919-2EB7C78BBE33}"/>
              </a:ext>
            </a:extLst>
          </p:cNvPr>
          <p:cNvSpPr/>
          <p:nvPr/>
        </p:nvSpPr>
        <p:spPr>
          <a:xfrm>
            <a:off x="141639" y="0"/>
            <a:ext cx="182838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15.Side effect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DB76FF-8A1F-B64A-98E1-7D9AB516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866900"/>
            <a:ext cx="11061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06EF0-8754-44F3-B919-2EB7C78BBE33}"/>
              </a:ext>
            </a:extLst>
          </p:cNvPr>
          <p:cNvSpPr/>
          <p:nvPr/>
        </p:nvSpPr>
        <p:spPr>
          <a:xfrm>
            <a:off x="541897" y="0"/>
            <a:ext cx="342273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16. outer duplication algorithm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78847"/>
              </p:ext>
            </p:extLst>
          </p:nvPr>
        </p:nvGraphicFramePr>
        <p:xfrm>
          <a:off x="3411538" y="719138"/>
          <a:ext cx="53673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워크시트" r:id="rId3" imgW="7934482" imgH="8010380" progId="Excel.Sheet.12">
                  <p:embed/>
                </p:oleObj>
              </mc:Choice>
              <mc:Fallback>
                <p:oleObj name="워크시트" r:id="rId3" imgW="7934482" imgH="8010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1538" y="719138"/>
                        <a:ext cx="53673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0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74772" y="2255521"/>
            <a:ext cx="1429788" cy="8479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3085" y="3316778"/>
            <a:ext cx="1429788" cy="8479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96044" y="3732686"/>
            <a:ext cx="1429788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7732" y="1395852"/>
            <a:ext cx="1429788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87732" y="1122218"/>
            <a:ext cx="14962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9833" y="1345974"/>
            <a:ext cx="14962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1934" y="1660826"/>
            <a:ext cx="1496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RegOpenKey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Reg_Operation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RegCloseKey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72887" y="2446984"/>
            <a:ext cx="947651" cy="5403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6544" y="2965045"/>
            <a:ext cx="1206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Elimination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356464" y="2446984"/>
            <a:ext cx="947651" cy="5403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1293" y="2965045"/>
            <a:ext cx="1206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Elimination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D153A-D6C7-F641-88EF-65585E604002}"/>
              </a:ext>
            </a:extLst>
          </p:cNvPr>
          <p:cNvSpPr/>
          <p:nvPr/>
        </p:nvSpPr>
        <p:spPr>
          <a:xfrm>
            <a:off x="309499" y="131535"/>
            <a:ext cx="452143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17. The concept of two-level deduplication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9666" y="1113904"/>
            <a:ext cx="1657006" cy="989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80357" y="2223102"/>
            <a:ext cx="1654233" cy="944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87978" y="3292121"/>
            <a:ext cx="1646612" cy="113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61853" y="1346827"/>
            <a:ext cx="1656314" cy="76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61853" y="2214391"/>
            <a:ext cx="1656314" cy="952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61853" y="3264353"/>
            <a:ext cx="1656314" cy="1007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443349" y="1688132"/>
            <a:ext cx="1564875" cy="76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43349" y="2516794"/>
            <a:ext cx="1564875" cy="1390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D71882EC-68D1-8844-9B19-9A8DB6F0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8000"/>
            <a:ext cx="8102600" cy="18796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79328-4BE7-4B43-9045-AB8EC405312E}"/>
              </a:ext>
            </a:extLst>
          </p:cNvPr>
          <p:cNvSpPr/>
          <p:nvPr/>
        </p:nvSpPr>
        <p:spPr>
          <a:xfrm>
            <a:off x="221155" y="0"/>
            <a:ext cx="1040348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18. The example of the improved effect of applying the outer deduplication after the internal deduplication</a:t>
            </a:r>
          </a:p>
        </p:txBody>
      </p:sp>
    </p:spTree>
    <p:extLst>
      <p:ext uri="{BB962C8B-B14F-4D97-AF65-F5344CB8AC3E}">
        <p14:creationId xmlns:p14="http://schemas.microsoft.com/office/powerpoint/2010/main" val="128369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335A597-270F-1C42-914D-C3DD89A9BE16}"/>
              </a:ext>
            </a:extLst>
          </p:cNvPr>
          <p:cNvSpPr/>
          <p:nvPr/>
        </p:nvSpPr>
        <p:spPr>
          <a:xfrm>
            <a:off x="339555" y="0"/>
            <a:ext cx="487409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19. The algorithm of the internal deduplication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40539"/>
              </p:ext>
            </p:extLst>
          </p:nvPr>
        </p:nvGraphicFramePr>
        <p:xfrm>
          <a:off x="2824163" y="2212975"/>
          <a:ext cx="654367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워크시트" r:id="rId3" imgW="6543518" imgH="2428796" progId="Excel.Sheet.12">
                  <p:embed/>
                </p:oleObj>
              </mc:Choice>
              <mc:Fallback>
                <p:oleObj name="워크시트" r:id="rId3" imgW="6543518" imgH="24287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2212975"/>
                        <a:ext cx="6543675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5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22833F-C532-41FA-B717-FEAC4BE13FCC}"/>
              </a:ext>
            </a:extLst>
          </p:cNvPr>
          <p:cNvGrpSpPr/>
          <p:nvPr/>
        </p:nvGrpSpPr>
        <p:grpSpPr>
          <a:xfrm>
            <a:off x="2673624" y="1096652"/>
            <a:ext cx="6300000" cy="2574928"/>
            <a:chOff x="-2" y="718965"/>
            <a:chExt cx="6660000" cy="25749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F844AB-3163-4D94-98B5-909BF3CC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718965"/>
              <a:ext cx="6660000" cy="103222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0C30DF-EF72-4433-BDD5-7A759C7F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97" y="2186075"/>
              <a:ext cx="6300000" cy="772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1C6189-B5E2-44ED-832F-2DD2141F4205}"/>
                </a:ext>
              </a:extLst>
            </p:cNvPr>
            <p:cNvSpPr/>
            <p:nvPr/>
          </p:nvSpPr>
          <p:spPr>
            <a:xfrm>
              <a:off x="1487860" y="1840294"/>
              <a:ext cx="3324269" cy="3356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ko-KR" sz="1200" kern="1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(a) The value stored in a Windows registry key.</a:t>
              </a:r>
              <a:endParaRPr lang="ko-KR" altLang="ko-KR" sz="10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897C4-4529-4C34-B5FF-EB65E1A61A9E}"/>
                </a:ext>
              </a:extLst>
            </p:cNvPr>
            <p:cNvSpPr/>
            <p:nvPr/>
          </p:nvSpPr>
          <p:spPr>
            <a:xfrm>
              <a:off x="1158633" y="2958288"/>
              <a:ext cx="4342726" cy="3356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ko-KR" sz="1200" kern="1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(b) The registry operations to access to a Windows registry key.</a:t>
              </a:r>
              <a:endParaRPr lang="ko-KR" altLang="ko-KR" sz="1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4A873-694A-4AAA-B16C-F464D6E71E5A}"/>
              </a:ext>
            </a:extLst>
          </p:cNvPr>
          <p:cNvSpPr/>
          <p:nvPr/>
        </p:nvSpPr>
        <p:spPr>
          <a:xfrm>
            <a:off x="0" y="-10717"/>
            <a:ext cx="4125425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Fig. 2. A use case of the Windows registry.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0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15518B-1F2B-E945-AABE-B478629AD862}"/>
              </a:ext>
            </a:extLst>
          </p:cNvPr>
          <p:cNvSpPr/>
          <p:nvPr/>
        </p:nvSpPr>
        <p:spPr>
          <a:xfrm>
            <a:off x="454975" y="0"/>
            <a:ext cx="464325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20. The algorithm of the outer deduplication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379639"/>
              </p:ext>
            </p:extLst>
          </p:nvPr>
        </p:nvGraphicFramePr>
        <p:xfrm>
          <a:off x="2824163" y="2103438"/>
          <a:ext cx="65436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워크시트" r:id="rId3" imgW="6543518" imgH="2648016" progId="Excel.Sheet.12">
                  <p:embed/>
                </p:oleObj>
              </mc:Choice>
              <mc:Fallback>
                <p:oleObj name="워크시트" r:id="rId3" imgW="6543518" imgH="26480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2103438"/>
                        <a:ext cx="654367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94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CDFD35-8408-430D-9C4B-5C84F6653831}"/>
              </a:ext>
            </a:extLst>
          </p:cNvPr>
          <p:cNvSpPr/>
          <p:nvPr/>
        </p:nvSpPr>
        <p:spPr>
          <a:xfrm>
            <a:off x="0" y="0"/>
            <a:ext cx="715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Malgun Gothic" panose="020B0503020000020004" pitchFamily="34" charset="-127"/>
              </a:rPr>
              <a:t>Fig. 21. Evet-driven deduplicated access pattern for the internal duplication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27230"/>
              </p:ext>
            </p:extLst>
          </p:nvPr>
        </p:nvGraphicFramePr>
        <p:xfrm>
          <a:off x="2824163" y="2103438"/>
          <a:ext cx="65436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워크시트" r:id="rId3" imgW="6543518" imgH="2648016" progId="Excel.Sheet.12">
                  <p:embed/>
                </p:oleObj>
              </mc:Choice>
              <mc:Fallback>
                <p:oleObj name="워크시트" r:id="rId3" imgW="6543518" imgH="26480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2103438"/>
                        <a:ext cx="654367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10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6186C-9C60-487B-B025-79C31DFDFF69}"/>
              </a:ext>
            </a:extLst>
          </p:cNvPr>
          <p:cNvSpPr/>
          <p:nvPr/>
        </p:nvSpPr>
        <p:spPr>
          <a:xfrm>
            <a:off x="2896224" y="2336628"/>
            <a:ext cx="50962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(a) Redundancy analysis and its elimination method. </a:t>
            </a:r>
            <a:endParaRPr lang="ko-KR" altLang="ko-KR" sz="1200" kern="1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21CABF-4404-7B41-9006-FB824935FCC9}"/>
              </a:ext>
            </a:extLst>
          </p:cNvPr>
          <p:cNvSpPr/>
          <p:nvPr/>
        </p:nvSpPr>
        <p:spPr>
          <a:xfrm>
            <a:off x="1406880" y="1121215"/>
            <a:ext cx="1698802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I/O Log Data of Windows 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Applications 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CD65E0-532B-A14F-9197-751E36139E7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105682" y="1552139"/>
            <a:ext cx="1422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BE45F3F-E6AF-8241-BA51-8FE8F2424C42}"/>
              </a:ext>
            </a:extLst>
          </p:cNvPr>
          <p:cNvSpPr/>
          <p:nvPr/>
        </p:nvSpPr>
        <p:spPr>
          <a:xfrm>
            <a:off x="4527828" y="1121215"/>
            <a:ext cx="1756892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Redundant Access Patterns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47CFD97-826E-B24D-812B-B1C77E2EAC43}"/>
              </a:ext>
            </a:extLst>
          </p:cNvPr>
          <p:cNvSpPr/>
          <p:nvPr/>
        </p:nvSpPr>
        <p:spPr>
          <a:xfrm>
            <a:off x="7862893" y="1121215"/>
            <a:ext cx="1471700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Redundancy Elimination Method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1FABE-5C72-C740-B8EA-D4F0A190A356}"/>
              </a:ext>
            </a:extLst>
          </p:cNvPr>
          <p:cNvSpPr txBox="1"/>
          <p:nvPr/>
        </p:nvSpPr>
        <p:spPr>
          <a:xfrm>
            <a:off x="2975081" y="1568536"/>
            <a:ext cx="170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1) Redundancy</a:t>
            </a:r>
          </a:p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F670A-148B-014C-BDD9-6FBB85EABFB9}"/>
              </a:ext>
            </a:extLst>
          </p:cNvPr>
          <p:cNvSpPr txBox="1"/>
          <p:nvPr/>
        </p:nvSpPr>
        <p:spPr>
          <a:xfrm>
            <a:off x="6261825" y="1590489"/>
            <a:ext cx="1484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2)</a:t>
            </a:r>
            <a:r>
              <a:rPr kumimoji="1" lang="ko-KR" altLang="en-US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Redundancy </a:t>
            </a:r>
          </a:p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Elimination</a:t>
            </a:r>
            <a:endParaRPr kumimoji="1" lang="ko-KR" altLang="en-US" sz="1600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821CABF-4404-7B41-9006-FB824935FCC9}"/>
              </a:ext>
            </a:extLst>
          </p:cNvPr>
          <p:cNvSpPr/>
          <p:nvPr/>
        </p:nvSpPr>
        <p:spPr>
          <a:xfrm>
            <a:off x="1442775" y="3226464"/>
            <a:ext cx="2011128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Windows 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Applications (Binary Codes) 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CD65E0-532B-A14F-9197-751E36139E7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453903" y="3657388"/>
            <a:ext cx="2938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BE45F3F-E6AF-8241-BA51-8FE8F2424C42}"/>
              </a:ext>
            </a:extLst>
          </p:cNvPr>
          <p:cNvSpPr/>
          <p:nvPr/>
        </p:nvSpPr>
        <p:spPr>
          <a:xfrm>
            <a:off x="6392717" y="3226464"/>
            <a:ext cx="2011128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Source</a:t>
            </a:r>
            <a:r>
              <a:rPr kumimoji="1"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Codes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7CFD97-826E-B24D-812B-B1C77E2EAC43}"/>
              </a:ext>
            </a:extLst>
          </p:cNvPr>
          <p:cNvSpPr/>
          <p:nvPr/>
        </p:nvSpPr>
        <p:spPr>
          <a:xfrm>
            <a:off x="6392717" y="4783973"/>
            <a:ext cx="2011128" cy="861848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Redundancy Eliminated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Source Codes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A708DF-E2A1-334C-9DCC-521EB538B231}"/>
              </a:ext>
            </a:extLst>
          </p:cNvPr>
          <p:cNvSpPr/>
          <p:nvPr/>
        </p:nvSpPr>
        <p:spPr>
          <a:xfrm>
            <a:off x="1442775" y="4669524"/>
            <a:ext cx="2011128" cy="1099214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Redundancy Eliminated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Windows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Applications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96178A-8454-BD48-A0F9-2711A916F0A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3453903" y="5214897"/>
            <a:ext cx="2938814" cy="4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21FABE-5C72-C740-B8EA-D4F0A190A356}"/>
              </a:ext>
            </a:extLst>
          </p:cNvPr>
          <p:cNvSpPr txBox="1"/>
          <p:nvPr/>
        </p:nvSpPr>
        <p:spPr>
          <a:xfrm>
            <a:off x="3549604" y="3693094"/>
            <a:ext cx="273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1) </a:t>
            </a:r>
            <a:r>
              <a:rPr kumimoji="1" lang="en-US" altLang="ko-KR" sz="1600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Decompilation</a:t>
            </a:r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[12], [13]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B630B-9403-A542-8159-8426DD258569}"/>
              </a:ext>
            </a:extLst>
          </p:cNvPr>
          <p:cNvSpPr txBox="1"/>
          <p:nvPr/>
        </p:nvSpPr>
        <p:spPr>
          <a:xfrm>
            <a:off x="4205004" y="527838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3)</a:t>
            </a:r>
            <a:r>
              <a:rPr kumimoji="1" lang="ko-KR" altLang="en-US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Compilation</a:t>
            </a:r>
            <a:endParaRPr kumimoji="1" lang="ko-KR" altLang="en-US" sz="1600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1FABE-5C72-C740-B8EA-D4F0A190A356}"/>
              </a:ext>
            </a:extLst>
          </p:cNvPr>
          <p:cNvSpPr txBox="1"/>
          <p:nvPr/>
        </p:nvSpPr>
        <p:spPr>
          <a:xfrm>
            <a:off x="8144257" y="4157008"/>
            <a:ext cx="45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2)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CD65E0-532B-A14F-9197-751E36139E7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84720" y="1552139"/>
            <a:ext cx="1578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96186C-9C60-487B-B025-79C31DFDFF69}"/>
              </a:ext>
            </a:extLst>
          </p:cNvPr>
          <p:cNvSpPr/>
          <p:nvPr/>
        </p:nvSpPr>
        <p:spPr>
          <a:xfrm>
            <a:off x="1922718" y="115296"/>
            <a:ext cx="77508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18. Redundancy elimination based on redundancy analysis on access patterns.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186C-9C60-487B-B025-79C31DFDFF69}"/>
              </a:ext>
            </a:extLst>
          </p:cNvPr>
          <p:cNvSpPr/>
          <p:nvPr/>
        </p:nvSpPr>
        <p:spPr>
          <a:xfrm>
            <a:off x="1306721" y="5945746"/>
            <a:ext cx="81991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(b) Overall flow for applying the redundancy elimination to the Windows applications.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32" name="꺾인 연결선 31"/>
          <p:cNvCxnSpPr>
            <a:stCxn id="10" idx="2"/>
            <a:endCxn id="55" idx="3"/>
          </p:cNvCxnSpPr>
          <p:nvPr/>
        </p:nvCxnSpPr>
        <p:spPr>
          <a:xfrm rot="5400000">
            <a:off x="6732402" y="2652828"/>
            <a:ext cx="2536107" cy="11965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47CFD97-826E-B24D-812B-B1C77E2EAC43}"/>
              </a:ext>
            </a:extLst>
          </p:cNvPr>
          <p:cNvSpPr/>
          <p:nvPr/>
        </p:nvSpPr>
        <p:spPr>
          <a:xfrm>
            <a:off x="7526350" y="4146838"/>
            <a:ext cx="665273" cy="59829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/>
          <p:cNvCxnSpPr>
            <a:stCxn id="19" idx="2"/>
            <a:endCxn id="21" idx="0"/>
          </p:cNvCxnSpPr>
          <p:nvPr/>
        </p:nvCxnSpPr>
        <p:spPr>
          <a:xfrm>
            <a:off x="7398281" y="4088312"/>
            <a:ext cx="0" cy="6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24198" y="4357805"/>
            <a:ext cx="477968" cy="322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8144392-6912-C742-A1C9-2CCEA5D29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104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01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E64610BF-ADEE-8841-9098-4C9332762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61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19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D3D2CE2-E497-6D46-8871-8DF94B0152CC}"/>
              </a:ext>
            </a:extLst>
          </p:cNvPr>
          <p:cNvGraphicFramePr>
            <a:graphicFrameLocks/>
          </p:cNvGraphicFramePr>
          <p:nvPr/>
        </p:nvGraphicFramePr>
        <p:xfrm>
          <a:off x="-583305" y="596246"/>
          <a:ext cx="13358611" cy="566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144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897FEC2-94C2-F740-ADA5-B6DE7583B2C9}"/>
              </a:ext>
            </a:extLst>
          </p:cNvPr>
          <p:cNvGraphicFramePr>
            <a:graphicFrameLocks/>
          </p:cNvGraphicFramePr>
          <p:nvPr/>
        </p:nvGraphicFramePr>
        <p:xfrm>
          <a:off x="10549" y="868859"/>
          <a:ext cx="12170901" cy="5120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42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B8E9061-567C-4743-ABB1-0A089503146B}"/>
              </a:ext>
            </a:extLst>
          </p:cNvPr>
          <p:cNvGraphicFramePr>
            <a:graphicFrameLocks/>
          </p:cNvGraphicFramePr>
          <p:nvPr/>
        </p:nvGraphicFramePr>
        <p:xfrm>
          <a:off x="534" y="809593"/>
          <a:ext cx="12190931" cy="523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754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E1C2639-E2D8-42B3-8C70-519ADAFC6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742611"/>
              </p:ext>
            </p:extLst>
          </p:nvPr>
        </p:nvGraphicFramePr>
        <p:xfrm>
          <a:off x="-617127" y="494637"/>
          <a:ext cx="13426254" cy="586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08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FE4425A-1122-8342-AAEB-6222923F0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593080"/>
              </p:ext>
            </p:extLst>
          </p:nvPr>
        </p:nvGraphicFramePr>
        <p:xfrm>
          <a:off x="-605108" y="471153"/>
          <a:ext cx="13402217" cy="591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2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A7BEA5-FEF3-417A-9D0E-4EDA61B4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67"/>
          <a:stretch/>
        </p:blipFill>
        <p:spPr bwMode="auto">
          <a:xfrm>
            <a:off x="690841" y="1988987"/>
            <a:ext cx="10810317" cy="20264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8CBA3D-D83C-4872-A511-5C830AEEE77D}"/>
              </a:ext>
            </a:extLst>
          </p:cNvPr>
          <p:cNvSpPr/>
          <p:nvPr/>
        </p:nvSpPr>
        <p:spPr>
          <a:xfrm>
            <a:off x="0" y="21178"/>
            <a:ext cx="5782480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3. An example of inefficient access patterns to a registry.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1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57D8C5-9EEA-4B5A-8478-9124D2D2EFAD}"/>
              </a:ext>
            </a:extLst>
          </p:cNvPr>
          <p:cNvGraphicFramePr>
            <a:graphicFrameLocks/>
          </p:cNvGraphicFramePr>
          <p:nvPr/>
        </p:nvGraphicFramePr>
        <p:xfrm>
          <a:off x="-28103" y="793253"/>
          <a:ext cx="12248207" cy="5271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554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AA55E3-9E4B-0849-8FB9-A7203631D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7154" y="2009695"/>
            <a:ext cx="6299999" cy="6306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42CEBA-6260-604E-AD52-D254B445C0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7155" y="3001047"/>
            <a:ext cx="6300000" cy="602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8E3894-2497-4833-9E47-1581E61ACCE0}"/>
              </a:ext>
            </a:extLst>
          </p:cNvPr>
          <p:cNvSpPr/>
          <p:nvPr/>
        </p:nvSpPr>
        <p:spPr>
          <a:xfrm>
            <a:off x="3636197" y="2607188"/>
            <a:ext cx="3221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access patterns to the registry.</a:t>
            </a:r>
            <a:endParaRPr lang="ko-KR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7BA4D2-D405-49EF-8DAA-8465C7A71ED8}"/>
              </a:ext>
            </a:extLst>
          </p:cNvPr>
          <p:cNvSpPr/>
          <p:nvPr/>
        </p:nvSpPr>
        <p:spPr>
          <a:xfrm>
            <a:off x="3208772" y="3560058"/>
            <a:ext cx="4076757" cy="376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sz="1400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(b) Deduplication of the access patterns to the registry</a:t>
            </a:r>
            <a:endParaRPr lang="ko-KR" altLang="ko-KR" sz="105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290ED3-8952-4D84-804C-458A4450B516}"/>
              </a:ext>
            </a:extLst>
          </p:cNvPr>
          <p:cNvSpPr/>
          <p:nvPr/>
        </p:nvSpPr>
        <p:spPr>
          <a:xfrm>
            <a:off x="-1" y="0"/>
            <a:ext cx="8591108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4. Comparison of original inefficient access patterns and the deduplication approach.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6F51BA-CADF-4FD4-B4B8-70AB6F52BCB8}"/>
              </a:ext>
            </a:extLst>
          </p:cNvPr>
          <p:cNvSpPr/>
          <p:nvPr/>
        </p:nvSpPr>
        <p:spPr>
          <a:xfrm>
            <a:off x="0" y="42047"/>
            <a:ext cx="4301241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5. The registry and updating the registry.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566505-24D9-470C-86CC-0155EB111F28}"/>
              </a:ext>
            </a:extLst>
          </p:cNvPr>
          <p:cNvGrpSpPr/>
          <p:nvPr/>
        </p:nvGrpSpPr>
        <p:grpSpPr>
          <a:xfrm>
            <a:off x="2368480" y="648513"/>
            <a:ext cx="6300000" cy="5726519"/>
            <a:chOff x="2350373" y="775262"/>
            <a:chExt cx="6300000" cy="57265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2D996D0-2FA4-49C0-B998-C2CE40517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373" y="775262"/>
              <a:ext cx="6300000" cy="280853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1ED5A6-EFD6-4DE6-8103-4C59E522ACAC}"/>
                </a:ext>
              </a:extLst>
            </p:cNvPr>
            <p:cNvSpPr/>
            <p:nvPr/>
          </p:nvSpPr>
          <p:spPr>
            <a:xfrm>
              <a:off x="2647394" y="3604321"/>
              <a:ext cx="5705957" cy="376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ko-KR" sz="1400" kern="1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(a) Version information of Internet Explorer stored in the registry.</a:t>
              </a:r>
              <a:endParaRPr lang="ko-KR" altLang="ko-KR" sz="105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B7B881-D239-415A-AF4D-BC2B7569940F}"/>
                </a:ext>
              </a:extLst>
            </p:cNvPr>
            <p:cNvSpPr/>
            <p:nvPr/>
          </p:nvSpPr>
          <p:spPr>
            <a:xfrm>
              <a:off x="2449510" y="6124947"/>
              <a:ext cx="6101723" cy="376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ko-KR" altLang="ko-KR" sz="1400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(b) Source code of updating the registry value using registry operations.</a:t>
              </a:r>
              <a:endParaRPr lang="ko-KR" altLang="ko-KR" sz="14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373" y="4041625"/>
              <a:ext cx="3888000" cy="2271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40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AB96C9-B30B-44D7-A7CB-428657D3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01" y="2252594"/>
            <a:ext cx="6300000" cy="10253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0" y="0"/>
            <a:ext cx="5615127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6. Windows I/O log data collected by Process Monitor.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57461" y="0"/>
            <a:ext cx="5500224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7. Internal Duplication: Duplication of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RegQueryKey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BDA07-EB0B-EE4A-A763-BB296E71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16" y="2236057"/>
            <a:ext cx="7632867" cy="18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-13103" y="0"/>
            <a:ext cx="5641353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8. Internal Duplication: Duplication of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RegQueryValue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637D5-020D-3B4A-BBF5-C5B79780D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28"/>
          <a:stretch/>
        </p:blipFill>
        <p:spPr>
          <a:xfrm>
            <a:off x="867228" y="1943598"/>
            <a:ext cx="9887857" cy="14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99B6F-45B3-4590-A658-4ED779E9FF32}"/>
              </a:ext>
            </a:extLst>
          </p:cNvPr>
          <p:cNvSpPr/>
          <p:nvPr/>
        </p:nvSpPr>
        <p:spPr>
          <a:xfrm>
            <a:off x="54267" y="0"/>
            <a:ext cx="5506636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ko-KR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Fig 9. Internal Duplication : Duplication of </a:t>
            </a:r>
            <a:r>
              <a:rPr lang="en-US" altLang="ko-KR" kern="1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RegQuerykey</a:t>
            </a:r>
            <a:endParaRPr lang="ko-KR" altLang="ko-KR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120E9E-2459-8B40-AFCC-CCEB3CE1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0"/>
          <a:stretch/>
        </p:blipFill>
        <p:spPr>
          <a:xfrm>
            <a:off x="705824" y="2100647"/>
            <a:ext cx="10780351" cy="16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552</Words>
  <Application>Microsoft Macintosh PowerPoint</Application>
  <PresentationFormat>와이드스크린</PresentationFormat>
  <Paragraphs>101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Malgun Gothic</vt:lpstr>
      <vt:lpstr>Malgun Gothic</vt:lpstr>
      <vt:lpstr>Arial</vt:lpstr>
      <vt:lpstr>Times New Roman</vt:lpstr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junha</dc:creator>
  <cp:lastModifiedBy>이준하</cp:lastModifiedBy>
  <cp:revision>92</cp:revision>
  <dcterms:created xsi:type="dcterms:W3CDTF">2018-11-06T13:58:19Z</dcterms:created>
  <dcterms:modified xsi:type="dcterms:W3CDTF">2019-12-31T11:49:38Z</dcterms:modified>
</cp:coreProperties>
</file>