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67" r:id="rId2"/>
    <p:sldId id="268" r:id="rId3"/>
    <p:sldId id="289" r:id="rId4"/>
    <p:sldId id="270" r:id="rId5"/>
    <p:sldId id="272" r:id="rId6"/>
    <p:sldId id="292" r:id="rId7"/>
    <p:sldId id="293" r:id="rId8"/>
    <p:sldId id="294" r:id="rId9"/>
    <p:sldId id="296" r:id="rId10"/>
    <p:sldId id="301" r:id="rId11"/>
    <p:sldId id="297" r:id="rId12"/>
    <p:sldId id="298" r:id="rId13"/>
    <p:sldId id="299" r:id="rId14"/>
    <p:sldId id="291" r:id="rId15"/>
    <p:sldId id="277" r:id="rId16"/>
    <p:sldId id="280" r:id="rId17"/>
    <p:sldId id="300" r:id="rId18"/>
    <p:sldId id="288" r:id="rId19"/>
  </p:sldIdLst>
  <p:sldSz cx="12192000" cy="6858000"/>
  <p:notesSz cx="6858000" cy="9144000"/>
  <p:embeddedFontLst>
    <p:embeddedFont>
      <p:font typeface="Aharoni" panose="02010803020104030203" pitchFamily="2" charset="-79"/>
      <p:bold r:id="rId21"/>
    </p:embeddedFont>
    <p:embeddedFont>
      <p:font typeface="Arial Black" panose="020B0A04020102020204" pitchFamily="34" charset="0"/>
      <p:bold r:id="rId22"/>
    </p:embeddedFont>
    <p:embeddedFont>
      <p:font typeface="Baguet Script" panose="00000500000000000000" pitchFamily="2" charset="0"/>
      <p:regular r:id="rId23"/>
    </p:embeddedFont>
    <p:embeddedFont>
      <p:font typeface="Berlin Sans FB" panose="020E0602020502020306" pitchFamily="34" charset="0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  <p:embeddedFont>
      <p:font typeface="Cambria Math" panose="02040503050406030204" pitchFamily="18" charset="0"/>
      <p:regular r:id="rId32"/>
    </p:embeddedFont>
    <p:embeddedFont>
      <p:font typeface="Stencil" panose="040409050D0802020404" pitchFamily="82" charset="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0E7"/>
    <a:srgbClr val="465C5B"/>
    <a:srgbClr val="648282"/>
    <a:srgbClr val="407180"/>
    <a:srgbClr val="2A4A54"/>
    <a:srgbClr val="AD6534"/>
    <a:srgbClr val="5B3A11"/>
    <a:srgbClr val="B9696A"/>
    <a:srgbClr val="A5B4B4"/>
    <a:srgbClr val="374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78" d="100"/>
          <a:sy n="78" d="100"/>
        </p:scale>
        <p:origin x="8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F031D-DEB0-4D89-897C-679F871E0978}" type="datetimeFigureOut">
              <a:rPr lang="en-ID" smtClean="0"/>
              <a:t>14/04/2023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028EE-AECF-4EC7-8335-AB7B360590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0427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028EE-AECF-4EC7-8335-AB7B360590FA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0859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028EE-AECF-4EC7-8335-AB7B360590FA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77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028EE-AECF-4EC7-8335-AB7B360590FA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7302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028EE-AECF-4EC7-8335-AB7B360590FA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7970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028EE-AECF-4EC7-8335-AB7B360590FA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244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D069-E5E2-4B67-8E28-6E78A7819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5CAB5-ABC9-48E0-B1DC-B2EA392B9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9787B-1552-4738-9917-8E404E21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EBDCC-6BF5-4EA7-B953-50F1E908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E1AB8-EE5E-4A47-9E48-DAB07466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2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3D8F-8747-4162-8CEE-7E7F0C0E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9022D-3627-4F66-9DAD-5D8B15718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05D87-A68D-4A51-97DA-976B2905D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6F294-08AC-4714-87A3-F805FF32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98321-481A-47FC-97F1-B22B94A5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2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86A8F9-B400-4DE5-A51E-B56B7A088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66EB-487A-426E-988D-251E2D3E0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50693-95A9-43A1-B6B6-AA608898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8D61D-BCA4-4D72-9EE2-8A7E82FA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C50BA-DD25-4F42-9F64-769BBFEC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6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2AC6-5E8D-4FD8-AED6-9A0B3782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0CF3-FB58-4ED9-AF46-1FCF27369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6D547-C662-4590-AE22-C215B1F3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8531B-A2EC-41E7-9C1E-AF4F5A2A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75C0B-C447-439B-83AB-C3DF4ECB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0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BB348-C777-4D58-A4BF-1A973B76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14437-AA9C-4A06-BC4D-2157B3A61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79F48-B08F-4591-92F9-A8CF724D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57A7D-0F35-456A-9EC4-DE508DE38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99D4C-F957-4790-8535-6B79F3E9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0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9410C-5A37-48E0-B1FB-36A0006A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571A0-F8F4-48D3-BE53-12EC86707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4372C-4841-40ED-9627-547E5671D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92BCF-1E8F-455C-9CCB-17AC75E6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A74F9-6722-4F87-86C7-436ACA8E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BB7BC-E6FA-4246-A51A-DCE88260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1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43D9-3426-4B64-B4F4-8F55FD82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546B8-CD60-4648-BECE-5D7DB6761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5FEDF-3369-47F7-AF0E-370878B39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6D295-92D0-45CA-9658-6948F38C2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F0A70D-4511-4A84-817D-1A8D5C884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07E8F9-28AE-4577-BD1C-F87C57A02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4DC33-F02C-4ACA-9789-34449EEC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826178-069F-479A-B596-85834F95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6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2B5B-F93F-4DC5-9F12-8ED918203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F2AAC-A6A4-4650-B81C-702DB169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130C3-2448-48D4-ADD0-A5509E8E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FFC92-48D4-4C63-824F-7C8FF8E9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8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4E193D-9473-4D27-A985-5644EEB1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C0019-8693-412E-8664-851CE6B6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786E2-7012-4DED-95CB-95A36DED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6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5B57-717B-415D-9D6E-079C5C9F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BA2F8-8A99-41A2-8A66-1995D60AC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C80C7-2DF7-4156-B67D-CDC18CC45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A4EE5-61D1-4200-8DDE-79C2692E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548F1-A952-4729-B4F1-7881AFE9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B0200-688A-446F-88A3-3226EE98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95D44-9C9D-427B-81E6-AAD821C63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399E03-F51A-484D-8B09-175B972B1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1E2C8-F925-43B2-976C-49B15F36B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49E4A-CF45-4AC0-8651-84280E32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7B7E7-6AF0-40BB-940F-2C64CD38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4F2DF-FB45-4FCD-9CE5-A3EC62FE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80582B-D24F-4DE8-B011-67E90F1D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061E2-2FE6-40CC-AB86-1EF411922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7FAC2-6FB4-4C59-977A-101B93779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D0240-E7B1-4713-A84C-C9063F10941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D11DA-C19D-49A2-894B-9CCCCB5B3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D30EF-1620-438C-9732-7F6E89D6F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1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1.xml"/><Relationship Id="rId7" Type="http://schemas.openxmlformats.org/officeDocument/2006/relationships/slide" Target="slide1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10" Type="http://schemas.openxmlformats.org/officeDocument/2006/relationships/image" Target="../media/image9.emf"/><Relationship Id="rId4" Type="http://schemas.openxmlformats.org/officeDocument/2006/relationships/slide" Target="slide2.xml"/><Relationship Id="rId9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slide" Target="slide1.xml"/><Relationship Id="rId7" Type="http://schemas.openxmlformats.org/officeDocument/2006/relationships/slide" Target="slide1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2.xml"/><Relationship Id="rId9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slide" Target="slide1.xml"/><Relationship Id="rId7" Type="http://schemas.openxmlformats.org/officeDocument/2006/relationships/slide" Target="slide1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10" Type="http://schemas.openxmlformats.org/officeDocument/2006/relationships/image" Target="../media/image1.png"/><Relationship Id="rId4" Type="http://schemas.openxmlformats.org/officeDocument/2006/relationships/slide" Target="slide2.xml"/><Relationship Id="rId9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slide" Target="slide1.xml"/><Relationship Id="rId7" Type="http://schemas.openxmlformats.org/officeDocument/2006/relationships/slide" Target="slide1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10" Type="http://schemas.openxmlformats.org/officeDocument/2006/relationships/image" Target="../media/image1.png"/><Relationship Id="rId4" Type="http://schemas.openxmlformats.org/officeDocument/2006/relationships/slide" Target="slide2.xml"/><Relationship Id="rId9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" Target="slide1.xml"/><Relationship Id="rId7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11" Type="http://schemas.openxmlformats.org/officeDocument/2006/relationships/image" Target="../media/image1.png"/><Relationship Id="rId5" Type="http://schemas.openxmlformats.org/officeDocument/2006/relationships/slide" Target="slide14.xml"/><Relationship Id="rId10" Type="http://schemas.openxmlformats.org/officeDocument/2006/relationships/image" Target="../media/image18.gif"/><Relationship Id="rId4" Type="http://schemas.openxmlformats.org/officeDocument/2006/relationships/slide" Target="slide2.xml"/><Relationship Id="rId9" Type="http://schemas.openxmlformats.org/officeDocument/2006/relationships/slide" Target="slide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21.jpg"/><Relationship Id="rId7" Type="http://schemas.openxmlformats.org/officeDocument/2006/relationships/slide" Target="slide14.xm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4" Type="http://schemas.openxmlformats.org/officeDocument/2006/relationships/image" Target="../media/image22.jpg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23.jp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5.xml"/><Relationship Id="rId10" Type="http://schemas.openxmlformats.org/officeDocument/2006/relationships/image" Target="../media/image1.png"/><Relationship Id="rId4" Type="http://schemas.openxmlformats.org/officeDocument/2006/relationships/slide" Target="slide4.xml"/><Relationship Id="rId9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4.png"/><Relationship Id="rId7" Type="http://schemas.openxmlformats.org/officeDocument/2006/relationships/slide" Target="slide5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1.png"/><Relationship Id="rId5" Type="http://schemas.openxmlformats.org/officeDocument/2006/relationships/slide" Target="slide3.xml"/><Relationship Id="rId10" Type="http://schemas.openxmlformats.org/officeDocument/2006/relationships/slide" Target="slide15.xml"/><Relationship Id="rId4" Type="http://schemas.openxmlformats.org/officeDocument/2006/relationships/slide" Target="slide2.xml"/><Relationship Id="rId9" Type="http://schemas.openxmlformats.org/officeDocument/2006/relationships/slide" Target="slide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microsoft.com/office/2007/relationships/hdphoto" Target="../media/hdphoto1.wdp"/><Relationship Id="rId7" Type="http://schemas.openxmlformats.org/officeDocument/2006/relationships/slide" Target="slide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1.png"/><Relationship Id="rId5" Type="http://schemas.openxmlformats.org/officeDocument/2006/relationships/slide" Target="slide3.xml"/><Relationship Id="rId10" Type="http://schemas.openxmlformats.org/officeDocument/2006/relationships/slide" Target="slide15.xml"/><Relationship Id="rId4" Type="http://schemas.openxmlformats.org/officeDocument/2006/relationships/slide" Target="slide2.xml"/><Relationship Id="rId9" Type="http://schemas.openxmlformats.org/officeDocument/2006/relationships/slide" Target="slide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2.xml"/><Relationship Id="rId7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10" Type="http://schemas.openxmlformats.org/officeDocument/2006/relationships/image" Target="../media/image1.png"/><Relationship Id="rId4" Type="http://schemas.openxmlformats.org/officeDocument/2006/relationships/slide" Target="slide3.xml"/><Relationship Id="rId9" Type="http://schemas.openxmlformats.org/officeDocument/2006/relationships/slide" Target="slide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2.xml"/><Relationship Id="rId7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10" Type="http://schemas.openxmlformats.org/officeDocument/2006/relationships/image" Target="../media/image1.png"/><Relationship Id="rId4" Type="http://schemas.openxmlformats.org/officeDocument/2006/relationships/slide" Target="slide3.xml"/><Relationship Id="rId9" Type="http://schemas.openxmlformats.org/officeDocument/2006/relationships/slide" Target="slide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2.xml"/><Relationship Id="rId7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15.xml"/><Relationship Id="rId4" Type="http://schemas.openxmlformats.org/officeDocument/2006/relationships/slide" Target="slide14.xml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3" Type="http://schemas.openxmlformats.org/officeDocument/2006/relationships/slide" Target="slide15.xml"/><Relationship Id="rId7" Type="http://schemas.openxmlformats.org/officeDocument/2006/relationships/slide" Target="slide2.xml"/><Relationship Id="rId12" Type="http://schemas.openxmlformats.org/officeDocument/2006/relationships/image" Target="../media/image8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11" Type="http://schemas.openxmlformats.org/officeDocument/2006/relationships/image" Target="../media/image70.png"/><Relationship Id="rId5" Type="http://schemas.openxmlformats.org/officeDocument/2006/relationships/slide" Target="slide17.xml"/><Relationship Id="rId4" Type="http://schemas.openxmlformats.org/officeDocument/2006/relationships/slide" Target="slide16.xml"/><Relationship Id="rId1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1.xml"/><Relationship Id="rId7" Type="http://schemas.openxmlformats.org/officeDocument/2006/relationships/slide" Target="slide1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10" Type="http://schemas.openxmlformats.org/officeDocument/2006/relationships/image" Target="../media/image1.png"/><Relationship Id="rId4" Type="http://schemas.openxmlformats.org/officeDocument/2006/relationships/slide" Target="slide2.xml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827620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536D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9D61D41C-C49C-450F-9EC5-42F5DE801E92}"/>
              </a:ext>
            </a:extLst>
          </p:cNvPr>
          <p:cNvSpPr/>
          <p:nvPr/>
        </p:nvSpPr>
        <p:spPr>
          <a:xfrm>
            <a:off x="5458687" y="2988694"/>
            <a:ext cx="1274618" cy="1267025"/>
          </a:xfrm>
          <a:prstGeom prst="flowChartConnector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BD4C8FA-671E-4BA4-BE90-370B0961617C}"/>
              </a:ext>
            </a:extLst>
          </p:cNvPr>
          <p:cNvSpPr txBox="1"/>
          <p:nvPr/>
        </p:nvSpPr>
        <p:spPr>
          <a:xfrm>
            <a:off x="3945078" y="4506130"/>
            <a:ext cx="4294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Alifia Putri Rizky Jauhari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80A85B-6D64-4EAB-A327-4FB055B9FB33}"/>
              </a:ext>
            </a:extLst>
          </p:cNvPr>
          <p:cNvSpPr txBox="1"/>
          <p:nvPr/>
        </p:nvSpPr>
        <p:spPr>
          <a:xfrm>
            <a:off x="781050" y="1510975"/>
            <a:ext cx="106680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Sistem</a:t>
            </a:r>
            <a:r>
              <a:rPr lang="en-US" sz="2200" dirty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Pendukung</a:t>
            </a:r>
            <a:r>
              <a:rPr lang="en-US" sz="2200" dirty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Keputusan </a:t>
            </a:r>
            <a:r>
              <a:rPr lang="en-US" sz="2200" dirty="0" err="1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Dalam</a:t>
            </a:r>
            <a:r>
              <a:rPr lang="en-US" sz="2200" dirty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Pemilihan</a:t>
            </a:r>
            <a:r>
              <a:rPr lang="en-US" sz="2200" dirty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Mahasiswa</a:t>
            </a:r>
            <a:r>
              <a:rPr lang="en-US" sz="2200" dirty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Berprestasi</a:t>
            </a:r>
            <a:r>
              <a:rPr lang="en-US" sz="2200" dirty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Pada </a:t>
            </a:r>
            <a:r>
              <a:rPr lang="en-US" sz="2200" dirty="0" err="1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Pelaksanaan</a:t>
            </a:r>
            <a:r>
              <a:rPr lang="en-US" sz="2200" dirty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Pilmapres</a:t>
            </a:r>
            <a:r>
              <a:rPr lang="en-US" sz="2200" dirty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Di Lembaga </a:t>
            </a:r>
            <a:r>
              <a:rPr lang="en-US" sz="2200" dirty="0" err="1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Layanan</a:t>
            </a:r>
            <a:r>
              <a:rPr lang="en-US" sz="2200" dirty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Pendidikan Tinggi Wilayah I Sumatera Utara </a:t>
            </a:r>
            <a:r>
              <a:rPr lang="en-US" sz="2200" dirty="0" err="1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Menggunakan</a:t>
            </a:r>
            <a:r>
              <a:rPr lang="en-US" sz="2200" dirty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Metode</a:t>
            </a:r>
            <a:r>
              <a:rPr lang="en-US" sz="2200" dirty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Multi Objective Optimization Ratio Analysis (MOORA)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1D72084-DB4E-4982-8AB6-FD4AD88AEB97}"/>
              </a:ext>
            </a:extLst>
          </p:cNvPr>
          <p:cNvSpPr txBox="1"/>
          <p:nvPr/>
        </p:nvSpPr>
        <p:spPr>
          <a:xfrm>
            <a:off x="4019547" y="4869872"/>
            <a:ext cx="4294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2019020704</a:t>
            </a:r>
          </a:p>
        </p:txBody>
      </p:sp>
      <p:sp>
        <p:nvSpPr>
          <p:cNvPr id="2" name="Rectangle: Rounded Corners 1">
            <a:hlinkClick r:id="rId2" action="ppaction://hlinksldjump"/>
            <a:extLst>
              <a:ext uri="{FF2B5EF4-FFF2-40B4-BE49-F238E27FC236}">
                <a16:creationId xmlns:a16="http://schemas.microsoft.com/office/drawing/2014/main" id="{BEE40392-435A-49B3-9153-BD305216F183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85" name="Rectangle: Rounded Corners 84">
            <a:hlinkClick r:id="rId3" action="ppaction://hlinksldjump"/>
            <a:extLst>
              <a:ext uri="{FF2B5EF4-FFF2-40B4-BE49-F238E27FC236}">
                <a16:creationId xmlns:a16="http://schemas.microsoft.com/office/drawing/2014/main" id="{071C841D-B104-4A76-B176-F033C8A560B2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 &amp; 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0" name="Rectangle: Rounded Corners 89">
            <a:hlinkClick r:id="rId4" action="ppaction://hlinksldjump"/>
            <a:extLst>
              <a:ext uri="{FF2B5EF4-FFF2-40B4-BE49-F238E27FC236}">
                <a16:creationId xmlns:a16="http://schemas.microsoft.com/office/drawing/2014/main" id="{B1241627-C8F2-4F47-89F3-910EC5263707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1" name="Rectangle: Rounded Corners 90">
            <a:hlinkClick r:id="rId5" action="ppaction://hlinksldjump"/>
            <a:extLst>
              <a:ext uri="{FF2B5EF4-FFF2-40B4-BE49-F238E27FC236}">
                <a16:creationId xmlns:a16="http://schemas.microsoft.com/office/drawing/2014/main" id="{751B0327-C506-4E1B-B87E-B6F58E76CE25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4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2" name="Rectangle: Rounded Corners 91">
            <a:hlinkClick r:id="" action="ppaction://noaction"/>
            <a:extLst>
              <a:ext uri="{FF2B5EF4-FFF2-40B4-BE49-F238E27FC236}">
                <a16:creationId xmlns:a16="http://schemas.microsoft.com/office/drawing/2014/main" id="{B609458A-AE57-4148-8A4E-6E960BC1AECE}"/>
              </a:ext>
            </a:extLst>
          </p:cNvPr>
          <p:cNvSpPr/>
          <p:nvPr/>
        </p:nvSpPr>
        <p:spPr>
          <a:xfrm>
            <a:off x="6709935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5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3" name="Rectangle: Rounded Corners 92">
            <a:hlinkClick r:id="" action="ppaction://noaction"/>
            <a:extLst>
              <a:ext uri="{FF2B5EF4-FFF2-40B4-BE49-F238E27FC236}">
                <a16:creationId xmlns:a16="http://schemas.microsoft.com/office/drawing/2014/main" id="{C183FCFE-D1F3-4CBE-8950-A48E70F2CC94}"/>
              </a:ext>
            </a:extLst>
          </p:cNvPr>
          <p:cNvSpPr/>
          <p:nvPr/>
        </p:nvSpPr>
        <p:spPr>
          <a:xfrm>
            <a:off x="8209692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6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Rectangle: Rounded Corners 10">
            <a:hlinkClick r:id="" action="ppaction://noaction"/>
            <a:extLst>
              <a:ext uri="{FF2B5EF4-FFF2-40B4-BE49-F238E27FC236}">
                <a16:creationId xmlns:a16="http://schemas.microsoft.com/office/drawing/2014/main" id="{59388825-A336-8E66-D2A4-FF1C5ECC1A02}"/>
              </a:ext>
            </a:extLst>
          </p:cNvPr>
          <p:cNvSpPr/>
          <p:nvPr/>
        </p:nvSpPr>
        <p:spPr>
          <a:xfrm>
            <a:off x="759193" y="5347025"/>
            <a:ext cx="4798205" cy="802881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Dosen</a:t>
            </a:r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Pembimbing</a:t>
            </a:r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endParaRPr lang="en-US" dirty="0">
              <a:solidFill>
                <a:srgbClr val="EBCDA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Dr. Dicky </a:t>
            </a:r>
            <a:r>
              <a:rPr lang="en-US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Nofriansyah</a:t>
            </a:r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S.Kom</a:t>
            </a:r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M.Kom</a:t>
            </a:r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Rectangle: Rounded Corners 12">
            <a:hlinkClick r:id="" action="ppaction://noaction"/>
            <a:extLst>
              <a:ext uri="{FF2B5EF4-FFF2-40B4-BE49-F238E27FC236}">
                <a16:creationId xmlns:a16="http://schemas.microsoft.com/office/drawing/2014/main" id="{247FC7BC-1C9F-5A5B-962F-AC5D94134AF7}"/>
              </a:ext>
            </a:extLst>
          </p:cNvPr>
          <p:cNvSpPr/>
          <p:nvPr/>
        </p:nvSpPr>
        <p:spPr>
          <a:xfrm>
            <a:off x="6686557" y="5344705"/>
            <a:ext cx="4798205" cy="802881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Dosen</a:t>
            </a:r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Pembimbing</a:t>
            </a:r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en-US" dirty="0">
              <a:solidFill>
                <a:srgbClr val="EBCDA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Astri</a:t>
            </a:r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Syahputri</a:t>
            </a:r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S.Kom</a:t>
            </a:r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M.Kom</a:t>
            </a:r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Picture 2" descr="LOGO STMIK Transparan (Terbaru)">
            <a:extLst>
              <a:ext uri="{FF2B5EF4-FFF2-40B4-BE49-F238E27FC236}">
                <a16:creationId xmlns:a16="http://schemas.microsoft.com/office/drawing/2014/main" id="{3624CC42-D5F7-C787-5CD2-6A966750096E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 bwMode="auto">
          <a:xfrm>
            <a:off x="10298567" y="317209"/>
            <a:ext cx="707236" cy="74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LOGO STMIK Transparan (Terbaru)">
            <a:extLst>
              <a:ext uri="{FF2B5EF4-FFF2-40B4-BE49-F238E27FC236}">
                <a16:creationId xmlns:a16="http://schemas.microsoft.com/office/drawing/2014/main" id="{FFC66744-C6B3-D3DA-2961-B5D3F28CDA9D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 bwMode="auto">
          <a:xfrm>
            <a:off x="5681440" y="3175685"/>
            <a:ext cx="816339" cy="899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32BC0C3-BF7D-816D-D653-6DB2CBA6D41D}"/>
              </a:ext>
            </a:extLst>
          </p:cNvPr>
          <p:cNvSpPr txBox="1"/>
          <p:nvPr/>
        </p:nvSpPr>
        <p:spPr>
          <a:xfrm>
            <a:off x="1755609" y="6368533"/>
            <a:ext cx="357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STMIK </a:t>
            </a:r>
            <a:r>
              <a:rPr lang="en-US" dirty="0" err="1">
                <a:solidFill>
                  <a:schemeClr val="bg1"/>
                </a:solidFill>
                <a:latin typeface="Berlin Sans FB" panose="020E0602020502020306" pitchFamily="34" charset="0"/>
              </a:rPr>
              <a:t>Tiguna</a:t>
            </a:r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 Dharma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609E6A-F47A-40B1-F263-44DC5CDAE57D}"/>
              </a:ext>
            </a:extLst>
          </p:cNvPr>
          <p:cNvSpPr txBox="1"/>
          <p:nvPr/>
        </p:nvSpPr>
        <p:spPr>
          <a:xfrm>
            <a:off x="7170181" y="6347868"/>
            <a:ext cx="357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Berlin Sans FB" panose="020E0602020502020306" pitchFamily="34" charset="0"/>
              </a:rPr>
              <a:t>Sistem Informasi</a:t>
            </a:r>
            <a:endParaRPr lang="en-US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15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86263" y="983673"/>
            <a:ext cx="10872357" cy="5500951"/>
          </a:xfrm>
          <a:prstGeom prst="roundRect">
            <a:avLst>
              <a:gd name="adj" fmla="val 4982"/>
            </a:avLst>
          </a:prstGeom>
          <a:solidFill>
            <a:srgbClr val="DEA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0745065" y="1025232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6863" y="1059875"/>
            <a:ext cx="10560629" cy="5334000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Rectangle: Rounded Corners 1">
            <a:hlinkClick r:id="rId3" action="ppaction://hlinksldjump"/>
            <a:extLst>
              <a:ext uri="{FF2B5EF4-FFF2-40B4-BE49-F238E27FC236}">
                <a16:creationId xmlns:a16="http://schemas.microsoft.com/office/drawing/2014/main" id="{C0181EAF-1B3A-7645-309E-A11ED219D9FA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11" name="Rectangle: Rounded Corners 10">
            <a:hlinkClick r:id="rId4" action="ppaction://hlinksldjump"/>
            <a:extLst>
              <a:ext uri="{FF2B5EF4-FFF2-40B4-BE49-F238E27FC236}">
                <a16:creationId xmlns:a16="http://schemas.microsoft.com/office/drawing/2014/main" id="{28C990BD-ACDC-81A9-8578-7EC04DB3B25B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 &amp; 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Rectangle: Rounded Corners 12">
            <a:hlinkClick r:id="rId5" action="ppaction://hlinksldjump"/>
            <a:extLst>
              <a:ext uri="{FF2B5EF4-FFF2-40B4-BE49-F238E27FC236}">
                <a16:creationId xmlns:a16="http://schemas.microsoft.com/office/drawing/2014/main" id="{E6DB09B1-2F94-38B0-88CA-3FC22E2D1000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5" name="Rectangle: Rounded Corners 14">
            <a:hlinkClick r:id="rId6" action="ppaction://hlinksldjump"/>
            <a:extLst>
              <a:ext uri="{FF2B5EF4-FFF2-40B4-BE49-F238E27FC236}">
                <a16:creationId xmlns:a16="http://schemas.microsoft.com/office/drawing/2014/main" id="{1A2D1424-07CB-ADA6-0160-832CDBBA4D8F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4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6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BD0FDD53-D44E-88B7-789A-36B6888E349A}"/>
              </a:ext>
            </a:extLst>
          </p:cNvPr>
          <p:cNvSpPr/>
          <p:nvPr/>
        </p:nvSpPr>
        <p:spPr>
          <a:xfrm>
            <a:off x="6709935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5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7" name="Rectangle: Rounded Corners 16">
            <a:hlinkClick r:id="" action="ppaction://noaction"/>
            <a:extLst>
              <a:ext uri="{FF2B5EF4-FFF2-40B4-BE49-F238E27FC236}">
                <a16:creationId xmlns:a16="http://schemas.microsoft.com/office/drawing/2014/main" id="{FD1C7FED-75C4-CD99-DF29-45F05FEF90E1}"/>
              </a:ext>
            </a:extLst>
          </p:cNvPr>
          <p:cNvSpPr/>
          <p:nvPr/>
        </p:nvSpPr>
        <p:spPr>
          <a:xfrm>
            <a:off x="8209692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6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C1A935-E5DD-E378-EFBD-CB7FB4CC6DFB}"/>
              </a:ext>
            </a:extLst>
          </p:cNvPr>
          <p:cNvGrpSpPr/>
          <p:nvPr/>
        </p:nvGrpSpPr>
        <p:grpSpPr>
          <a:xfrm>
            <a:off x="-515857" y="2786899"/>
            <a:ext cx="1970861" cy="2392265"/>
            <a:chOff x="-561437" y="2416258"/>
            <a:chExt cx="1970861" cy="2392265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28B1DC29-6C94-E095-EFF3-DE16EB90876B}"/>
                </a:ext>
              </a:extLst>
            </p:cNvPr>
            <p:cNvSpPr/>
            <p:nvPr/>
          </p:nvSpPr>
          <p:spPr>
            <a:xfrm>
              <a:off x="-561437" y="2416258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5B3A11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TextBox 86">
              <a:hlinkClick r:id="rId6" action="ppaction://hlinksldjump"/>
              <a:extLst>
                <a:ext uri="{FF2B5EF4-FFF2-40B4-BE49-F238E27FC236}">
                  <a16:creationId xmlns:a16="http://schemas.microsoft.com/office/drawing/2014/main" id="{33956402-F2E8-D537-839A-FE548693D6FF}"/>
                </a:ext>
              </a:extLst>
            </p:cNvPr>
            <p:cNvSpPr txBox="1"/>
            <p:nvPr/>
          </p:nvSpPr>
          <p:spPr>
            <a:xfrm>
              <a:off x="-250399" y="2493391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Data</a:t>
              </a:r>
            </a:p>
            <a:p>
              <a:pPr algn="ctr"/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Penilaian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15BF91A-DE5B-4FE4-0636-F1E70692FB0E}"/>
                </a:ext>
              </a:extLst>
            </p:cNvPr>
            <p:cNvGrpSpPr/>
            <p:nvPr/>
          </p:nvGrpSpPr>
          <p:grpSpPr>
            <a:xfrm>
              <a:off x="-497331" y="3254384"/>
              <a:ext cx="1906755" cy="1554139"/>
              <a:chOff x="-497331" y="3586896"/>
              <a:chExt cx="1906755" cy="1554139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8DABF5D-8617-4C3A-F6B4-5370EF891484}"/>
                  </a:ext>
                </a:extLst>
              </p:cNvPr>
              <p:cNvGrpSpPr/>
              <p:nvPr/>
            </p:nvGrpSpPr>
            <p:grpSpPr>
              <a:xfrm>
                <a:off x="-497331" y="3586896"/>
                <a:ext cx="1896765" cy="725331"/>
                <a:chOff x="-497331" y="3586896"/>
                <a:chExt cx="1896765" cy="725331"/>
              </a:xfrm>
            </p:grpSpPr>
            <p:sp>
              <p:nvSpPr>
                <p:cNvPr id="83" name="Rectangle: Rounded Corners 82">
                  <a:extLst>
                    <a:ext uri="{FF2B5EF4-FFF2-40B4-BE49-F238E27FC236}">
                      <a16:creationId xmlns:a16="http://schemas.microsoft.com/office/drawing/2014/main" id="{3BF7BA60-B972-385D-FE8C-4F94D0D8DA79}"/>
                    </a:ext>
                  </a:extLst>
                </p:cNvPr>
                <p:cNvSpPr/>
                <p:nvPr/>
              </p:nvSpPr>
              <p:spPr>
                <a:xfrm>
                  <a:off x="-497331" y="3586896"/>
                  <a:ext cx="1771219" cy="725331"/>
                </a:xfrm>
                <a:prstGeom prst="roundRect">
                  <a:avLst>
                    <a:gd name="adj" fmla="val 33334"/>
                  </a:avLst>
                </a:prstGeom>
                <a:solidFill>
                  <a:srgbClr val="AD6534"/>
                </a:solidFill>
                <a:ln w="76200">
                  <a:solidFill>
                    <a:srgbClr val="EBCD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TextBox 83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E23777D9-8F4E-2B06-0622-0B18668C3F32}"/>
                    </a:ext>
                  </a:extLst>
                </p:cNvPr>
                <p:cNvSpPr txBox="1"/>
                <p:nvPr/>
              </p:nvSpPr>
              <p:spPr>
                <a:xfrm>
                  <a:off x="-235178" y="3646050"/>
                  <a:ext cx="163461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EBCDAF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Data </a:t>
                  </a:r>
                </a:p>
                <a:p>
                  <a:pPr algn="ctr"/>
                  <a:r>
                    <a:rPr lang="en-US" sz="1600" dirty="0" err="1">
                      <a:solidFill>
                        <a:srgbClr val="EBCDAF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Kriteria</a:t>
                  </a:r>
                  <a:endPara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</p:grp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FB88F47F-0943-1B82-63C1-0E6F5B6AE855}"/>
                  </a:ext>
                </a:extLst>
              </p:cNvPr>
              <p:cNvSpPr/>
              <p:nvPr/>
            </p:nvSpPr>
            <p:spPr>
              <a:xfrm>
                <a:off x="-470896" y="4415704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AD6534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1872AB34-2BD9-7138-92BE-996D553ADD37}"/>
                  </a:ext>
                </a:extLst>
              </p:cNvPr>
              <p:cNvSpPr txBox="1"/>
              <p:nvPr/>
            </p:nvSpPr>
            <p:spPr>
              <a:xfrm>
                <a:off x="-225188" y="4488445"/>
                <a:ext cx="16346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Proses MOORA</a:t>
                </a:r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2777038-65FB-E8B1-088F-4657A3FEF587}"/>
              </a:ext>
            </a:extLst>
          </p:cNvPr>
          <p:cNvGrpSpPr/>
          <p:nvPr/>
        </p:nvGrpSpPr>
        <p:grpSpPr>
          <a:xfrm>
            <a:off x="-516007" y="1953150"/>
            <a:ext cx="1895588" cy="725331"/>
            <a:chOff x="-511538" y="1880722"/>
            <a:chExt cx="1895588" cy="725331"/>
          </a:xfrm>
        </p:grpSpPr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4058B010-196C-1789-91C0-E7DACB3AAD6D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AD6534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extBox 104">
              <a:hlinkClick r:id="rId5" action="ppaction://hlinksldjump"/>
              <a:extLst>
                <a:ext uri="{FF2B5EF4-FFF2-40B4-BE49-F238E27FC236}">
                  <a16:creationId xmlns:a16="http://schemas.microsoft.com/office/drawing/2014/main" id="{FDA90955-5F09-75A0-7D72-8FC3BD5D179D}"/>
                </a:ext>
              </a:extLst>
            </p:cNvPr>
            <p:cNvSpPr txBox="1"/>
            <p:nvPr/>
          </p:nvSpPr>
          <p:spPr>
            <a:xfrm>
              <a:off x="-290499" y="1939593"/>
              <a:ext cx="16745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Metodologi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Penelitian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CCFD7C8-DCDC-EC04-5B1A-37AB82501C76}"/>
              </a:ext>
            </a:extLst>
          </p:cNvPr>
          <p:cNvGrpSpPr/>
          <p:nvPr/>
        </p:nvGrpSpPr>
        <p:grpSpPr>
          <a:xfrm>
            <a:off x="-445988" y="5323027"/>
            <a:ext cx="1895588" cy="725331"/>
            <a:chOff x="-511538" y="1880722"/>
            <a:chExt cx="1895588" cy="72533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278D148-E150-2F42-B083-B6186FE103DF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AD6534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hlinkClick r:id="rId5" action="ppaction://hlinksldjump"/>
              <a:extLst>
                <a:ext uri="{FF2B5EF4-FFF2-40B4-BE49-F238E27FC236}">
                  <a16:creationId xmlns:a16="http://schemas.microsoft.com/office/drawing/2014/main" id="{AFE08826-5675-F90B-0045-3C2649BEF891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Hasil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Perankingan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24" name="Picture 23" descr="LOGO STMIK Transparan (Terbaru)">
            <a:extLst>
              <a:ext uri="{FF2B5EF4-FFF2-40B4-BE49-F238E27FC236}">
                <a16:creationId xmlns:a16="http://schemas.microsoft.com/office/drawing/2014/main" id="{E25406F8-0B18-4BDD-3628-E2F2F5E2BE97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 bwMode="auto">
          <a:xfrm>
            <a:off x="10319900" y="324486"/>
            <a:ext cx="707236" cy="74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F4C2CE7-8A0A-A4EC-077B-F35F70D4CE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62268" y="1626924"/>
            <a:ext cx="6768416" cy="4699283"/>
          </a:xfrm>
          <a:prstGeom prst="rect">
            <a:avLst/>
          </a:prstGeom>
        </p:spPr>
      </p:pic>
      <p:sp>
        <p:nvSpPr>
          <p:cNvPr id="26" name="TextBox 25">
            <a:hlinkClick r:id="rId5" action="ppaction://hlinksldjump"/>
            <a:extLst>
              <a:ext uri="{FF2B5EF4-FFF2-40B4-BE49-F238E27FC236}">
                <a16:creationId xmlns:a16="http://schemas.microsoft.com/office/drawing/2014/main" id="{05C36C27-FED8-B7C6-47F6-79B53C67F2DA}"/>
              </a:ext>
            </a:extLst>
          </p:cNvPr>
          <p:cNvSpPr txBox="1"/>
          <p:nvPr/>
        </p:nvSpPr>
        <p:spPr>
          <a:xfrm>
            <a:off x="4020969" y="1132487"/>
            <a:ext cx="373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9F0E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Hasil </a:t>
            </a:r>
            <a:r>
              <a:rPr lang="en-US" sz="1600" dirty="0" err="1">
                <a:solidFill>
                  <a:srgbClr val="F9F0E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Akumulasi</a:t>
            </a:r>
            <a:r>
              <a:rPr lang="en-US" sz="1600" dirty="0">
                <a:solidFill>
                  <a:srgbClr val="F9F0E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Data </a:t>
            </a:r>
            <a:r>
              <a:rPr lang="en-US" sz="1600" dirty="0" err="1">
                <a:solidFill>
                  <a:srgbClr val="F9F0E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Alternatif</a:t>
            </a:r>
            <a:endParaRPr lang="en-US" sz="1600" dirty="0">
              <a:solidFill>
                <a:srgbClr val="F9F0E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69583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86263" y="983673"/>
            <a:ext cx="10872357" cy="5500951"/>
          </a:xfrm>
          <a:prstGeom prst="roundRect">
            <a:avLst>
              <a:gd name="adj" fmla="val 4982"/>
            </a:avLst>
          </a:prstGeom>
          <a:solidFill>
            <a:srgbClr val="DEA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0745065" y="1025232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6863" y="1059875"/>
            <a:ext cx="10560629" cy="5334000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Rectangle: Rounded Corners 1">
            <a:hlinkClick r:id="rId3" action="ppaction://hlinksldjump"/>
            <a:extLst>
              <a:ext uri="{FF2B5EF4-FFF2-40B4-BE49-F238E27FC236}">
                <a16:creationId xmlns:a16="http://schemas.microsoft.com/office/drawing/2014/main" id="{C0181EAF-1B3A-7645-309E-A11ED219D9FA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11" name="Rectangle: Rounded Corners 10">
            <a:hlinkClick r:id="rId4" action="ppaction://hlinksldjump"/>
            <a:extLst>
              <a:ext uri="{FF2B5EF4-FFF2-40B4-BE49-F238E27FC236}">
                <a16:creationId xmlns:a16="http://schemas.microsoft.com/office/drawing/2014/main" id="{28C990BD-ACDC-81A9-8578-7EC04DB3B25B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 &amp; 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Rectangle: Rounded Corners 12">
            <a:hlinkClick r:id="rId5" action="ppaction://hlinksldjump"/>
            <a:extLst>
              <a:ext uri="{FF2B5EF4-FFF2-40B4-BE49-F238E27FC236}">
                <a16:creationId xmlns:a16="http://schemas.microsoft.com/office/drawing/2014/main" id="{E6DB09B1-2F94-38B0-88CA-3FC22E2D1000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5" name="Rectangle: Rounded Corners 14">
            <a:hlinkClick r:id="rId6" action="ppaction://hlinksldjump"/>
            <a:extLst>
              <a:ext uri="{FF2B5EF4-FFF2-40B4-BE49-F238E27FC236}">
                <a16:creationId xmlns:a16="http://schemas.microsoft.com/office/drawing/2014/main" id="{1A2D1424-07CB-ADA6-0160-832CDBBA4D8F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4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6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BD0FDD53-D44E-88B7-789A-36B6888E349A}"/>
              </a:ext>
            </a:extLst>
          </p:cNvPr>
          <p:cNvSpPr/>
          <p:nvPr/>
        </p:nvSpPr>
        <p:spPr>
          <a:xfrm>
            <a:off x="6709935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5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7" name="Rectangle: Rounded Corners 16">
            <a:hlinkClick r:id="" action="ppaction://noaction"/>
            <a:extLst>
              <a:ext uri="{FF2B5EF4-FFF2-40B4-BE49-F238E27FC236}">
                <a16:creationId xmlns:a16="http://schemas.microsoft.com/office/drawing/2014/main" id="{FD1C7FED-75C4-CD99-DF29-45F05FEF90E1}"/>
              </a:ext>
            </a:extLst>
          </p:cNvPr>
          <p:cNvSpPr/>
          <p:nvPr/>
        </p:nvSpPr>
        <p:spPr>
          <a:xfrm>
            <a:off x="8209692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6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C1A935-E5DD-E378-EFBD-CB7FB4CC6DFB}"/>
              </a:ext>
            </a:extLst>
          </p:cNvPr>
          <p:cNvGrpSpPr/>
          <p:nvPr/>
        </p:nvGrpSpPr>
        <p:grpSpPr>
          <a:xfrm>
            <a:off x="-594663" y="2774576"/>
            <a:ext cx="1952806" cy="2398981"/>
            <a:chOff x="-545546" y="2403935"/>
            <a:chExt cx="1952806" cy="2398981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28B1DC29-6C94-E095-EFF3-DE16EB90876B}"/>
                </a:ext>
              </a:extLst>
            </p:cNvPr>
            <p:cNvSpPr/>
            <p:nvPr/>
          </p:nvSpPr>
          <p:spPr>
            <a:xfrm>
              <a:off x="-527383" y="324328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5B3A11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15BF91A-DE5B-4FE4-0636-F1E70692FB0E}"/>
                </a:ext>
              </a:extLst>
            </p:cNvPr>
            <p:cNvGrpSpPr/>
            <p:nvPr/>
          </p:nvGrpSpPr>
          <p:grpSpPr>
            <a:xfrm>
              <a:off x="-545546" y="2403935"/>
              <a:ext cx="1952806" cy="2398981"/>
              <a:chOff x="-545546" y="2736447"/>
              <a:chExt cx="1952806" cy="2398981"/>
            </a:xfrm>
          </p:grpSpPr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3BF7BA60-B972-385D-FE8C-4F94D0D8DA79}"/>
                  </a:ext>
                </a:extLst>
              </p:cNvPr>
              <p:cNvSpPr/>
              <p:nvPr/>
            </p:nvSpPr>
            <p:spPr>
              <a:xfrm>
                <a:off x="-545546" y="2736447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AD6534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FB88F47F-0943-1B82-63C1-0E6F5B6AE855}"/>
                  </a:ext>
                </a:extLst>
              </p:cNvPr>
              <p:cNvSpPr/>
              <p:nvPr/>
            </p:nvSpPr>
            <p:spPr>
              <a:xfrm>
                <a:off x="-520572" y="4410097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AD6534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TextBox 8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1872AB34-2BD9-7138-92BE-996D553ADD37}"/>
                  </a:ext>
                </a:extLst>
              </p:cNvPr>
              <p:cNvSpPr txBox="1"/>
              <p:nvPr/>
            </p:nvSpPr>
            <p:spPr>
              <a:xfrm>
                <a:off x="-362847" y="4440783"/>
                <a:ext cx="17701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Proses </a:t>
                </a:r>
              </a:p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MOORA</a:t>
                </a:r>
              </a:p>
            </p:txBody>
          </p:sp>
        </p:grpSp>
        <p:sp>
          <p:nvSpPr>
            <p:cNvPr id="87" name="TextBox 86">
              <a:hlinkClick r:id="rId6" action="ppaction://hlinksldjump"/>
              <a:extLst>
                <a:ext uri="{FF2B5EF4-FFF2-40B4-BE49-F238E27FC236}">
                  <a16:creationId xmlns:a16="http://schemas.microsoft.com/office/drawing/2014/main" id="{33956402-F2E8-D537-839A-FE548693D6FF}"/>
                </a:ext>
              </a:extLst>
            </p:cNvPr>
            <p:cNvSpPr txBox="1"/>
            <p:nvPr/>
          </p:nvSpPr>
          <p:spPr>
            <a:xfrm>
              <a:off x="-345313" y="2448770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Data</a:t>
              </a:r>
            </a:p>
            <a:p>
              <a:pPr algn="ctr"/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Penilaian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2777038-65FB-E8B1-088F-4657A3FEF587}"/>
              </a:ext>
            </a:extLst>
          </p:cNvPr>
          <p:cNvGrpSpPr/>
          <p:nvPr/>
        </p:nvGrpSpPr>
        <p:grpSpPr>
          <a:xfrm>
            <a:off x="-594663" y="1953150"/>
            <a:ext cx="1895588" cy="725331"/>
            <a:chOff x="-511538" y="1880722"/>
            <a:chExt cx="1895588" cy="725331"/>
          </a:xfrm>
        </p:grpSpPr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4058B010-196C-1789-91C0-E7DACB3AAD6D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AD6534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extBox 104">
              <a:hlinkClick r:id="rId5" action="ppaction://hlinksldjump"/>
              <a:extLst>
                <a:ext uri="{FF2B5EF4-FFF2-40B4-BE49-F238E27FC236}">
                  <a16:creationId xmlns:a16="http://schemas.microsoft.com/office/drawing/2014/main" id="{FDA90955-5F09-75A0-7D72-8FC3BD5D179D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Metodologi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Penelitian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4E0D3CE-9E11-BD08-F1F9-585589459C5D}"/>
              </a:ext>
            </a:extLst>
          </p:cNvPr>
          <p:cNvSpPr txBox="1"/>
          <p:nvPr/>
        </p:nvSpPr>
        <p:spPr>
          <a:xfrm>
            <a:off x="4842738" y="2184551"/>
            <a:ext cx="2340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</a:t>
            </a:r>
            <a:r>
              <a:rPr lang="en-US" sz="2400" b="1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Kriteria</a:t>
            </a:r>
            <a:endParaRPr lang="en-US" sz="2400" b="1" dirty="0">
              <a:solidFill>
                <a:srgbClr val="FAF3E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036C43A-D270-9BE7-388D-F5CDCACDE8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9412" y="2974212"/>
            <a:ext cx="9683326" cy="2004751"/>
          </a:xfrm>
          <a:prstGeom prst="rect">
            <a:avLst/>
          </a:prstGeom>
        </p:spPr>
      </p:pic>
      <p:sp>
        <p:nvSpPr>
          <p:cNvPr id="72" name="TextBox 71">
            <a:hlinkClick r:id="rId7" action="ppaction://hlinksldjump"/>
            <a:extLst>
              <a:ext uri="{FF2B5EF4-FFF2-40B4-BE49-F238E27FC236}">
                <a16:creationId xmlns:a16="http://schemas.microsoft.com/office/drawing/2014/main" id="{B9FB5B66-19C7-9A37-FB68-BE108C3E946B}"/>
              </a:ext>
            </a:extLst>
          </p:cNvPr>
          <p:cNvSpPr txBox="1"/>
          <p:nvPr/>
        </p:nvSpPr>
        <p:spPr>
          <a:xfrm>
            <a:off x="-527830" y="3670930"/>
            <a:ext cx="1634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</a:t>
            </a:r>
          </a:p>
          <a:p>
            <a:pPr algn="ctr"/>
            <a:r>
              <a:rPr lang="en-US" sz="16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Kriteria</a:t>
            </a:r>
            <a:endParaRPr lang="en-US" sz="1600" dirty="0">
              <a:solidFill>
                <a:srgbClr val="EBCDA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109E7E-35A5-2B69-1389-2A7761F1C2DE}"/>
              </a:ext>
            </a:extLst>
          </p:cNvPr>
          <p:cNvGrpSpPr/>
          <p:nvPr/>
        </p:nvGrpSpPr>
        <p:grpSpPr>
          <a:xfrm>
            <a:off x="-580108" y="5321182"/>
            <a:ext cx="1895588" cy="725331"/>
            <a:chOff x="-511538" y="1880722"/>
            <a:chExt cx="1895588" cy="725331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0A2A21A-3A4F-C05A-6F1A-4B7780D1E8D3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AD6534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hlinkClick r:id="rId5" action="ppaction://hlinksldjump"/>
              <a:extLst>
                <a:ext uri="{FF2B5EF4-FFF2-40B4-BE49-F238E27FC236}">
                  <a16:creationId xmlns:a16="http://schemas.microsoft.com/office/drawing/2014/main" id="{8DC6AB09-BC6C-AD00-EB38-CCF515D1AB43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Hasil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Perankingan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22" name="Picture 21" descr="LOGO STMIK Transparan (Terbaru)">
            <a:extLst>
              <a:ext uri="{FF2B5EF4-FFF2-40B4-BE49-F238E27FC236}">
                <a16:creationId xmlns:a16="http://schemas.microsoft.com/office/drawing/2014/main" id="{CB0B89C5-C210-731E-132F-C3C35FD85229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 bwMode="auto">
          <a:xfrm>
            <a:off x="10300535" y="316559"/>
            <a:ext cx="707236" cy="74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7057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708200" y="983673"/>
            <a:ext cx="10872357" cy="5500951"/>
          </a:xfrm>
          <a:prstGeom prst="roundRect">
            <a:avLst>
              <a:gd name="adj" fmla="val 4982"/>
            </a:avLst>
          </a:prstGeom>
          <a:solidFill>
            <a:srgbClr val="DEA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0745065" y="1025232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6863" y="1059875"/>
            <a:ext cx="10560629" cy="5334000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Rectangle: Rounded Corners 1">
            <a:hlinkClick r:id="rId3" action="ppaction://hlinksldjump"/>
            <a:extLst>
              <a:ext uri="{FF2B5EF4-FFF2-40B4-BE49-F238E27FC236}">
                <a16:creationId xmlns:a16="http://schemas.microsoft.com/office/drawing/2014/main" id="{C0181EAF-1B3A-7645-309E-A11ED219D9FA}"/>
              </a:ext>
            </a:extLst>
          </p:cNvPr>
          <p:cNvSpPr/>
          <p:nvPr/>
        </p:nvSpPr>
        <p:spPr>
          <a:xfrm>
            <a:off x="717046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11" name="Rectangle: Rounded Corners 10">
            <a:hlinkClick r:id="rId4" action="ppaction://hlinksldjump"/>
            <a:extLst>
              <a:ext uri="{FF2B5EF4-FFF2-40B4-BE49-F238E27FC236}">
                <a16:creationId xmlns:a16="http://schemas.microsoft.com/office/drawing/2014/main" id="{28C990BD-ACDC-81A9-8578-7EC04DB3B25B}"/>
              </a:ext>
            </a:extLst>
          </p:cNvPr>
          <p:cNvSpPr/>
          <p:nvPr/>
        </p:nvSpPr>
        <p:spPr>
          <a:xfrm>
            <a:off x="2212466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 &amp; 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Rectangle: Rounded Corners 12">
            <a:hlinkClick r:id="rId5" action="ppaction://hlinksldjump"/>
            <a:extLst>
              <a:ext uri="{FF2B5EF4-FFF2-40B4-BE49-F238E27FC236}">
                <a16:creationId xmlns:a16="http://schemas.microsoft.com/office/drawing/2014/main" id="{E6DB09B1-2F94-38B0-88CA-3FC22E2D1000}"/>
              </a:ext>
            </a:extLst>
          </p:cNvPr>
          <p:cNvSpPr/>
          <p:nvPr/>
        </p:nvSpPr>
        <p:spPr>
          <a:xfrm>
            <a:off x="3712223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5" name="Rectangle: Rounded Corners 14">
            <a:hlinkClick r:id="rId6" action="ppaction://hlinksldjump"/>
            <a:extLst>
              <a:ext uri="{FF2B5EF4-FFF2-40B4-BE49-F238E27FC236}">
                <a16:creationId xmlns:a16="http://schemas.microsoft.com/office/drawing/2014/main" id="{1A2D1424-07CB-ADA6-0160-832CDBBA4D8F}"/>
              </a:ext>
            </a:extLst>
          </p:cNvPr>
          <p:cNvSpPr/>
          <p:nvPr/>
        </p:nvSpPr>
        <p:spPr>
          <a:xfrm>
            <a:off x="5211547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4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6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BD0FDD53-D44E-88B7-789A-36B6888E349A}"/>
              </a:ext>
            </a:extLst>
          </p:cNvPr>
          <p:cNvSpPr/>
          <p:nvPr/>
        </p:nvSpPr>
        <p:spPr>
          <a:xfrm>
            <a:off x="671130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5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7" name="Rectangle: Rounded Corners 16">
            <a:hlinkClick r:id="" action="ppaction://noaction"/>
            <a:extLst>
              <a:ext uri="{FF2B5EF4-FFF2-40B4-BE49-F238E27FC236}">
                <a16:creationId xmlns:a16="http://schemas.microsoft.com/office/drawing/2014/main" id="{FD1C7FED-75C4-CD99-DF29-45F05FEF90E1}"/>
              </a:ext>
            </a:extLst>
          </p:cNvPr>
          <p:cNvSpPr/>
          <p:nvPr/>
        </p:nvSpPr>
        <p:spPr>
          <a:xfrm>
            <a:off x="821106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6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C1A935-E5DD-E378-EFBD-CB7FB4CC6DFB}"/>
              </a:ext>
            </a:extLst>
          </p:cNvPr>
          <p:cNvGrpSpPr/>
          <p:nvPr/>
        </p:nvGrpSpPr>
        <p:grpSpPr>
          <a:xfrm>
            <a:off x="-598286" y="2774576"/>
            <a:ext cx="1834845" cy="2386239"/>
            <a:chOff x="-545546" y="2403935"/>
            <a:chExt cx="1834845" cy="2386239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28B1DC29-6C94-E095-EFF3-DE16EB90876B}"/>
                </a:ext>
              </a:extLst>
            </p:cNvPr>
            <p:cNvSpPr/>
            <p:nvPr/>
          </p:nvSpPr>
          <p:spPr>
            <a:xfrm>
              <a:off x="-544485" y="406484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5B3A11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15BF91A-DE5B-4FE4-0636-F1E70692FB0E}"/>
                </a:ext>
              </a:extLst>
            </p:cNvPr>
            <p:cNvGrpSpPr/>
            <p:nvPr/>
          </p:nvGrpSpPr>
          <p:grpSpPr>
            <a:xfrm>
              <a:off x="-545546" y="2403935"/>
              <a:ext cx="1825029" cy="2321433"/>
              <a:chOff x="-545546" y="2736447"/>
              <a:chExt cx="1825029" cy="2321433"/>
            </a:xfrm>
          </p:grpSpPr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3BF7BA60-B972-385D-FE8C-4F94D0D8DA79}"/>
                  </a:ext>
                </a:extLst>
              </p:cNvPr>
              <p:cNvSpPr/>
              <p:nvPr/>
            </p:nvSpPr>
            <p:spPr>
              <a:xfrm>
                <a:off x="-545546" y="2736447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AD6534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FB88F47F-0943-1B82-63C1-0E6F5B6AE855}"/>
                  </a:ext>
                </a:extLst>
              </p:cNvPr>
              <p:cNvSpPr/>
              <p:nvPr/>
            </p:nvSpPr>
            <p:spPr>
              <a:xfrm>
                <a:off x="-536494" y="3549782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AD6534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1872AB34-2BD9-7138-92BE-996D553ADD37}"/>
                  </a:ext>
                </a:extLst>
              </p:cNvPr>
              <p:cNvSpPr txBox="1"/>
              <p:nvPr/>
            </p:nvSpPr>
            <p:spPr>
              <a:xfrm>
                <a:off x="-355129" y="4473105"/>
                <a:ext cx="16346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Proses </a:t>
                </a:r>
              </a:p>
              <a:p>
                <a:pPr algn="ctr"/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Moora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87" name="TextBox 86">
              <a:hlinkClick r:id="rId6" action="ppaction://hlinksldjump"/>
              <a:extLst>
                <a:ext uri="{FF2B5EF4-FFF2-40B4-BE49-F238E27FC236}">
                  <a16:creationId xmlns:a16="http://schemas.microsoft.com/office/drawing/2014/main" id="{33956402-F2E8-D537-839A-FE548693D6FF}"/>
                </a:ext>
              </a:extLst>
            </p:cNvPr>
            <p:cNvSpPr txBox="1"/>
            <p:nvPr/>
          </p:nvSpPr>
          <p:spPr>
            <a:xfrm>
              <a:off x="-345313" y="2448770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Data</a:t>
              </a:r>
            </a:p>
            <a:p>
              <a:pPr algn="ctr"/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Penilaian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2777038-65FB-E8B1-088F-4657A3FEF587}"/>
              </a:ext>
            </a:extLst>
          </p:cNvPr>
          <p:cNvGrpSpPr/>
          <p:nvPr/>
        </p:nvGrpSpPr>
        <p:grpSpPr>
          <a:xfrm>
            <a:off x="-614327" y="1953150"/>
            <a:ext cx="1895588" cy="725331"/>
            <a:chOff x="-511538" y="1880722"/>
            <a:chExt cx="1895588" cy="725331"/>
          </a:xfrm>
        </p:grpSpPr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4058B010-196C-1789-91C0-E7DACB3AAD6D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AD6534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extBox 104">
              <a:hlinkClick r:id="rId5" action="ppaction://hlinksldjump"/>
              <a:extLst>
                <a:ext uri="{FF2B5EF4-FFF2-40B4-BE49-F238E27FC236}">
                  <a16:creationId xmlns:a16="http://schemas.microsoft.com/office/drawing/2014/main" id="{FDA90955-5F09-75A0-7D72-8FC3BD5D179D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Metodologi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Penelitian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72" name="TextBox 71">
            <a:hlinkClick r:id="rId7" action="ppaction://hlinksldjump"/>
            <a:extLst>
              <a:ext uri="{FF2B5EF4-FFF2-40B4-BE49-F238E27FC236}">
                <a16:creationId xmlns:a16="http://schemas.microsoft.com/office/drawing/2014/main" id="{B9FB5B66-19C7-9A37-FB68-BE108C3E946B}"/>
              </a:ext>
            </a:extLst>
          </p:cNvPr>
          <p:cNvSpPr txBox="1"/>
          <p:nvPr/>
        </p:nvSpPr>
        <p:spPr>
          <a:xfrm>
            <a:off x="-416238" y="3667743"/>
            <a:ext cx="1634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</a:t>
            </a:r>
          </a:p>
          <a:p>
            <a:pPr algn="ctr"/>
            <a:r>
              <a:rPr lang="en-US" sz="16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Kriteria</a:t>
            </a:r>
            <a:endParaRPr lang="en-US" sz="1600" dirty="0">
              <a:solidFill>
                <a:srgbClr val="EBCDA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EBB6A1B-566D-BEF4-B76F-3661E9ABDACC}"/>
              </a:ext>
            </a:extLst>
          </p:cNvPr>
          <p:cNvSpPr/>
          <p:nvPr/>
        </p:nvSpPr>
        <p:spPr>
          <a:xfrm>
            <a:off x="1520263" y="1726229"/>
            <a:ext cx="2669861" cy="4569261"/>
          </a:xfrm>
          <a:prstGeom prst="roundRect">
            <a:avLst/>
          </a:prstGeom>
          <a:solidFill>
            <a:srgbClr val="F9F0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D82A428-7CB3-73FD-540F-F9BEB0A7749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0592" t="-1" r="24724" b="2798"/>
          <a:stretch/>
        </p:blipFill>
        <p:spPr>
          <a:xfrm>
            <a:off x="1693447" y="2070575"/>
            <a:ext cx="2253402" cy="4066315"/>
          </a:xfrm>
          <a:prstGeom prst="rect">
            <a:avLst/>
          </a:prstGeom>
        </p:spPr>
      </p:pic>
      <p:sp>
        <p:nvSpPr>
          <p:cNvPr id="25" name="Rectangle: Rounded Corners 24">
            <a:hlinkClick r:id="rId4" action="ppaction://hlinksldjump"/>
            <a:extLst>
              <a:ext uri="{FF2B5EF4-FFF2-40B4-BE49-F238E27FC236}">
                <a16:creationId xmlns:a16="http://schemas.microsoft.com/office/drawing/2014/main" id="{474C4F18-DE1E-D21B-E8AF-88BC823339EB}"/>
              </a:ext>
            </a:extLst>
          </p:cNvPr>
          <p:cNvSpPr/>
          <p:nvPr/>
        </p:nvSpPr>
        <p:spPr>
          <a:xfrm>
            <a:off x="934474" y="1378925"/>
            <a:ext cx="2116983" cy="548026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Matriks</a:t>
            </a:r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Keputusan Awal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2EC2BB0-F21C-035B-18C2-AAFA19781F39}"/>
              </a:ext>
            </a:extLst>
          </p:cNvPr>
          <p:cNvSpPr/>
          <p:nvPr/>
        </p:nvSpPr>
        <p:spPr>
          <a:xfrm>
            <a:off x="7665785" y="1648406"/>
            <a:ext cx="2821047" cy="4565772"/>
          </a:xfrm>
          <a:prstGeom prst="roundRect">
            <a:avLst/>
          </a:prstGeom>
          <a:solidFill>
            <a:srgbClr val="F9F0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7" name="Rectangle: Rounded Corners 26">
            <a:hlinkClick r:id="rId4" action="ppaction://hlinksldjump"/>
            <a:extLst>
              <a:ext uri="{FF2B5EF4-FFF2-40B4-BE49-F238E27FC236}">
                <a16:creationId xmlns:a16="http://schemas.microsoft.com/office/drawing/2014/main" id="{9A807E05-67D2-BDF2-9FF2-AC6F551AF9DB}"/>
              </a:ext>
            </a:extLst>
          </p:cNvPr>
          <p:cNvSpPr/>
          <p:nvPr/>
        </p:nvSpPr>
        <p:spPr>
          <a:xfrm>
            <a:off x="7424351" y="1283644"/>
            <a:ext cx="2116983" cy="548026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Matriks</a:t>
            </a:r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Normalisasi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340323F-0E34-C502-F6E4-E8BC3551144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9074" r="24454" b="2379"/>
          <a:stretch/>
        </p:blipFill>
        <p:spPr>
          <a:xfrm>
            <a:off x="7407989" y="2056519"/>
            <a:ext cx="2869356" cy="3652408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B0338CD3-E2FB-DA67-8CE1-B8E7BCD9C625}"/>
              </a:ext>
            </a:extLst>
          </p:cNvPr>
          <p:cNvGrpSpPr/>
          <p:nvPr/>
        </p:nvGrpSpPr>
        <p:grpSpPr>
          <a:xfrm>
            <a:off x="-599772" y="5276383"/>
            <a:ext cx="1895588" cy="725331"/>
            <a:chOff x="-511538" y="1880722"/>
            <a:chExt cx="1895588" cy="725331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1A500D81-669F-CCE5-9616-74FD386806FA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AD6534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79">
              <a:hlinkClick r:id="rId5" action="ppaction://hlinksldjump"/>
              <a:extLst>
                <a:ext uri="{FF2B5EF4-FFF2-40B4-BE49-F238E27FC236}">
                  <a16:creationId xmlns:a16="http://schemas.microsoft.com/office/drawing/2014/main" id="{16BEE5C9-EF3E-00D4-AE21-972EFAF838BB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Hasil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Perankingan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82" name="Picture 81" descr="LOGO STMIK Transparan (Terbaru)">
            <a:extLst>
              <a:ext uri="{FF2B5EF4-FFF2-40B4-BE49-F238E27FC236}">
                <a16:creationId xmlns:a16="http://schemas.microsoft.com/office/drawing/2014/main" id="{1DBA8AFA-67AE-D364-B0EF-58815B6A3A12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 bwMode="auto">
          <a:xfrm>
            <a:off x="10309246" y="304198"/>
            <a:ext cx="707236" cy="74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5895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86263" y="983673"/>
            <a:ext cx="10872357" cy="5500951"/>
          </a:xfrm>
          <a:prstGeom prst="roundRect">
            <a:avLst>
              <a:gd name="adj" fmla="val 4982"/>
            </a:avLst>
          </a:prstGeom>
          <a:solidFill>
            <a:srgbClr val="DEA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0745066" y="1005568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6863" y="1059875"/>
            <a:ext cx="10560629" cy="5334000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Rectangle: Rounded Corners 1">
            <a:hlinkClick r:id="rId3" action="ppaction://hlinksldjump"/>
            <a:extLst>
              <a:ext uri="{FF2B5EF4-FFF2-40B4-BE49-F238E27FC236}">
                <a16:creationId xmlns:a16="http://schemas.microsoft.com/office/drawing/2014/main" id="{C0181EAF-1B3A-7645-309E-A11ED219D9FA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11" name="Rectangle: Rounded Corners 10">
            <a:hlinkClick r:id="rId4" action="ppaction://hlinksldjump"/>
            <a:extLst>
              <a:ext uri="{FF2B5EF4-FFF2-40B4-BE49-F238E27FC236}">
                <a16:creationId xmlns:a16="http://schemas.microsoft.com/office/drawing/2014/main" id="{28C990BD-ACDC-81A9-8578-7EC04DB3B25B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 &amp; 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Rectangle: Rounded Corners 12">
            <a:hlinkClick r:id="rId5" action="ppaction://hlinksldjump"/>
            <a:extLst>
              <a:ext uri="{FF2B5EF4-FFF2-40B4-BE49-F238E27FC236}">
                <a16:creationId xmlns:a16="http://schemas.microsoft.com/office/drawing/2014/main" id="{E6DB09B1-2F94-38B0-88CA-3FC22E2D1000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5" name="Rectangle: Rounded Corners 14">
            <a:hlinkClick r:id="rId6" action="ppaction://hlinksldjump"/>
            <a:extLst>
              <a:ext uri="{FF2B5EF4-FFF2-40B4-BE49-F238E27FC236}">
                <a16:creationId xmlns:a16="http://schemas.microsoft.com/office/drawing/2014/main" id="{1A2D1424-07CB-ADA6-0160-832CDBBA4D8F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4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6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BD0FDD53-D44E-88B7-789A-36B6888E349A}"/>
              </a:ext>
            </a:extLst>
          </p:cNvPr>
          <p:cNvSpPr/>
          <p:nvPr/>
        </p:nvSpPr>
        <p:spPr>
          <a:xfrm>
            <a:off x="6709935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5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7" name="Rectangle: Rounded Corners 16">
            <a:hlinkClick r:id="" action="ppaction://noaction"/>
            <a:extLst>
              <a:ext uri="{FF2B5EF4-FFF2-40B4-BE49-F238E27FC236}">
                <a16:creationId xmlns:a16="http://schemas.microsoft.com/office/drawing/2014/main" id="{FD1C7FED-75C4-CD99-DF29-45F05FEF90E1}"/>
              </a:ext>
            </a:extLst>
          </p:cNvPr>
          <p:cNvSpPr/>
          <p:nvPr/>
        </p:nvSpPr>
        <p:spPr>
          <a:xfrm>
            <a:off x="8209692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6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C1A935-E5DD-E378-EFBD-CB7FB4CC6DFB}"/>
              </a:ext>
            </a:extLst>
          </p:cNvPr>
          <p:cNvGrpSpPr/>
          <p:nvPr/>
        </p:nvGrpSpPr>
        <p:grpSpPr>
          <a:xfrm>
            <a:off x="-490134" y="2774576"/>
            <a:ext cx="1834845" cy="2386239"/>
            <a:chOff x="-545546" y="2403935"/>
            <a:chExt cx="1834845" cy="2386239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28B1DC29-6C94-E095-EFF3-DE16EB90876B}"/>
                </a:ext>
              </a:extLst>
            </p:cNvPr>
            <p:cNvSpPr/>
            <p:nvPr/>
          </p:nvSpPr>
          <p:spPr>
            <a:xfrm>
              <a:off x="-544485" y="406484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5B3A11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15BF91A-DE5B-4FE4-0636-F1E70692FB0E}"/>
                </a:ext>
              </a:extLst>
            </p:cNvPr>
            <p:cNvGrpSpPr/>
            <p:nvPr/>
          </p:nvGrpSpPr>
          <p:grpSpPr>
            <a:xfrm>
              <a:off x="-545546" y="2403935"/>
              <a:ext cx="1825029" cy="2321433"/>
              <a:chOff x="-545546" y="2736447"/>
              <a:chExt cx="1825029" cy="2321433"/>
            </a:xfrm>
          </p:grpSpPr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3BF7BA60-B972-385D-FE8C-4F94D0D8DA79}"/>
                  </a:ext>
                </a:extLst>
              </p:cNvPr>
              <p:cNvSpPr/>
              <p:nvPr/>
            </p:nvSpPr>
            <p:spPr>
              <a:xfrm>
                <a:off x="-545546" y="2736447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AD6534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FB88F47F-0943-1B82-63C1-0E6F5B6AE855}"/>
                  </a:ext>
                </a:extLst>
              </p:cNvPr>
              <p:cNvSpPr/>
              <p:nvPr/>
            </p:nvSpPr>
            <p:spPr>
              <a:xfrm>
                <a:off x="-536494" y="3549782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AD6534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1872AB34-2BD9-7138-92BE-996D553ADD37}"/>
                  </a:ext>
                </a:extLst>
              </p:cNvPr>
              <p:cNvSpPr txBox="1"/>
              <p:nvPr/>
            </p:nvSpPr>
            <p:spPr>
              <a:xfrm>
                <a:off x="-355129" y="4473105"/>
                <a:ext cx="16346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Proses </a:t>
                </a:r>
              </a:p>
              <a:p>
                <a:pPr algn="ctr"/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Moora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87" name="TextBox 86">
              <a:hlinkClick r:id="rId6" action="ppaction://hlinksldjump"/>
              <a:extLst>
                <a:ext uri="{FF2B5EF4-FFF2-40B4-BE49-F238E27FC236}">
                  <a16:creationId xmlns:a16="http://schemas.microsoft.com/office/drawing/2014/main" id="{33956402-F2E8-D537-839A-FE548693D6FF}"/>
                </a:ext>
              </a:extLst>
            </p:cNvPr>
            <p:cNvSpPr txBox="1"/>
            <p:nvPr/>
          </p:nvSpPr>
          <p:spPr>
            <a:xfrm>
              <a:off x="-345313" y="2448770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Data</a:t>
              </a:r>
            </a:p>
            <a:p>
              <a:pPr algn="ctr"/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Penilaian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2777038-65FB-E8B1-088F-4657A3FEF587}"/>
              </a:ext>
            </a:extLst>
          </p:cNvPr>
          <p:cNvGrpSpPr/>
          <p:nvPr/>
        </p:nvGrpSpPr>
        <p:grpSpPr>
          <a:xfrm>
            <a:off x="-506175" y="1953150"/>
            <a:ext cx="1895588" cy="725331"/>
            <a:chOff x="-511538" y="1880722"/>
            <a:chExt cx="1895588" cy="725331"/>
          </a:xfrm>
        </p:grpSpPr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4058B010-196C-1789-91C0-E7DACB3AAD6D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AD6534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extBox 104">
              <a:hlinkClick r:id="rId5" action="ppaction://hlinksldjump"/>
              <a:extLst>
                <a:ext uri="{FF2B5EF4-FFF2-40B4-BE49-F238E27FC236}">
                  <a16:creationId xmlns:a16="http://schemas.microsoft.com/office/drawing/2014/main" id="{FDA90955-5F09-75A0-7D72-8FC3BD5D179D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Metodologi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Penelitian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72" name="TextBox 71">
            <a:hlinkClick r:id="rId7" action="ppaction://hlinksldjump"/>
            <a:extLst>
              <a:ext uri="{FF2B5EF4-FFF2-40B4-BE49-F238E27FC236}">
                <a16:creationId xmlns:a16="http://schemas.microsoft.com/office/drawing/2014/main" id="{B9FB5B66-19C7-9A37-FB68-BE108C3E946B}"/>
              </a:ext>
            </a:extLst>
          </p:cNvPr>
          <p:cNvSpPr txBox="1"/>
          <p:nvPr/>
        </p:nvSpPr>
        <p:spPr>
          <a:xfrm>
            <a:off x="-434234" y="3667841"/>
            <a:ext cx="1634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</a:t>
            </a:r>
          </a:p>
          <a:p>
            <a:pPr algn="ctr"/>
            <a:r>
              <a:rPr lang="en-US" sz="16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Kriteria</a:t>
            </a:r>
            <a:endParaRPr lang="en-US" sz="1600" dirty="0">
              <a:solidFill>
                <a:srgbClr val="EBCDA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2EC2BB0-F21C-035B-18C2-AAFA19781F39}"/>
              </a:ext>
            </a:extLst>
          </p:cNvPr>
          <p:cNvSpPr/>
          <p:nvPr/>
        </p:nvSpPr>
        <p:spPr>
          <a:xfrm>
            <a:off x="6886223" y="1739199"/>
            <a:ext cx="3541515" cy="4531378"/>
          </a:xfrm>
          <a:prstGeom prst="roundRect">
            <a:avLst/>
          </a:prstGeom>
          <a:solidFill>
            <a:srgbClr val="F9F0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7" name="Rectangle: Rounded Corners 26">
            <a:hlinkClick r:id="rId4" action="ppaction://hlinksldjump"/>
            <a:extLst>
              <a:ext uri="{FF2B5EF4-FFF2-40B4-BE49-F238E27FC236}">
                <a16:creationId xmlns:a16="http://schemas.microsoft.com/office/drawing/2014/main" id="{9A807E05-67D2-BDF2-9FF2-AC6F551AF9DB}"/>
              </a:ext>
            </a:extLst>
          </p:cNvPr>
          <p:cNvSpPr/>
          <p:nvPr/>
        </p:nvSpPr>
        <p:spPr>
          <a:xfrm>
            <a:off x="6662986" y="1324233"/>
            <a:ext cx="2116983" cy="548026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Nilai </a:t>
            </a:r>
            <a:r>
              <a:rPr lang="en-US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Preferensi</a:t>
            </a:r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Yi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A283BC2-E38C-F5D1-8DBE-14FB44939661}"/>
              </a:ext>
            </a:extLst>
          </p:cNvPr>
          <p:cNvSpPr/>
          <p:nvPr/>
        </p:nvSpPr>
        <p:spPr>
          <a:xfrm>
            <a:off x="1699575" y="1717260"/>
            <a:ext cx="2821047" cy="4565772"/>
          </a:xfrm>
          <a:prstGeom prst="roundRect">
            <a:avLst/>
          </a:prstGeom>
          <a:solidFill>
            <a:srgbClr val="F9F0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9" name="Rectangle: Rounded Corners 18">
            <a:hlinkClick r:id="rId4" action="ppaction://hlinksldjump"/>
            <a:extLst>
              <a:ext uri="{FF2B5EF4-FFF2-40B4-BE49-F238E27FC236}">
                <a16:creationId xmlns:a16="http://schemas.microsoft.com/office/drawing/2014/main" id="{EF58D0BE-9F45-89BB-6991-906C4F31C709}"/>
              </a:ext>
            </a:extLst>
          </p:cNvPr>
          <p:cNvSpPr/>
          <p:nvPr/>
        </p:nvSpPr>
        <p:spPr>
          <a:xfrm>
            <a:off x="1485351" y="1324233"/>
            <a:ext cx="3097534" cy="548026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Perkalian</a:t>
            </a:r>
            <a:r>
              <a:rPr lang="en-US" sz="14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Matriks</a:t>
            </a:r>
            <a:r>
              <a:rPr lang="en-US" sz="14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Normalisasi</a:t>
            </a:r>
            <a:r>
              <a:rPr lang="en-US" sz="14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dengan</a:t>
            </a:r>
            <a:r>
              <a:rPr lang="en-US" sz="14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Bobot</a:t>
            </a:r>
            <a:r>
              <a:rPr lang="en-US" sz="14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Kriteria</a:t>
            </a:r>
            <a:endParaRPr lang="en-US" sz="1400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E3E0A7E-C92F-6BA3-40E4-E9A4FA40DB8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7875" r="26900" b="1577"/>
          <a:stretch/>
        </p:blipFill>
        <p:spPr>
          <a:xfrm>
            <a:off x="1781303" y="2210792"/>
            <a:ext cx="2571250" cy="37438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18F2A9F-610B-DC03-462B-245285BA90C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2985" r="13517" b="7940"/>
          <a:stretch/>
        </p:blipFill>
        <p:spPr>
          <a:xfrm>
            <a:off x="6935143" y="1926466"/>
            <a:ext cx="3384757" cy="431249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8A6536DE-E636-770F-5E52-FCF66A1A437A}"/>
              </a:ext>
            </a:extLst>
          </p:cNvPr>
          <p:cNvGrpSpPr/>
          <p:nvPr/>
        </p:nvGrpSpPr>
        <p:grpSpPr>
          <a:xfrm>
            <a:off x="-491620" y="5274384"/>
            <a:ext cx="1895588" cy="725331"/>
            <a:chOff x="-511538" y="1880722"/>
            <a:chExt cx="1895588" cy="725331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CE40458-CBF7-B5C5-A4A3-BCDDFC60AEE8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AD6534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>
              <a:hlinkClick r:id="rId5" action="ppaction://hlinksldjump"/>
              <a:extLst>
                <a:ext uri="{FF2B5EF4-FFF2-40B4-BE49-F238E27FC236}">
                  <a16:creationId xmlns:a16="http://schemas.microsoft.com/office/drawing/2014/main" id="{F04307CE-1E91-86BC-CAE7-2F47EB0DDCAD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Hasil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Perankingan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74" name="Picture 73" descr="LOGO STMIK Transparan (Terbaru)">
            <a:extLst>
              <a:ext uri="{FF2B5EF4-FFF2-40B4-BE49-F238E27FC236}">
                <a16:creationId xmlns:a16="http://schemas.microsoft.com/office/drawing/2014/main" id="{AED25179-EECC-8276-0FFA-8806FD50861F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 bwMode="auto">
          <a:xfrm>
            <a:off x="10297060" y="326565"/>
            <a:ext cx="707236" cy="74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5577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827621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85798" y="982238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DEA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A0E26068-D048-41F1-8F55-CFC02F00B1B6}"/>
              </a:ext>
            </a:extLst>
          </p:cNvPr>
          <p:cNvSpPr txBox="1"/>
          <p:nvPr/>
        </p:nvSpPr>
        <p:spPr>
          <a:xfrm>
            <a:off x="4031674" y="1059875"/>
            <a:ext cx="411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Hasil </a:t>
            </a:r>
            <a:r>
              <a:rPr lang="en-US" sz="2400" b="1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Perankingan</a:t>
            </a:r>
            <a:endParaRPr lang="en-US" sz="2400" b="1" dirty="0">
              <a:solidFill>
                <a:srgbClr val="5B3A1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32DD226-E277-4707-B471-27F7973FE3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42" b="48756"/>
          <a:stretch/>
        </p:blipFill>
        <p:spPr>
          <a:xfrm rot="4231214" flipH="1">
            <a:off x="8458049" y="1735970"/>
            <a:ext cx="2820426" cy="2781661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14F8C382-7B0A-422F-A5F4-1A3729991B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42" b="48756"/>
          <a:stretch/>
        </p:blipFill>
        <p:spPr>
          <a:xfrm rot="17368786">
            <a:off x="923724" y="3372822"/>
            <a:ext cx="2820426" cy="2781661"/>
          </a:xfrm>
          <a:prstGeom prst="rect">
            <a:avLst/>
          </a:prstGeom>
        </p:spPr>
      </p:pic>
      <p:sp>
        <p:nvSpPr>
          <p:cNvPr id="2" name="Rectangle: Rounded Corners 1">
            <a:hlinkClick r:id="rId3" action="ppaction://hlinksldjump"/>
            <a:extLst>
              <a:ext uri="{FF2B5EF4-FFF2-40B4-BE49-F238E27FC236}">
                <a16:creationId xmlns:a16="http://schemas.microsoft.com/office/drawing/2014/main" id="{C0181EAF-1B3A-7645-309E-A11ED219D9FA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11" name="Rectangle: Rounded Corners 10">
            <a:hlinkClick r:id="rId4" action="ppaction://hlinksldjump"/>
            <a:extLst>
              <a:ext uri="{FF2B5EF4-FFF2-40B4-BE49-F238E27FC236}">
                <a16:creationId xmlns:a16="http://schemas.microsoft.com/office/drawing/2014/main" id="{28C990BD-ACDC-81A9-8578-7EC04DB3B25B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 &amp; 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Rectangle: Rounded Corners 12">
            <a:hlinkClick r:id="rId5" action="ppaction://hlinksldjump"/>
            <a:extLst>
              <a:ext uri="{FF2B5EF4-FFF2-40B4-BE49-F238E27FC236}">
                <a16:creationId xmlns:a16="http://schemas.microsoft.com/office/drawing/2014/main" id="{E6DB09B1-2F94-38B0-88CA-3FC22E2D1000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5" name="Rectangle: Rounded Corners 14">
            <a:hlinkClick r:id="rId6" action="ppaction://hlinksldjump"/>
            <a:extLst>
              <a:ext uri="{FF2B5EF4-FFF2-40B4-BE49-F238E27FC236}">
                <a16:creationId xmlns:a16="http://schemas.microsoft.com/office/drawing/2014/main" id="{1A2D1424-07CB-ADA6-0160-832CDBBA4D8F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4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6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BD0FDD53-D44E-88B7-789A-36B6888E349A}"/>
              </a:ext>
            </a:extLst>
          </p:cNvPr>
          <p:cNvSpPr/>
          <p:nvPr/>
        </p:nvSpPr>
        <p:spPr>
          <a:xfrm>
            <a:off x="6709935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5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7" name="Rectangle: Rounded Corners 16">
            <a:hlinkClick r:id="" action="ppaction://noaction"/>
            <a:extLst>
              <a:ext uri="{FF2B5EF4-FFF2-40B4-BE49-F238E27FC236}">
                <a16:creationId xmlns:a16="http://schemas.microsoft.com/office/drawing/2014/main" id="{FD1C7FED-75C4-CD99-DF29-45F05FEF90E1}"/>
              </a:ext>
            </a:extLst>
          </p:cNvPr>
          <p:cNvSpPr/>
          <p:nvPr/>
        </p:nvSpPr>
        <p:spPr>
          <a:xfrm>
            <a:off x="8209692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6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6AEA995-CBD3-40B5-B535-DC518D9AD7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1732" y="1510145"/>
            <a:ext cx="4715739" cy="44653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0987F9D-0CD4-CD7C-9820-1055FAFA454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60" y="3682507"/>
            <a:ext cx="2711368" cy="2711368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2D7363-FB27-8842-75E5-3CCCC58F376B}"/>
              </a:ext>
            </a:extLst>
          </p:cNvPr>
          <p:cNvSpPr/>
          <p:nvPr/>
        </p:nvSpPr>
        <p:spPr>
          <a:xfrm>
            <a:off x="-443915" y="4958959"/>
            <a:ext cx="1771219" cy="725331"/>
          </a:xfrm>
          <a:prstGeom prst="roundRect">
            <a:avLst>
              <a:gd name="adj" fmla="val 33334"/>
            </a:avLst>
          </a:prstGeom>
          <a:solidFill>
            <a:srgbClr val="5B3A11"/>
          </a:solidFill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F6C7CCA7-E94C-E0D1-2D8B-C6A4E71DDC8E}"/>
              </a:ext>
            </a:extLst>
          </p:cNvPr>
          <p:cNvSpPr/>
          <p:nvPr/>
        </p:nvSpPr>
        <p:spPr>
          <a:xfrm>
            <a:off x="-408939" y="2442067"/>
            <a:ext cx="1771219" cy="725331"/>
          </a:xfrm>
          <a:prstGeom prst="roundRect">
            <a:avLst>
              <a:gd name="adj" fmla="val 33334"/>
            </a:avLst>
          </a:prstGeom>
          <a:solidFill>
            <a:srgbClr val="AD6534"/>
          </a:solidFill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F37A227C-FFD3-4801-B332-CA886B68972C}"/>
              </a:ext>
            </a:extLst>
          </p:cNvPr>
          <p:cNvSpPr/>
          <p:nvPr/>
        </p:nvSpPr>
        <p:spPr>
          <a:xfrm>
            <a:off x="-399887" y="3255402"/>
            <a:ext cx="1771219" cy="725331"/>
          </a:xfrm>
          <a:prstGeom prst="roundRect">
            <a:avLst>
              <a:gd name="adj" fmla="val 33334"/>
            </a:avLst>
          </a:prstGeom>
          <a:solidFill>
            <a:srgbClr val="AD6534"/>
          </a:solidFill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hlinkClick r:id="rId9" action="ppaction://hlinksldjump"/>
            <a:extLst>
              <a:ext uri="{FF2B5EF4-FFF2-40B4-BE49-F238E27FC236}">
                <a16:creationId xmlns:a16="http://schemas.microsoft.com/office/drawing/2014/main" id="{CF3997EA-C855-372E-F411-3C78FA88BA19}"/>
              </a:ext>
            </a:extLst>
          </p:cNvPr>
          <p:cNvSpPr txBox="1"/>
          <p:nvPr/>
        </p:nvSpPr>
        <p:spPr>
          <a:xfrm>
            <a:off x="-256583" y="5032814"/>
            <a:ext cx="1634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Hasil </a:t>
            </a:r>
            <a:r>
              <a:rPr lang="en-US" sz="16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Perankingan</a:t>
            </a:r>
            <a:endParaRPr lang="en-US" sz="1600" dirty="0">
              <a:solidFill>
                <a:srgbClr val="EBCDA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5" name="TextBox 34">
            <a:hlinkClick r:id="rId6" action="ppaction://hlinksldjump"/>
            <a:extLst>
              <a:ext uri="{FF2B5EF4-FFF2-40B4-BE49-F238E27FC236}">
                <a16:creationId xmlns:a16="http://schemas.microsoft.com/office/drawing/2014/main" id="{F1775145-A374-D134-E314-A629D35FD2DA}"/>
              </a:ext>
            </a:extLst>
          </p:cNvPr>
          <p:cNvSpPr txBox="1"/>
          <p:nvPr/>
        </p:nvSpPr>
        <p:spPr>
          <a:xfrm>
            <a:off x="-208706" y="2486902"/>
            <a:ext cx="1634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</a:t>
            </a:r>
          </a:p>
          <a:p>
            <a:pPr algn="ctr"/>
            <a:r>
              <a: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Penilaian</a:t>
            </a:r>
            <a:endParaRPr lang="en-US" sz="1600" dirty="0">
              <a:solidFill>
                <a:srgbClr val="EBCDA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9851CE95-1F5E-DA2D-4868-D46496E58ABD}"/>
              </a:ext>
            </a:extLst>
          </p:cNvPr>
          <p:cNvSpPr/>
          <p:nvPr/>
        </p:nvSpPr>
        <p:spPr>
          <a:xfrm>
            <a:off x="-423809" y="1620641"/>
            <a:ext cx="1771219" cy="725331"/>
          </a:xfrm>
          <a:prstGeom prst="roundRect">
            <a:avLst>
              <a:gd name="adj" fmla="val 33334"/>
            </a:avLst>
          </a:prstGeom>
          <a:solidFill>
            <a:srgbClr val="AD6534"/>
          </a:solidFill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hlinkClick r:id="rId5" action="ppaction://hlinksldjump"/>
            <a:extLst>
              <a:ext uri="{FF2B5EF4-FFF2-40B4-BE49-F238E27FC236}">
                <a16:creationId xmlns:a16="http://schemas.microsoft.com/office/drawing/2014/main" id="{7D7017B5-98F5-26C8-81BA-A8F39BB15D32}"/>
              </a:ext>
            </a:extLst>
          </p:cNvPr>
          <p:cNvSpPr txBox="1"/>
          <p:nvPr/>
        </p:nvSpPr>
        <p:spPr>
          <a:xfrm>
            <a:off x="-162833" y="1679512"/>
            <a:ext cx="1634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Metodologi</a:t>
            </a:r>
            <a:r>
              <a: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Penelitian</a:t>
            </a:r>
            <a:endParaRPr lang="en-US" sz="1600" dirty="0">
              <a:solidFill>
                <a:srgbClr val="EBCDA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E8BF44E4-3156-EE8E-F98E-99D3480E2716}"/>
              </a:ext>
            </a:extLst>
          </p:cNvPr>
          <p:cNvSpPr/>
          <p:nvPr/>
        </p:nvSpPr>
        <p:spPr>
          <a:xfrm>
            <a:off x="-423809" y="4097913"/>
            <a:ext cx="1771219" cy="725331"/>
          </a:xfrm>
          <a:prstGeom prst="roundRect">
            <a:avLst>
              <a:gd name="adj" fmla="val 33334"/>
            </a:avLst>
          </a:prstGeom>
          <a:solidFill>
            <a:srgbClr val="AD6534"/>
          </a:solidFill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>
            <a:hlinkClick r:id="rId5" action="ppaction://hlinksldjump"/>
            <a:extLst>
              <a:ext uri="{FF2B5EF4-FFF2-40B4-BE49-F238E27FC236}">
                <a16:creationId xmlns:a16="http://schemas.microsoft.com/office/drawing/2014/main" id="{E90560B8-8746-00E9-9B93-DCAB9CD1837A}"/>
              </a:ext>
            </a:extLst>
          </p:cNvPr>
          <p:cNvSpPr txBox="1"/>
          <p:nvPr/>
        </p:nvSpPr>
        <p:spPr>
          <a:xfrm>
            <a:off x="-291510" y="4126301"/>
            <a:ext cx="1634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Proses </a:t>
            </a:r>
          </a:p>
          <a:p>
            <a:pPr algn="ctr"/>
            <a:r>
              <a: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MOORA</a:t>
            </a:r>
          </a:p>
        </p:txBody>
      </p:sp>
      <p:sp>
        <p:nvSpPr>
          <p:cNvPr id="92" name="TextBox 91">
            <a:hlinkClick r:id="rId5" action="ppaction://hlinksldjump"/>
            <a:extLst>
              <a:ext uri="{FF2B5EF4-FFF2-40B4-BE49-F238E27FC236}">
                <a16:creationId xmlns:a16="http://schemas.microsoft.com/office/drawing/2014/main" id="{76FCB465-8AE5-E571-9190-83CE9B760F64}"/>
              </a:ext>
            </a:extLst>
          </p:cNvPr>
          <p:cNvSpPr txBox="1"/>
          <p:nvPr/>
        </p:nvSpPr>
        <p:spPr>
          <a:xfrm>
            <a:off x="-257303" y="3304142"/>
            <a:ext cx="1634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</a:t>
            </a:r>
          </a:p>
          <a:p>
            <a:pPr algn="ctr"/>
            <a:r>
              <a:rPr lang="en-US" sz="16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Kriteria</a:t>
            </a:r>
            <a:endParaRPr lang="en-US" sz="1600" dirty="0">
              <a:solidFill>
                <a:srgbClr val="EBCDA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36AE3357-7356-68E2-F267-CCFE8D486B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193" y="3006241"/>
            <a:ext cx="1409593" cy="1409593"/>
          </a:xfrm>
          <a:prstGeom prst="rect">
            <a:avLst/>
          </a:prstGeom>
        </p:spPr>
      </p:pic>
      <p:pic>
        <p:nvPicPr>
          <p:cNvPr id="106" name="Picture 105" descr="LOGO STMIK Transparan (Terbaru)">
            <a:extLst>
              <a:ext uri="{FF2B5EF4-FFF2-40B4-BE49-F238E27FC236}">
                <a16:creationId xmlns:a16="http://schemas.microsoft.com/office/drawing/2014/main" id="{7DC59A31-DD69-0787-E9B1-8F9EEEDBCBE7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10297060" y="305357"/>
            <a:ext cx="707236" cy="74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30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92393" y="974670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B969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C3B7844-A2B5-47C0-BAB3-3540966179C6}"/>
              </a:ext>
            </a:extLst>
          </p:cNvPr>
          <p:cNvGrpSpPr/>
          <p:nvPr/>
        </p:nvGrpSpPr>
        <p:grpSpPr>
          <a:xfrm>
            <a:off x="-539242" y="2561875"/>
            <a:ext cx="1923297" cy="1583932"/>
            <a:chOff x="-525229" y="1548210"/>
            <a:chExt cx="1923297" cy="158393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158E35B-3B61-4A7E-9CA3-59263A4AE110}"/>
                </a:ext>
              </a:extLst>
            </p:cNvPr>
            <p:cNvGrpSpPr/>
            <p:nvPr/>
          </p:nvGrpSpPr>
          <p:grpSpPr>
            <a:xfrm>
              <a:off x="-511538" y="1548210"/>
              <a:ext cx="1895588" cy="725331"/>
              <a:chOff x="-511538" y="1880722"/>
              <a:chExt cx="1895588" cy="725331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21070B03-CD05-495B-AC50-13235B0EDE15}"/>
                  </a:ext>
                </a:extLst>
              </p:cNvPr>
              <p:cNvSpPr/>
              <p:nvPr/>
            </p:nvSpPr>
            <p:spPr>
              <a:xfrm>
                <a:off x="-511538" y="1880722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AB4F51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F1DBAD9-9122-4F57-8B42-85039C8C2D9B}"/>
                  </a:ext>
                </a:extLst>
              </p:cNvPr>
              <p:cNvSpPr txBox="1"/>
              <p:nvPr/>
            </p:nvSpPr>
            <p:spPr>
              <a:xfrm>
                <a:off x="-250562" y="1939593"/>
                <a:ext cx="16346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Usecase</a:t>
                </a:r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Diagram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D9FE9C8-A7E8-49CB-A825-1D8E84CE984C}"/>
                </a:ext>
              </a:extLst>
            </p:cNvPr>
            <p:cNvGrpSpPr/>
            <p:nvPr/>
          </p:nvGrpSpPr>
          <p:grpSpPr>
            <a:xfrm>
              <a:off x="-525229" y="2406811"/>
              <a:ext cx="1923297" cy="725331"/>
              <a:chOff x="-525229" y="2739323"/>
              <a:chExt cx="1923297" cy="725331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32C4FBDF-9961-40C6-A3E7-DA037404A2FB}"/>
                  </a:ext>
                </a:extLst>
              </p:cNvPr>
              <p:cNvSpPr/>
              <p:nvPr/>
            </p:nvSpPr>
            <p:spPr>
              <a:xfrm>
                <a:off x="-525229" y="2739323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BD6F71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5F14BA6-B6A6-4A81-A8E1-939AB983C341}"/>
                  </a:ext>
                </a:extLst>
              </p:cNvPr>
              <p:cNvSpPr txBox="1"/>
              <p:nvPr/>
            </p:nvSpPr>
            <p:spPr>
              <a:xfrm>
                <a:off x="-236544" y="2825903"/>
                <a:ext cx="16346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Activity Diagram</a:t>
                </a:r>
              </a:p>
            </p:txBody>
          </p:sp>
        </p:grpSp>
      </p:grpSp>
      <p:sp>
        <p:nvSpPr>
          <p:cNvPr id="2" name="Rectangle: Rounded Corners 1">
            <a:hlinkClick r:id="rId2" action="ppaction://hlinksldjump"/>
            <a:extLst>
              <a:ext uri="{FF2B5EF4-FFF2-40B4-BE49-F238E27FC236}">
                <a16:creationId xmlns:a16="http://schemas.microsoft.com/office/drawing/2014/main" id="{37BCCDB7-ED82-B024-7BD0-15C643B5BF9F}"/>
              </a:ext>
            </a:extLst>
          </p:cNvPr>
          <p:cNvSpPr/>
          <p:nvPr/>
        </p:nvSpPr>
        <p:spPr>
          <a:xfrm>
            <a:off x="717046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3" name="Rectangle: Rounded Corners 2">
            <a:hlinkClick r:id="rId3" action="ppaction://hlinksldjump"/>
            <a:extLst>
              <a:ext uri="{FF2B5EF4-FFF2-40B4-BE49-F238E27FC236}">
                <a16:creationId xmlns:a16="http://schemas.microsoft.com/office/drawing/2014/main" id="{8432832A-6491-28D9-5593-7EF5BEF162E8}"/>
              </a:ext>
            </a:extLst>
          </p:cNvPr>
          <p:cNvSpPr/>
          <p:nvPr/>
        </p:nvSpPr>
        <p:spPr>
          <a:xfrm>
            <a:off x="2212466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 &amp; 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Rectangle: Rounded Corners 10">
            <a:hlinkClick r:id="rId4" action="ppaction://hlinksldjump"/>
            <a:extLst>
              <a:ext uri="{FF2B5EF4-FFF2-40B4-BE49-F238E27FC236}">
                <a16:creationId xmlns:a16="http://schemas.microsoft.com/office/drawing/2014/main" id="{53D35712-9619-BB0C-BC96-B29C8E0CB82A}"/>
              </a:ext>
            </a:extLst>
          </p:cNvPr>
          <p:cNvSpPr/>
          <p:nvPr/>
        </p:nvSpPr>
        <p:spPr>
          <a:xfrm>
            <a:off x="3712223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Rectangle: Rounded Corners 12">
            <a:hlinkClick r:id="rId5" action="ppaction://hlinksldjump"/>
            <a:extLst>
              <a:ext uri="{FF2B5EF4-FFF2-40B4-BE49-F238E27FC236}">
                <a16:creationId xmlns:a16="http://schemas.microsoft.com/office/drawing/2014/main" id="{25D653B2-1E57-FD3E-DF2F-1B63CE1CF609}"/>
              </a:ext>
            </a:extLst>
          </p:cNvPr>
          <p:cNvSpPr/>
          <p:nvPr/>
        </p:nvSpPr>
        <p:spPr>
          <a:xfrm>
            <a:off x="5211547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4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5" name="Rectangle: Rounded Corners 14">
            <a:hlinkClick r:id="" action="ppaction://noaction"/>
            <a:extLst>
              <a:ext uri="{FF2B5EF4-FFF2-40B4-BE49-F238E27FC236}">
                <a16:creationId xmlns:a16="http://schemas.microsoft.com/office/drawing/2014/main" id="{9882F39E-0AA0-A6E4-736C-A5879480CF72}"/>
              </a:ext>
            </a:extLst>
          </p:cNvPr>
          <p:cNvSpPr/>
          <p:nvPr/>
        </p:nvSpPr>
        <p:spPr>
          <a:xfrm>
            <a:off x="671130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5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6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8F5B2171-D50E-4BDE-853B-AC5D01F9F32C}"/>
              </a:ext>
            </a:extLst>
          </p:cNvPr>
          <p:cNvSpPr/>
          <p:nvPr/>
        </p:nvSpPr>
        <p:spPr>
          <a:xfrm>
            <a:off x="821106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6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AD220C-5CD3-A6BB-A88C-7AA2F0E46913}"/>
              </a:ext>
            </a:extLst>
          </p:cNvPr>
          <p:cNvGrpSpPr/>
          <p:nvPr/>
        </p:nvGrpSpPr>
        <p:grpSpPr>
          <a:xfrm>
            <a:off x="-565174" y="4274276"/>
            <a:ext cx="1923297" cy="725331"/>
            <a:chOff x="-525229" y="2739323"/>
            <a:chExt cx="1923297" cy="725331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A9A357A-AEB2-2F56-82D7-91E42EA2ED3C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BD6F71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75ADD10-BE31-B88E-F5D5-A4EE3BDBF36E}"/>
                </a:ext>
              </a:extLst>
            </p:cNvPr>
            <p:cNvSpPr txBox="1"/>
            <p:nvPr/>
          </p:nvSpPr>
          <p:spPr>
            <a:xfrm>
              <a:off x="-236544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Class </a:t>
              </a:r>
            </a:p>
            <a:p>
              <a:pPr algn="ctr"/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Diagram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1075F62-00C6-AD1F-E163-D4FD89E0B5AE}"/>
              </a:ext>
            </a:extLst>
          </p:cNvPr>
          <p:cNvSpPr txBox="1"/>
          <p:nvPr/>
        </p:nvSpPr>
        <p:spPr>
          <a:xfrm>
            <a:off x="1368856" y="1609891"/>
            <a:ext cx="2819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AF3EC"/>
                </a:solidFill>
                <a:latin typeface="Baguet Script" panose="00000500000000000000" pitchFamily="2" charset="0"/>
                <a:cs typeface="Aharoni" panose="02010803020104030203" pitchFamily="2" charset="-79"/>
              </a:rPr>
              <a:t>Permodelan</a:t>
            </a:r>
            <a:r>
              <a:rPr lang="en-US" sz="2400" b="1" dirty="0">
                <a:solidFill>
                  <a:srgbClr val="FAF3EC"/>
                </a:solidFill>
                <a:latin typeface="Baguet Script" panose="00000500000000000000" pitchFamily="2" charset="0"/>
                <a:cs typeface="Aharoni" panose="02010803020104030203" pitchFamily="2" charset="-79"/>
              </a:rPr>
              <a:t> &amp; </a:t>
            </a:r>
            <a:r>
              <a:rPr lang="en-US" sz="2400" b="1" dirty="0" err="1">
                <a:solidFill>
                  <a:srgbClr val="FAF3EC"/>
                </a:solidFill>
                <a:latin typeface="Baguet Script" panose="00000500000000000000" pitchFamily="2" charset="0"/>
                <a:cs typeface="Aharoni" panose="02010803020104030203" pitchFamily="2" charset="-79"/>
              </a:rPr>
              <a:t>Perancangan</a:t>
            </a:r>
            <a:r>
              <a:rPr lang="en-US" sz="2400" b="1" dirty="0">
                <a:solidFill>
                  <a:srgbClr val="FAF3EC"/>
                </a:solidFill>
                <a:latin typeface="Baguet Script" panose="00000500000000000000" pitchFamily="2" charset="0"/>
                <a:cs typeface="Aharoni" panose="02010803020104030203" pitchFamily="2" charset="-79"/>
              </a:rPr>
              <a:t> </a:t>
            </a:r>
            <a:r>
              <a:rPr lang="en-US" sz="2400" b="1" dirty="0" err="1">
                <a:solidFill>
                  <a:srgbClr val="FAF3EC"/>
                </a:solidFill>
                <a:latin typeface="Baguet Script" panose="00000500000000000000" pitchFamily="2" charset="0"/>
                <a:cs typeface="Aharoni" panose="02010803020104030203" pitchFamily="2" charset="-79"/>
              </a:rPr>
              <a:t>Sistem</a:t>
            </a:r>
            <a:endParaRPr lang="en-US" sz="2400" b="1" dirty="0">
              <a:solidFill>
                <a:srgbClr val="FAF3EC"/>
              </a:solidFill>
              <a:latin typeface="Baguet Script" panose="000005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755306-2B2D-1CB5-1AA0-C1A411E0E079}"/>
              </a:ext>
            </a:extLst>
          </p:cNvPr>
          <p:cNvSpPr txBox="1"/>
          <p:nvPr/>
        </p:nvSpPr>
        <p:spPr>
          <a:xfrm>
            <a:off x="541425" y="1141555"/>
            <a:ext cx="2340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3200" b="1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  <a:endParaRPr lang="en-US" sz="2400" b="1" dirty="0">
              <a:solidFill>
                <a:srgbClr val="FAF3E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8" name="Picture 27" descr="Diagram, engineering drawing&#10;&#10;Description automatically generated">
            <a:extLst>
              <a:ext uri="{FF2B5EF4-FFF2-40B4-BE49-F238E27FC236}">
                <a16:creationId xmlns:a16="http://schemas.microsoft.com/office/drawing/2014/main" id="{A4FF5AD6-EFF6-27C9-10D9-7018FD8EFB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64" b="29596"/>
          <a:stretch/>
        </p:blipFill>
        <p:spPr>
          <a:xfrm>
            <a:off x="4801388" y="1184568"/>
            <a:ext cx="3508136" cy="4828305"/>
          </a:xfrm>
          <a:prstGeom prst="rect">
            <a:avLst/>
          </a:prstGeom>
        </p:spPr>
      </p:pic>
      <p:grpSp>
        <p:nvGrpSpPr>
          <p:cNvPr id="90" name="Google Shape;636;p40">
            <a:extLst>
              <a:ext uri="{FF2B5EF4-FFF2-40B4-BE49-F238E27FC236}">
                <a16:creationId xmlns:a16="http://schemas.microsoft.com/office/drawing/2014/main" id="{BE741D38-50F3-16A3-1B75-4904052CCCB1}"/>
              </a:ext>
            </a:extLst>
          </p:cNvPr>
          <p:cNvGrpSpPr/>
          <p:nvPr/>
        </p:nvGrpSpPr>
        <p:grpSpPr>
          <a:xfrm>
            <a:off x="9095877" y="4082489"/>
            <a:ext cx="1686010" cy="1941828"/>
            <a:chOff x="5667475" y="841056"/>
            <a:chExt cx="3099531" cy="3929720"/>
          </a:xfrm>
        </p:grpSpPr>
        <p:sp>
          <p:nvSpPr>
            <p:cNvPr id="91" name="Google Shape;637;p40">
              <a:extLst>
                <a:ext uri="{FF2B5EF4-FFF2-40B4-BE49-F238E27FC236}">
                  <a16:creationId xmlns:a16="http://schemas.microsoft.com/office/drawing/2014/main" id="{C7727FA2-59DA-B2C3-81D4-AA2E06DB32F6}"/>
                </a:ext>
              </a:extLst>
            </p:cNvPr>
            <p:cNvSpPr/>
            <p:nvPr/>
          </p:nvSpPr>
          <p:spPr>
            <a:xfrm rot="-5400000">
              <a:off x="5252381" y="1256150"/>
              <a:ext cx="3929720" cy="3099531"/>
            </a:xfrm>
            <a:custGeom>
              <a:avLst/>
              <a:gdLst/>
              <a:ahLst/>
              <a:cxnLst/>
              <a:rect l="l" t="t" r="r" b="b"/>
              <a:pathLst>
                <a:path w="58147" h="51304" extrusionOk="0">
                  <a:moveTo>
                    <a:pt x="29244" y="1"/>
                  </a:moveTo>
                  <a:cubicBezTo>
                    <a:pt x="26731" y="1"/>
                    <a:pt x="24181" y="437"/>
                    <a:pt x="21823" y="1019"/>
                  </a:cubicBezTo>
                  <a:cubicBezTo>
                    <a:pt x="18466" y="1858"/>
                    <a:pt x="15282" y="3218"/>
                    <a:pt x="12996" y="5042"/>
                  </a:cubicBezTo>
                  <a:cubicBezTo>
                    <a:pt x="8741" y="8399"/>
                    <a:pt x="8365" y="13146"/>
                    <a:pt x="7612" y="18095"/>
                  </a:cubicBezTo>
                  <a:cubicBezTo>
                    <a:pt x="7149" y="21105"/>
                    <a:pt x="6021" y="23449"/>
                    <a:pt x="4631" y="26112"/>
                  </a:cubicBezTo>
                  <a:cubicBezTo>
                    <a:pt x="3300" y="28601"/>
                    <a:pt x="2316" y="31293"/>
                    <a:pt x="1737" y="34071"/>
                  </a:cubicBezTo>
                  <a:cubicBezTo>
                    <a:pt x="0" y="42001"/>
                    <a:pt x="5876" y="49150"/>
                    <a:pt x="13459" y="50858"/>
                  </a:cubicBezTo>
                  <a:cubicBezTo>
                    <a:pt x="14826" y="51171"/>
                    <a:pt x="16212" y="51304"/>
                    <a:pt x="17604" y="51304"/>
                  </a:cubicBezTo>
                  <a:cubicBezTo>
                    <a:pt x="20453" y="51304"/>
                    <a:pt x="23326" y="50747"/>
                    <a:pt x="26107" y="50047"/>
                  </a:cubicBezTo>
                  <a:cubicBezTo>
                    <a:pt x="30737" y="48861"/>
                    <a:pt x="35224" y="47240"/>
                    <a:pt x="39883" y="46140"/>
                  </a:cubicBezTo>
                  <a:cubicBezTo>
                    <a:pt x="46164" y="44664"/>
                    <a:pt x="52560" y="43738"/>
                    <a:pt x="55889" y="37486"/>
                  </a:cubicBezTo>
                  <a:cubicBezTo>
                    <a:pt x="58146" y="33290"/>
                    <a:pt x="57972" y="28022"/>
                    <a:pt x="56178" y="23652"/>
                  </a:cubicBezTo>
                  <a:cubicBezTo>
                    <a:pt x="54470" y="19513"/>
                    <a:pt x="51200" y="16358"/>
                    <a:pt x="48219" y="13059"/>
                  </a:cubicBezTo>
                  <a:cubicBezTo>
                    <a:pt x="44659" y="9094"/>
                    <a:pt x="40954" y="3710"/>
                    <a:pt x="36034" y="1395"/>
                  </a:cubicBezTo>
                  <a:cubicBezTo>
                    <a:pt x="33931" y="385"/>
                    <a:pt x="31604" y="1"/>
                    <a:pt x="29244" y="1"/>
                  </a:cubicBezTo>
                  <a:close/>
                </a:path>
              </a:pathLst>
            </a:custGeom>
            <a:solidFill>
              <a:srgbClr val="3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92" name="Google Shape;638;p40">
              <a:extLst>
                <a:ext uri="{FF2B5EF4-FFF2-40B4-BE49-F238E27FC236}">
                  <a16:creationId xmlns:a16="http://schemas.microsoft.com/office/drawing/2014/main" id="{7F5917EE-9C6A-3E30-1E2D-740AA1AFE3DF}"/>
                </a:ext>
              </a:extLst>
            </p:cNvPr>
            <p:cNvGrpSpPr/>
            <p:nvPr/>
          </p:nvGrpSpPr>
          <p:grpSpPr>
            <a:xfrm>
              <a:off x="6151440" y="1314746"/>
              <a:ext cx="2130828" cy="2759948"/>
              <a:chOff x="3787835" y="1632495"/>
              <a:chExt cx="1567938" cy="2030867"/>
            </a:xfrm>
          </p:grpSpPr>
          <p:grpSp>
            <p:nvGrpSpPr>
              <p:cNvPr id="93" name="Google Shape;639;p40">
                <a:extLst>
                  <a:ext uri="{FF2B5EF4-FFF2-40B4-BE49-F238E27FC236}">
                    <a16:creationId xmlns:a16="http://schemas.microsoft.com/office/drawing/2014/main" id="{D8AC7882-2BA7-B369-B2CF-613F5F69E726}"/>
                  </a:ext>
                </a:extLst>
              </p:cNvPr>
              <p:cNvGrpSpPr/>
              <p:nvPr/>
            </p:nvGrpSpPr>
            <p:grpSpPr>
              <a:xfrm>
                <a:off x="3787835" y="1632495"/>
                <a:ext cx="1567938" cy="2030867"/>
                <a:chOff x="8376897" y="1417475"/>
                <a:chExt cx="521395" cy="675357"/>
              </a:xfrm>
            </p:grpSpPr>
            <p:sp>
              <p:nvSpPr>
                <p:cNvPr id="117" name="Google Shape;640;p40">
                  <a:extLst>
                    <a:ext uri="{FF2B5EF4-FFF2-40B4-BE49-F238E27FC236}">
                      <a16:creationId xmlns:a16="http://schemas.microsoft.com/office/drawing/2014/main" id="{EE676B38-70E2-002B-3D69-00E79F9B57EC}"/>
                    </a:ext>
                  </a:extLst>
                </p:cNvPr>
                <p:cNvSpPr/>
                <p:nvPr/>
              </p:nvSpPr>
              <p:spPr>
                <a:xfrm>
                  <a:off x="8376897" y="1458669"/>
                  <a:ext cx="521395" cy="634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42" h="29850" extrusionOk="0">
                      <a:moveTo>
                        <a:pt x="5570" y="1"/>
                      </a:moveTo>
                      <a:cubicBezTo>
                        <a:pt x="5570" y="1"/>
                        <a:pt x="1" y="26978"/>
                        <a:pt x="1306" y="27239"/>
                      </a:cubicBezTo>
                      <a:cubicBezTo>
                        <a:pt x="2698" y="27500"/>
                        <a:pt x="19581" y="29849"/>
                        <a:pt x="19581" y="29849"/>
                      </a:cubicBezTo>
                      <a:cubicBezTo>
                        <a:pt x="19581" y="29849"/>
                        <a:pt x="24541" y="5048"/>
                        <a:pt x="23758" y="2872"/>
                      </a:cubicBezTo>
                      <a:cubicBezTo>
                        <a:pt x="23410" y="2089"/>
                        <a:pt x="5570" y="1"/>
                        <a:pt x="5570" y="1"/>
                      </a:cubicBezTo>
                      <a:close/>
                    </a:path>
                  </a:pathLst>
                </a:custGeom>
                <a:solidFill>
                  <a:srgbClr val="EBCD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641;p40">
                  <a:extLst>
                    <a:ext uri="{FF2B5EF4-FFF2-40B4-BE49-F238E27FC236}">
                      <a16:creationId xmlns:a16="http://schemas.microsoft.com/office/drawing/2014/main" id="{8B64BE76-F7A4-86C4-951F-2F3FFA06594C}"/>
                    </a:ext>
                  </a:extLst>
                </p:cNvPr>
                <p:cNvSpPr/>
                <p:nvPr/>
              </p:nvSpPr>
              <p:spPr>
                <a:xfrm>
                  <a:off x="8410188" y="1486415"/>
                  <a:ext cx="458510" cy="565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82" h="26629" extrusionOk="0">
                      <a:moveTo>
                        <a:pt x="4960" y="0"/>
                      </a:moveTo>
                      <a:cubicBezTo>
                        <a:pt x="4960" y="0"/>
                        <a:pt x="0" y="24105"/>
                        <a:pt x="1305" y="24366"/>
                      </a:cubicBezTo>
                      <a:cubicBezTo>
                        <a:pt x="2698" y="24714"/>
                        <a:pt x="17231" y="26629"/>
                        <a:pt x="17231" y="26629"/>
                      </a:cubicBezTo>
                      <a:cubicBezTo>
                        <a:pt x="17231" y="26629"/>
                        <a:pt x="21582" y="4786"/>
                        <a:pt x="20798" y="2611"/>
                      </a:cubicBezTo>
                      <a:cubicBezTo>
                        <a:pt x="20450" y="1740"/>
                        <a:pt x="4960" y="0"/>
                        <a:pt x="496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642;p40">
                  <a:extLst>
                    <a:ext uri="{FF2B5EF4-FFF2-40B4-BE49-F238E27FC236}">
                      <a16:creationId xmlns:a16="http://schemas.microsoft.com/office/drawing/2014/main" id="{C12DFF78-9E05-3173-E6B3-7BF4A5B9463A}"/>
                    </a:ext>
                  </a:extLst>
                </p:cNvPr>
                <p:cNvSpPr/>
                <p:nvPr/>
              </p:nvSpPr>
              <p:spPr>
                <a:xfrm>
                  <a:off x="8604304" y="1417475"/>
                  <a:ext cx="160867" cy="111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2" h="5247" extrusionOk="0">
                      <a:moveTo>
                        <a:pt x="4527" y="1"/>
                      </a:moveTo>
                      <a:cubicBezTo>
                        <a:pt x="3605" y="1"/>
                        <a:pt x="3246" y="1223"/>
                        <a:pt x="3394" y="2636"/>
                      </a:cubicBezTo>
                      <a:lnTo>
                        <a:pt x="697" y="2549"/>
                      </a:lnTo>
                      <a:cubicBezTo>
                        <a:pt x="697" y="2549"/>
                        <a:pt x="0" y="4463"/>
                        <a:pt x="262" y="4463"/>
                      </a:cubicBezTo>
                      <a:cubicBezTo>
                        <a:pt x="610" y="4463"/>
                        <a:pt x="7310" y="5247"/>
                        <a:pt x="7310" y="5247"/>
                      </a:cubicBezTo>
                      <a:cubicBezTo>
                        <a:pt x="7484" y="4376"/>
                        <a:pt x="7571" y="3419"/>
                        <a:pt x="7571" y="3419"/>
                      </a:cubicBezTo>
                      <a:lnTo>
                        <a:pt x="5483" y="3071"/>
                      </a:lnTo>
                      <a:cubicBezTo>
                        <a:pt x="5483" y="3071"/>
                        <a:pt x="6353" y="634"/>
                        <a:pt x="5048" y="112"/>
                      </a:cubicBezTo>
                      <a:cubicBezTo>
                        <a:pt x="4858" y="36"/>
                        <a:pt x="4684" y="1"/>
                        <a:pt x="45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643;p40">
                  <a:extLst>
                    <a:ext uri="{FF2B5EF4-FFF2-40B4-BE49-F238E27FC236}">
                      <a16:creationId xmlns:a16="http://schemas.microsoft.com/office/drawing/2014/main" id="{8A14B4FF-AC64-0F9F-F561-809F6C5724D5}"/>
                    </a:ext>
                  </a:extLst>
                </p:cNvPr>
                <p:cNvSpPr/>
                <p:nvPr/>
              </p:nvSpPr>
              <p:spPr>
                <a:xfrm>
                  <a:off x="8546985" y="1545711"/>
                  <a:ext cx="262546" cy="64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8" h="3047" extrusionOk="0">
                      <a:moveTo>
                        <a:pt x="349" y="1"/>
                      </a:moveTo>
                      <a:cubicBezTo>
                        <a:pt x="262" y="349"/>
                        <a:pt x="175" y="697"/>
                        <a:pt x="88" y="1045"/>
                      </a:cubicBezTo>
                      <a:cubicBezTo>
                        <a:pt x="1" y="1567"/>
                        <a:pt x="12184" y="3047"/>
                        <a:pt x="12184" y="3047"/>
                      </a:cubicBezTo>
                      <a:cubicBezTo>
                        <a:pt x="12271" y="2698"/>
                        <a:pt x="12358" y="2350"/>
                        <a:pt x="12358" y="1915"/>
                      </a:cubicBezTo>
                      <a:cubicBezTo>
                        <a:pt x="12184" y="1567"/>
                        <a:pt x="349" y="1"/>
                        <a:pt x="34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644;p40">
                  <a:extLst>
                    <a:ext uri="{FF2B5EF4-FFF2-40B4-BE49-F238E27FC236}">
                      <a16:creationId xmlns:a16="http://schemas.microsoft.com/office/drawing/2014/main" id="{B826BF01-2975-C010-B637-2D6629ADEB0E}"/>
                    </a:ext>
                  </a:extLst>
                </p:cNvPr>
                <p:cNvSpPr/>
                <p:nvPr/>
              </p:nvSpPr>
              <p:spPr>
                <a:xfrm>
                  <a:off x="8539592" y="1591341"/>
                  <a:ext cx="166412" cy="51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3" h="2437" extrusionOk="0">
                      <a:moveTo>
                        <a:pt x="436" y="0"/>
                      </a:moveTo>
                      <a:cubicBezTo>
                        <a:pt x="262" y="261"/>
                        <a:pt x="175" y="610"/>
                        <a:pt x="88" y="1045"/>
                      </a:cubicBezTo>
                      <a:cubicBezTo>
                        <a:pt x="1" y="1567"/>
                        <a:pt x="7833" y="2437"/>
                        <a:pt x="7833" y="2437"/>
                      </a:cubicBezTo>
                      <a:cubicBezTo>
                        <a:pt x="7833" y="2089"/>
                        <a:pt x="7833" y="1654"/>
                        <a:pt x="7833" y="1219"/>
                      </a:cubicBezTo>
                      <a:lnTo>
                        <a:pt x="43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645;p40">
                  <a:extLst>
                    <a:ext uri="{FF2B5EF4-FFF2-40B4-BE49-F238E27FC236}">
                      <a16:creationId xmlns:a16="http://schemas.microsoft.com/office/drawing/2014/main" id="{1AB828BD-7578-6FE9-E4CD-831F9B0B4BBC}"/>
                    </a:ext>
                  </a:extLst>
                </p:cNvPr>
                <p:cNvSpPr/>
                <p:nvPr/>
              </p:nvSpPr>
              <p:spPr>
                <a:xfrm>
                  <a:off x="8525105" y="1660436"/>
                  <a:ext cx="264394" cy="64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5" h="3047" extrusionOk="0">
                      <a:moveTo>
                        <a:pt x="436" y="1"/>
                      </a:moveTo>
                      <a:cubicBezTo>
                        <a:pt x="262" y="262"/>
                        <a:pt x="174" y="610"/>
                        <a:pt x="174" y="958"/>
                      </a:cubicBezTo>
                      <a:cubicBezTo>
                        <a:pt x="0" y="1567"/>
                        <a:pt x="12184" y="3046"/>
                        <a:pt x="12184" y="3046"/>
                      </a:cubicBezTo>
                      <a:cubicBezTo>
                        <a:pt x="12358" y="2698"/>
                        <a:pt x="12445" y="2263"/>
                        <a:pt x="12358" y="1915"/>
                      </a:cubicBezTo>
                      <a:cubicBezTo>
                        <a:pt x="12271" y="1480"/>
                        <a:pt x="436" y="1"/>
                        <a:pt x="43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646;p40">
                  <a:extLst>
                    <a:ext uri="{FF2B5EF4-FFF2-40B4-BE49-F238E27FC236}">
                      <a16:creationId xmlns:a16="http://schemas.microsoft.com/office/drawing/2014/main" id="{A0D38248-E062-5572-2534-E99ED1F4534C}"/>
                    </a:ext>
                  </a:extLst>
                </p:cNvPr>
                <p:cNvSpPr/>
                <p:nvPr/>
              </p:nvSpPr>
              <p:spPr>
                <a:xfrm>
                  <a:off x="8517711" y="1706216"/>
                  <a:ext cx="168260" cy="53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0" h="2524" extrusionOk="0">
                      <a:moveTo>
                        <a:pt x="435" y="0"/>
                      </a:moveTo>
                      <a:cubicBezTo>
                        <a:pt x="261" y="348"/>
                        <a:pt x="174" y="696"/>
                        <a:pt x="174" y="1044"/>
                      </a:cubicBezTo>
                      <a:cubicBezTo>
                        <a:pt x="0" y="1654"/>
                        <a:pt x="7832" y="2524"/>
                        <a:pt x="7832" y="2524"/>
                      </a:cubicBezTo>
                      <a:cubicBezTo>
                        <a:pt x="7919" y="2089"/>
                        <a:pt x="7919" y="1654"/>
                        <a:pt x="7832" y="1305"/>
                      </a:cubicBezTo>
                      <a:lnTo>
                        <a:pt x="43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647;p40">
                  <a:extLst>
                    <a:ext uri="{FF2B5EF4-FFF2-40B4-BE49-F238E27FC236}">
                      <a16:creationId xmlns:a16="http://schemas.microsoft.com/office/drawing/2014/main" id="{74046A2A-81B6-8977-B7E9-319AAB06A8F6}"/>
                    </a:ext>
                  </a:extLst>
                </p:cNvPr>
                <p:cNvSpPr/>
                <p:nvPr/>
              </p:nvSpPr>
              <p:spPr>
                <a:xfrm>
                  <a:off x="8481994" y="1899337"/>
                  <a:ext cx="264394" cy="64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5" h="3047" extrusionOk="0">
                      <a:moveTo>
                        <a:pt x="435" y="1"/>
                      </a:moveTo>
                      <a:cubicBezTo>
                        <a:pt x="261" y="349"/>
                        <a:pt x="174" y="697"/>
                        <a:pt x="174" y="1045"/>
                      </a:cubicBezTo>
                      <a:cubicBezTo>
                        <a:pt x="0" y="1567"/>
                        <a:pt x="12183" y="3046"/>
                        <a:pt x="12183" y="3046"/>
                      </a:cubicBezTo>
                      <a:cubicBezTo>
                        <a:pt x="12357" y="2698"/>
                        <a:pt x="12444" y="2350"/>
                        <a:pt x="12357" y="1915"/>
                      </a:cubicBezTo>
                      <a:cubicBezTo>
                        <a:pt x="12270" y="1567"/>
                        <a:pt x="435" y="1"/>
                        <a:pt x="43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648;p40">
                  <a:extLst>
                    <a:ext uri="{FF2B5EF4-FFF2-40B4-BE49-F238E27FC236}">
                      <a16:creationId xmlns:a16="http://schemas.microsoft.com/office/drawing/2014/main" id="{BD57B85A-BDDC-84B3-BD53-43A36557038A}"/>
                    </a:ext>
                  </a:extLst>
                </p:cNvPr>
                <p:cNvSpPr/>
                <p:nvPr/>
              </p:nvSpPr>
              <p:spPr>
                <a:xfrm>
                  <a:off x="8476428" y="1945117"/>
                  <a:ext cx="166412" cy="53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3" h="2524" extrusionOk="0">
                      <a:moveTo>
                        <a:pt x="349" y="0"/>
                      </a:moveTo>
                      <a:cubicBezTo>
                        <a:pt x="262" y="348"/>
                        <a:pt x="88" y="696"/>
                        <a:pt x="88" y="1044"/>
                      </a:cubicBezTo>
                      <a:cubicBezTo>
                        <a:pt x="1" y="1654"/>
                        <a:pt x="7746" y="2524"/>
                        <a:pt x="7746" y="2524"/>
                      </a:cubicBezTo>
                      <a:cubicBezTo>
                        <a:pt x="7833" y="2089"/>
                        <a:pt x="7833" y="1741"/>
                        <a:pt x="7746" y="1306"/>
                      </a:cubicBezTo>
                      <a:lnTo>
                        <a:pt x="3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" name="Google Shape;649;p40">
                <a:extLst>
                  <a:ext uri="{FF2B5EF4-FFF2-40B4-BE49-F238E27FC236}">
                    <a16:creationId xmlns:a16="http://schemas.microsoft.com/office/drawing/2014/main" id="{46B52168-B8DB-5D79-CE4E-773B482A20EF}"/>
                  </a:ext>
                </a:extLst>
              </p:cNvPr>
              <p:cNvGrpSpPr/>
              <p:nvPr/>
            </p:nvGrpSpPr>
            <p:grpSpPr>
              <a:xfrm>
                <a:off x="4157335" y="2722623"/>
                <a:ext cx="811824" cy="298911"/>
                <a:chOff x="8478426" y="1883352"/>
                <a:chExt cx="269960" cy="99402"/>
              </a:xfrm>
            </p:grpSpPr>
            <p:sp>
              <p:nvSpPr>
                <p:cNvPr id="115" name="Google Shape;650;p40">
                  <a:extLst>
                    <a:ext uri="{FF2B5EF4-FFF2-40B4-BE49-F238E27FC236}">
                      <a16:creationId xmlns:a16="http://schemas.microsoft.com/office/drawing/2014/main" id="{1A3CF1B1-1932-2070-6897-248E181D8A32}"/>
                    </a:ext>
                  </a:extLst>
                </p:cNvPr>
                <p:cNvSpPr/>
                <p:nvPr/>
              </p:nvSpPr>
              <p:spPr>
                <a:xfrm>
                  <a:off x="8483992" y="1883352"/>
                  <a:ext cx="264394" cy="64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5" h="3047" extrusionOk="0">
                      <a:moveTo>
                        <a:pt x="435" y="1"/>
                      </a:moveTo>
                      <a:cubicBezTo>
                        <a:pt x="261" y="349"/>
                        <a:pt x="174" y="697"/>
                        <a:pt x="174" y="1045"/>
                      </a:cubicBezTo>
                      <a:cubicBezTo>
                        <a:pt x="0" y="1567"/>
                        <a:pt x="12183" y="3046"/>
                        <a:pt x="12183" y="3046"/>
                      </a:cubicBezTo>
                      <a:cubicBezTo>
                        <a:pt x="12357" y="2698"/>
                        <a:pt x="12444" y="2350"/>
                        <a:pt x="12357" y="1915"/>
                      </a:cubicBezTo>
                      <a:cubicBezTo>
                        <a:pt x="12270" y="1567"/>
                        <a:pt x="435" y="1"/>
                        <a:pt x="43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651;p40">
                  <a:extLst>
                    <a:ext uri="{FF2B5EF4-FFF2-40B4-BE49-F238E27FC236}">
                      <a16:creationId xmlns:a16="http://schemas.microsoft.com/office/drawing/2014/main" id="{7032A706-7D9D-EDBD-7CAB-C8CBE9E3C67F}"/>
                    </a:ext>
                  </a:extLst>
                </p:cNvPr>
                <p:cNvSpPr/>
                <p:nvPr/>
              </p:nvSpPr>
              <p:spPr>
                <a:xfrm>
                  <a:off x="8478426" y="1929131"/>
                  <a:ext cx="166412" cy="53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3" h="2524" extrusionOk="0">
                      <a:moveTo>
                        <a:pt x="349" y="0"/>
                      </a:moveTo>
                      <a:cubicBezTo>
                        <a:pt x="262" y="348"/>
                        <a:pt x="88" y="696"/>
                        <a:pt x="88" y="1044"/>
                      </a:cubicBezTo>
                      <a:cubicBezTo>
                        <a:pt x="1" y="1654"/>
                        <a:pt x="7746" y="2524"/>
                        <a:pt x="7746" y="2524"/>
                      </a:cubicBezTo>
                      <a:cubicBezTo>
                        <a:pt x="7833" y="2089"/>
                        <a:pt x="7833" y="1741"/>
                        <a:pt x="7746" y="1306"/>
                      </a:cubicBezTo>
                      <a:lnTo>
                        <a:pt x="3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9E3D43E6-C1F6-6591-1EDF-CACAFBC1BE47}"/>
              </a:ext>
            </a:extLst>
          </p:cNvPr>
          <p:cNvSpPr txBox="1"/>
          <p:nvPr/>
        </p:nvSpPr>
        <p:spPr>
          <a:xfrm>
            <a:off x="9404877" y="1996981"/>
            <a:ext cx="17206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A1D37"/>
                </a:solidFill>
                <a:latin typeface="Stencil" panose="040409050D0802020404" pitchFamily="82" charset="0"/>
              </a:rPr>
              <a:t>Use Case</a:t>
            </a:r>
          </a:p>
        </p:txBody>
      </p:sp>
      <p:sp>
        <p:nvSpPr>
          <p:cNvPr id="129" name="Arrow: Left 128">
            <a:extLst>
              <a:ext uri="{FF2B5EF4-FFF2-40B4-BE49-F238E27FC236}">
                <a16:creationId xmlns:a16="http://schemas.microsoft.com/office/drawing/2014/main" id="{93D5152F-24A9-5CC3-0FBC-FB646F14EA0D}"/>
              </a:ext>
            </a:extLst>
          </p:cNvPr>
          <p:cNvSpPr/>
          <p:nvPr/>
        </p:nvSpPr>
        <p:spPr>
          <a:xfrm>
            <a:off x="8652160" y="2673922"/>
            <a:ext cx="1421828" cy="659382"/>
          </a:xfrm>
          <a:prstGeom prst="leftArrow">
            <a:avLst/>
          </a:prstGeom>
          <a:solidFill>
            <a:srgbClr val="F9F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30" name="Picture 129" descr="LOGO STMIK Transparan (Terbaru)">
            <a:extLst>
              <a:ext uri="{FF2B5EF4-FFF2-40B4-BE49-F238E27FC236}">
                <a16:creationId xmlns:a16="http://schemas.microsoft.com/office/drawing/2014/main" id="{E67D6163-81EC-3AAC-75DF-8CE2A38B905D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 bwMode="auto">
          <a:xfrm>
            <a:off x="10300724" y="345562"/>
            <a:ext cx="707236" cy="74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8083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B969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F90CF88-4A7C-4DB0-BE26-8F7E714B1375}"/>
              </a:ext>
            </a:extLst>
          </p:cNvPr>
          <p:cNvGrpSpPr/>
          <p:nvPr/>
        </p:nvGrpSpPr>
        <p:grpSpPr>
          <a:xfrm>
            <a:off x="-546502" y="3127607"/>
            <a:ext cx="1895588" cy="725331"/>
            <a:chOff x="-511538" y="1880722"/>
            <a:chExt cx="1895588" cy="72533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434311A-EAE4-7A68-5DD4-93952430D8C7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AB4F51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78A6E4-62DE-2F4A-DF68-1635CFB27717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Activity Diagram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0CFC6C-61AA-9B14-9B1D-2EB688A83B35}"/>
              </a:ext>
            </a:extLst>
          </p:cNvPr>
          <p:cNvGrpSpPr/>
          <p:nvPr/>
        </p:nvGrpSpPr>
        <p:grpSpPr>
          <a:xfrm>
            <a:off x="-559507" y="2303744"/>
            <a:ext cx="1923462" cy="725331"/>
            <a:chOff x="-525394" y="2736537"/>
            <a:chExt cx="1923462" cy="72533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1BEAA69-9B6F-2CD2-5C32-4255A884AB52}"/>
                </a:ext>
              </a:extLst>
            </p:cNvPr>
            <p:cNvSpPr/>
            <p:nvPr/>
          </p:nvSpPr>
          <p:spPr>
            <a:xfrm>
              <a:off x="-525394" y="2736537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BD6F71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2CAA859-FD25-793F-D893-656B4A3C1AA8}"/>
                </a:ext>
              </a:extLst>
            </p:cNvPr>
            <p:cNvSpPr txBox="1"/>
            <p:nvPr/>
          </p:nvSpPr>
          <p:spPr>
            <a:xfrm>
              <a:off x="-236544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Usecase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Diagram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F7B507E-BC72-CF81-E072-F77B6DD2D676}"/>
              </a:ext>
            </a:extLst>
          </p:cNvPr>
          <p:cNvGrpSpPr/>
          <p:nvPr/>
        </p:nvGrpSpPr>
        <p:grpSpPr>
          <a:xfrm>
            <a:off x="-565174" y="3971561"/>
            <a:ext cx="1923297" cy="725331"/>
            <a:chOff x="-525229" y="2739323"/>
            <a:chExt cx="1923297" cy="725331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B3E326C-9455-CCD6-B9D8-4B62668B4C11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BD6F71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18A241-2C5A-61BC-4808-33B92B75759D}"/>
                </a:ext>
              </a:extLst>
            </p:cNvPr>
            <p:cNvSpPr txBox="1"/>
            <p:nvPr/>
          </p:nvSpPr>
          <p:spPr>
            <a:xfrm>
              <a:off x="-236544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Class </a:t>
              </a:r>
            </a:p>
            <a:p>
              <a:pPr algn="ctr"/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Diagram</a:t>
              </a:r>
            </a:p>
          </p:txBody>
        </p:sp>
      </p:grpSp>
      <p:pic>
        <p:nvPicPr>
          <p:cNvPr id="35" name="Picture 34" descr="Diagram&#10;&#10;Description automatically generated">
            <a:extLst>
              <a:ext uri="{FF2B5EF4-FFF2-40B4-BE49-F238E27FC236}">
                <a16:creationId xmlns:a16="http://schemas.microsoft.com/office/drawing/2014/main" id="{0203A136-23AD-8372-9EC3-7A9D1AD80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971" y="1767852"/>
            <a:ext cx="3667664" cy="436277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4197DD2-6FD8-1BD5-464A-ACDBE5BAE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039" y="1782378"/>
            <a:ext cx="3300158" cy="434825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DA0380A-72FE-10B4-CD72-8165007A9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601" y="1782378"/>
            <a:ext cx="3008452" cy="433094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9F5202E-FB22-5F6B-6E99-5EA20C6A1290}"/>
              </a:ext>
            </a:extLst>
          </p:cNvPr>
          <p:cNvSpPr txBox="1"/>
          <p:nvPr/>
        </p:nvSpPr>
        <p:spPr>
          <a:xfrm>
            <a:off x="3896594" y="1230646"/>
            <a:ext cx="411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ACTIVITY DIAGRAM</a:t>
            </a:r>
          </a:p>
        </p:txBody>
      </p:sp>
      <p:sp>
        <p:nvSpPr>
          <p:cNvPr id="80" name="Rectangle: Rounded Corners 79">
            <a:hlinkClick r:id="rId5" action="ppaction://hlinksldjump"/>
            <a:extLst>
              <a:ext uri="{FF2B5EF4-FFF2-40B4-BE49-F238E27FC236}">
                <a16:creationId xmlns:a16="http://schemas.microsoft.com/office/drawing/2014/main" id="{88AA3B20-75B3-4196-E2A9-572BC03D874F}"/>
              </a:ext>
            </a:extLst>
          </p:cNvPr>
          <p:cNvSpPr/>
          <p:nvPr/>
        </p:nvSpPr>
        <p:spPr>
          <a:xfrm>
            <a:off x="717046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81" name="Rectangle: Rounded Corners 80">
            <a:hlinkClick r:id="rId6" action="ppaction://hlinksldjump"/>
            <a:extLst>
              <a:ext uri="{FF2B5EF4-FFF2-40B4-BE49-F238E27FC236}">
                <a16:creationId xmlns:a16="http://schemas.microsoft.com/office/drawing/2014/main" id="{A9357A7D-7B63-8B22-9C24-9D2020585C3F}"/>
              </a:ext>
            </a:extLst>
          </p:cNvPr>
          <p:cNvSpPr/>
          <p:nvPr/>
        </p:nvSpPr>
        <p:spPr>
          <a:xfrm>
            <a:off x="2212466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 &amp; 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2" name="Rectangle: Rounded Corners 81">
            <a:hlinkClick r:id="rId7" action="ppaction://hlinksldjump"/>
            <a:extLst>
              <a:ext uri="{FF2B5EF4-FFF2-40B4-BE49-F238E27FC236}">
                <a16:creationId xmlns:a16="http://schemas.microsoft.com/office/drawing/2014/main" id="{F4ED2E3B-C60E-01D7-5A33-0F768B4EFD49}"/>
              </a:ext>
            </a:extLst>
          </p:cNvPr>
          <p:cNvSpPr/>
          <p:nvPr/>
        </p:nvSpPr>
        <p:spPr>
          <a:xfrm>
            <a:off x="3712223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3" name="Rectangle: Rounded Corners 82">
            <a:hlinkClick r:id="rId8" action="ppaction://hlinksldjump"/>
            <a:extLst>
              <a:ext uri="{FF2B5EF4-FFF2-40B4-BE49-F238E27FC236}">
                <a16:creationId xmlns:a16="http://schemas.microsoft.com/office/drawing/2014/main" id="{5431D629-F676-455A-6731-C0DDC7D4A122}"/>
              </a:ext>
            </a:extLst>
          </p:cNvPr>
          <p:cNvSpPr/>
          <p:nvPr/>
        </p:nvSpPr>
        <p:spPr>
          <a:xfrm>
            <a:off x="5211547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4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Rectangle: Rounded Corners 83">
            <a:hlinkClick r:id="" action="ppaction://noaction"/>
            <a:extLst>
              <a:ext uri="{FF2B5EF4-FFF2-40B4-BE49-F238E27FC236}">
                <a16:creationId xmlns:a16="http://schemas.microsoft.com/office/drawing/2014/main" id="{94CB65E2-596F-5924-F6C0-92819D0505C2}"/>
              </a:ext>
            </a:extLst>
          </p:cNvPr>
          <p:cNvSpPr/>
          <p:nvPr/>
        </p:nvSpPr>
        <p:spPr>
          <a:xfrm>
            <a:off x="671130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5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5" name="Rectangle: Rounded Corners 84">
            <a:hlinkClick r:id="" action="ppaction://noaction"/>
            <a:extLst>
              <a:ext uri="{FF2B5EF4-FFF2-40B4-BE49-F238E27FC236}">
                <a16:creationId xmlns:a16="http://schemas.microsoft.com/office/drawing/2014/main" id="{3271A6F8-6933-638F-EEA0-D5795AA21D98}"/>
              </a:ext>
            </a:extLst>
          </p:cNvPr>
          <p:cNvSpPr/>
          <p:nvPr/>
        </p:nvSpPr>
        <p:spPr>
          <a:xfrm>
            <a:off x="821106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6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pic>
        <p:nvPicPr>
          <p:cNvPr id="90" name="Picture 89" descr="LOGO STMIK Transparan (Terbaru)">
            <a:extLst>
              <a:ext uri="{FF2B5EF4-FFF2-40B4-BE49-F238E27FC236}">
                <a16:creationId xmlns:a16="http://schemas.microsoft.com/office/drawing/2014/main" id="{6FBC14AD-A67A-8080-777D-544DB26CAB8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 bwMode="auto">
          <a:xfrm>
            <a:off x="10319180" y="337930"/>
            <a:ext cx="707236" cy="74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272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1013173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B969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F90CF88-4A7C-4DB0-BE26-8F7E714B1375}"/>
              </a:ext>
            </a:extLst>
          </p:cNvPr>
          <p:cNvGrpSpPr/>
          <p:nvPr/>
        </p:nvGrpSpPr>
        <p:grpSpPr>
          <a:xfrm>
            <a:off x="-556075" y="4049961"/>
            <a:ext cx="1895588" cy="725331"/>
            <a:chOff x="-511538" y="1880722"/>
            <a:chExt cx="1895588" cy="72533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434311A-EAE4-7A68-5DD4-93952430D8C7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AB4F51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78A6E4-62DE-2F4A-DF68-1635CFB27717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Class</a:t>
              </a:r>
            </a:p>
            <a:p>
              <a:pPr algn="ctr"/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Diagram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0CFC6C-61AA-9B14-9B1D-2EB688A83B35}"/>
              </a:ext>
            </a:extLst>
          </p:cNvPr>
          <p:cNvGrpSpPr/>
          <p:nvPr/>
        </p:nvGrpSpPr>
        <p:grpSpPr>
          <a:xfrm>
            <a:off x="-559507" y="2303744"/>
            <a:ext cx="1923462" cy="725331"/>
            <a:chOff x="-525394" y="2736537"/>
            <a:chExt cx="1923462" cy="72533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1BEAA69-9B6F-2CD2-5C32-4255A884AB52}"/>
                </a:ext>
              </a:extLst>
            </p:cNvPr>
            <p:cNvSpPr/>
            <p:nvPr/>
          </p:nvSpPr>
          <p:spPr>
            <a:xfrm>
              <a:off x="-525394" y="2736537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BD6F71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2CAA859-FD25-793F-D893-656B4A3C1AA8}"/>
                </a:ext>
              </a:extLst>
            </p:cNvPr>
            <p:cNvSpPr txBox="1"/>
            <p:nvPr/>
          </p:nvSpPr>
          <p:spPr>
            <a:xfrm>
              <a:off x="-236544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Usecase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Diagram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F7B507E-BC72-CF81-E072-F77B6DD2D676}"/>
              </a:ext>
            </a:extLst>
          </p:cNvPr>
          <p:cNvGrpSpPr/>
          <p:nvPr/>
        </p:nvGrpSpPr>
        <p:grpSpPr>
          <a:xfrm>
            <a:off x="-565174" y="3165315"/>
            <a:ext cx="1923297" cy="725331"/>
            <a:chOff x="-525229" y="2739323"/>
            <a:chExt cx="1923297" cy="725331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B3E326C-9455-CCD6-B9D8-4B62668B4C11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BD6F71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18A241-2C5A-61BC-4808-33B92B75759D}"/>
                </a:ext>
              </a:extLst>
            </p:cNvPr>
            <p:cNvSpPr txBox="1"/>
            <p:nvPr/>
          </p:nvSpPr>
          <p:spPr>
            <a:xfrm>
              <a:off x="-236544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Activity </a:t>
              </a:r>
            </a:p>
            <a:p>
              <a:pPr algn="ctr"/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Diagram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C9F5202E-FB22-5F6B-6E99-5EA20C6A1290}"/>
              </a:ext>
            </a:extLst>
          </p:cNvPr>
          <p:cNvSpPr txBox="1"/>
          <p:nvPr/>
        </p:nvSpPr>
        <p:spPr>
          <a:xfrm>
            <a:off x="3896594" y="1230646"/>
            <a:ext cx="411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CLASS DIAGRAM</a:t>
            </a:r>
          </a:p>
        </p:txBody>
      </p:sp>
      <p:sp>
        <p:nvSpPr>
          <p:cNvPr id="22" name="Rectangle: Rounded Corners 21">
            <a:hlinkClick r:id="rId2" action="ppaction://hlinksldjump"/>
            <a:extLst>
              <a:ext uri="{FF2B5EF4-FFF2-40B4-BE49-F238E27FC236}">
                <a16:creationId xmlns:a16="http://schemas.microsoft.com/office/drawing/2014/main" id="{4E5795AB-CE8D-BF99-C690-ED72235C7234}"/>
              </a:ext>
            </a:extLst>
          </p:cNvPr>
          <p:cNvSpPr/>
          <p:nvPr/>
        </p:nvSpPr>
        <p:spPr>
          <a:xfrm>
            <a:off x="717046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23" name="Rectangle: Rounded Corners 22">
            <a:hlinkClick r:id="rId3" action="ppaction://hlinksldjump"/>
            <a:extLst>
              <a:ext uri="{FF2B5EF4-FFF2-40B4-BE49-F238E27FC236}">
                <a16:creationId xmlns:a16="http://schemas.microsoft.com/office/drawing/2014/main" id="{65913E1E-E469-4642-CC7D-6097410ED928}"/>
              </a:ext>
            </a:extLst>
          </p:cNvPr>
          <p:cNvSpPr/>
          <p:nvPr/>
        </p:nvSpPr>
        <p:spPr>
          <a:xfrm>
            <a:off x="2212466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 &amp; 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4" name="Rectangle: Rounded Corners 23">
            <a:hlinkClick r:id="rId4" action="ppaction://hlinksldjump"/>
            <a:extLst>
              <a:ext uri="{FF2B5EF4-FFF2-40B4-BE49-F238E27FC236}">
                <a16:creationId xmlns:a16="http://schemas.microsoft.com/office/drawing/2014/main" id="{59EF5C9C-05DD-B965-1396-B4339C2AF9F1}"/>
              </a:ext>
            </a:extLst>
          </p:cNvPr>
          <p:cNvSpPr/>
          <p:nvPr/>
        </p:nvSpPr>
        <p:spPr>
          <a:xfrm>
            <a:off x="3712223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5" name="Rectangle: Rounded Corners 24">
            <a:hlinkClick r:id="rId5" action="ppaction://hlinksldjump"/>
            <a:extLst>
              <a:ext uri="{FF2B5EF4-FFF2-40B4-BE49-F238E27FC236}">
                <a16:creationId xmlns:a16="http://schemas.microsoft.com/office/drawing/2014/main" id="{07593A44-02DA-B18C-CA21-9B6123C5AD53}"/>
              </a:ext>
            </a:extLst>
          </p:cNvPr>
          <p:cNvSpPr/>
          <p:nvPr/>
        </p:nvSpPr>
        <p:spPr>
          <a:xfrm>
            <a:off x="5211547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4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Rectangle: Rounded Corners 25">
            <a:hlinkClick r:id="" action="ppaction://noaction"/>
            <a:extLst>
              <a:ext uri="{FF2B5EF4-FFF2-40B4-BE49-F238E27FC236}">
                <a16:creationId xmlns:a16="http://schemas.microsoft.com/office/drawing/2014/main" id="{4B8D4AD7-773A-4CA4-9257-276FEBD31CFB}"/>
              </a:ext>
            </a:extLst>
          </p:cNvPr>
          <p:cNvSpPr/>
          <p:nvPr/>
        </p:nvSpPr>
        <p:spPr>
          <a:xfrm>
            <a:off x="671130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5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7" name="Rectangle: Rounded Corners 26">
            <a:hlinkClick r:id="" action="ppaction://noaction"/>
            <a:extLst>
              <a:ext uri="{FF2B5EF4-FFF2-40B4-BE49-F238E27FC236}">
                <a16:creationId xmlns:a16="http://schemas.microsoft.com/office/drawing/2014/main" id="{9EF99C3B-9EB9-96A5-D30B-7A2D2ABD4E88}"/>
              </a:ext>
            </a:extLst>
          </p:cNvPr>
          <p:cNvSpPr/>
          <p:nvPr/>
        </p:nvSpPr>
        <p:spPr>
          <a:xfrm>
            <a:off x="821106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6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pic>
        <p:nvPicPr>
          <p:cNvPr id="28" name="Picture 27" descr="LOGO STMIK Transparan (Terbaru)">
            <a:extLst>
              <a:ext uri="{FF2B5EF4-FFF2-40B4-BE49-F238E27FC236}">
                <a16:creationId xmlns:a16="http://schemas.microsoft.com/office/drawing/2014/main" id="{A15D992E-9C49-3EFB-F50E-A5FD6D9FA4D7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 bwMode="auto">
          <a:xfrm>
            <a:off x="10300064" y="310258"/>
            <a:ext cx="707236" cy="74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8" descr="Diagram&#10;&#10;Description automatically generated">
            <a:extLst>
              <a:ext uri="{FF2B5EF4-FFF2-40B4-BE49-F238E27FC236}">
                <a16:creationId xmlns:a16="http://schemas.microsoft.com/office/drawing/2014/main" id="{83798DC5-AC36-A5E3-0768-558E09F53C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822" y="1731811"/>
            <a:ext cx="8838540" cy="485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9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536D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F89794-4713-4F73-B240-F292BA9142B0}"/>
              </a:ext>
            </a:extLst>
          </p:cNvPr>
          <p:cNvGrpSpPr/>
          <p:nvPr/>
        </p:nvGrpSpPr>
        <p:grpSpPr>
          <a:xfrm>
            <a:off x="2281643" y="1357777"/>
            <a:ext cx="3735352" cy="4106457"/>
            <a:chOff x="4281206" y="2074063"/>
            <a:chExt cx="3735352" cy="410645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83B6DA8-2173-4246-BB72-A2CDA3743B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39" t="20909" r="54091" b="30505"/>
            <a:stretch/>
          </p:blipFill>
          <p:spPr>
            <a:xfrm>
              <a:off x="4281206" y="3733330"/>
              <a:ext cx="1729770" cy="2002456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0B27039-A2CC-4C6D-9899-5A5368849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39" t="20909" r="54091" b="30505"/>
            <a:stretch/>
          </p:blipFill>
          <p:spPr>
            <a:xfrm flipH="1">
              <a:off x="6286788" y="3770487"/>
              <a:ext cx="1729770" cy="200245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DDA1A9A-5D93-4EAA-AC5B-26196DDF4B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97" t="3132" r="4066" b="10656"/>
            <a:stretch/>
          </p:blipFill>
          <p:spPr>
            <a:xfrm>
              <a:off x="4922682" y="2074063"/>
              <a:ext cx="2559627" cy="4106457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A3AD2C4-001E-4BCD-B6DF-BB32D4CEDE13}"/>
              </a:ext>
            </a:extLst>
          </p:cNvPr>
          <p:cNvSpPr txBox="1"/>
          <p:nvPr/>
        </p:nvSpPr>
        <p:spPr>
          <a:xfrm>
            <a:off x="6188861" y="2887786"/>
            <a:ext cx="2067787" cy="523220"/>
          </a:xfrm>
          <a:prstGeom prst="rect">
            <a:avLst/>
          </a:prstGeom>
          <a:solidFill>
            <a:srgbClr val="374746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Thankyou,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9D3F4B-7F92-4D3D-8C10-81C2D6016628}"/>
              </a:ext>
            </a:extLst>
          </p:cNvPr>
          <p:cNvSpPr txBox="1"/>
          <p:nvPr/>
        </p:nvSpPr>
        <p:spPr>
          <a:xfrm>
            <a:off x="6199900" y="3553923"/>
            <a:ext cx="2677699" cy="523220"/>
          </a:xfrm>
          <a:prstGeom prst="rect">
            <a:avLst/>
          </a:prstGeom>
          <a:solidFill>
            <a:srgbClr val="B9696A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Any Question?</a:t>
            </a:r>
          </a:p>
        </p:txBody>
      </p:sp>
      <p:sp>
        <p:nvSpPr>
          <p:cNvPr id="2" name="Rectangle: Rounded Corners 1">
            <a:hlinkClick r:id="rId3" action="ppaction://hlinksldjump"/>
            <a:extLst>
              <a:ext uri="{FF2B5EF4-FFF2-40B4-BE49-F238E27FC236}">
                <a16:creationId xmlns:a16="http://schemas.microsoft.com/office/drawing/2014/main" id="{6746CF0A-9805-B106-753B-3F0C1177D382}"/>
              </a:ext>
            </a:extLst>
          </p:cNvPr>
          <p:cNvSpPr/>
          <p:nvPr/>
        </p:nvSpPr>
        <p:spPr>
          <a:xfrm>
            <a:off x="717046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3" name="Rectangle: Rounded Corners 2">
            <a:hlinkClick r:id="rId4" action="ppaction://hlinksldjump"/>
            <a:extLst>
              <a:ext uri="{FF2B5EF4-FFF2-40B4-BE49-F238E27FC236}">
                <a16:creationId xmlns:a16="http://schemas.microsoft.com/office/drawing/2014/main" id="{ED701CE1-53F1-3240-3690-F13A1E71E26D}"/>
              </a:ext>
            </a:extLst>
          </p:cNvPr>
          <p:cNvSpPr/>
          <p:nvPr/>
        </p:nvSpPr>
        <p:spPr>
          <a:xfrm>
            <a:off x="2212466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 &amp; 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Rectangle: Rounded Corners 10">
            <a:hlinkClick r:id="rId5" action="ppaction://hlinksldjump"/>
            <a:extLst>
              <a:ext uri="{FF2B5EF4-FFF2-40B4-BE49-F238E27FC236}">
                <a16:creationId xmlns:a16="http://schemas.microsoft.com/office/drawing/2014/main" id="{9AE39918-DECE-B80B-F36D-ABDBAF527AE1}"/>
              </a:ext>
            </a:extLst>
          </p:cNvPr>
          <p:cNvSpPr/>
          <p:nvPr/>
        </p:nvSpPr>
        <p:spPr>
          <a:xfrm>
            <a:off x="3712223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Rectangle: Rounded Corners 12">
            <a:hlinkClick r:id="rId6" action="ppaction://hlinksldjump"/>
            <a:extLst>
              <a:ext uri="{FF2B5EF4-FFF2-40B4-BE49-F238E27FC236}">
                <a16:creationId xmlns:a16="http://schemas.microsoft.com/office/drawing/2014/main" id="{243F1B6D-3622-4883-D02B-6D96A44B2B4F}"/>
              </a:ext>
            </a:extLst>
          </p:cNvPr>
          <p:cNvSpPr/>
          <p:nvPr/>
        </p:nvSpPr>
        <p:spPr>
          <a:xfrm>
            <a:off x="5211547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4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6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CAB075CE-84C7-76ED-A1E5-B7F238F5720A}"/>
              </a:ext>
            </a:extLst>
          </p:cNvPr>
          <p:cNvSpPr/>
          <p:nvPr/>
        </p:nvSpPr>
        <p:spPr>
          <a:xfrm>
            <a:off x="671130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5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0" name="Rectangle: Rounded Corners 19">
            <a:hlinkClick r:id="" action="ppaction://noaction"/>
            <a:extLst>
              <a:ext uri="{FF2B5EF4-FFF2-40B4-BE49-F238E27FC236}">
                <a16:creationId xmlns:a16="http://schemas.microsoft.com/office/drawing/2014/main" id="{79F668A1-551F-0818-63ED-5129FC6DAC0A}"/>
              </a:ext>
            </a:extLst>
          </p:cNvPr>
          <p:cNvSpPr/>
          <p:nvPr/>
        </p:nvSpPr>
        <p:spPr>
          <a:xfrm>
            <a:off x="821106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6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pic>
        <p:nvPicPr>
          <p:cNvPr id="21" name="Picture 20" descr="LOGO STMIK Transparan (Terbaru)">
            <a:extLst>
              <a:ext uri="{FF2B5EF4-FFF2-40B4-BE49-F238E27FC236}">
                <a16:creationId xmlns:a16="http://schemas.microsoft.com/office/drawing/2014/main" id="{8DD9BC62-A6D8-4A18-595E-3500FA48EB72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 bwMode="auto">
          <a:xfrm>
            <a:off x="10300064" y="310258"/>
            <a:ext cx="707236" cy="74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656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59821" y="995113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AD6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5D0D8FA-103A-478E-BFBA-1006CB6C1CED}"/>
              </a:ext>
            </a:extLst>
          </p:cNvPr>
          <p:cNvGrpSpPr/>
          <p:nvPr/>
        </p:nvGrpSpPr>
        <p:grpSpPr>
          <a:xfrm>
            <a:off x="-506518" y="1182118"/>
            <a:ext cx="1895588" cy="725331"/>
            <a:chOff x="-511538" y="1880722"/>
            <a:chExt cx="1895588" cy="7253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FAB351C-D940-4ADC-8860-C22C9DAFBD72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465C5B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hlinkClick r:id="rId2" action="ppaction://hlinksldjump"/>
              <a:extLst>
                <a:ext uri="{FF2B5EF4-FFF2-40B4-BE49-F238E27FC236}">
                  <a16:creationId xmlns:a16="http://schemas.microsoft.com/office/drawing/2014/main" id="{24A6689A-7FB4-4CB0-B77D-561CFB9B9449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Latar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</a:p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belakang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FFBF04-8773-4108-B13F-788CD570D8AF}"/>
              </a:ext>
            </a:extLst>
          </p:cNvPr>
          <p:cNvGrpSpPr/>
          <p:nvPr/>
        </p:nvGrpSpPr>
        <p:grpSpPr>
          <a:xfrm>
            <a:off x="-391753" y="5361573"/>
            <a:ext cx="1909442" cy="725331"/>
            <a:chOff x="-525229" y="2739323"/>
            <a:chExt cx="1909442" cy="725331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A22A7EA1-C510-4DE3-950A-FC984B0CE350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hlinkClick r:id="rId3" action="ppaction://hlinksldjump"/>
              <a:extLst>
                <a:ext uri="{FF2B5EF4-FFF2-40B4-BE49-F238E27FC236}">
                  <a16:creationId xmlns:a16="http://schemas.microsoft.com/office/drawing/2014/main" id="{D89088EB-ACD2-4FCA-B3F1-11DE4FD4F3A2}"/>
                </a:ext>
              </a:extLst>
            </p:cNvPr>
            <p:cNvSpPr txBox="1"/>
            <p:nvPr/>
          </p:nvSpPr>
          <p:spPr>
            <a:xfrm>
              <a:off x="-250399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Tinjauan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Pustaka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60DD8D-2313-4C46-A73D-671D49515729}"/>
              </a:ext>
            </a:extLst>
          </p:cNvPr>
          <p:cNvGrpSpPr/>
          <p:nvPr/>
        </p:nvGrpSpPr>
        <p:grpSpPr>
          <a:xfrm>
            <a:off x="-494446" y="2023293"/>
            <a:ext cx="1906755" cy="1554139"/>
            <a:chOff x="-497331" y="3586896"/>
            <a:chExt cx="1906755" cy="15541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6D96787-2169-4332-9627-0E918C4994A9}"/>
                </a:ext>
              </a:extLst>
            </p:cNvPr>
            <p:cNvGrpSpPr/>
            <p:nvPr/>
          </p:nvGrpSpPr>
          <p:grpSpPr>
            <a:xfrm>
              <a:off x="-497331" y="3586896"/>
              <a:ext cx="1896765" cy="725331"/>
              <a:chOff x="-497331" y="3586896"/>
              <a:chExt cx="1896765" cy="725331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6DA97B81-BDD9-4BEC-8581-39A52ABD00E9}"/>
                  </a:ext>
                </a:extLst>
              </p:cNvPr>
              <p:cNvSpPr/>
              <p:nvPr/>
            </p:nvSpPr>
            <p:spPr>
              <a:xfrm>
                <a:off x="-497331" y="3586896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648282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F66E546-F980-4D2A-8147-BBAEABEC6A94}"/>
                  </a:ext>
                </a:extLst>
              </p:cNvPr>
              <p:cNvSpPr txBox="1"/>
              <p:nvPr/>
            </p:nvSpPr>
            <p:spPr>
              <a:xfrm>
                <a:off x="-235178" y="3646050"/>
                <a:ext cx="16346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Batasan </a:t>
                </a:r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Masalah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24C32A73-938D-46C6-BFC2-910C554640F8}"/>
                </a:ext>
              </a:extLst>
            </p:cNvPr>
            <p:cNvSpPr/>
            <p:nvPr/>
          </p:nvSpPr>
          <p:spPr>
            <a:xfrm>
              <a:off x="-470896" y="4415704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hlinkClick r:id="rId3" action="ppaction://hlinksldjump"/>
              <a:extLst>
                <a:ext uri="{FF2B5EF4-FFF2-40B4-BE49-F238E27FC236}">
                  <a16:creationId xmlns:a16="http://schemas.microsoft.com/office/drawing/2014/main" id="{728B7511-F093-4EAA-970B-544D2E736FE9}"/>
                </a:ext>
              </a:extLst>
            </p:cNvPr>
            <p:cNvSpPr txBox="1"/>
            <p:nvPr/>
          </p:nvSpPr>
          <p:spPr>
            <a:xfrm>
              <a:off x="-225188" y="4488445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Rumusan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Masalah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-426225" y="3694992"/>
            <a:ext cx="1881733" cy="725331"/>
            <a:chOff x="-525229" y="2739323"/>
            <a:chExt cx="1881733" cy="725331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hlinkClick r:id="rId5" action="ppaction://hlinksldjump"/>
              <a:extLst>
                <a:ext uri="{FF2B5EF4-FFF2-40B4-BE49-F238E27FC236}">
                  <a16:creationId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278108" y="2784340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Tujuan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Penelitian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F5CFCE2-03B3-4733-8A35-D26409789FCB}"/>
              </a:ext>
            </a:extLst>
          </p:cNvPr>
          <p:cNvSpPr txBox="1"/>
          <p:nvPr/>
        </p:nvSpPr>
        <p:spPr>
          <a:xfrm>
            <a:off x="3665758" y="1326542"/>
            <a:ext cx="515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LATAR BELAKANG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8C9F133F-927E-4487-A5F1-E4F6C9B326E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33"/>
          <a:stretch/>
        </p:blipFill>
        <p:spPr>
          <a:xfrm>
            <a:off x="8829302" y="3006221"/>
            <a:ext cx="2990787" cy="2223122"/>
          </a:xfrm>
          <a:prstGeom prst="rect">
            <a:avLst/>
          </a:prstGeom>
        </p:spPr>
      </p:pic>
      <p:pic>
        <p:nvPicPr>
          <p:cNvPr id="319" name="Picture 318">
            <a:extLst>
              <a:ext uri="{FF2B5EF4-FFF2-40B4-BE49-F238E27FC236}">
                <a16:creationId xmlns:a16="http://schemas.microsoft.com/office/drawing/2014/main" id="{46DA0D92-91D7-4AC8-AD28-7EA9F749970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33"/>
          <a:stretch/>
        </p:blipFill>
        <p:spPr>
          <a:xfrm flipH="1">
            <a:off x="852874" y="3114913"/>
            <a:ext cx="2990787" cy="2223122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2306406-AF4D-4998-9A9E-BFB1BA8A1416}"/>
              </a:ext>
            </a:extLst>
          </p:cNvPr>
          <p:cNvSpPr/>
          <p:nvPr/>
        </p:nvSpPr>
        <p:spPr>
          <a:xfrm>
            <a:off x="2487101" y="1918851"/>
            <a:ext cx="7657495" cy="3604939"/>
          </a:xfrm>
          <a:prstGeom prst="roundRect">
            <a:avLst>
              <a:gd name="adj" fmla="val 6149"/>
            </a:avLst>
          </a:prstGeom>
          <a:solidFill>
            <a:srgbClr val="F4E4D4"/>
          </a:solidFill>
          <a:ln>
            <a:noFill/>
          </a:ln>
          <a:effectLst>
            <a:outerShdw blurRad="317500" dist="139700" dir="150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585D2D1-0D89-42F3-93B2-C78397F8D057}"/>
              </a:ext>
            </a:extLst>
          </p:cNvPr>
          <p:cNvSpPr txBox="1"/>
          <p:nvPr/>
        </p:nvSpPr>
        <p:spPr>
          <a:xfrm>
            <a:off x="3318553" y="2976730"/>
            <a:ext cx="59487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Pemilihan</a:t>
            </a:r>
            <a:r>
              <a:rPr lang="en-US" sz="16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Mahasiswa</a:t>
            </a:r>
            <a:r>
              <a:rPr lang="en-US" sz="16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Berprestasi</a:t>
            </a:r>
            <a:r>
              <a:rPr lang="en-US" sz="16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(PILMAPRES) </a:t>
            </a:r>
            <a:r>
              <a:rPr lang="en-US" sz="16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merupakan</a:t>
            </a:r>
            <a:r>
              <a:rPr lang="en-US" sz="16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kegiatan</a:t>
            </a:r>
            <a:r>
              <a:rPr lang="en-US" sz="16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untuk</a:t>
            </a:r>
            <a:r>
              <a:rPr lang="en-US" sz="16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memilih</a:t>
            </a:r>
            <a:r>
              <a:rPr lang="en-US" sz="16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dan </a:t>
            </a:r>
            <a:r>
              <a:rPr lang="en-US" sz="16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memberikan</a:t>
            </a:r>
            <a:r>
              <a:rPr lang="en-US" sz="16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penghargaan</a:t>
            </a:r>
            <a:r>
              <a:rPr lang="en-US" sz="16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kepada</a:t>
            </a:r>
            <a:r>
              <a:rPr lang="en-US" sz="16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mahasiswa</a:t>
            </a:r>
            <a:r>
              <a:rPr lang="en-US" sz="16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yang </a:t>
            </a:r>
            <a:r>
              <a:rPr lang="en-US" sz="16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berhasil</a:t>
            </a:r>
            <a:r>
              <a:rPr lang="en-US" sz="16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mencapai</a:t>
            </a:r>
            <a:r>
              <a:rPr lang="en-US" sz="16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prestasi</a:t>
            </a:r>
            <a:r>
              <a:rPr lang="en-US" sz="16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tinggi</a:t>
            </a:r>
            <a:r>
              <a:rPr lang="en-US" sz="16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baik</a:t>
            </a:r>
            <a:r>
              <a:rPr lang="en-US" sz="16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kurikuler</a:t>
            </a:r>
            <a:r>
              <a:rPr lang="en-US" sz="16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sz="16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kokuler</a:t>
            </a:r>
            <a:r>
              <a:rPr lang="en-US" sz="16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maupun</a:t>
            </a:r>
            <a:r>
              <a:rPr lang="en-US" sz="16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ekstrakulikuler</a:t>
            </a:r>
            <a:r>
              <a:rPr lang="en-US" sz="16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yang </a:t>
            </a:r>
            <a:r>
              <a:rPr lang="en-US" sz="16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sesuai</a:t>
            </a:r>
            <a:r>
              <a:rPr lang="en-US" sz="16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dengan</a:t>
            </a:r>
            <a:r>
              <a:rPr lang="en-US" sz="16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kriteria</a:t>
            </a:r>
            <a:r>
              <a:rPr lang="en-US" sz="16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yang </a:t>
            </a:r>
            <a:r>
              <a:rPr lang="en-US" sz="16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telah</a:t>
            </a:r>
            <a:r>
              <a:rPr lang="en-US" sz="16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ditentukan</a:t>
            </a:r>
            <a:r>
              <a:rPr lang="en-US" sz="16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  <a:r>
              <a:rPr lang="en-US" sz="16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Kegiatan</a:t>
            </a:r>
            <a:r>
              <a:rPr lang="en-US" sz="16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ini</a:t>
            </a:r>
            <a:r>
              <a:rPr lang="en-US" sz="16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dilaksanakan</a:t>
            </a:r>
            <a:r>
              <a:rPr lang="en-US" sz="16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oleh </a:t>
            </a:r>
            <a:r>
              <a:rPr lang="en-US" sz="16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Puspresnas</a:t>
            </a:r>
            <a:r>
              <a:rPr lang="en-US" sz="16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Kemenristekdikti</a:t>
            </a:r>
            <a:r>
              <a:rPr lang="en-US" sz="16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 Lembaga </a:t>
            </a:r>
            <a:r>
              <a:rPr lang="en-US" sz="16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Layanan</a:t>
            </a:r>
            <a:r>
              <a:rPr lang="en-US" sz="16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Pendidikan Tinggi Wilayah I </a:t>
            </a:r>
            <a:r>
              <a:rPr lang="en-US" sz="16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sumatera</a:t>
            </a:r>
            <a:r>
              <a:rPr lang="en-US" sz="16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Utara </a:t>
            </a:r>
            <a:r>
              <a:rPr lang="en-US" sz="16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melaksanakan</a:t>
            </a:r>
            <a:r>
              <a:rPr lang="en-US" sz="16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seleksi</a:t>
            </a:r>
            <a:r>
              <a:rPr lang="en-US" sz="16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tahap</a:t>
            </a:r>
            <a:r>
              <a:rPr lang="en-US" sz="16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pertama</a:t>
            </a:r>
            <a:r>
              <a:rPr lang="en-US" sz="16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sz="16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yaitu</a:t>
            </a:r>
            <a:r>
              <a:rPr lang="en-US" sz="16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Seleksi</a:t>
            </a:r>
            <a:r>
              <a:rPr lang="en-US" sz="16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Wilayah.</a:t>
            </a:r>
          </a:p>
          <a:p>
            <a:pPr algn="ctr"/>
            <a:endParaRPr lang="en-US" dirty="0">
              <a:solidFill>
                <a:srgbClr val="AD6534"/>
              </a:solidFill>
            </a:endParaRPr>
          </a:p>
        </p:txBody>
      </p:sp>
      <p:sp>
        <p:nvSpPr>
          <p:cNvPr id="79" name="Rectangle: Rounded Corners 78">
            <a:hlinkClick r:id="rId7" action="ppaction://hlinksldjump"/>
            <a:extLst>
              <a:ext uri="{FF2B5EF4-FFF2-40B4-BE49-F238E27FC236}">
                <a16:creationId xmlns:a16="http://schemas.microsoft.com/office/drawing/2014/main" id="{895ADAC3-046A-45BD-82FC-D05EBC802142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80" name="Rectangle: Rounded Corners 79">
            <a:hlinkClick r:id="rId2" action="ppaction://hlinksldjump"/>
            <a:extLst>
              <a:ext uri="{FF2B5EF4-FFF2-40B4-BE49-F238E27FC236}">
                <a16:creationId xmlns:a16="http://schemas.microsoft.com/office/drawing/2014/main" id="{DBE703D5-2FEF-4E89-9ED8-AA053A8A3512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 &amp; 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1" name="Rectangle: Rounded Corners 80">
            <a:hlinkClick r:id="rId8" action="ppaction://hlinksldjump"/>
            <a:extLst>
              <a:ext uri="{FF2B5EF4-FFF2-40B4-BE49-F238E27FC236}">
                <a16:creationId xmlns:a16="http://schemas.microsoft.com/office/drawing/2014/main" id="{5C8C5DF9-70ED-43CD-96EA-641D99992D8F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9" name="Rectangle: Rounded Corners 88">
            <a:hlinkClick r:id="rId9" action="ppaction://hlinksldjump"/>
            <a:extLst>
              <a:ext uri="{FF2B5EF4-FFF2-40B4-BE49-F238E27FC236}">
                <a16:creationId xmlns:a16="http://schemas.microsoft.com/office/drawing/2014/main" id="{70CCD4AF-9F7C-4DF0-B82C-91DE5A19A5D7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4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5" name="Rectangle: Rounded Corners 94">
            <a:hlinkClick r:id="" action="ppaction://noaction"/>
            <a:extLst>
              <a:ext uri="{FF2B5EF4-FFF2-40B4-BE49-F238E27FC236}">
                <a16:creationId xmlns:a16="http://schemas.microsoft.com/office/drawing/2014/main" id="{F5ECBB2E-8017-4CBD-BC41-3CA299AAE42D}"/>
              </a:ext>
            </a:extLst>
          </p:cNvPr>
          <p:cNvSpPr/>
          <p:nvPr/>
        </p:nvSpPr>
        <p:spPr>
          <a:xfrm>
            <a:off x="6709935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5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6" name="Rectangle: Rounded Corners 95">
            <a:hlinkClick r:id="" action="ppaction://noaction"/>
            <a:extLst>
              <a:ext uri="{FF2B5EF4-FFF2-40B4-BE49-F238E27FC236}">
                <a16:creationId xmlns:a16="http://schemas.microsoft.com/office/drawing/2014/main" id="{832D9525-8D75-423E-A295-AC6BFAC07167}"/>
              </a:ext>
            </a:extLst>
          </p:cNvPr>
          <p:cNvSpPr/>
          <p:nvPr/>
        </p:nvSpPr>
        <p:spPr>
          <a:xfrm>
            <a:off x="8209692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6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7B4F71-16B6-B9FB-5443-7D3F37DF5272}"/>
              </a:ext>
            </a:extLst>
          </p:cNvPr>
          <p:cNvSpPr txBox="1"/>
          <p:nvPr/>
        </p:nvSpPr>
        <p:spPr>
          <a:xfrm>
            <a:off x="2023627" y="2230624"/>
            <a:ext cx="515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AD653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Apa</a:t>
            </a:r>
            <a:r>
              <a:rPr lang="en-US" sz="2400" dirty="0">
                <a:solidFill>
                  <a:srgbClr val="AD653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solidFill>
                  <a:srgbClr val="AD653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itu</a:t>
            </a:r>
            <a:r>
              <a:rPr lang="en-US" sz="2400" dirty="0">
                <a:solidFill>
                  <a:srgbClr val="AD653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solidFill>
                  <a:srgbClr val="AD653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Pilmapres</a:t>
            </a:r>
            <a:endParaRPr lang="en-US" sz="2400" dirty="0">
              <a:solidFill>
                <a:srgbClr val="AD653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7998F84-7CF0-23CD-B4C2-468978A53F6E}"/>
              </a:ext>
            </a:extLst>
          </p:cNvPr>
          <p:cNvGrpSpPr/>
          <p:nvPr/>
        </p:nvGrpSpPr>
        <p:grpSpPr>
          <a:xfrm>
            <a:off x="-421445" y="4521730"/>
            <a:ext cx="1881733" cy="725331"/>
            <a:chOff x="-525229" y="2739323"/>
            <a:chExt cx="1881733" cy="72533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1371EB8-CEF7-1378-872E-277991A8FD3E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hlinkClick r:id="rId5" action="ppaction://hlinksldjump"/>
              <a:extLst>
                <a:ext uri="{FF2B5EF4-FFF2-40B4-BE49-F238E27FC236}">
                  <a16:creationId xmlns:a16="http://schemas.microsoft.com/office/drawing/2014/main" id="{93A99648-2A53-B1E9-D6EF-E7A7F0F8F729}"/>
                </a:ext>
              </a:extLst>
            </p:cNvPr>
            <p:cNvSpPr txBox="1"/>
            <p:nvPr/>
          </p:nvSpPr>
          <p:spPr>
            <a:xfrm>
              <a:off x="-278108" y="2784340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Manfaat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Penelitian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A6E5A3B-1FC1-AC88-143F-C8B546792F07}"/>
              </a:ext>
            </a:extLst>
          </p:cNvPr>
          <p:cNvSpPr txBox="1"/>
          <p:nvPr/>
        </p:nvSpPr>
        <p:spPr>
          <a:xfrm>
            <a:off x="1799110" y="1141555"/>
            <a:ext cx="2196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3200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endParaRPr lang="en-US" sz="2400" dirty="0">
              <a:solidFill>
                <a:srgbClr val="FAF3E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4" name="Picture 23" descr="LOGO STMIK Transparan (Terbaru)">
            <a:extLst>
              <a:ext uri="{FF2B5EF4-FFF2-40B4-BE49-F238E27FC236}">
                <a16:creationId xmlns:a16="http://schemas.microsoft.com/office/drawing/2014/main" id="{1F80633A-24FC-39A4-BE8D-03D7C66B0953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 bwMode="auto">
          <a:xfrm>
            <a:off x="10305388" y="295276"/>
            <a:ext cx="707236" cy="74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256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74" grpId="0"/>
      <p:bldP spid="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AD6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2B0981BB-2994-4382-9B09-D7F34C6BCE96}"/>
              </a:ext>
            </a:extLst>
          </p:cNvPr>
          <p:cNvSpPr txBox="1"/>
          <p:nvPr/>
        </p:nvSpPr>
        <p:spPr>
          <a:xfrm>
            <a:off x="3870616" y="1476343"/>
            <a:ext cx="411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RUMUSAN MASALAH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0EE9A8B-850A-44CD-A160-632E08799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3933" flipH="1">
            <a:off x="9513661" y="1486682"/>
            <a:ext cx="1372220" cy="1372220"/>
          </a:xfrm>
          <a:prstGeom prst="rect">
            <a:avLst/>
          </a:prstGeom>
        </p:spPr>
      </p:pic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3BD3C1AF-748A-415A-A9E0-3E469B269D7B}"/>
              </a:ext>
            </a:extLst>
          </p:cNvPr>
          <p:cNvSpPr/>
          <p:nvPr/>
        </p:nvSpPr>
        <p:spPr>
          <a:xfrm>
            <a:off x="4440199" y="2443280"/>
            <a:ext cx="5839558" cy="495962"/>
          </a:xfrm>
          <a:prstGeom prst="roundRect">
            <a:avLst>
              <a:gd name="adj" fmla="val 50000"/>
            </a:avLst>
          </a:prstGeom>
          <a:solidFill>
            <a:srgbClr val="F9F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407180"/>
                </a:solidFill>
              </a:rPr>
              <a:t>Bagaimana</a:t>
            </a:r>
            <a:r>
              <a:rPr lang="en-US" dirty="0">
                <a:solidFill>
                  <a:srgbClr val="407180"/>
                </a:solidFill>
              </a:rPr>
              <a:t> </a:t>
            </a:r>
            <a:r>
              <a:rPr lang="en-US" dirty="0" err="1">
                <a:solidFill>
                  <a:srgbClr val="407180"/>
                </a:solidFill>
              </a:rPr>
              <a:t>menganalisa</a:t>
            </a:r>
            <a:r>
              <a:rPr lang="en-US" dirty="0">
                <a:solidFill>
                  <a:srgbClr val="407180"/>
                </a:solidFill>
              </a:rPr>
              <a:t> </a:t>
            </a:r>
            <a:r>
              <a:rPr lang="en-US" dirty="0" err="1">
                <a:solidFill>
                  <a:srgbClr val="407180"/>
                </a:solidFill>
              </a:rPr>
              <a:t>masalah</a:t>
            </a:r>
            <a:r>
              <a:rPr lang="en-US" dirty="0">
                <a:solidFill>
                  <a:srgbClr val="407180"/>
                </a:solidFill>
              </a:rPr>
              <a:t> dan </a:t>
            </a:r>
            <a:r>
              <a:rPr lang="en-US" dirty="0" err="1">
                <a:solidFill>
                  <a:srgbClr val="407180"/>
                </a:solidFill>
              </a:rPr>
              <a:t>penerapan</a:t>
            </a:r>
            <a:r>
              <a:rPr lang="en-US" dirty="0">
                <a:solidFill>
                  <a:srgbClr val="407180"/>
                </a:solidFill>
              </a:rPr>
              <a:t> </a:t>
            </a:r>
            <a:r>
              <a:rPr lang="en-US" dirty="0" err="1">
                <a:solidFill>
                  <a:srgbClr val="407180"/>
                </a:solidFill>
              </a:rPr>
              <a:t>metode</a:t>
            </a:r>
            <a:r>
              <a:rPr lang="en-US" dirty="0">
                <a:solidFill>
                  <a:srgbClr val="407180"/>
                </a:solidFill>
              </a:rPr>
              <a:t> MOORA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91D31158-9A34-4477-AFB8-3941D2AF7E10}"/>
              </a:ext>
            </a:extLst>
          </p:cNvPr>
          <p:cNvSpPr/>
          <p:nvPr/>
        </p:nvSpPr>
        <p:spPr>
          <a:xfrm>
            <a:off x="4413096" y="3175637"/>
            <a:ext cx="5839558" cy="495962"/>
          </a:xfrm>
          <a:prstGeom prst="roundRect">
            <a:avLst>
              <a:gd name="adj" fmla="val 50000"/>
            </a:avLst>
          </a:prstGeom>
          <a:solidFill>
            <a:srgbClr val="F9F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407180"/>
                </a:solidFill>
              </a:rPr>
              <a:t>Bagaimana</a:t>
            </a:r>
            <a:r>
              <a:rPr lang="en-US" dirty="0">
                <a:solidFill>
                  <a:srgbClr val="407180"/>
                </a:solidFill>
              </a:rPr>
              <a:t> </a:t>
            </a:r>
            <a:r>
              <a:rPr lang="en-US" dirty="0" err="1">
                <a:solidFill>
                  <a:srgbClr val="407180"/>
                </a:solidFill>
              </a:rPr>
              <a:t>merancang</a:t>
            </a:r>
            <a:r>
              <a:rPr lang="en-US" dirty="0">
                <a:solidFill>
                  <a:srgbClr val="407180"/>
                </a:solidFill>
              </a:rPr>
              <a:t> SPK </a:t>
            </a:r>
            <a:r>
              <a:rPr lang="en-US" dirty="0" err="1">
                <a:solidFill>
                  <a:srgbClr val="407180"/>
                </a:solidFill>
              </a:rPr>
              <a:t>dengan</a:t>
            </a:r>
            <a:r>
              <a:rPr lang="en-US" dirty="0">
                <a:solidFill>
                  <a:srgbClr val="407180"/>
                </a:solidFill>
              </a:rPr>
              <a:t> </a:t>
            </a:r>
            <a:r>
              <a:rPr lang="en-US" dirty="0" err="1">
                <a:solidFill>
                  <a:srgbClr val="407180"/>
                </a:solidFill>
              </a:rPr>
              <a:t>penerapan</a:t>
            </a:r>
            <a:r>
              <a:rPr lang="en-US" dirty="0">
                <a:solidFill>
                  <a:srgbClr val="407180"/>
                </a:solidFill>
              </a:rPr>
              <a:t> </a:t>
            </a:r>
            <a:r>
              <a:rPr lang="en-US" dirty="0" err="1">
                <a:solidFill>
                  <a:srgbClr val="407180"/>
                </a:solidFill>
              </a:rPr>
              <a:t>metode</a:t>
            </a:r>
            <a:r>
              <a:rPr lang="en-US" dirty="0">
                <a:solidFill>
                  <a:srgbClr val="407180"/>
                </a:solidFill>
              </a:rPr>
              <a:t> MOORA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5507BD2E-D3E2-4EA3-BD52-315758584845}"/>
              </a:ext>
            </a:extLst>
          </p:cNvPr>
          <p:cNvSpPr/>
          <p:nvPr/>
        </p:nvSpPr>
        <p:spPr>
          <a:xfrm>
            <a:off x="4448401" y="3920827"/>
            <a:ext cx="5839558" cy="495962"/>
          </a:xfrm>
          <a:prstGeom prst="roundRect">
            <a:avLst>
              <a:gd name="adj" fmla="val 50000"/>
            </a:avLst>
          </a:prstGeom>
          <a:solidFill>
            <a:srgbClr val="F9F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407180"/>
                </a:solidFill>
              </a:rPr>
              <a:t>Bagaimana</a:t>
            </a:r>
            <a:r>
              <a:rPr lang="en-US" dirty="0">
                <a:solidFill>
                  <a:srgbClr val="407180"/>
                </a:solidFill>
              </a:rPr>
              <a:t> </a:t>
            </a:r>
            <a:r>
              <a:rPr lang="en-US" dirty="0" err="1">
                <a:solidFill>
                  <a:srgbClr val="407180"/>
                </a:solidFill>
              </a:rPr>
              <a:t>menguji</a:t>
            </a:r>
            <a:r>
              <a:rPr lang="en-US" dirty="0">
                <a:solidFill>
                  <a:srgbClr val="407180"/>
                </a:solidFill>
              </a:rPr>
              <a:t> SPK yang </a:t>
            </a:r>
            <a:r>
              <a:rPr lang="en-US" dirty="0" err="1">
                <a:solidFill>
                  <a:srgbClr val="407180"/>
                </a:solidFill>
              </a:rPr>
              <a:t>dirancang</a:t>
            </a:r>
            <a:endParaRPr lang="en-US" dirty="0">
              <a:solidFill>
                <a:srgbClr val="40718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864026-1388-4D7F-98AF-ED0C18445E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570" r="-1086" b="-1931"/>
          <a:stretch/>
        </p:blipFill>
        <p:spPr>
          <a:xfrm flipH="1">
            <a:off x="1865454" y="1793936"/>
            <a:ext cx="2248569" cy="3567578"/>
          </a:xfrm>
          <a:prstGeom prst="rect">
            <a:avLst/>
          </a:prstGeom>
        </p:spPr>
      </p:pic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F38FEFF-171D-40F3-87E0-CF4BF1A286D7}"/>
              </a:ext>
            </a:extLst>
          </p:cNvPr>
          <p:cNvGrpSpPr/>
          <p:nvPr/>
        </p:nvGrpSpPr>
        <p:grpSpPr>
          <a:xfrm>
            <a:off x="-545444" y="1150951"/>
            <a:ext cx="1895588" cy="725331"/>
            <a:chOff x="-511538" y="1880722"/>
            <a:chExt cx="1895588" cy="725331"/>
          </a:xfrm>
        </p:grpSpPr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DA725BD-2D75-4BCF-8F8C-1FF6D5B0F5AA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>
              <a:hlinkClick r:id="rId4" action="ppaction://hlinksldjump"/>
              <a:extLst>
                <a:ext uri="{FF2B5EF4-FFF2-40B4-BE49-F238E27FC236}">
                  <a16:creationId xmlns:a16="http://schemas.microsoft.com/office/drawing/2014/main" id="{337B79B6-0341-4B04-A1CF-48A8E56CDD82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Latar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</a:p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belakang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E410DD0-FE69-4BBC-AAC9-28C289E3E279}"/>
              </a:ext>
            </a:extLst>
          </p:cNvPr>
          <p:cNvGrpSpPr/>
          <p:nvPr/>
        </p:nvGrpSpPr>
        <p:grpSpPr>
          <a:xfrm>
            <a:off x="-463736" y="5343257"/>
            <a:ext cx="1909442" cy="725331"/>
            <a:chOff x="-525229" y="2739323"/>
            <a:chExt cx="1909442" cy="725331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EF1D8F5B-C8CC-4BDD-95E2-650317D03549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hlinkClick r:id="rId5" action="ppaction://hlinksldjump"/>
              <a:extLst>
                <a:ext uri="{FF2B5EF4-FFF2-40B4-BE49-F238E27FC236}">
                  <a16:creationId xmlns:a16="http://schemas.microsoft.com/office/drawing/2014/main" id="{3C1A39EE-359D-402E-88A3-CD0BC0FB418C}"/>
                </a:ext>
              </a:extLst>
            </p:cNvPr>
            <p:cNvSpPr txBox="1"/>
            <p:nvPr/>
          </p:nvSpPr>
          <p:spPr>
            <a:xfrm>
              <a:off x="-250399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Tinjauan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Pustaka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DDE8455-C886-45CA-A760-83B19243E304}"/>
              </a:ext>
            </a:extLst>
          </p:cNvPr>
          <p:cNvGrpSpPr/>
          <p:nvPr/>
        </p:nvGrpSpPr>
        <p:grpSpPr>
          <a:xfrm>
            <a:off x="-525532" y="2826563"/>
            <a:ext cx="1896765" cy="725331"/>
            <a:chOff x="-497331" y="3586896"/>
            <a:chExt cx="1896765" cy="725331"/>
          </a:xfrm>
        </p:grpSpPr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B2D2A8B3-9861-4590-AEB8-2DBD9519BAD5}"/>
                </a:ext>
              </a:extLst>
            </p:cNvPr>
            <p:cNvSpPr/>
            <p:nvPr/>
          </p:nvSpPr>
          <p:spPr>
            <a:xfrm>
              <a:off x="-497331" y="3586896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hlinkClick r:id="rId6" action="ppaction://hlinksldjump"/>
              <a:extLst>
                <a:ext uri="{FF2B5EF4-FFF2-40B4-BE49-F238E27FC236}">
                  <a16:creationId xmlns:a16="http://schemas.microsoft.com/office/drawing/2014/main" id="{E327133C-B447-49D8-8D3B-73FE8E8B9A29}"/>
                </a:ext>
              </a:extLst>
            </p:cNvPr>
            <p:cNvSpPr txBox="1"/>
            <p:nvPr/>
          </p:nvSpPr>
          <p:spPr>
            <a:xfrm>
              <a:off x="-272716" y="3646050"/>
              <a:ext cx="1672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Batasan 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Masalah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DA890A36-BC1C-4457-AD3D-2A516896E219}"/>
              </a:ext>
            </a:extLst>
          </p:cNvPr>
          <p:cNvSpPr/>
          <p:nvPr/>
        </p:nvSpPr>
        <p:spPr>
          <a:xfrm>
            <a:off x="-541574" y="1987134"/>
            <a:ext cx="1771219" cy="725331"/>
          </a:xfrm>
          <a:prstGeom prst="roundRect">
            <a:avLst>
              <a:gd name="adj" fmla="val 33334"/>
            </a:avLst>
          </a:prstGeom>
          <a:solidFill>
            <a:srgbClr val="465C5B"/>
          </a:solidFill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hlinkClick r:id="rId5" action="ppaction://hlinksldjump"/>
            <a:extLst>
              <a:ext uri="{FF2B5EF4-FFF2-40B4-BE49-F238E27FC236}">
                <a16:creationId xmlns:a16="http://schemas.microsoft.com/office/drawing/2014/main" id="{6EC96F49-D5D9-420E-81B6-988637414AFB}"/>
              </a:ext>
            </a:extLst>
          </p:cNvPr>
          <p:cNvSpPr txBox="1"/>
          <p:nvPr/>
        </p:nvSpPr>
        <p:spPr>
          <a:xfrm>
            <a:off x="-333598" y="2042545"/>
            <a:ext cx="1634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Rumusan</a:t>
            </a:r>
            <a:r>
              <a: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Masalah</a:t>
            </a:r>
            <a:endParaRPr lang="en-US" sz="1600" dirty="0">
              <a:solidFill>
                <a:srgbClr val="EBCDA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E871704-CBB5-4A3F-8514-7CC27E8A38C2}"/>
              </a:ext>
            </a:extLst>
          </p:cNvPr>
          <p:cNvGrpSpPr/>
          <p:nvPr/>
        </p:nvGrpSpPr>
        <p:grpSpPr>
          <a:xfrm>
            <a:off x="-509266" y="3658833"/>
            <a:ext cx="1881733" cy="725331"/>
            <a:chOff x="-525229" y="2739323"/>
            <a:chExt cx="1881733" cy="725331"/>
          </a:xfrm>
        </p:grpSpPr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3F92BB88-A98A-4C4E-9E67-3A237B1C5D4B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>
              <a:hlinkClick r:id="rId7" action="ppaction://hlinksldjump"/>
              <a:extLst>
                <a:ext uri="{FF2B5EF4-FFF2-40B4-BE49-F238E27FC236}">
                  <a16:creationId xmlns:a16="http://schemas.microsoft.com/office/drawing/2014/main" id="{313F8EDD-44AB-4976-85C2-7003FD7B17D5}"/>
                </a:ext>
              </a:extLst>
            </p:cNvPr>
            <p:cNvSpPr txBox="1"/>
            <p:nvPr/>
          </p:nvSpPr>
          <p:spPr>
            <a:xfrm>
              <a:off x="-278108" y="2784340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Tujuan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Penelitian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8437E27-5BE8-F8BF-E6C1-D251B3D2B9C0}"/>
              </a:ext>
            </a:extLst>
          </p:cNvPr>
          <p:cNvGrpSpPr/>
          <p:nvPr/>
        </p:nvGrpSpPr>
        <p:grpSpPr>
          <a:xfrm>
            <a:off x="-485202" y="4501045"/>
            <a:ext cx="1881733" cy="725331"/>
            <a:chOff x="-525229" y="2739323"/>
            <a:chExt cx="1881733" cy="7253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F0FA96B-E342-2A61-4564-B325E390BF55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DE4CA81D-0E33-0687-3BE8-14D6E3C87558}"/>
                </a:ext>
              </a:extLst>
            </p:cNvPr>
            <p:cNvSpPr txBox="1"/>
            <p:nvPr/>
          </p:nvSpPr>
          <p:spPr>
            <a:xfrm>
              <a:off x="-278108" y="2784340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Manfaat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Penelitian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3" name="Rectangle: Rounded Corners 12">
            <a:hlinkClick r:id="rId8" action="ppaction://hlinksldjump"/>
            <a:extLst>
              <a:ext uri="{FF2B5EF4-FFF2-40B4-BE49-F238E27FC236}">
                <a16:creationId xmlns:a16="http://schemas.microsoft.com/office/drawing/2014/main" id="{A3FE56A2-1C63-F2D3-BB58-8D69DB039CE0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15" name="Rectangle: Rounded Corners 14">
            <a:hlinkClick r:id="rId4" action="ppaction://hlinksldjump"/>
            <a:extLst>
              <a:ext uri="{FF2B5EF4-FFF2-40B4-BE49-F238E27FC236}">
                <a16:creationId xmlns:a16="http://schemas.microsoft.com/office/drawing/2014/main" id="{0742331B-80DE-E0F6-C203-3F0AC69AE727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 &amp; 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6" name="Rectangle: Rounded Corners 15">
            <a:hlinkClick r:id="rId9" action="ppaction://hlinksldjump"/>
            <a:extLst>
              <a:ext uri="{FF2B5EF4-FFF2-40B4-BE49-F238E27FC236}">
                <a16:creationId xmlns:a16="http://schemas.microsoft.com/office/drawing/2014/main" id="{C3E96A3F-EE0C-9911-7FDF-0D6366D31D4E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7" name="Rectangle: Rounded Corners 16">
            <a:hlinkClick r:id="rId10" action="ppaction://hlinksldjump"/>
            <a:extLst>
              <a:ext uri="{FF2B5EF4-FFF2-40B4-BE49-F238E27FC236}">
                <a16:creationId xmlns:a16="http://schemas.microsoft.com/office/drawing/2014/main" id="{C2E9F4FA-8CD1-5B71-BDB3-9735956691FA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4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Rectangle: Rounded Corners 17">
            <a:hlinkClick r:id="" action="ppaction://noaction"/>
            <a:extLst>
              <a:ext uri="{FF2B5EF4-FFF2-40B4-BE49-F238E27FC236}">
                <a16:creationId xmlns:a16="http://schemas.microsoft.com/office/drawing/2014/main" id="{0B6BDE6E-4C01-E743-E83F-DDAC009B6BCD}"/>
              </a:ext>
            </a:extLst>
          </p:cNvPr>
          <p:cNvSpPr/>
          <p:nvPr/>
        </p:nvSpPr>
        <p:spPr>
          <a:xfrm>
            <a:off x="6709935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5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0" name="Rectangle: Rounded Corners 19">
            <a:hlinkClick r:id="" action="ppaction://noaction"/>
            <a:extLst>
              <a:ext uri="{FF2B5EF4-FFF2-40B4-BE49-F238E27FC236}">
                <a16:creationId xmlns:a16="http://schemas.microsoft.com/office/drawing/2014/main" id="{DD4A12E9-1955-4B7F-1459-65C330FDA7E8}"/>
              </a:ext>
            </a:extLst>
          </p:cNvPr>
          <p:cNvSpPr/>
          <p:nvPr/>
        </p:nvSpPr>
        <p:spPr>
          <a:xfrm>
            <a:off x="8209692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6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pic>
        <p:nvPicPr>
          <p:cNvPr id="21" name="Picture 20" descr="LOGO STMIK Transparan (Terbaru)">
            <a:extLst>
              <a:ext uri="{FF2B5EF4-FFF2-40B4-BE49-F238E27FC236}">
                <a16:creationId xmlns:a16="http://schemas.microsoft.com/office/drawing/2014/main" id="{8D9213F0-8B6C-30A7-A0BB-E668F6EF110E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10288066" y="315769"/>
            <a:ext cx="707236" cy="74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694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106" grpId="0" animBg="1"/>
      <p:bldP spid="107" grpId="0" animBg="1"/>
      <p:bldP spid="10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AD6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148CDAD9-E867-4E4D-B2E6-F644BE7DA6B9}"/>
              </a:ext>
            </a:extLst>
          </p:cNvPr>
          <p:cNvSpPr txBox="1"/>
          <p:nvPr/>
        </p:nvSpPr>
        <p:spPr>
          <a:xfrm>
            <a:off x="3932061" y="1544786"/>
            <a:ext cx="411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BATASAN MASALAH</a:t>
            </a:r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9938A5BD-16A5-4D90-A8E0-00706871A86D}"/>
              </a:ext>
            </a:extLst>
          </p:cNvPr>
          <p:cNvSpPr/>
          <p:nvPr/>
        </p:nvSpPr>
        <p:spPr>
          <a:xfrm>
            <a:off x="3025926" y="2218152"/>
            <a:ext cx="672816" cy="704069"/>
          </a:xfrm>
          <a:prstGeom prst="flowChartConnector">
            <a:avLst/>
          </a:prstGeom>
          <a:solidFill>
            <a:srgbClr val="3A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8282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700FCDE-3E4F-4153-B245-59A8812834FF}"/>
              </a:ext>
            </a:extLst>
          </p:cNvPr>
          <p:cNvSpPr txBox="1"/>
          <p:nvPr/>
        </p:nvSpPr>
        <p:spPr>
          <a:xfrm>
            <a:off x="2190525" y="3078893"/>
            <a:ext cx="22716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FAF3EC"/>
                </a:solidFill>
                <a:cs typeface="Aharoni" panose="02010803020104030203" pitchFamily="2" charset="-79"/>
              </a:rPr>
              <a:t>Hanya </a:t>
            </a:r>
            <a:r>
              <a:rPr lang="en-US" dirty="0" err="1">
                <a:solidFill>
                  <a:srgbClr val="FAF3EC"/>
                </a:solidFill>
                <a:cs typeface="Aharoni" panose="02010803020104030203" pitchFamily="2" charset="-79"/>
              </a:rPr>
              <a:t>membahas</a:t>
            </a:r>
            <a:r>
              <a:rPr lang="en-US" dirty="0">
                <a:solidFill>
                  <a:srgbClr val="FAF3EC"/>
                </a:solidFill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rgbClr val="FAF3EC"/>
                </a:solidFill>
                <a:cs typeface="Aharoni" panose="02010803020104030203" pitchFamily="2" charset="-79"/>
              </a:rPr>
              <a:t>pemilihan</a:t>
            </a:r>
            <a:r>
              <a:rPr lang="en-US" dirty="0">
                <a:solidFill>
                  <a:srgbClr val="FAF3EC"/>
                </a:solidFill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rgbClr val="FAF3EC"/>
                </a:solidFill>
                <a:cs typeface="Aharoni" panose="02010803020104030203" pitchFamily="2" charset="-79"/>
              </a:rPr>
              <a:t>mahasiswa</a:t>
            </a:r>
            <a:r>
              <a:rPr lang="en-US" dirty="0">
                <a:solidFill>
                  <a:srgbClr val="FAF3EC"/>
                </a:solidFill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rgbClr val="FAF3EC"/>
                </a:solidFill>
                <a:cs typeface="Aharoni" panose="02010803020104030203" pitchFamily="2" charset="-79"/>
              </a:rPr>
              <a:t>berprestasi</a:t>
            </a:r>
            <a:r>
              <a:rPr lang="en-US" dirty="0">
                <a:solidFill>
                  <a:srgbClr val="FAF3EC"/>
                </a:solidFill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rgbClr val="FAF3EC"/>
                </a:solidFill>
                <a:cs typeface="Aharoni" panose="02010803020104030203" pitchFamily="2" charset="-79"/>
              </a:rPr>
              <a:t>tahap</a:t>
            </a:r>
            <a:r>
              <a:rPr lang="en-US" dirty="0">
                <a:solidFill>
                  <a:srgbClr val="FAF3EC"/>
                </a:solidFill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rgbClr val="FAF3EC"/>
                </a:solidFill>
                <a:cs typeface="Aharoni" panose="02010803020104030203" pitchFamily="2" charset="-79"/>
              </a:rPr>
              <a:t>seleksi</a:t>
            </a:r>
            <a:r>
              <a:rPr lang="en-US" dirty="0">
                <a:solidFill>
                  <a:srgbClr val="FAF3EC"/>
                </a:solidFill>
                <a:cs typeface="Aharoni" panose="02010803020104030203" pitchFamily="2" charset="-79"/>
              </a:rPr>
              <a:t> wilayah </a:t>
            </a:r>
            <a:r>
              <a:rPr lang="en-US" dirty="0" err="1">
                <a:solidFill>
                  <a:srgbClr val="FAF3EC"/>
                </a:solidFill>
                <a:cs typeface="Aharoni" panose="02010803020104030203" pitchFamily="2" charset="-79"/>
              </a:rPr>
              <a:t>berdasarkan</a:t>
            </a:r>
            <a:r>
              <a:rPr lang="en-US" dirty="0">
                <a:solidFill>
                  <a:srgbClr val="FAF3EC"/>
                </a:solidFill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rgbClr val="FAF3EC"/>
                </a:solidFill>
                <a:cs typeface="Aharoni" panose="02010803020104030203" pitchFamily="2" charset="-79"/>
              </a:rPr>
              <a:t>Kriteria</a:t>
            </a:r>
            <a:r>
              <a:rPr lang="en-US" dirty="0">
                <a:solidFill>
                  <a:srgbClr val="FAF3EC"/>
                </a:solidFill>
                <a:cs typeface="Aharoni" panose="02010803020104030203" pitchFamily="2" charset="-79"/>
              </a:rPr>
              <a:t> yang </a:t>
            </a:r>
            <a:r>
              <a:rPr lang="en-US" dirty="0" err="1">
                <a:solidFill>
                  <a:srgbClr val="FAF3EC"/>
                </a:solidFill>
                <a:cs typeface="Aharoni" panose="02010803020104030203" pitchFamily="2" charset="-79"/>
              </a:rPr>
              <a:t>telah</a:t>
            </a:r>
            <a:r>
              <a:rPr lang="en-US" dirty="0">
                <a:solidFill>
                  <a:srgbClr val="FAF3EC"/>
                </a:solidFill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rgbClr val="FAF3EC"/>
                </a:solidFill>
                <a:cs typeface="Aharoni" panose="02010803020104030203" pitchFamily="2" charset="-79"/>
              </a:rPr>
              <a:t>ditentukan</a:t>
            </a:r>
            <a:r>
              <a:rPr lang="en-US" dirty="0">
                <a:solidFill>
                  <a:srgbClr val="FAF3EC"/>
                </a:solidFill>
                <a:cs typeface="Aharoni" panose="02010803020104030203" pitchFamily="2" charset="-79"/>
              </a:rPr>
              <a:t>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B2B710B0-D275-4F67-A7A3-739099A253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961" r="3775" b="32796"/>
          <a:stretch/>
        </p:blipFill>
        <p:spPr>
          <a:xfrm flipV="1">
            <a:off x="2664108" y="4872793"/>
            <a:ext cx="1324850" cy="609141"/>
          </a:xfrm>
          <a:prstGeom prst="rect">
            <a:avLst/>
          </a:prstGeom>
        </p:spPr>
      </p:pic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0FB1C1D4-B350-4203-AD3F-618DD4FCDBAE}"/>
              </a:ext>
            </a:extLst>
          </p:cNvPr>
          <p:cNvSpPr/>
          <p:nvPr/>
        </p:nvSpPr>
        <p:spPr>
          <a:xfrm>
            <a:off x="5846157" y="2203898"/>
            <a:ext cx="672816" cy="704069"/>
          </a:xfrm>
          <a:prstGeom prst="flowChartConnector">
            <a:avLst/>
          </a:prstGeom>
          <a:solidFill>
            <a:srgbClr val="3A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8282"/>
              </a:solidFill>
            </a:endParaRPr>
          </a:p>
        </p:txBody>
      </p:sp>
      <p:sp>
        <p:nvSpPr>
          <p:cNvPr id="94" name="Flowchart: Connector 93">
            <a:extLst>
              <a:ext uri="{FF2B5EF4-FFF2-40B4-BE49-F238E27FC236}">
                <a16:creationId xmlns:a16="http://schemas.microsoft.com/office/drawing/2014/main" id="{079AF77C-1EC6-4C3F-83DC-2AF124D13847}"/>
              </a:ext>
            </a:extLst>
          </p:cNvPr>
          <p:cNvSpPr/>
          <p:nvPr/>
        </p:nvSpPr>
        <p:spPr>
          <a:xfrm>
            <a:off x="8710474" y="2221099"/>
            <a:ext cx="672816" cy="704069"/>
          </a:xfrm>
          <a:prstGeom prst="flowChartConnector">
            <a:avLst/>
          </a:prstGeom>
          <a:solidFill>
            <a:srgbClr val="3A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8282"/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09BC02A-C109-4E1B-823F-CE995E9C05AD}"/>
              </a:ext>
            </a:extLst>
          </p:cNvPr>
          <p:cNvCxnSpPr>
            <a:cxnSpLocks/>
          </p:cNvCxnSpPr>
          <p:nvPr/>
        </p:nvCxnSpPr>
        <p:spPr>
          <a:xfrm flipH="1">
            <a:off x="4734245" y="2369509"/>
            <a:ext cx="14218" cy="2735088"/>
          </a:xfrm>
          <a:prstGeom prst="line">
            <a:avLst/>
          </a:prstGeom>
          <a:ln w="19050">
            <a:solidFill>
              <a:srgbClr val="FAF3E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10D97F9-4421-4AF4-9352-2812B7835581}"/>
              </a:ext>
            </a:extLst>
          </p:cNvPr>
          <p:cNvCxnSpPr>
            <a:cxnSpLocks/>
          </p:cNvCxnSpPr>
          <p:nvPr/>
        </p:nvCxnSpPr>
        <p:spPr>
          <a:xfrm flipH="1">
            <a:off x="7560958" y="2359712"/>
            <a:ext cx="14218" cy="2735088"/>
          </a:xfrm>
          <a:prstGeom prst="line">
            <a:avLst/>
          </a:prstGeom>
          <a:ln w="19050">
            <a:solidFill>
              <a:srgbClr val="FAF3E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FDCD5F73-7375-49E0-ACF7-2BE63C8091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961" r="3775" b="32796"/>
          <a:stretch/>
        </p:blipFill>
        <p:spPr>
          <a:xfrm flipV="1">
            <a:off x="5438799" y="4899586"/>
            <a:ext cx="1324850" cy="60914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5C50C797-8B29-4814-989A-C0D4B1CDCA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961" r="3775" b="32796"/>
          <a:stretch/>
        </p:blipFill>
        <p:spPr>
          <a:xfrm flipV="1">
            <a:off x="8281730" y="4926379"/>
            <a:ext cx="1324850" cy="609141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2E955D35-6842-4EF4-BB3F-D8145DC6C891}"/>
              </a:ext>
            </a:extLst>
          </p:cNvPr>
          <p:cNvSpPr txBox="1"/>
          <p:nvPr/>
        </p:nvSpPr>
        <p:spPr>
          <a:xfrm>
            <a:off x="5211029" y="3454219"/>
            <a:ext cx="19328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>
                <a:solidFill>
                  <a:srgbClr val="FAF3EC"/>
                </a:solidFill>
                <a:cs typeface="Aharoni" panose="02010803020104030203" pitchFamily="2" charset="-79"/>
              </a:rPr>
              <a:t>Aplikasi</a:t>
            </a:r>
            <a:r>
              <a:rPr lang="en-US" dirty="0">
                <a:solidFill>
                  <a:srgbClr val="FAF3EC"/>
                </a:solidFill>
                <a:cs typeface="Aharoni" panose="02010803020104030203" pitchFamily="2" charset="-79"/>
              </a:rPr>
              <a:t> yang </a:t>
            </a:r>
            <a:r>
              <a:rPr lang="en-US" dirty="0" err="1">
                <a:solidFill>
                  <a:srgbClr val="FAF3EC"/>
                </a:solidFill>
                <a:cs typeface="Aharoni" panose="02010803020104030203" pitchFamily="2" charset="-79"/>
              </a:rPr>
              <a:t>akan</a:t>
            </a:r>
            <a:r>
              <a:rPr lang="en-US" dirty="0">
                <a:solidFill>
                  <a:srgbClr val="FAF3EC"/>
                </a:solidFill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rgbClr val="FAF3EC"/>
                </a:solidFill>
                <a:cs typeface="Aharoni" panose="02010803020104030203" pitchFamily="2" charset="-79"/>
              </a:rPr>
              <a:t>dirancang</a:t>
            </a:r>
            <a:r>
              <a:rPr lang="en-US" dirty="0">
                <a:solidFill>
                  <a:srgbClr val="FAF3EC"/>
                </a:solidFill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rgbClr val="FAF3EC"/>
                </a:solidFill>
                <a:cs typeface="Aharoni" panose="02010803020104030203" pitchFamily="2" charset="-79"/>
              </a:rPr>
              <a:t>berbasis</a:t>
            </a:r>
            <a:r>
              <a:rPr lang="en-US" dirty="0">
                <a:solidFill>
                  <a:srgbClr val="FAF3EC"/>
                </a:solidFill>
                <a:cs typeface="Aharoni" panose="02010803020104030203" pitchFamily="2" charset="-79"/>
              </a:rPr>
              <a:t> </a:t>
            </a:r>
            <a:r>
              <a:rPr lang="en-US" i="1" dirty="0">
                <a:solidFill>
                  <a:srgbClr val="FAF3EC"/>
                </a:solidFill>
                <a:cs typeface="Aharoni" panose="02010803020104030203" pitchFamily="2" charset="-79"/>
              </a:rPr>
              <a:t>desktop </a:t>
            </a:r>
            <a:endParaRPr lang="en-US" dirty="0">
              <a:solidFill>
                <a:srgbClr val="FAF3EC"/>
              </a:solidFill>
              <a:cs typeface="Aharoni" panose="02010803020104030203" pitchFamily="2" charset="-79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C134D56-A07E-4E1E-809B-EA9C01680215}"/>
              </a:ext>
            </a:extLst>
          </p:cNvPr>
          <p:cNvSpPr txBox="1"/>
          <p:nvPr/>
        </p:nvSpPr>
        <p:spPr>
          <a:xfrm>
            <a:off x="8095534" y="3176849"/>
            <a:ext cx="22243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>
                <a:solidFill>
                  <a:srgbClr val="FAF3EC"/>
                </a:solidFill>
                <a:cs typeface="Aharoni" panose="02010803020104030203" pitchFamily="2" charset="-79"/>
              </a:rPr>
              <a:t>Sumber</a:t>
            </a:r>
            <a:r>
              <a:rPr lang="en-US" dirty="0">
                <a:solidFill>
                  <a:srgbClr val="FAF3EC"/>
                </a:solidFill>
                <a:cs typeface="Aharoni" panose="02010803020104030203" pitchFamily="2" charset="-79"/>
              </a:rPr>
              <a:t> data </a:t>
            </a:r>
            <a:r>
              <a:rPr lang="en-US" dirty="0" err="1">
                <a:solidFill>
                  <a:srgbClr val="FAF3EC"/>
                </a:solidFill>
                <a:cs typeface="Aharoni" panose="02010803020104030203" pitchFamily="2" charset="-79"/>
              </a:rPr>
              <a:t>berupa</a:t>
            </a:r>
            <a:r>
              <a:rPr lang="en-US" dirty="0">
                <a:solidFill>
                  <a:srgbClr val="FAF3EC"/>
                </a:solidFill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rgbClr val="FAF3EC"/>
                </a:solidFill>
                <a:cs typeface="Aharoni" panose="02010803020104030203" pitchFamily="2" charset="-79"/>
              </a:rPr>
              <a:t>kriteria</a:t>
            </a:r>
            <a:r>
              <a:rPr lang="en-US" dirty="0">
                <a:solidFill>
                  <a:srgbClr val="FAF3EC"/>
                </a:solidFill>
                <a:cs typeface="Aharoni" panose="02010803020104030203" pitchFamily="2" charset="-79"/>
              </a:rPr>
              <a:t> dan </a:t>
            </a:r>
            <a:r>
              <a:rPr lang="en-US" dirty="0" err="1">
                <a:solidFill>
                  <a:srgbClr val="FAF3EC"/>
                </a:solidFill>
                <a:cs typeface="Aharoni" panose="02010803020104030203" pitchFamily="2" charset="-79"/>
              </a:rPr>
              <a:t>bobot</a:t>
            </a:r>
            <a:r>
              <a:rPr lang="en-US" dirty="0">
                <a:solidFill>
                  <a:srgbClr val="FAF3EC"/>
                </a:solidFill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rgbClr val="FAF3EC"/>
                </a:solidFill>
                <a:cs typeface="Aharoni" panose="02010803020104030203" pitchFamily="2" charset="-79"/>
              </a:rPr>
              <a:t>diperoleh</a:t>
            </a:r>
            <a:r>
              <a:rPr lang="en-US" dirty="0">
                <a:solidFill>
                  <a:srgbClr val="FAF3EC"/>
                </a:solidFill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rgbClr val="FAF3EC"/>
                </a:solidFill>
                <a:cs typeface="Aharoni" panose="02010803020104030203" pitchFamily="2" charset="-79"/>
              </a:rPr>
              <a:t>dari</a:t>
            </a:r>
            <a:r>
              <a:rPr lang="en-US" dirty="0">
                <a:solidFill>
                  <a:srgbClr val="FAF3EC"/>
                </a:solidFill>
                <a:cs typeface="Aharoni" panose="02010803020104030203" pitchFamily="2" charset="-79"/>
              </a:rPr>
              <a:t> LLDIKTI Wil. I </a:t>
            </a:r>
            <a:r>
              <a:rPr lang="en-US" dirty="0" err="1">
                <a:solidFill>
                  <a:srgbClr val="FAF3EC"/>
                </a:solidFill>
                <a:cs typeface="Aharoni" panose="02010803020104030203" pitchFamily="2" charset="-79"/>
              </a:rPr>
              <a:t>tahun</a:t>
            </a:r>
            <a:r>
              <a:rPr lang="en-US" dirty="0">
                <a:solidFill>
                  <a:srgbClr val="FAF3EC"/>
                </a:solidFill>
                <a:cs typeface="Aharoni" panose="02010803020104030203" pitchFamily="2" charset="-79"/>
              </a:rPr>
              <a:t> 2022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0266682-9DAF-45F1-98A7-F462DB533175}"/>
              </a:ext>
            </a:extLst>
          </p:cNvPr>
          <p:cNvGrpSpPr/>
          <p:nvPr/>
        </p:nvGrpSpPr>
        <p:grpSpPr>
          <a:xfrm>
            <a:off x="-511538" y="1082991"/>
            <a:ext cx="1895588" cy="725331"/>
            <a:chOff x="-511538" y="1880722"/>
            <a:chExt cx="1895588" cy="725331"/>
          </a:xfrm>
        </p:grpSpPr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88E05B09-D700-4A41-A123-50D3AB3CCD6B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>
              <a:hlinkClick r:id="rId4" action="ppaction://hlinksldjump"/>
              <a:extLst>
                <a:ext uri="{FF2B5EF4-FFF2-40B4-BE49-F238E27FC236}">
                  <a16:creationId xmlns:a16="http://schemas.microsoft.com/office/drawing/2014/main" id="{158FD366-5B36-41EF-917E-EFD9867E750A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Latar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</a:p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belakang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9B97060-6035-4CDE-8117-BB86D7291167}"/>
              </a:ext>
            </a:extLst>
          </p:cNvPr>
          <p:cNvGrpSpPr/>
          <p:nvPr/>
        </p:nvGrpSpPr>
        <p:grpSpPr>
          <a:xfrm>
            <a:off x="-404711" y="5279064"/>
            <a:ext cx="1803355" cy="725331"/>
            <a:chOff x="-530888" y="2741015"/>
            <a:chExt cx="1803355" cy="725331"/>
          </a:xfrm>
        </p:grpSpPr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C0168179-5560-4FDC-93F7-B7E1E207DE6E}"/>
                </a:ext>
              </a:extLst>
            </p:cNvPr>
            <p:cNvSpPr/>
            <p:nvPr/>
          </p:nvSpPr>
          <p:spPr>
            <a:xfrm>
              <a:off x="-530888" y="2741015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TextBox 126">
              <a:hlinkClick r:id="rId5" action="ppaction://hlinksldjump"/>
              <a:extLst>
                <a:ext uri="{FF2B5EF4-FFF2-40B4-BE49-F238E27FC236}">
                  <a16:creationId xmlns:a16="http://schemas.microsoft.com/office/drawing/2014/main" id="{21D62BE1-63FB-4000-B63D-3C7C28EC401E}"/>
                </a:ext>
              </a:extLst>
            </p:cNvPr>
            <p:cNvSpPr txBox="1"/>
            <p:nvPr/>
          </p:nvSpPr>
          <p:spPr>
            <a:xfrm>
              <a:off x="-362145" y="2826641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Tinjauan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Pustaka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54ED659-513F-445C-8A92-885CFFE7A097}"/>
              </a:ext>
            </a:extLst>
          </p:cNvPr>
          <p:cNvGrpSpPr/>
          <p:nvPr/>
        </p:nvGrpSpPr>
        <p:grpSpPr>
          <a:xfrm>
            <a:off x="-431021" y="2774914"/>
            <a:ext cx="1814234" cy="725331"/>
            <a:chOff x="-497331" y="3586896"/>
            <a:chExt cx="1831524" cy="725331"/>
          </a:xfrm>
        </p:grpSpPr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944B5D95-D3C8-4102-9441-7FA1B7FF8313}"/>
                </a:ext>
              </a:extLst>
            </p:cNvPr>
            <p:cNvSpPr/>
            <p:nvPr/>
          </p:nvSpPr>
          <p:spPr>
            <a:xfrm>
              <a:off x="-497331" y="3586896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465C5B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>
              <a:hlinkClick r:id="rId6" action="ppaction://hlinksldjump"/>
              <a:extLst>
                <a:ext uri="{FF2B5EF4-FFF2-40B4-BE49-F238E27FC236}">
                  <a16:creationId xmlns:a16="http://schemas.microsoft.com/office/drawing/2014/main" id="{447E8113-6A7C-4D3E-88CF-814A898EAF0B}"/>
                </a:ext>
              </a:extLst>
            </p:cNvPr>
            <p:cNvSpPr txBox="1"/>
            <p:nvPr/>
          </p:nvSpPr>
          <p:spPr>
            <a:xfrm>
              <a:off x="-300419" y="3645344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Batasan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Masalah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445B1292-D0FD-4C6D-AF2B-D88FF6DF54AD}"/>
              </a:ext>
            </a:extLst>
          </p:cNvPr>
          <p:cNvSpPr/>
          <p:nvPr/>
        </p:nvSpPr>
        <p:spPr>
          <a:xfrm>
            <a:off x="-465815" y="1935673"/>
            <a:ext cx="1754498" cy="725331"/>
          </a:xfrm>
          <a:prstGeom prst="roundRect">
            <a:avLst>
              <a:gd name="adj" fmla="val 33334"/>
            </a:avLst>
          </a:prstGeom>
          <a:solidFill>
            <a:srgbClr val="648282"/>
          </a:solidFill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hlinkClick r:id="rId5" action="ppaction://hlinksldjump"/>
            <a:extLst>
              <a:ext uri="{FF2B5EF4-FFF2-40B4-BE49-F238E27FC236}">
                <a16:creationId xmlns:a16="http://schemas.microsoft.com/office/drawing/2014/main" id="{C891EE90-1A77-42A5-B382-A243400E48DB}"/>
              </a:ext>
            </a:extLst>
          </p:cNvPr>
          <p:cNvSpPr txBox="1"/>
          <p:nvPr/>
        </p:nvSpPr>
        <p:spPr>
          <a:xfrm>
            <a:off x="-311424" y="2015867"/>
            <a:ext cx="1619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Rumusan</a:t>
            </a:r>
            <a:r>
              <a: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Masalah</a:t>
            </a:r>
            <a:endParaRPr lang="en-US" sz="1600" dirty="0">
              <a:solidFill>
                <a:srgbClr val="EBCDA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14A67D8-379F-43AF-B538-A83DE9F9C008}"/>
              </a:ext>
            </a:extLst>
          </p:cNvPr>
          <p:cNvGrpSpPr/>
          <p:nvPr/>
        </p:nvGrpSpPr>
        <p:grpSpPr>
          <a:xfrm>
            <a:off x="-444247" y="3597259"/>
            <a:ext cx="1771219" cy="725331"/>
            <a:chOff x="-525229" y="2739323"/>
            <a:chExt cx="1771219" cy="725331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286B446A-9108-4A03-8AB0-B099606DE665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hlinkClick r:id="rId7" action="ppaction://hlinksldjump"/>
              <a:extLst>
                <a:ext uri="{FF2B5EF4-FFF2-40B4-BE49-F238E27FC236}">
                  <a16:creationId xmlns:a16="http://schemas.microsoft.com/office/drawing/2014/main" id="{9AAAF85F-8ACE-4BB6-A868-37F704D3DE63}"/>
                </a:ext>
              </a:extLst>
            </p:cNvPr>
            <p:cNvSpPr txBox="1"/>
            <p:nvPr/>
          </p:nvSpPr>
          <p:spPr>
            <a:xfrm>
              <a:off x="-350567" y="2784340"/>
              <a:ext cx="15747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Tujuan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Penelitian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6031025-3781-7E6E-C79A-5FBACE9702CE}"/>
              </a:ext>
            </a:extLst>
          </p:cNvPr>
          <p:cNvGrpSpPr/>
          <p:nvPr/>
        </p:nvGrpSpPr>
        <p:grpSpPr>
          <a:xfrm>
            <a:off x="-436484" y="4422654"/>
            <a:ext cx="1817111" cy="725331"/>
            <a:chOff x="-525229" y="2739323"/>
            <a:chExt cx="1817111" cy="725331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9B9EE04D-1B08-1C72-C602-B475EAE251F3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hlinkClick r:id="rId7" action="ppaction://hlinksldjump"/>
              <a:extLst>
                <a:ext uri="{FF2B5EF4-FFF2-40B4-BE49-F238E27FC236}">
                  <a16:creationId xmlns:a16="http://schemas.microsoft.com/office/drawing/2014/main" id="{942C0DD6-093B-734F-A605-3BE8D2CDAB6C}"/>
                </a:ext>
              </a:extLst>
            </p:cNvPr>
            <p:cNvSpPr txBox="1"/>
            <p:nvPr/>
          </p:nvSpPr>
          <p:spPr>
            <a:xfrm>
              <a:off x="-342730" y="2785031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Manfaat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Penelitian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41" name="Rectangle: Rounded Corners 140">
            <a:hlinkClick r:id="rId8" action="ppaction://hlinksldjump"/>
            <a:extLst>
              <a:ext uri="{FF2B5EF4-FFF2-40B4-BE49-F238E27FC236}">
                <a16:creationId xmlns:a16="http://schemas.microsoft.com/office/drawing/2014/main" id="{F12830B6-4E95-7584-8A88-C30B396C6752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142" name="Rectangle: Rounded Corners 141">
            <a:hlinkClick r:id="rId4" action="ppaction://hlinksldjump"/>
            <a:extLst>
              <a:ext uri="{FF2B5EF4-FFF2-40B4-BE49-F238E27FC236}">
                <a16:creationId xmlns:a16="http://schemas.microsoft.com/office/drawing/2014/main" id="{2504241B-1E1B-350D-C99D-6D4F6F8C90F8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 &amp; 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43" name="Rectangle: Rounded Corners 142">
            <a:hlinkClick r:id="rId9" action="ppaction://hlinksldjump"/>
            <a:extLst>
              <a:ext uri="{FF2B5EF4-FFF2-40B4-BE49-F238E27FC236}">
                <a16:creationId xmlns:a16="http://schemas.microsoft.com/office/drawing/2014/main" id="{017D3F40-7ED0-E7B4-1565-4DC6D58251B1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44" name="Rectangle: Rounded Corners 143">
            <a:hlinkClick r:id="rId10" action="ppaction://hlinksldjump"/>
            <a:extLst>
              <a:ext uri="{FF2B5EF4-FFF2-40B4-BE49-F238E27FC236}">
                <a16:creationId xmlns:a16="http://schemas.microsoft.com/office/drawing/2014/main" id="{6443F2D8-9AEE-F8B9-9FA5-A75A112944B0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4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45" name="Rectangle: Rounded Corners 144">
            <a:hlinkClick r:id="" action="ppaction://noaction"/>
            <a:extLst>
              <a:ext uri="{FF2B5EF4-FFF2-40B4-BE49-F238E27FC236}">
                <a16:creationId xmlns:a16="http://schemas.microsoft.com/office/drawing/2014/main" id="{F496EABD-F83B-5FD6-9830-4FE95B063DBB}"/>
              </a:ext>
            </a:extLst>
          </p:cNvPr>
          <p:cNvSpPr/>
          <p:nvPr/>
        </p:nvSpPr>
        <p:spPr>
          <a:xfrm>
            <a:off x="6709935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5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46" name="Rectangle: Rounded Corners 145">
            <a:hlinkClick r:id="" action="ppaction://noaction"/>
            <a:extLst>
              <a:ext uri="{FF2B5EF4-FFF2-40B4-BE49-F238E27FC236}">
                <a16:creationId xmlns:a16="http://schemas.microsoft.com/office/drawing/2014/main" id="{34404D52-2108-FE7B-047D-81E8955A2F16}"/>
              </a:ext>
            </a:extLst>
          </p:cNvPr>
          <p:cNvSpPr/>
          <p:nvPr/>
        </p:nvSpPr>
        <p:spPr>
          <a:xfrm>
            <a:off x="8209692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6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pic>
        <p:nvPicPr>
          <p:cNvPr id="2" name="Picture 1" descr="LOGO STMIK Transparan (Terbaru)">
            <a:extLst>
              <a:ext uri="{FF2B5EF4-FFF2-40B4-BE49-F238E27FC236}">
                <a16:creationId xmlns:a16="http://schemas.microsoft.com/office/drawing/2014/main" id="{1784F1EF-2E55-1C44-334C-643EFEBB2554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10297060" y="325869"/>
            <a:ext cx="707236" cy="74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401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 animBg="1"/>
      <p:bldP spid="80" grpId="0"/>
      <p:bldP spid="89" grpId="0" animBg="1"/>
      <p:bldP spid="94" grpId="0" animBg="1"/>
      <p:bldP spid="104" grpId="0"/>
      <p:bldP spid="10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AD6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81EF503-32E7-4901-A3B4-0C26EB4BD3A2}"/>
              </a:ext>
            </a:extLst>
          </p:cNvPr>
          <p:cNvGrpSpPr/>
          <p:nvPr/>
        </p:nvGrpSpPr>
        <p:grpSpPr>
          <a:xfrm>
            <a:off x="5139566" y="2760729"/>
            <a:ext cx="2227071" cy="1717543"/>
            <a:chOff x="4665616" y="2576280"/>
            <a:chExt cx="2739690" cy="2101096"/>
          </a:xfrm>
        </p:grpSpPr>
        <p:sp>
          <p:nvSpPr>
            <p:cNvPr id="108" name="Google Shape;499;p40">
              <a:extLst>
                <a:ext uri="{FF2B5EF4-FFF2-40B4-BE49-F238E27FC236}">
                  <a16:creationId xmlns:a16="http://schemas.microsoft.com/office/drawing/2014/main" id="{506A3B2B-FC5D-430C-8CC0-2B7933BE45AB}"/>
                </a:ext>
              </a:extLst>
            </p:cNvPr>
            <p:cNvSpPr/>
            <p:nvPr/>
          </p:nvSpPr>
          <p:spPr>
            <a:xfrm rot="4499974">
              <a:off x="4813874" y="2517895"/>
              <a:ext cx="2101096" cy="2217866"/>
            </a:xfrm>
            <a:custGeom>
              <a:avLst/>
              <a:gdLst/>
              <a:ahLst/>
              <a:cxnLst/>
              <a:rect l="l" t="t" r="r" b="b"/>
              <a:pathLst>
                <a:path w="16390" h="22488" extrusionOk="0">
                  <a:moveTo>
                    <a:pt x="10747" y="0"/>
                  </a:moveTo>
                  <a:cubicBezTo>
                    <a:pt x="10286" y="0"/>
                    <a:pt x="9779" y="40"/>
                    <a:pt x="9221" y="126"/>
                  </a:cubicBezTo>
                  <a:cubicBezTo>
                    <a:pt x="5698" y="611"/>
                    <a:pt x="5166" y="1730"/>
                    <a:pt x="5166" y="1730"/>
                  </a:cubicBezTo>
                  <a:cubicBezTo>
                    <a:pt x="5166" y="1730"/>
                    <a:pt x="3851" y="3271"/>
                    <a:pt x="3171" y="4784"/>
                  </a:cubicBezTo>
                  <a:cubicBezTo>
                    <a:pt x="2490" y="6298"/>
                    <a:pt x="0" y="13831"/>
                    <a:pt x="55" y="15118"/>
                  </a:cubicBezTo>
                  <a:cubicBezTo>
                    <a:pt x="109" y="16406"/>
                    <a:pt x="984" y="22335"/>
                    <a:pt x="5941" y="22481"/>
                  </a:cubicBezTo>
                  <a:cubicBezTo>
                    <a:pt x="6096" y="22485"/>
                    <a:pt x="6251" y="22488"/>
                    <a:pt x="6405" y="22488"/>
                  </a:cubicBezTo>
                  <a:cubicBezTo>
                    <a:pt x="11160" y="22488"/>
                    <a:pt x="15146" y="20311"/>
                    <a:pt x="15758" y="16309"/>
                  </a:cubicBezTo>
                  <a:cubicBezTo>
                    <a:pt x="16390" y="12179"/>
                    <a:pt x="14980" y="9651"/>
                    <a:pt x="15175" y="6857"/>
                  </a:cubicBezTo>
                  <a:cubicBezTo>
                    <a:pt x="15352" y="4308"/>
                    <a:pt x="15529" y="0"/>
                    <a:pt x="10747" y="0"/>
                  </a:cubicBezTo>
                  <a:close/>
                </a:path>
              </a:pathLst>
            </a:custGeom>
            <a:solidFill>
              <a:srgbClr val="FFC864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" name="Google Shape;502;p40">
              <a:extLst>
                <a:ext uri="{FF2B5EF4-FFF2-40B4-BE49-F238E27FC236}">
                  <a16:creationId xmlns:a16="http://schemas.microsoft.com/office/drawing/2014/main" id="{314A3E12-C623-4239-AF55-78202730CA6B}"/>
                </a:ext>
              </a:extLst>
            </p:cNvPr>
            <p:cNvGrpSpPr/>
            <p:nvPr/>
          </p:nvGrpSpPr>
          <p:grpSpPr>
            <a:xfrm>
              <a:off x="4665616" y="2635265"/>
              <a:ext cx="2358092" cy="1946937"/>
              <a:chOff x="3610063" y="539275"/>
              <a:chExt cx="1899979" cy="1614481"/>
            </a:xfrm>
          </p:grpSpPr>
          <p:sp>
            <p:nvSpPr>
              <p:cNvPr id="97" name="Google Shape;503;p40">
                <a:extLst>
                  <a:ext uri="{FF2B5EF4-FFF2-40B4-BE49-F238E27FC236}">
                    <a16:creationId xmlns:a16="http://schemas.microsoft.com/office/drawing/2014/main" id="{5381FFFD-94E6-433A-840B-862C0C350387}"/>
                  </a:ext>
                </a:extLst>
              </p:cNvPr>
              <p:cNvSpPr/>
              <p:nvPr/>
            </p:nvSpPr>
            <p:spPr>
              <a:xfrm>
                <a:off x="3610063" y="539275"/>
                <a:ext cx="1899979" cy="1614481"/>
              </a:xfrm>
              <a:custGeom>
                <a:avLst/>
                <a:gdLst/>
                <a:ahLst/>
                <a:cxnLst/>
                <a:rect l="l" t="t" r="r" b="b"/>
                <a:pathLst>
                  <a:path w="42665" h="36254" extrusionOk="0">
                    <a:moveTo>
                      <a:pt x="10129" y="1"/>
                    </a:moveTo>
                    <a:cubicBezTo>
                      <a:pt x="9643" y="1"/>
                      <a:pt x="9211" y="195"/>
                      <a:pt x="8983" y="676"/>
                    </a:cubicBezTo>
                    <a:lnTo>
                      <a:pt x="294" y="19252"/>
                    </a:lnTo>
                    <a:cubicBezTo>
                      <a:pt x="0" y="19868"/>
                      <a:pt x="223" y="20606"/>
                      <a:pt x="808" y="20957"/>
                    </a:cubicBezTo>
                    <a:lnTo>
                      <a:pt x="15331" y="29442"/>
                    </a:lnTo>
                    <a:lnTo>
                      <a:pt x="15350" y="29444"/>
                    </a:lnTo>
                    <a:lnTo>
                      <a:pt x="30715" y="36149"/>
                    </a:lnTo>
                    <a:cubicBezTo>
                      <a:pt x="30883" y="36220"/>
                      <a:pt x="31059" y="36254"/>
                      <a:pt x="31231" y="36254"/>
                    </a:cubicBezTo>
                    <a:cubicBezTo>
                      <a:pt x="31704" y="36254"/>
                      <a:pt x="32159" y="36000"/>
                      <a:pt x="32398" y="35560"/>
                    </a:cubicBezTo>
                    <a:lnTo>
                      <a:pt x="42272" y="17116"/>
                    </a:lnTo>
                    <a:cubicBezTo>
                      <a:pt x="42664" y="16397"/>
                      <a:pt x="42646" y="15575"/>
                      <a:pt x="41871" y="15307"/>
                    </a:cubicBezTo>
                    <a:cubicBezTo>
                      <a:pt x="41871" y="15307"/>
                      <a:pt x="38518" y="12266"/>
                      <a:pt x="32613" y="10556"/>
                    </a:cubicBezTo>
                    <a:cubicBezTo>
                      <a:pt x="30975" y="10081"/>
                      <a:pt x="25824" y="9616"/>
                      <a:pt x="25385" y="9578"/>
                    </a:cubicBezTo>
                    <a:cubicBezTo>
                      <a:pt x="24914" y="9039"/>
                      <a:pt x="21682" y="5366"/>
                      <a:pt x="20378" y="4355"/>
                    </a:cubicBezTo>
                    <a:cubicBezTo>
                      <a:pt x="15519" y="590"/>
                      <a:pt x="13364" y="1046"/>
                      <a:pt x="10939" y="157"/>
                    </a:cubicBezTo>
                    <a:cubicBezTo>
                      <a:pt x="10669" y="58"/>
                      <a:pt x="10391" y="1"/>
                      <a:pt x="101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504;p40">
                <a:extLst>
                  <a:ext uri="{FF2B5EF4-FFF2-40B4-BE49-F238E27FC236}">
                    <a16:creationId xmlns:a16="http://schemas.microsoft.com/office/drawing/2014/main" id="{2402560C-FDAC-4F5D-9348-F1A98B52EDB0}"/>
                  </a:ext>
                </a:extLst>
              </p:cNvPr>
              <p:cNvSpPr/>
              <p:nvPr/>
            </p:nvSpPr>
            <p:spPr>
              <a:xfrm>
                <a:off x="4253751" y="937270"/>
                <a:ext cx="530115" cy="932466"/>
              </a:xfrm>
              <a:custGeom>
                <a:avLst/>
                <a:gdLst/>
                <a:ahLst/>
                <a:cxnLst/>
                <a:rect l="l" t="t" r="r" b="b"/>
                <a:pathLst>
                  <a:path w="11904" h="20939" extrusionOk="0">
                    <a:moveTo>
                      <a:pt x="10231" y="1"/>
                    </a:moveTo>
                    <a:lnTo>
                      <a:pt x="0" y="20077"/>
                    </a:lnTo>
                    <a:lnTo>
                      <a:pt x="1653" y="20938"/>
                    </a:lnTo>
                    <a:lnTo>
                      <a:pt x="11903" y="757"/>
                    </a:lnTo>
                    <a:cubicBezTo>
                      <a:pt x="11903" y="757"/>
                      <a:pt x="11023" y="756"/>
                      <a:pt x="10231" y="1"/>
                    </a:cubicBezTo>
                    <a:close/>
                  </a:path>
                </a:pathLst>
              </a:custGeom>
              <a:solidFill>
                <a:srgbClr val="1D2B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505;p40">
                <a:extLst>
                  <a:ext uri="{FF2B5EF4-FFF2-40B4-BE49-F238E27FC236}">
                    <a16:creationId xmlns:a16="http://schemas.microsoft.com/office/drawing/2014/main" id="{D90AE6CD-4DD7-4972-B5B1-9AA42186C9F2}"/>
                  </a:ext>
                </a:extLst>
              </p:cNvPr>
              <p:cNvSpPr/>
              <p:nvPr/>
            </p:nvSpPr>
            <p:spPr>
              <a:xfrm>
                <a:off x="4253751" y="937270"/>
                <a:ext cx="530115" cy="932466"/>
              </a:xfrm>
              <a:custGeom>
                <a:avLst/>
                <a:gdLst/>
                <a:ahLst/>
                <a:cxnLst/>
                <a:rect l="l" t="t" r="r" b="b"/>
                <a:pathLst>
                  <a:path w="11904" h="20939" fill="none" extrusionOk="0">
                    <a:moveTo>
                      <a:pt x="0" y="20077"/>
                    </a:moveTo>
                    <a:lnTo>
                      <a:pt x="1653" y="20938"/>
                    </a:lnTo>
                    <a:lnTo>
                      <a:pt x="11903" y="757"/>
                    </a:lnTo>
                    <a:cubicBezTo>
                      <a:pt x="11903" y="757"/>
                      <a:pt x="11023" y="756"/>
                      <a:pt x="102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506;p40">
                <a:extLst>
                  <a:ext uri="{FF2B5EF4-FFF2-40B4-BE49-F238E27FC236}">
                    <a16:creationId xmlns:a16="http://schemas.microsoft.com/office/drawing/2014/main" id="{9F8479A1-841A-405B-9FF9-57BEF45D8FC6}"/>
                  </a:ext>
                </a:extLst>
              </p:cNvPr>
              <p:cNvSpPr/>
              <p:nvPr/>
            </p:nvSpPr>
            <p:spPr>
              <a:xfrm>
                <a:off x="3677531" y="583452"/>
                <a:ext cx="1747544" cy="1508449"/>
              </a:xfrm>
              <a:custGeom>
                <a:avLst/>
                <a:gdLst/>
                <a:ahLst/>
                <a:cxnLst/>
                <a:rect l="l" t="t" r="r" b="b"/>
                <a:pathLst>
                  <a:path w="39242" h="33873" extrusionOk="0">
                    <a:moveTo>
                      <a:pt x="9650" y="0"/>
                    </a:moveTo>
                    <a:lnTo>
                      <a:pt x="0" y="18754"/>
                    </a:lnTo>
                    <a:cubicBezTo>
                      <a:pt x="1930" y="19275"/>
                      <a:pt x="12474" y="26424"/>
                      <a:pt x="14048" y="27693"/>
                    </a:cubicBezTo>
                    <a:lnTo>
                      <a:pt x="14031" y="27727"/>
                    </a:lnTo>
                    <a:cubicBezTo>
                      <a:pt x="14050" y="27728"/>
                      <a:pt x="14074" y="27732"/>
                      <a:pt x="14101" y="27736"/>
                    </a:cubicBezTo>
                    <a:cubicBezTo>
                      <a:pt x="14163" y="27789"/>
                      <a:pt x="14208" y="27828"/>
                      <a:pt x="14230" y="27853"/>
                    </a:cubicBezTo>
                    <a:lnTo>
                      <a:pt x="14273" y="27768"/>
                    </a:lnTo>
                    <a:cubicBezTo>
                      <a:pt x="15798" y="28092"/>
                      <a:pt x="22795" y="30229"/>
                      <a:pt x="29763" y="33873"/>
                    </a:cubicBezTo>
                    <a:lnTo>
                      <a:pt x="39241" y="15030"/>
                    </a:lnTo>
                    <a:cubicBezTo>
                      <a:pt x="39241" y="15030"/>
                      <a:pt x="32323" y="10035"/>
                      <a:pt x="23630" y="9053"/>
                    </a:cubicBezTo>
                    <a:cubicBezTo>
                      <a:pt x="17721" y="2638"/>
                      <a:pt x="9650" y="0"/>
                      <a:pt x="9650" y="0"/>
                    </a:cubicBezTo>
                    <a:close/>
                  </a:path>
                </a:pathLst>
              </a:custGeom>
              <a:solidFill>
                <a:srgbClr val="CDC5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507;p40">
                <a:extLst>
                  <a:ext uri="{FF2B5EF4-FFF2-40B4-BE49-F238E27FC236}">
                    <a16:creationId xmlns:a16="http://schemas.microsoft.com/office/drawing/2014/main" id="{19E333A7-738C-4899-B8E9-D099E1E1993B}"/>
                  </a:ext>
                </a:extLst>
              </p:cNvPr>
              <p:cNvSpPr/>
              <p:nvPr/>
            </p:nvSpPr>
            <p:spPr>
              <a:xfrm>
                <a:off x="4514762" y="659515"/>
                <a:ext cx="181604" cy="201688"/>
              </a:xfrm>
              <a:custGeom>
                <a:avLst/>
                <a:gdLst/>
                <a:ahLst/>
                <a:cxnLst/>
                <a:rect l="l" t="t" r="r" b="b"/>
                <a:pathLst>
                  <a:path w="4078" h="4529" extrusionOk="0">
                    <a:moveTo>
                      <a:pt x="2917" y="0"/>
                    </a:moveTo>
                    <a:cubicBezTo>
                      <a:pt x="2895" y="0"/>
                      <a:pt x="2872" y="5"/>
                      <a:pt x="2849" y="14"/>
                    </a:cubicBezTo>
                    <a:cubicBezTo>
                      <a:pt x="927" y="812"/>
                      <a:pt x="0" y="3541"/>
                      <a:pt x="0" y="3541"/>
                    </a:cubicBezTo>
                    <a:lnTo>
                      <a:pt x="1408" y="4528"/>
                    </a:lnTo>
                    <a:cubicBezTo>
                      <a:pt x="1355" y="3801"/>
                      <a:pt x="3256" y="1839"/>
                      <a:pt x="3971" y="1169"/>
                    </a:cubicBezTo>
                    <a:cubicBezTo>
                      <a:pt x="4078" y="1069"/>
                      <a:pt x="4019" y="890"/>
                      <a:pt x="3874" y="871"/>
                    </a:cubicBezTo>
                    <a:lnTo>
                      <a:pt x="3149" y="772"/>
                    </a:lnTo>
                    <a:lnTo>
                      <a:pt x="3092" y="159"/>
                    </a:lnTo>
                    <a:cubicBezTo>
                      <a:pt x="3084" y="65"/>
                      <a:pt x="3004" y="0"/>
                      <a:pt x="2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508;p40">
                <a:extLst>
                  <a:ext uri="{FF2B5EF4-FFF2-40B4-BE49-F238E27FC236}">
                    <a16:creationId xmlns:a16="http://schemas.microsoft.com/office/drawing/2014/main" id="{53E4048B-F6F4-452A-A9CC-582A5718B3B5}"/>
                  </a:ext>
                </a:extLst>
              </p:cNvPr>
              <p:cNvSpPr/>
              <p:nvPr/>
            </p:nvSpPr>
            <p:spPr>
              <a:xfrm>
                <a:off x="3715251" y="607500"/>
                <a:ext cx="1010398" cy="1193560"/>
              </a:xfrm>
              <a:custGeom>
                <a:avLst/>
                <a:gdLst/>
                <a:ahLst/>
                <a:cxnLst/>
                <a:rect l="l" t="t" r="r" b="b"/>
                <a:pathLst>
                  <a:path w="22689" h="26802" extrusionOk="0">
                    <a:moveTo>
                      <a:pt x="10115" y="1"/>
                    </a:moveTo>
                    <a:cubicBezTo>
                      <a:pt x="9867" y="1"/>
                      <a:pt x="9572" y="46"/>
                      <a:pt x="9139" y="156"/>
                    </a:cubicBezTo>
                    <a:lnTo>
                      <a:pt x="1" y="17984"/>
                    </a:lnTo>
                    <a:cubicBezTo>
                      <a:pt x="352" y="17812"/>
                      <a:pt x="739" y="17734"/>
                      <a:pt x="1153" y="17734"/>
                    </a:cubicBezTo>
                    <a:cubicBezTo>
                      <a:pt x="5600" y="17734"/>
                      <a:pt x="13156" y="26802"/>
                      <a:pt x="13156" y="26802"/>
                    </a:cubicBezTo>
                    <a:lnTo>
                      <a:pt x="22688" y="8452"/>
                    </a:lnTo>
                    <a:cubicBezTo>
                      <a:pt x="21331" y="6941"/>
                      <a:pt x="20023" y="5634"/>
                      <a:pt x="18568" y="4216"/>
                    </a:cubicBezTo>
                    <a:cubicBezTo>
                      <a:pt x="17669" y="3339"/>
                      <a:pt x="16351" y="2439"/>
                      <a:pt x="15264" y="1809"/>
                    </a:cubicBezTo>
                    <a:cubicBezTo>
                      <a:pt x="14085" y="1124"/>
                      <a:pt x="13143" y="764"/>
                      <a:pt x="11823" y="424"/>
                    </a:cubicBezTo>
                    <a:cubicBezTo>
                      <a:pt x="10933" y="195"/>
                      <a:pt x="10625" y="1"/>
                      <a:pt x="10115" y="1"/>
                    </a:cubicBezTo>
                    <a:close/>
                  </a:path>
                </a:pathLst>
              </a:custGeom>
              <a:solidFill>
                <a:srgbClr val="FFF4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509;p40">
                <a:extLst>
                  <a:ext uri="{FF2B5EF4-FFF2-40B4-BE49-F238E27FC236}">
                    <a16:creationId xmlns:a16="http://schemas.microsoft.com/office/drawing/2014/main" id="{98E9D7BA-D2F3-46FB-967B-96B8B8F876E4}"/>
                  </a:ext>
                </a:extLst>
              </p:cNvPr>
              <p:cNvSpPr/>
              <p:nvPr/>
            </p:nvSpPr>
            <p:spPr>
              <a:xfrm>
                <a:off x="4344777" y="1809056"/>
                <a:ext cx="597982" cy="208946"/>
              </a:xfrm>
              <a:custGeom>
                <a:avLst/>
                <a:gdLst/>
                <a:ahLst/>
                <a:cxnLst/>
                <a:rect l="l" t="t" r="r" b="b"/>
                <a:pathLst>
                  <a:path w="13428" h="4692" extrusionOk="0">
                    <a:moveTo>
                      <a:pt x="15" y="0"/>
                    </a:moveTo>
                    <a:cubicBezTo>
                      <a:pt x="0" y="0"/>
                      <a:pt x="1" y="25"/>
                      <a:pt x="17" y="27"/>
                    </a:cubicBezTo>
                    <a:cubicBezTo>
                      <a:pt x="947" y="115"/>
                      <a:pt x="1873" y="248"/>
                      <a:pt x="2791" y="425"/>
                    </a:cubicBezTo>
                    <a:cubicBezTo>
                      <a:pt x="3702" y="600"/>
                      <a:pt x="4605" y="818"/>
                      <a:pt x="5496" y="1077"/>
                    </a:cubicBezTo>
                    <a:cubicBezTo>
                      <a:pt x="6386" y="1336"/>
                      <a:pt x="7265" y="1637"/>
                      <a:pt x="8128" y="1976"/>
                    </a:cubicBezTo>
                    <a:cubicBezTo>
                      <a:pt x="8998" y="2319"/>
                      <a:pt x="9851" y="2703"/>
                      <a:pt x="10685" y="3125"/>
                    </a:cubicBezTo>
                    <a:cubicBezTo>
                      <a:pt x="11516" y="3547"/>
                      <a:pt x="12327" y="4007"/>
                      <a:pt x="13114" y="4505"/>
                    </a:cubicBezTo>
                    <a:cubicBezTo>
                      <a:pt x="13211" y="4566"/>
                      <a:pt x="13307" y="4627"/>
                      <a:pt x="13403" y="4689"/>
                    </a:cubicBezTo>
                    <a:cubicBezTo>
                      <a:pt x="13405" y="4691"/>
                      <a:pt x="13407" y="4691"/>
                      <a:pt x="13409" y="4691"/>
                    </a:cubicBezTo>
                    <a:cubicBezTo>
                      <a:pt x="13420" y="4691"/>
                      <a:pt x="13427" y="4674"/>
                      <a:pt x="13416" y="4666"/>
                    </a:cubicBezTo>
                    <a:cubicBezTo>
                      <a:pt x="12630" y="4158"/>
                      <a:pt x="11821" y="3686"/>
                      <a:pt x="10991" y="3254"/>
                    </a:cubicBezTo>
                    <a:cubicBezTo>
                      <a:pt x="10168" y="2825"/>
                      <a:pt x="9323" y="2434"/>
                      <a:pt x="8463" y="2083"/>
                    </a:cubicBezTo>
                    <a:cubicBezTo>
                      <a:pt x="7601" y="1731"/>
                      <a:pt x="6722" y="1419"/>
                      <a:pt x="5830" y="1149"/>
                    </a:cubicBezTo>
                    <a:cubicBezTo>
                      <a:pt x="4935" y="878"/>
                      <a:pt x="4027" y="648"/>
                      <a:pt x="3110" y="461"/>
                    </a:cubicBezTo>
                    <a:cubicBezTo>
                      <a:pt x="2204" y="277"/>
                      <a:pt x="1289" y="135"/>
                      <a:pt x="369" y="35"/>
                    </a:cubicBezTo>
                    <a:cubicBezTo>
                      <a:pt x="252" y="23"/>
                      <a:pt x="135" y="11"/>
                      <a:pt x="17" y="0"/>
                    </a:cubicBezTo>
                    <a:cubicBezTo>
                      <a:pt x="16" y="0"/>
                      <a:pt x="16" y="0"/>
                      <a:pt x="15" y="0"/>
                    </a:cubicBezTo>
                    <a:close/>
                  </a:path>
                </a:pathLst>
              </a:custGeom>
              <a:solidFill>
                <a:srgbClr val="FFF4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510;p40">
                <a:extLst>
                  <a:ext uri="{FF2B5EF4-FFF2-40B4-BE49-F238E27FC236}">
                    <a16:creationId xmlns:a16="http://schemas.microsoft.com/office/drawing/2014/main" id="{BF99CFD6-FB47-46E5-ACCB-7BBD183249BA}"/>
                  </a:ext>
                </a:extLst>
              </p:cNvPr>
              <p:cNvSpPr/>
              <p:nvPr/>
            </p:nvSpPr>
            <p:spPr>
              <a:xfrm>
                <a:off x="4309017" y="1812530"/>
                <a:ext cx="667320" cy="246220"/>
              </a:xfrm>
              <a:custGeom>
                <a:avLst/>
                <a:gdLst/>
                <a:ahLst/>
                <a:cxnLst/>
                <a:rect l="l" t="t" r="r" b="b"/>
                <a:pathLst>
                  <a:path w="14985" h="5529" extrusionOk="0">
                    <a:moveTo>
                      <a:pt x="20" y="1"/>
                    </a:moveTo>
                    <a:cubicBezTo>
                      <a:pt x="6" y="1"/>
                      <a:pt x="1" y="23"/>
                      <a:pt x="15" y="26"/>
                    </a:cubicBezTo>
                    <a:cubicBezTo>
                      <a:pt x="1001" y="224"/>
                      <a:pt x="1979" y="456"/>
                      <a:pt x="2950" y="714"/>
                    </a:cubicBezTo>
                    <a:cubicBezTo>
                      <a:pt x="3969" y="986"/>
                      <a:pt x="4981" y="1288"/>
                      <a:pt x="5983" y="1617"/>
                    </a:cubicBezTo>
                    <a:cubicBezTo>
                      <a:pt x="7003" y="1952"/>
                      <a:pt x="8013" y="2315"/>
                      <a:pt x="9012" y="2707"/>
                    </a:cubicBezTo>
                    <a:cubicBezTo>
                      <a:pt x="10004" y="3097"/>
                      <a:pt x="10985" y="3515"/>
                      <a:pt x="11950" y="3967"/>
                    </a:cubicBezTo>
                    <a:cubicBezTo>
                      <a:pt x="12866" y="4395"/>
                      <a:pt x="13768" y="4854"/>
                      <a:pt x="14649" y="5351"/>
                    </a:cubicBezTo>
                    <a:cubicBezTo>
                      <a:pt x="14753" y="5409"/>
                      <a:pt x="14856" y="5468"/>
                      <a:pt x="14959" y="5527"/>
                    </a:cubicBezTo>
                    <a:cubicBezTo>
                      <a:pt x="14961" y="5528"/>
                      <a:pt x="14963" y="5529"/>
                      <a:pt x="14966" y="5529"/>
                    </a:cubicBezTo>
                    <a:cubicBezTo>
                      <a:pt x="14977" y="5529"/>
                      <a:pt x="14984" y="5512"/>
                      <a:pt x="14972" y="5504"/>
                    </a:cubicBezTo>
                    <a:cubicBezTo>
                      <a:pt x="14099" y="5001"/>
                      <a:pt x="13204" y="4535"/>
                      <a:pt x="12294" y="4101"/>
                    </a:cubicBezTo>
                    <a:cubicBezTo>
                      <a:pt x="11346" y="3648"/>
                      <a:pt x="10382" y="3228"/>
                      <a:pt x="9407" y="2836"/>
                    </a:cubicBezTo>
                    <a:cubicBezTo>
                      <a:pt x="8412" y="2436"/>
                      <a:pt x="7404" y="2066"/>
                      <a:pt x="6387" y="1724"/>
                    </a:cubicBezTo>
                    <a:cubicBezTo>
                      <a:pt x="5379" y="1384"/>
                      <a:pt x="4361" y="1073"/>
                      <a:pt x="3336" y="791"/>
                    </a:cubicBezTo>
                    <a:cubicBezTo>
                      <a:pt x="2355" y="522"/>
                      <a:pt x="1367" y="280"/>
                      <a:pt x="372" y="73"/>
                    </a:cubicBezTo>
                    <a:cubicBezTo>
                      <a:pt x="256" y="48"/>
                      <a:pt x="139" y="25"/>
                      <a:pt x="22" y="1"/>
                    </a:cubicBezTo>
                    <a:cubicBezTo>
                      <a:pt x="22" y="1"/>
                      <a:pt x="21" y="1"/>
                      <a:pt x="20" y="1"/>
                    </a:cubicBezTo>
                    <a:close/>
                  </a:path>
                </a:pathLst>
              </a:custGeom>
              <a:solidFill>
                <a:srgbClr val="FFF4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511;p40">
                <a:extLst>
                  <a:ext uri="{FF2B5EF4-FFF2-40B4-BE49-F238E27FC236}">
                    <a16:creationId xmlns:a16="http://schemas.microsoft.com/office/drawing/2014/main" id="{91248DD9-0E01-4EA6-9963-6CD3861E2AB9}"/>
                  </a:ext>
                </a:extLst>
              </p:cNvPr>
              <p:cNvSpPr/>
              <p:nvPr/>
            </p:nvSpPr>
            <p:spPr>
              <a:xfrm>
                <a:off x="3740145" y="1408033"/>
                <a:ext cx="515152" cy="348556"/>
              </a:xfrm>
              <a:custGeom>
                <a:avLst/>
                <a:gdLst/>
                <a:ahLst/>
                <a:cxnLst/>
                <a:rect l="l" t="t" r="r" b="b"/>
                <a:pathLst>
                  <a:path w="11568" h="7827" extrusionOk="0">
                    <a:moveTo>
                      <a:pt x="20" y="1"/>
                    </a:moveTo>
                    <a:cubicBezTo>
                      <a:pt x="6" y="1"/>
                      <a:pt x="1" y="24"/>
                      <a:pt x="16" y="26"/>
                    </a:cubicBezTo>
                    <a:cubicBezTo>
                      <a:pt x="969" y="169"/>
                      <a:pt x="1847" y="593"/>
                      <a:pt x="2692" y="1036"/>
                    </a:cubicBezTo>
                    <a:cubicBezTo>
                      <a:pt x="3494" y="1457"/>
                      <a:pt x="4278" y="1912"/>
                      <a:pt x="5043" y="2398"/>
                    </a:cubicBezTo>
                    <a:cubicBezTo>
                      <a:pt x="5804" y="2882"/>
                      <a:pt x="6546" y="3398"/>
                      <a:pt x="7265" y="3943"/>
                    </a:cubicBezTo>
                    <a:cubicBezTo>
                      <a:pt x="7991" y="4494"/>
                      <a:pt x="8694" y="5075"/>
                      <a:pt x="9372" y="5684"/>
                    </a:cubicBezTo>
                    <a:cubicBezTo>
                      <a:pt x="10043" y="6286"/>
                      <a:pt x="10690" y="6918"/>
                      <a:pt x="11310" y="7574"/>
                    </a:cubicBezTo>
                    <a:cubicBezTo>
                      <a:pt x="11387" y="7656"/>
                      <a:pt x="11464" y="7739"/>
                      <a:pt x="11541" y="7822"/>
                    </a:cubicBezTo>
                    <a:cubicBezTo>
                      <a:pt x="11544" y="7825"/>
                      <a:pt x="11547" y="7826"/>
                      <a:pt x="11549" y="7826"/>
                    </a:cubicBezTo>
                    <a:cubicBezTo>
                      <a:pt x="11559" y="7826"/>
                      <a:pt x="11568" y="7813"/>
                      <a:pt x="11559" y="7804"/>
                    </a:cubicBezTo>
                    <a:cubicBezTo>
                      <a:pt x="10940" y="7133"/>
                      <a:pt x="10293" y="6490"/>
                      <a:pt x="9620" y="5873"/>
                    </a:cubicBezTo>
                    <a:cubicBezTo>
                      <a:pt x="8949" y="5260"/>
                      <a:pt x="8254" y="4674"/>
                      <a:pt x="7535" y="4117"/>
                    </a:cubicBezTo>
                    <a:cubicBezTo>
                      <a:pt x="6820" y="3564"/>
                      <a:pt x="6083" y="3041"/>
                      <a:pt x="5325" y="2549"/>
                    </a:cubicBezTo>
                    <a:cubicBezTo>
                      <a:pt x="4563" y="2053"/>
                      <a:pt x="3780" y="1589"/>
                      <a:pt x="2979" y="1159"/>
                    </a:cubicBezTo>
                    <a:cubicBezTo>
                      <a:pt x="2151" y="715"/>
                      <a:pt x="1298" y="271"/>
                      <a:pt x="374" y="66"/>
                    </a:cubicBezTo>
                    <a:cubicBezTo>
                      <a:pt x="258" y="40"/>
                      <a:pt x="140" y="18"/>
                      <a:pt x="23" y="1"/>
                    </a:cubicBezTo>
                    <a:cubicBezTo>
                      <a:pt x="22" y="1"/>
                      <a:pt x="21" y="1"/>
                      <a:pt x="20" y="1"/>
                    </a:cubicBezTo>
                    <a:close/>
                  </a:path>
                </a:pathLst>
              </a:custGeom>
              <a:solidFill>
                <a:srgbClr val="FFF4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512;p40">
                <a:extLst>
                  <a:ext uri="{FF2B5EF4-FFF2-40B4-BE49-F238E27FC236}">
                    <a16:creationId xmlns:a16="http://schemas.microsoft.com/office/drawing/2014/main" id="{3202E642-A51E-4700-8873-A8EE1D075E73}"/>
                  </a:ext>
                </a:extLst>
              </p:cNvPr>
              <p:cNvSpPr/>
              <p:nvPr/>
            </p:nvSpPr>
            <p:spPr>
              <a:xfrm>
                <a:off x="3717700" y="1412887"/>
                <a:ext cx="597671" cy="405379"/>
              </a:xfrm>
              <a:custGeom>
                <a:avLst/>
                <a:gdLst/>
                <a:ahLst/>
                <a:cxnLst/>
                <a:rect l="l" t="t" r="r" b="b"/>
                <a:pathLst>
                  <a:path w="13421" h="9103" extrusionOk="0">
                    <a:moveTo>
                      <a:pt x="21" y="0"/>
                    </a:moveTo>
                    <a:cubicBezTo>
                      <a:pt x="9" y="0"/>
                      <a:pt x="0" y="18"/>
                      <a:pt x="14" y="24"/>
                    </a:cubicBezTo>
                    <a:cubicBezTo>
                      <a:pt x="947" y="432"/>
                      <a:pt x="1861" y="886"/>
                      <a:pt x="2756" y="1372"/>
                    </a:cubicBezTo>
                    <a:cubicBezTo>
                      <a:pt x="3699" y="1883"/>
                      <a:pt x="4622" y="2431"/>
                      <a:pt x="5526" y="3006"/>
                    </a:cubicBezTo>
                    <a:cubicBezTo>
                      <a:pt x="6446" y="3590"/>
                      <a:pt x="7346" y="4204"/>
                      <a:pt x="8228" y="4842"/>
                    </a:cubicBezTo>
                    <a:cubicBezTo>
                      <a:pt x="9103" y="5477"/>
                      <a:pt x="9961" y="6136"/>
                      <a:pt x="10797" y="6821"/>
                    </a:cubicBezTo>
                    <a:cubicBezTo>
                      <a:pt x="11593" y="7473"/>
                      <a:pt x="12371" y="8147"/>
                      <a:pt x="13125" y="8848"/>
                    </a:cubicBezTo>
                    <a:cubicBezTo>
                      <a:pt x="13214" y="8931"/>
                      <a:pt x="13304" y="9015"/>
                      <a:pt x="13393" y="9099"/>
                    </a:cubicBezTo>
                    <a:cubicBezTo>
                      <a:pt x="13396" y="9102"/>
                      <a:pt x="13399" y="9103"/>
                      <a:pt x="13402" y="9103"/>
                    </a:cubicBezTo>
                    <a:cubicBezTo>
                      <a:pt x="13412" y="9103"/>
                      <a:pt x="13421" y="9090"/>
                      <a:pt x="13411" y="9081"/>
                    </a:cubicBezTo>
                    <a:cubicBezTo>
                      <a:pt x="12667" y="8378"/>
                      <a:pt x="11898" y="7700"/>
                      <a:pt x="11111" y="7045"/>
                    </a:cubicBezTo>
                    <a:cubicBezTo>
                      <a:pt x="10289" y="6363"/>
                      <a:pt x="9447" y="5706"/>
                      <a:pt x="8587" y="5074"/>
                    </a:cubicBezTo>
                    <a:cubicBezTo>
                      <a:pt x="7705" y="4423"/>
                      <a:pt x="6802" y="3799"/>
                      <a:pt x="5881" y="3203"/>
                    </a:cubicBezTo>
                    <a:cubicBezTo>
                      <a:pt x="4977" y="2618"/>
                      <a:pt x="4055" y="2061"/>
                      <a:pt x="3113" y="1538"/>
                    </a:cubicBezTo>
                    <a:cubicBezTo>
                      <a:pt x="2215" y="1040"/>
                      <a:pt x="1299" y="573"/>
                      <a:pt x="363" y="150"/>
                    </a:cubicBezTo>
                    <a:cubicBezTo>
                      <a:pt x="252" y="100"/>
                      <a:pt x="140" y="51"/>
                      <a:pt x="27" y="2"/>
                    </a:cubicBezTo>
                    <a:cubicBezTo>
                      <a:pt x="25" y="1"/>
                      <a:pt x="23" y="0"/>
                      <a:pt x="21" y="0"/>
                    </a:cubicBezTo>
                    <a:close/>
                  </a:path>
                </a:pathLst>
              </a:custGeom>
              <a:solidFill>
                <a:srgbClr val="FFF4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513;p40">
                <a:extLst>
                  <a:ext uri="{FF2B5EF4-FFF2-40B4-BE49-F238E27FC236}">
                    <a16:creationId xmlns:a16="http://schemas.microsoft.com/office/drawing/2014/main" id="{55A3B57A-4D5F-4D28-BE7F-694B4B670279}"/>
                  </a:ext>
                </a:extLst>
              </p:cNvPr>
              <p:cNvSpPr/>
              <p:nvPr/>
            </p:nvSpPr>
            <p:spPr>
              <a:xfrm>
                <a:off x="4301980" y="984876"/>
                <a:ext cx="1082229" cy="1081338"/>
              </a:xfrm>
              <a:custGeom>
                <a:avLst/>
                <a:gdLst/>
                <a:ahLst/>
                <a:cxnLst/>
                <a:rect l="l" t="t" r="r" b="b"/>
                <a:pathLst>
                  <a:path w="24302" h="24282" extrusionOk="0">
                    <a:moveTo>
                      <a:pt x="9633" y="0"/>
                    </a:moveTo>
                    <a:lnTo>
                      <a:pt x="1" y="18442"/>
                    </a:lnTo>
                    <a:cubicBezTo>
                      <a:pt x="1" y="18442"/>
                      <a:pt x="14601" y="19759"/>
                      <a:pt x="15404" y="24281"/>
                    </a:cubicBezTo>
                    <a:lnTo>
                      <a:pt x="24302" y="6006"/>
                    </a:lnTo>
                    <a:cubicBezTo>
                      <a:pt x="23793" y="4739"/>
                      <a:pt x="23559" y="4864"/>
                      <a:pt x="22505" y="3995"/>
                    </a:cubicBezTo>
                    <a:cubicBezTo>
                      <a:pt x="21453" y="3128"/>
                      <a:pt x="20607" y="2578"/>
                      <a:pt x="19360" y="2028"/>
                    </a:cubicBezTo>
                    <a:cubicBezTo>
                      <a:pt x="18210" y="1521"/>
                      <a:pt x="16707" y="986"/>
                      <a:pt x="15468" y="775"/>
                    </a:cubicBezTo>
                    <a:cubicBezTo>
                      <a:pt x="13466" y="434"/>
                      <a:pt x="11653" y="208"/>
                      <a:pt x="9633" y="0"/>
                    </a:cubicBezTo>
                    <a:close/>
                  </a:path>
                </a:pathLst>
              </a:custGeom>
              <a:solidFill>
                <a:srgbClr val="FFF4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DDAECD5-837E-47B8-AF74-953FEDB1DE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80" t="51159" r="32799" b="6374"/>
            <a:stretch/>
          </p:blipFill>
          <p:spPr>
            <a:xfrm rot="1142450">
              <a:off x="6960698" y="2999331"/>
              <a:ext cx="444608" cy="553360"/>
            </a:xfrm>
            <a:prstGeom prst="rect">
              <a:avLst/>
            </a:prstGeom>
          </p:spPr>
        </p:pic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BB1D54A5-5801-4B64-B0F7-459BD7786A80}"/>
              </a:ext>
            </a:extLst>
          </p:cNvPr>
          <p:cNvSpPr txBox="1"/>
          <p:nvPr/>
        </p:nvSpPr>
        <p:spPr>
          <a:xfrm>
            <a:off x="2033617" y="2862278"/>
            <a:ext cx="2809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Untuk</a:t>
            </a:r>
            <a:r>
              <a:rPr lang="en-US" sz="1400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menganalisa</a:t>
            </a:r>
            <a:r>
              <a:rPr lang="en-US" sz="1400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masalah</a:t>
            </a:r>
            <a:endParaRPr lang="en-US" sz="1400" dirty="0">
              <a:solidFill>
                <a:srgbClr val="FAF3E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B9C6748-D387-4F2F-9CF5-CF01E8561754}"/>
              </a:ext>
            </a:extLst>
          </p:cNvPr>
          <p:cNvSpPr txBox="1"/>
          <p:nvPr/>
        </p:nvSpPr>
        <p:spPr>
          <a:xfrm>
            <a:off x="7470233" y="2908454"/>
            <a:ext cx="2809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Untuk</a:t>
            </a:r>
            <a:r>
              <a:rPr lang="en-US" sz="1400" b="1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b="1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merancang</a:t>
            </a:r>
            <a:r>
              <a:rPr lang="en-US" sz="1400" b="1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SPK yang </a:t>
            </a:r>
            <a:r>
              <a:rPr lang="en-US" sz="1400" b="1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menerapkan</a:t>
            </a:r>
            <a:r>
              <a:rPr lang="en-US" sz="1400" b="1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b="1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metode</a:t>
            </a:r>
            <a:r>
              <a:rPr lang="en-US" sz="1400" b="1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MOORA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F4E405E-6855-4EBE-87EC-BF102D158528}"/>
              </a:ext>
            </a:extLst>
          </p:cNvPr>
          <p:cNvSpPr txBox="1"/>
          <p:nvPr/>
        </p:nvSpPr>
        <p:spPr>
          <a:xfrm>
            <a:off x="7487171" y="4095348"/>
            <a:ext cx="2809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Untuk</a:t>
            </a:r>
            <a:r>
              <a:rPr lang="en-US" sz="1400" b="1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b="1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menguji</a:t>
            </a:r>
            <a:r>
              <a:rPr lang="en-US" sz="1400" b="1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SPK yang </a:t>
            </a:r>
            <a:r>
              <a:rPr lang="en-US" sz="1400" b="1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telah</a:t>
            </a:r>
            <a:r>
              <a:rPr lang="en-US" sz="1400" b="1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b="1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dirancang</a:t>
            </a:r>
            <a:endParaRPr lang="en-US" sz="1400" b="1" dirty="0">
              <a:solidFill>
                <a:srgbClr val="FAF3E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C234774-6182-41E2-8BF9-DC3D2F7B3F9D}"/>
              </a:ext>
            </a:extLst>
          </p:cNvPr>
          <p:cNvSpPr txBox="1"/>
          <p:nvPr/>
        </p:nvSpPr>
        <p:spPr>
          <a:xfrm>
            <a:off x="1998004" y="4031766"/>
            <a:ext cx="28090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Untuk</a:t>
            </a:r>
            <a:r>
              <a:rPr lang="en-US" sz="1400" b="1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b="1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mempermudah</a:t>
            </a:r>
            <a:r>
              <a:rPr lang="en-US" sz="1400" b="1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b="1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penialaian</a:t>
            </a:r>
            <a:r>
              <a:rPr lang="en-US" sz="1400" b="1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b="1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dalam</a:t>
            </a:r>
            <a:r>
              <a:rPr lang="en-US" sz="1400" b="1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b="1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memilih</a:t>
            </a:r>
            <a:r>
              <a:rPr lang="en-US" sz="1400" b="1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b="1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mahasiswa</a:t>
            </a:r>
            <a:r>
              <a:rPr lang="en-US" sz="1400" b="1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b="1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berprestasi</a:t>
            </a:r>
            <a:endParaRPr lang="en-US" sz="1400" b="1" dirty="0">
              <a:solidFill>
                <a:srgbClr val="FAF3E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8564110-A60C-48A2-972E-A90A5C5278A3}"/>
              </a:ext>
            </a:extLst>
          </p:cNvPr>
          <p:cNvSpPr txBox="1"/>
          <p:nvPr/>
        </p:nvSpPr>
        <p:spPr>
          <a:xfrm>
            <a:off x="4036004" y="1530903"/>
            <a:ext cx="411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TUJUAN PENELITIAN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74634DD-DAC9-484D-A6C3-0EF0D790863A}"/>
              </a:ext>
            </a:extLst>
          </p:cNvPr>
          <p:cNvGrpSpPr/>
          <p:nvPr/>
        </p:nvGrpSpPr>
        <p:grpSpPr>
          <a:xfrm>
            <a:off x="-511538" y="1115076"/>
            <a:ext cx="1895588" cy="725331"/>
            <a:chOff x="-511538" y="1880722"/>
            <a:chExt cx="1895588" cy="725331"/>
          </a:xfrm>
        </p:grpSpPr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5EDA931E-7CD7-4350-859B-EA7BA290D6C7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>
              <a:hlinkClick r:id="rId3" action="ppaction://hlinksldjump"/>
              <a:extLst>
                <a:ext uri="{FF2B5EF4-FFF2-40B4-BE49-F238E27FC236}">
                  <a16:creationId xmlns:a16="http://schemas.microsoft.com/office/drawing/2014/main" id="{4FBECFFB-E3D7-492E-AC01-1CF4B7F6958C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Latar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</a:p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belakang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074CD6E-A1AF-4234-877B-9136ADFFF3DD}"/>
              </a:ext>
            </a:extLst>
          </p:cNvPr>
          <p:cNvGrpSpPr/>
          <p:nvPr/>
        </p:nvGrpSpPr>
        <p:grpSpPr>
          <a:xfrm>
            <a:off x="-429106" y="5315248"/>
            <a:ext cx="1909442" cy="725331"/>
            <a:chOff x="-525229" y="2739323"/>
            <a:chExt cx="1909442" cy="725331"/>
          </a:xfrm>
        </p:grpSpPr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66CB6C17-EFCC-4A7A-9A4C-B347EC0EF896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hlinkClick r:id="rId4" action="ppaction://hlinksldjump"/>
              <a:extLst>
                <a:ext uri="{FF2B5EF4-FFF2-40B4-BE49-F238E27FC236}">
                  <a16:creationId xmlns:a16="http://schemas.microsoft.com/office/drawing/2014/main" id="{2C0677F2-6DC8-48FE-95C1-B09869C32BE2}"/>
                </a:ext>
              </a:extLst>
            </p:cNvPr>
            <p:cNvSpPr txBox="1"/>
            <p:nvPr/>
          </p:nvSpPr>
          <p:spPr>
            <a:xfrm>
              <a:off x="-250399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Tinjauan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Pustaka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1D33E63-279F-443B-8707-144925C90017}"/>
              </a:ext>
            </a:extLst>
          </p:cNvPr>
          <p:cNvGrpSpPr/>
          <p:nvPr/>
        </p:nvGrpSpPr>
        <p:grpSpPr>
          <a:xfrm>
            <a:off x="-497666" y="1956775"/>
            <a:ext cx="1906755" cy="1554139"/>
            <a:chOff x="-497331" y="3586896"/>
            <a:chExt cx="1906755" cy="1554139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72F216A2-CB1C-48BE-B082-C6AA0C50EAD6}"/>
                </a:ext>
              </a:extLst>
            </p:cNvPr>
            <p:cNvGrpSpPr/>
            <p:nvPr/>
          </p:nvGrpSpPr>
          <p:grpSpPr>
            <a:xfrm>
              <a:off x="-497331" y="3586896"/>
              <a:ext cx="1896765" cy="725331"/>
              <a:chOff x="-497331" y="3586896"/>
              <a:chExt cx="1896765" cy="725331"/>
            </a:xfrm>
          </p:grpSpPr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EABB9280-F51E-4027-A036-B654BA412A62}"/>
                  </a:ext>
                </a:extLst>
              </p:cNvPr>
              <p:cNvSpPr/>
              <p:nvPr/>
            </p:nvSpPr>
            <p:spPr>
              <a:xfrm>
                <a:off x="-497331" y="3586896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648282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extBox 14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F7BD3AE-D504-4D0B-9398-68086E1E9E0F}"/>
                  </a:ext>
                </a:extLst>
              </p:cNvPr>
              <p:cNvSpPr txBox="1"/>
              <p:nvPr/>
            </p:nvSpPr>
            <p:spPr>
              <a:xfrm>
                <a:off x="-235178" y="3646050"/>
                <a:ext cx="16346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Batasan </a:t>
                </a:r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Masalah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2209BA1E-E0C9-40F8-A901-550B81177FDA}"/>
                </a:ext>
              </a:extLst>
            </p:cNvPr>
            <p:cNvSpPr/>
            <p:nvPr/>
          </p:nvSpPr>
          <p:spPr>
            <a:xfrm>
              <a:off x="-470896" y="4415704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hlinkClick r:id="rId4" action="ppaction://hlinksldjump"/>
              <a:extLst>
                <a:ext uri="{FF2B5EF4-FFF2-40B4-BE49-F238E27FC236}">
                  <a16:creationId xmlns:a16="http://schemas.microsoft.com/office/drawing/2014/main" id="{32DF55AE-7B49-44E3-B124-11E9DF2166F6}"/>
                </a:ext>
              </a:extLst>
            </p:cNvPr>
            <p:cNvSpPr txBox="1"/>
            <p:nvPr/>
          </p:nvSpPr>
          <p:spPr>
            <a:xfrm>
              <a:off x="-225188" y="4488445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Rumusan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Masalah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A79A6D9-47F2-4CCF-BD9F-3EF76BB51FAB}"/>
              </a:ext>
            </a:extLst>
          </p:cNvPr>
          <p:cNvGrpSpPr/>
          <p:nvPr/>
        </p:nvGrpSpPr>
        <p:grpSpPr>
          <a:xfrm>
            <a:off x="-429110" y="3628433"/>
            <a:ext cx="1881733" cy="725331"/>
            <a:chOff x="-525229" y="2739323"/>
            <a:chExt cx="1881733" cy="725331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920A8E18-2770-4DD8-898D-3EC96A47F50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465C5B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>
              <a:hlinkClick r:id="rId6" action="ppaction://hlinksldjump"/>
              <a:extLst>
                <a:ext uri="{FF2B5EF4-FFF2-40B4-BE49-F238E27FC236}">
                  <a16:creationId xmlns:a16="http://schemas.microsoft.com/office/drawing/2014/main" id="{6C028E67-1BC4-468D-830F-D3463F36B163}"/>
                </a:ext>
              </a:extLst>
            </p:cNvPr>
            <p:cNvSpPr txBox="1"/>
            <p:nvPr/>
          </p:nvSpPr>
          <p:spPr>
            <a:xfrm>
              <a:off x="-278108" y="2784340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Tujuan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Penelitian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C4CE00F-E8AD-CE87-6E25-24AD83ABD82E}"/>
              </a:ext>
            </a:extLst>
          </p:cNvPr>
          <p:cNvGrpSpPr/>
          <p:nvPr/>
        </p:nvGrpSpPr>
        <p:grpSpPr>
          <a:xfrm>
            <a:off x="-388528" y="4468040"/>
            <a:ext cx="1909442" cy="725331"/>
            <a:chOff x="-525229" y="2739323"/>
            <a:chExt cx="1909442" cy="7253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D9F923D-D14C-3AF5-6E81-2B6F99A01D3E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7F405BDB-18D3-F6F5-DD9C-AF6D3954962B}"/>
                </a:ext>
              </a:extLst>
            </p:cNvPr>
            <p:cNvSpPr txBox="1"/>
            <p:nvPr/>
          </p:nvSpPr>
          <p:spPr>
            <a:xfrm>
              <a:off x="-250399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Manfaat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Penelitian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3" name="Rectangle: Rounded Corners 12">
            <a:hlinkClick r:id="rId7" action="ppaction://hlinksldjump"/>
            <a:extLst>
              <a:ext uri="{FF2B5EF4-FFF2-40B4-BE49-F238E27FC236}">
                <a16:creationId xmlns:a16="http://schemas.microsoft.com/office/drawing/2014/main" id="{B230F145-449D-B809-E497-AD8E02B639E0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15" name="Rectangle: Rounded Corners 14">
            <a:hlinkClick r:id="rId3" action="ppaction://hlinksldjump"/>
            <a:extLst>
              <a:ext uri="{FF2B5EF4-FFF2-40B4-BE49-F238E27FC236}">
                <a16:creationId xmlns:a16="http://schemas.microsoft.com/office/drawing/2014/main" id="{DDB73262-0F09-5B8F-8756-74330A5D880A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 &amp; 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6" name="Rectangle: Rounded Corners 15">
            <a:hlinkClick r:id="rId8" action="ppaction://hlinksldjump"/>
            <a:extLst>
              <a:ext uri="{FF2B5EF4-FFF2-40B4-BE49-F238E27FC236}">
                <a16:creationId xmlns:a16="http://schemas.microsoft.com/office/drawing/2014/main" id="{4029C4D7-C9B1-F750-6838-2CE8E68A7FD4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7" name="Rectangle: Rounded Corners 16">
            <a:hlinkClick r:id="rId9" action="ppaction://hlinksldjump"/>
            <a:extLst>
              <a:ext uri="{FF2B5EF4-FFF2-40B4-BE49-F238E27FC236}">
                <a16:creationId xmlns:a16="http://schemas.microsoft.com/office/drawing/2014/main" id="{D234FBF8-5322-598C-336F-CFE55A7F32AD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4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Rectangle: Rounded Corners 17">
            <a:hlinkClick r:id="" action="ppaction://noaction"/>
            <a:extLst>
              <a:ext uri="{FF2B5EF4-FFF2-40B4-BE49-F238E27FC236}">
                <a16:creationId xmlns:a16="http://schemas.microsoft.com/office/drawing/2014/main" id="{698E3E32-666C-31EC-EA45-B685AD3ED761}"/>
              </a:ext>
            </a:extLst>
          </p:cNvPr>
          <p:cNvSpPr/>
          <p:nvPr/>
        </p:nvSpPr>
        <p:spPr>
          <a:xfrm>
            <a:off x="6709935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5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9" name="Rectangle: Rounded Corners 18">
            <a:hlinkClick r:id="" action="ppaction://noaction"/>
            <a:extLst>
              <a:ext uri="{FF2B5EF4-FFF2-40B4-BE49-F238E27FC236}">
                <a16:creationId xmlns:a16="http://schemas.microsoft.com/office/drawing/2014/main" id="{628CEF26-D83D-AB4F-9205-CFDC0CE5EED3}"/>
              </a:ext>
            </a:extLst>
          </p:cNvPr>
          <p:cNvSpPr/>
          <p:nvPr/>
        </p:nvSpPr>
        <p:spPr>
          <a:xfrm>
            <a:off x="8209692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6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pic>
        <p:nvPicPr>
          <p:cNvPr id="20" name="Picture 19" descr="LOGO STMIK Transparan (Terbaru)">
            <a:extLst>
              <a:ext uri="{FF2B5EF4-FFF2-40B4-BE49-F238E27FC236}">
                <a16:creationId xmlns:a16="http://schemas.microsoft.com/office/drawing/2014/main" id="{E4545B52-A459-648F-9BAD-F73631D536D1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 bwMode="auto">
          <a:xfrm>
            <a:off x="10294209" y="316763"/>
            <a:ext cx="707236" cy="74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116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1" grpId="0"/>
      <p:bldP spid="112" grpId="0"/>
      <p:bldP spid="1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887420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AD6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81EF503-32E7-4901-A3B4-0C26EB4BD3A2}"/>
              </a:ext>
            </a:extLst>
          </p:cNvPr>
          <p:cNvGrpSpPr/>
          <p:nvPr/>
        </p:nvGrpSpPr>
        <p:grpSpPr>
          <a:xfrm>
            <a:off x="5139566" y="2760729"/>
            <a:ext cx="2227071" cy="1717543"/>
            <a:chOff x="4665616" y="2576280"/>
            <a:chExt cx="2739690" cy="2101096"/>
          </a:xfrm>
        </p:grpSpPr>
        <p:sp>
          <p:nvSpPr>
            <p:cNvPr id="108" name="Google Shape;499;p40">
              <a:extLst>
                <a:ext uri="{FF2B5EF4-FFF2-40B4-BE49-F238E27FC236}">
                  <a16:creationId xmlns:a16="http://schemas.microsoft.com/office/drawing/2014/main" id="{506A3B2B-FC5D-430C-8CC0-2B7933BE45AB}"/>
                </a:ext>
              </a:extLst>
            </p:cNvPr>
            <p:cNvSpPr/>
            <p:nvPr/>
          </p:nvSpPr>
          <p:spPr>
            <a:xfrm rot="4499974">
              <a:off x="4813874" y="2517895"/>
              <a:ext cx="2101096" cy="2217866"/>
            </a:xfrm>
            <a:custGeom>
              <a:avLst/>
              <a:gdLst/>
              <a:ahLst/>
              <a:cxnLst/>
              <a:rect l="l" t="t" r="r" b="b"/>
              <a:pathLst>
                <a:path w="16390" h="22488" extrusionOk="0">
                  <a:moveTo>
                    <a:pt x="10747" y="0"/>
                  </a:moveTo>
                  <a:cubicBezTo>
                    <a:pt x="10286" y="0"/>
                    <a:pt x="9779" y="40"/>
                    <a:pt x="9221" y="126"/>
                  </a:cubicBezTo>
                  <a:cubicBezTo>
                    <a:pt x="5698" y="611"/>
                    <a:pt x="5166" y="1730"/>
                    <a:pt x="5166" y="1730"/>
                  </a:cubicBezTo>
                  <a:cubicBezTo>
                    <a:pt x="5166" y="1730"/>
                    <a:pt x="3851" y="3271"/>
                    <a:pt x="3171" y="4784"/>
                  </a:cubicBezTo>
                  <a:cubicBezTo>
                    <a:pt x="2490" y="6298"/>
                    <a:pt x="0" y="13831"/>
                    <a:pt x="55" y="15118"/>
                  </a:cubicBezTo>
                  <a:cubicBezTo>
                    <a:pt x="109" y="16406"/>
                    <a:pt x="984" y="22335"/>
                    <a:pt x="5941" y="22481"/>
                  </a:cubicBezTo>
                  <a:cubicBezTo>
                    <a:pt x="6096" y="22485"/>
                    <a:pt x="6251" y="22488"/>
                    <a:pt x="6405" y="22488"/>
                  </a:cubicBezTo>
                  <a:cubicBezTo>
                    <a:pt x="11160" y="22488"/>
                    <a:pt x="15146" y="20311"/>
                    <a:pt x="15758" y="16309"/>
                  </a:cubicBezTo>
                  <a:cubicBezTo>
                    <a:pt x="16390" y="12179"/>
                    <a:pt x="14980" y="9651"/>
                    <a:pt x="15175" y="6857"/>
                  </a:cubicBezTo>
                  <a:cubicBezTo>
                    <a:pt x="15352" y="4308"/>
                    <a:pt x="15529" y="0"/>
                    <a:pt x="10747" y="0"/>
                  </a:cubicBezTo>
                  <a:close/>
                </a:path>
              </a:pathLst>
            </a:custGeom>
            <a:solidFill>
              <a:srgbClr val="FFC864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" name="Google Shape;502;p40">
              <a:extLst>
                <a:ext uri="{FF2B5EF4-FFF2-40B4-BE49-F238E27FC236}">
                  <a16:creationId xmlns:a16="http://schemas.microsoft.com/office/drawing/2014/main" id="{314A3E12-C623-4239-AF55-78202730CA6B}"/>
                </a:ext>
              </a:extLst>
            </p:cNvPr>
            <p:cNvGrpSpPr/>
            <p:nvPr/>
          </p:nvGrpSpPr>
          <p:grpSpPr>
            <a:xfrm>
              <a:off x="4665616" y="2635265"/>
              <a:ext cx="2358092" cy="1946937"/>
              <a:chOff x="3610063" y="539275"/>
              <a:chExt cx="1899979" cy="1614481"/>
            </a:xfrm>
          </p:grpSpPr>
          <p:sp>
            <p:nvSpPr>
              <p:cNvPr id="97" name="Google Shape;503;p40">
                <a:extLst>
                  <a:ext uri="{FF2B5EF4-FFF2-40B4-BE49-F238E27FC236}">
                    <a16:creationId xmlns:a16="http://schemas.microsoft.com/office/drawing/2014/main" id="{5381FFFD-94E6-433A-840B-862C0C350387}"/>
                  </a:ext>
                </a:extLst>
              </p:cNvPr>
              <p:cNvSpPr/>
              <p:nvPr/>
            </p:nvSpPr>
            <p:spPr>
              <a:xfrm>
                <a:off x="3610063" y="539275"/>
                <a:ext cx="1899979" cy="1614481"/>
              </a:xfrm>
              <a:custGeom>
                <a:avLst/>
                <a:gdLst/>
                <a:ahLst/>
                <a:cxnLst/>
                <a:rect l="l" t="t" r="r" b="b"/>
                <a:pathLst>
                  <a:path w="42665" h="36254" extrusionOk="0">
                    <a:moveTo>
                      <a:pt x="10129" y="1"/>
                    </a:moveTo>
                    <a:cubicBezTo>
                      <a:pt x="9643" y="1"/>
                      <a:pt x="9211" y="195"/>
                      <a:pt x="8983" y="676"/>
                    </a:cubicBezTo>
                    <a:lnTo>
                      <a:pt x="294" y="19252"/>
                    </a:lnTo>
                    <a:cubicBezTo>
                      <a:pt x="0" y="19868"/>
                      <a:pt x="223" y="20606"/>
                      <a:pt x="808" y="20957"/>
                    </a:cubicBezTo>
                    <a:lnTo>
                      <a:pt x="15331" y="29442"/>
                    </a:lnTo>
                    <a:lnTo>
                      <a:pt x="15350" y="29444"/>
                    </a:lnTo>
                    <a:lnTo>
                      <a:pt x="30715" y="36149"/>
                    </a:lnTo>
                    <a:cubicBezTo>
                      <a:pt x="30883" y="36220"/>
                      <a:pt x="31059" y="36254"/>
                      <a:pt x="31231" y="36254"/>
                    </a:cubicBezTo>
                    <a:cubicBezTo>
                      <a:pt x="31704" y="36254"/>
                      <a:pt x="32159" y="36000"/>
                      <a:pt x="32398" y="35560"/>
                    </a:cubicBezTo>
                    <a:lnTo>
                      <a:pt x="42272" y="17116"/>
                    </a:lnTo>
                    <a:cubicBezTo>
                      <a:pt x="42664" y="16397"/>
                      <a:pt x="42646" y="15575"/>
                      <a:pt x="41871" y="15307"/>
                    </a:cubicBezTo>
                    <a:cubicBezTo>
                      <a:pt x="41871" y="15307"/>
                      <a:pt x="38518" y="12266"/>
                      <a:pt x="32613" y="10556"/>
                    </a:cubicBezTo>
                    <a:cubicBezTo>
                      <a:pt x="30975" y="10081"/>
                      <a:pt x="25824" y="9616"/>
                      <a:pt x="25385" y="9578"/>
                    </a:cubicBezTo>
                    <a:cubicBezTo>
                      <a:pt x="24914" y="9039"/>
                      <a:pt x="21682" y="5366"/>
                      <a:pt x="20378" y="4355"/>
                    </a:cubicBezTo>
                    <a:cubicBezTo>
                      <a:pt x="15519" y="590"/>
                      <a:pt x="13364" y="1046"/>
                      <a:pt x="10939" y="157"/>
                    </a:cubicBezTo>
                    <a:cubicBezTo>
                      <a:pt x="10669" y="58"/>
                      <a:pt x="10391" y="1"/>
                      <a:pt x="101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504;p40">
                <a:extLst>
                  <a:ext uri="{FF2B5EF4-FFF2-40B4-BE49-F238E27FC236}">
                    <a16:creationId xmlns:a16="http://schemas.microsoft.com/office/drawing/2014/main" id="{2402560C-FDAC-4F5D-9348-F1A98B52EDB0}"/>
                  </a:ext>
                </a:extLst>
              </p:cNvPr>
              <p:cNvSpPr/>
              <p:nvPr/>
            </p:nvSpPr>
            <p:spPr>
              <a:xfrm>
                <a:off x="4253751" y="937270"/>
                <a:ext cx="530115" cy="932466"/>
              </a:xfrm>
              <a:custGeom>
                <a:avLst/>
                <a:gdLst/>
                <a:ahLst/>
                <a:cxnLst/>
                <a:rect l="l" t="t" r="r" b="b"/>
                <a:pathLst>
                  <a:path w="11904" h="20939" extrusionOk="0">
                    <a:moveTo>
                      <a:pt x="10231" y="1"/>
                    </a:moveTo>
                    <a:lnTo>
                      <a:pt x="0" y="20077"/>
                    </a:lnTo>
                    <a:lnTo>
                      <a:pt x="1653" y="20938"/>
                    </a:lnTo>
                    <a:lnTo>
                      <a:pt x="11903" y="757"/>
                    </a:lnTo>
                    <a:cubicBezTo>
                      <a:pt x="11903" y="757"/>
                      <a:pt x="11023" y="756"/>
                      <a:pt x="10231" y="1"/>
                    </a:cubicBezTo>
                    <a:close/>
                  </a:path>
                </a:pathLst>
              </a:custGeom>
              <a:solidFill>
                <a:srgbClr val="1D2B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505;p40">
                <a:extLst>
                  <a:ext uri="{FF2B5EF4-FFF2-40B4-BE49-F238E27FC236}">
                    <a16:creationId xmlns:a16="http://schemas.microsoft.com/office/drawing/2014/main" id="{D90AE6CD-4DD7-4972-B5B1-9AA42186C9F2}"/>
                  </a:ext>
                </a:extLst>
              </p:cNvPr>
              <p:cNvSpPr/>
              <p:nvPr/>
            </p:nvSpPr>
            <p:spPr>
              <a:xfrm>
                <a:off x="4253751" y="937270"/>
                <a:ext cx="530115" cy="932466"/>
              </a:xfrm>
              <a:custGeom>
                <a:avLst/>
                <a:gdLst/>
                <a:ahLst/>
                <a:cxnLst/>
                <a:rect l="l" t="t" r="r" b="b"/>
                <a:pathLst>
                  <a:path w="11904" h="20939" fill="none" extrusionOk="0">
                    <a:moveTo>
                      <a:pt x="0" y="20077"/>
                    </a:moveTo>
                    <a:lnTo>
                      <a:pt x="1653" y="20938"/>
                    </a:lnTo>
                    <a:lnTo>
                      <a:pt x="11903" y="757"/>
                    </a:lnTo>
                    <a:cubicBezTo>
                      <a:pt x="11903" y="757"/>
                      <a:pt x="11023" y="756"/>
                      <a:pt x="102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506;p40">
                <a:extLst>
                  <a:ext uri="{FF2B5EF4-FFF2-40B4-BE49-F238E27FC236}">
                    <a16:creationId xmlns:a16="http://schemas.microsoft.com/office/drawing/2014/main" id="{9F8479A1-841A-405B-9FF9-57BEF45D8FC6}"/>
                  </a:ext>
                </a:extLst>
              </p:cNvPr>
              <p:cNvSpPr/>
              <p:nvPr/>
            </p:nvSpPr>
            <p:spPr>
              <a:xfrm>
                <a:off x="3677531" y="583452"/>
                <a:ext cx="1747544" cy="1508449"/>
              </a:xfrm>
              <a:custGeom>
                <a:avLst/>
                <a:gdLst/>
                <a:ahLst/>
                <a:cxnLst/>
                <a:rect l="l" t="t" r="r" b="b"/>
                <a:pathLst>
                  <a:path w="39242" h="33873" extrusionOk="0">
                    <a:moveTo>
                      <a:pt x="9650" y="0"/>
                    </a:moveTo>
                    <a:lnTo>
                      <a:pt x="0" y="18754"/>
                    </a:lnTo>
                    <a:cubicBezTo>
                      <a:pt x="1930" y="19275"/>
                      <a:pt x="12474" y="26424"/>
                      <a:pt x="14048" y="27693"/>
                    </a:cubicBezTo>
                    <a:lnTo>
                      <a:pt x="14031" y="27727"/>
                    </a:lnTo>
                    <a:cubicBezTo>
                      <a:pt x="14050" y="27728"/>
                      <a:pt x="14074" y="27732"/>
                      <a:pt x="14101" y="27736"/>
                    </a:cubicBezTo>
                    <a:cubicBezTo>
                      <a:pt x="14163" y="27789"/>
                      <a:pt x="14208" y="27828"/>
                      <a:pt x="14230" y="27853"/>
                    </a:cubicBezTo>
                    <a:lnTo>
                      <a:pt x="14273" y="27768"/>
                    </a:lnTo>
                    <a:cubicBezTo>
                      <a:pt x="15798" y="28092"/>
                      <a:pt x="22795" y="30229"/>
                      <a:pt x="29763" y="33873"/>
                    </a:cubicBezTo>
                    <a:lnTo>
                      <a:pt x="39241" y="15030"/>
                    </a:lnTo>
                    <a:cubicBezTo>
                      <a:pt x="39241" y="15030"/>
                      <a:pt x="32323" y="10035"/>
                      <a:pt x="23630" y="9053"/>
                    </a:cubicBezTo>
                    <a:cubicBezTo>
                      <a:pt x="17721" y="2638"/>
                      <a:pt x="9650" y="0"/>
                      <a:pt x="9650" y="0"/>
                    </a:cubicBezTo>
                    <a:close/>
                  </a:path>
                </a:pathLst>
              </a:custGeom>
              <a:solidFill>
                <a:srgbClr val="CDC5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507;p40">
                <a:extLst>
                  <a:ext uri="{FF2B5EF4-FFF2-40B4-BE49-F238E27FC236}">
                    <a16:creationId xmlns:a16="http://schemas.microsoft.com/office/drawing/2014/main" id="{19E333A7-738C-4899-B8E9-D099E1E1993B}"/>
                  </a:ext>
                </a:extLst>
              </p:cNvPr>
              <p:cNvSpPr/>
              <p:nvPr/>
            </p:nvSpPr>
            <p:spPr>
              <a:xfrm>
                <a:off x="4514762" y="659515"/>
                <a:ext cx="181604" cy="201688"/>
              </a:xfrm>
              <a:custGeom>
                <a:avLst/>
                <a:gdLst/>
                <a:ahLst/>
                <a:cxnLst/>
                <a:rect l="l" t="t" r="r" b="b"/>
                <a:pathLst>
                  <a:path w="4078" h="4529" extrusionOk="0">
                    <a:moveTo>
                      <a:pt x="2917" y="0"/>
                    </a:moveTo>
                    <a:cubicBezTo>
                      <a:pt x="2895" y="0"/>
                      <a:pt x="2872" y="5"/>
                      <a:pt x="2849" y="14"/>
                    </a:cubicBezTo>
                    <a:cubicBezTo>
                      <a:pt x="927" y="812"/>
                      <a:pt x="0" y="3541"/>
                      <a:pt x="0" y="3541"/>
                    </a:cubicBezTo>
                    <a:lnTo>
                      <a:pt x="1408" y="4528"/>
                    </a:lnTo>
                    <a:cubicBezTo>
                      <a:pt x="1355" y="3801"/>
                      <a:pt x="3256" y="1839"/>
                      <a:pt x="3971" y="1169"/>
                    </a:cubicBezTo>
                    <a:cubicBezTo>
                      <a:pt x="4078" y="1069"/>
                      <a:pt x="4019" y="890"/>
                      <a:pt x="3874" y="871"/>
                    </a:cubicBezTo>
                    <a:lnTo>
                      <a:pt x="3149" y="772"/>
                    </a:lnTo>
                    <a:lnTo>
                      <a:pt x="3092" y="159"/>
                    </a:lnTo>
                    <a:cubicBezTo>
                      <a:pt x="3084" y="65"/>
                      <a:pt x="3004" y="0"/>
                      <a:pt x="2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508;p40">
                <a:extLst>
                  <a:ext uri="{FF2B5EF4-FFF2-40B4-BE49-F238E27FC236}">
                    <a16:creationId xmlns:a16="http://schemas.microsoft.com/office/drawing/2014/main" id="{53E4048B-F6F4-452A-A9CC-582A5718B3B5}"/>
                  </a:ext>
                </a:extLst>
              </p:cNvPr>
              <p:cNvSpPr/>
              <p:nvPr/>
            </p:nvSpPr>
            <p:spPr>
              <a:xfrm>
                <a:off x="3715251" y="607500"/>
                <a:ext cx="1010398" cy="1193560"/>
              </a:xfrm>
              <a:custGeom>
                <a:avLst/>
                <a:gdLst/>
                <a:ahLst/>
                <a:cxnLst/>
                <a:rect l="l" t="t" r="r" b="b"/>
                <a:pathLst>
                  <a:path w="22689" h="26802" extrusionOk="0">
                    <a:moveTo>
                      <a:pt x="10115" y="1"/>
                    </a:moveTo>
                    <a:cubicBezTo>
                      <a:pt x="9867" y="1"/>
                      <a:pt x="9572" y="46"/>
                      <a:pt x="9139" y="156"/>
                    </a:cubicBezTo>
                    <a:lnTo>
                      <a:pt x="1" y="17984"/>
                    </a:lnTo>
                    <a:cubicBezTo>
                      <a:pt x="352" y="17812"/>
                      <a:pt x="739" y="17734"/>
                      <a:pt x="1153" y="17734"/>
                    </a:cubicBezTo>
                    <a:cubicBezTo>
                      <a:pt x="5600" y="17734"/>
                      <a:pt x="13156" y="26802"/>
                      <a:pt x="13156" y="26802"/>
                    </a:cubicBezTo>
                    <a:lnTo>
                      <a:pt x="22688" y="8452"/>
                    </a:lnTo>
                    <a:cubicBezTo>
                      <a:pt x="21331" y="6941"/>
                      <a:pt x="20023" y="5634"/>
                      <a:pt x="18568" y="4216"/>
                    </a:cubicBezTo>
                    <a:cubicBezTo>
                      <a:pt x="17669" y="3339"/>
                      <a:pt x="16351" y="2439"/>
                      <a:pt x="15264" y="1809"/>
                    </a:cubicBezTo>
                    <a:cubicBezTo>
                      <a:pt x="14085" y="1124"/>
                      <a:pt x="13143" y="764"/>
                      <a:pt x="11823" y="424"/>
                    </a:cubicBezTo>
                    <a:cubicBezTo>
                      <a:pt x="10933" y="195"/>
                      <a:pt x="10625" y="1"/>
                      <a:pt x="10115" y="1"/>
                    </a:cubicBezTo>
                    <a:close/>
                  </a:path>
                </a:pathLst>
              </a:custGeom>
              <a:solidFill>
                <a:srgbClr val="FFF4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509;p40">
                <a:extLst>
                  <a:ext uri="{FF2B5EF4-FFF2-40B4-BE49-F238E27FC236}">
                    <a16:creationId xmlns:a16="http://schemas.microsoft.com/office/drawing/2014/main" id="{98E9D7BA-D2F3-46FB-967B-96B8B8F876E4}"/>
                  </a:ext>
                </a:extLst>
              </p:cNvPr>
              <p:cNvSpPr/>
              <p:nvPr/>
            </p:nvSpPr>
            <p:spPr>
              <a:xfrm>
                <a:off x="4344777" y="1809056"/>
                <a:ext cx="597982" cy="208946"/>
              </a:xfrm>
              <a:custGeom>
                <a:avLst/>
                <a:gdLst/>
                <a:ahLst/>
                <a:cxnLst/>
                <a:rect l="l" t="t" r="r" b="b"/>
                <a:pathLst>
                  <a:path w="13428" h="4692" extrusionOk="0">
                    <a:moveTo>
                      <a:pt x="15" y="0"/>
                    </a:moveTo>
                    <a:cubicBezTo>
                      <a:pt x="0" y="0"/>
                      <a:pt x="1" y="25"/>
                      <a:pt x="17" y="27"/>
                    </a:cubicBezTo>
                    <a:cubicBezTo>
                      <a:pt x="947" y="115"/>
                      <a:pt x="1873" y="248"/>
                      <a:pt x="2791" y="425"/>
                    </a:cubicBezTo>
                    <a:cubicBezTo>
                      <a:pt x="3702" y="600"/>
                      <a:pt x="4605" y="818"/>
                      <a:pt x="5496" y="1077"/>
                    </a:cubicBezTo>
                    <a:cubicBezTo>
                      <a:pt x="6386" y="1336"/>
                      <a:pt x="7265" y="1637"/>
                      <a:pt x="8128" y="1976"/>
                    </a:cubicBezTo>
                    <a:cubicBezTo>
                      <a:pt x="8998" y="2319"/>
                      <a:pt x="9851" y="2703"/>
                      <a:pt x="10685" y="3125"/>
                    </a:cubicBezTo>
                    <a:cubicBezTo>
                      <a:pt x="11516" y="3547"/>
                      <a:pt x="12327" y="4007"/>
                      <a:pt x="13114" y="4505"/>
                    </a:cubicBezTo>
                    <a:cubicBezTo>
                      <a:pt x="13211" y="4566"/>
                      <a:pt x="13307" y="4627"/>
                      <a:pt x="13403" y="4689"/>
                    </a:cubicBezTo>
                    <a:cubicBezTo>
                      <a:pt x="13405" y="4691"/>
                      <a:pt x="13407" y="4691"/>
                      <a:pt x="13409" y="4691"/>
                    </a:cubicBezTo>
                    <a:cubicBezTo>
                      <a:pt x="13420" y="4691"/>
                      <a:pt x="13427" y="4674"/>
                      <a:pt x="13416" y="4666"/>
                    </a:cubicBezTo>
                    <a:cubicBezTo>
                      <a:pt x="12630" y="4158"/>
                      <a:pt x="11821" y="3686"/>
                      <a:pt x="10991" y="3254"/>
                    </a:cubicBezTo>
                    <a:cubicBezTo>
                      <a:pt x="10168" y="2825"/>
                      <a:pt x="9323" y="2434"/>
                      <a:pt x="8463" y="2083"/>
                    </a:cubicBezTo>
                    <a:cubicBezTo>
                      <a:pt x="7601" y="1731"/>
                      <a:pt x="6722" y="1419"/>
                      <a:pt x="5830" y="1149"/>
                    </a:cubicBezTo>
                    <a:cubicBezTo>
                      <a:pt x="4935" y="878"/>
                      <a:pt x="4027" y="648"/>
                      <a:pt x="3110" y="461"/>
                    </a:cubicBezTo>
                    <a:cubicBezTo>
                      <a:pt x="2204" y="277"/>
                      <a:pt x="1289" y="135"/>
                      <a:pt x="369" y="35"/>
                    </a:cubicBezTo>
                    <a:cubicBezTo>
                      <a:pt x="252" y="23"/>
                      <a:pt x="135" y="11"/>
                      <a:pt x="17" y="0"/>
                    </a:cubicBezTo>
                    <a:cubicBezTo>
                      <a:pt x="16" y="0"/>
                      <a:pt x="16" y="0"/>
                      <a:pt x="15" y="0"/>
                    </a:cubicBezTo>
                    <a:close/>
                  </a:path>
                </a:pathLst>
              </a:custGeom>
              <a:solidFill>
                <a:srgbClr val="FFF4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510;p40">
                <a:extLst>
                  <a:ext uri="{FF2B5EF4-FFF2-40B4-BE49-F238E27FC236}">
                    <a16:creationId xmlns:a16="http://schemas.microsoft.com/office/drawing/2014/main" id="{BF99CFD6-FB47-46E5-ACCB-7BBD183249BA}"/>
                  </a:ext>
                </a:extLst>
              </p:cNvPr>
              <p:cNvSpPr/>
              <p:nvPr/>
            </p:nvSpPr>
            <p:spPr>
              <a:xfrm>
                <a:off x="4309017" y="1812530"/>
                <a:ext cx="667320" cy="246220"/>
              </a:xfrm>
              <a:custGeom>
                <a:avLst/>
                <a:gdLst/>
                <a:ahLst/>
                <a:cxnLst/>
                <a:rect l="l" t="t" r="r" b="b"/>
                <a:pathLst>
                  <a:path w="14985" h="5529" extrusionOk="0">
                    <a:moveTo>
                      <a:pt x="20" y="1"/>
                    </a:moveTo>
                    <a:cubicBezTo>
                      <a:pt x="6" y="1"/>
                      <a:pt x="1" y="23"/>
                      <a:pt x="15" y="26"/>
                    </a:cubicBezTo>
                    <a:cubicBezTo>
                      <a:pt x="1001" y="224"/>
                      <a:pt x="1979" y="456"/>
                      <a:pt x="2950" y="714"/>
                    </a:cubicBezTo>
                    <a:cubicBezTo>
                      <a:pt x="3969" y="986"/>
                      <a:pt x="4981" y="1288"/>
                      <a:pt x="5983" y="1617"/>
                    </a:cubicBezTo>
                    <a:cubicBezTo>
                      <a:pt x="7003" y="1952"/>
                      <a:pt x="8013" y="2315"/>
                      <a:pt x="9012" y="2707"/>
                    </a:cubicBezTo>
                    <a:cubicBezTo>
                      <a:pt x="10004" y="3097"/>
                      <a:pt x="10985" y="3515"/>
                      <a:pt x="11950" y="3967"/>
                    </a:cubicBezTo>
                    <a:cubicBezTo>
                      <a:pt x="12866" y="4395"/>
                      <a:pt x="13768" y="4854"/>
                      <a:pt x="14649" y="5351"/>
                    </a:cubicBezTo>
                    <a:cubicBezTo>
                      <a:pt x="14753" y="5409"/>
                      <a:pt x="14856" y="5468"/>
                      <a:pt x="14959" y="5527"/>
                    </a:cubicBezTo>
                    <a:cubicBezTo>
                      <a:pt x="14961" y="5528"/>
                      <a:pt x="14963" y="5529"/>
                      <a:pt x="14966" y="5529"/>
                    </a:cubicBezTo>
                    <a:cubicBezTo>
                      <a:pt x="14977" y="5529"/>
                      <a:pt x="14984" y="5512"/>
                      <a:pt x="14972" y="5504"/>
                    </a:cubicBezTo>
                    <a:cubicBezTo>
                      <a:pt x="14099" y="5001"/>
                      <a:pt x="13204" y="4535"/>
                      <a:pt x="12294" y="4101"/>
                    </a:cubicBezTo>
                    <a:cubicBezTo>
                      <a:pt x="11346" y="3648"/>
                      <a:pt x="10382" y="3228"/>
                      <a:pt x="9407" y="2836"/>
                    </a:cubicBezTo>
                    <a:cubicBezTo>
                      <a:pt x="8412" y="2436"/>
                      <a:pt x="7404" y="2066"/>
                      <a:pt x="6387" y="1724"/>
                    </a:cubicBezTo>
                    <a:cubicBezTo>
                      <a:pt x="5379" y="1384"/>
                      <a:pt x="4361" y="1073"/>
                      <a:pt x="3336" y="791"/>
                    </a:cubicBezTo>
                    <a:cubicBezTo>
                      <a:pt x="2355" y="522"/>
                      <a:pt x="1367" y="280"/>
                      <a:pt x="372" y="73"/>
                    </a:cubicBezTo>
                    <a:cubicBezTo>
                      <a:pt x="256" y="48"/>
                      <a:pt x="139" y="25"/>
                      <a:pt x="22" y="1"/>
                    </a:cubicBezTo>
                    <a:cubicBezTo>
                      <a:pt x="22" y="1"/>
                      <a:pt x="21" y="1"/>
                      <a:pt x="20" y="1"/>
                    </a:cubicBezTo>
                    <a:close/>
                  </a:path>
                </a:pathLst>
              </a:custGeom>
              <a:solidFill>
                <a:srgbClr val="FFF4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511;p40">
                <a:extLst>
                  <a:ext uri="{FF2B5EF4-FFF2-40B4-BE49-F238E27FC236}">
                    <a16:creationId xmlns:a16="http://schemas.microsoft.com/office/drawing/2014/main" id="{91248DD9-0E01-4EA6-9963-6CD3861E2AB9}"/>
                  </a:ext>
                </a:extLst>
              </p:cNvPr>
              <p:cNvSpPr/>
              <p:nvPr/>
            </p:nvSpPr>
            <p:spPr>
              <a:xfrm>
                <a:off x="3740145" y="1408033"/>
                <a:ext cx="515152" cy="348556"/>
              </a:xfrm>
              <a:custGeom>
                <a:avLst/>
                <a:gdLst/>
                <a:ahLst/>
                <a:cxnLst/>
                <a:rect l="l" t="t" r="r" b="b"/>
                <a:pathLst>
                  <a:path w="11568" h="7827" extrusionOk="0">
                    <a:moveTo>
                      <a:pt x="20" y="1"/>
                    </a:moveTo>
                    <a:cubicBezTo>
                      <a:pt x="6" y="1"/>
                      <a:pt x="1" y="24"/>
                      <a:pt x="16" y="26"/>
                    </a:cubicBezTo>
                    <a:cubicBezTo>
                      <a:pt x="969" y="169"/>
                      <a:pt x="1847" y="593"/>
                      <a:pt x="2692" y="1036"/>
                    </a:cubicBezTo>
                    <a:cubicBezTo>
                      <a:pt x="3494" y="1457"/>
                      <a:pt x="4278" y="1912"/>
                      <a:pt x="5043" y="2398"/>
                    </a:cubicBezTo>
                    <a:cubicBezTo>
                      <a:pt x="5804" y="2882"/>
                      <a:pt x="6546" y="3398"/>
                      <a:pt x="7265" y="3943"/>
                    </a:cubicBezTo>
                    <a:cubicBezTo>
                      <a:pt x="7991" y="4494"/>
                      <a:pt x="8694" y="5075"/>
                      <a:pt x="9372" y="5684"/>
                    </a:cubicBezTo>
                    <a:cubicBezTo>
                      <a:pt x="10043" y="6286"/>
                      <a:pt x="10690" y="6918"/>
                      <a:pt x="11310" y="7574"/>
                    </a:cubicBezTo>
                    <a:cubicBezTo>
                      <a:pt x="11387" y="7656"/>
                      <a:pt x="11464" y="7739"/>
                      <a:pt x="11541" y="7822"/>
                    </a:cubicBezTo>
                    <a:cubicBezTo>
                      <a:pt x="11544" y="7825"/>
                      <a:pt x="11547" y="7826"/>
                      <a:pt x="11549" y="7826"/>
                    </a:cubicBezTo>
                    <a:cubicBezTo>
                      <a:pt x="11559" y="7826"/>
                      <a:pt x="11568" y="7813"/>
                      <a:pt x="11559" y="7804"/>
                    </a:cubicBezTo>
                    <a:cubicBezTo>
                      <a:pt x="10940" y="7133"/>
                      <a:pt x="10293" y="6490"/>
                      <a:pt x="9620" y="5873"/>
                    </a:cubicBezTo>
                    <a:cubicBezTo>
                      <a:pt x="8949" y="5260"/>
                      <a:pt x="8254" y="4674"/>
                      <a:pt x="7535" y="4117"/>
                    </a:cubicBezTo>
                    <a:cubicBezTo>
                      <a:pt x="6820" y="3564"/>
                      <a:pt x="6083" y="3041"/>
                      <a:pt x="5325" y="2549"/>
                    </a:cubicBezTo>
                    <a:cubicBezTo>
                      <a:pt x="4563" y="2053"/>
                      <a:pt x="3780" y="1589"/>
                      <a:pt x="2979" y="1159"/>
                    </a:cubicBezTo>
                    <a:cubicBezTo>
                      <a:pt x="2151" y="715"/>
                      <a:pt x="1298" y="271"/>
                      <a:pt x="374" y="66"/>
                    </a:cubicBezTo>
                    <a:cubicBezTo>
                      <a:pt x="258" y="40"/>
                      <a:pt x="140" y="18"/>
                      <a:pt x="23" y="1"/>
                    </a:cubicBezTo>
                    <a:cubicBezTo>
                      <a:pt x="22" y="1"/>
                      <a:pt x="21" y="1"/>
                      <a:pt x="20" y="1"/>
                    </a:cubicBezTo>
                    <a:close/>
                  </a:path>
                </a:pathLst>
              </a:custGeom>
              <a:solidFill>
                <a:srgbClr val="FFF4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512;p40">
                <a:extLst>
                  <a:ext uri="{FF2B5EF4-FFF2-40B4-BE49-F238E27FC236}">
                    <a16:creationId xmlns:a16="http://schemas.microsoft.com/office/drawing/2014/main" id="{3202E642-A51E-4700-8873-A8EE1D075E73}"/>
                  </a:ext>
                </a:extLst>
              </p:cNvPr>
              <p:cNvSpPr/>
              <p:nvPr/>
            </p:nvSpPr>
            <p:spPr>
              <a:xfrm>
                <a:off x="3717700" y="1412887"/>
                <a:ext cx="597671" cy="405379"/>
              </a:xfrm>
              <a:custGeom>
                <a:avLst/>
                <a:gdLst/>
                <a:ahLst/>
                <a:cxnLst/>
                <a:rect l="l" t="t" r="r" b="b"/>
                <a:pathLst>
                  <a:path w="13421" h="9103" extrusionOk="0">
                    <a:moveTo>
                      <a:pt x="21" y="0"/>
                    </a:moveTo>
                    <a:cubicBezTo>
                      <a:pt x="9" y="0"/>
                      <a:pt x="0" y="18"/>
                      <a:pt x="14" y="24"/>
                    </a:cubicBezTo>
                    <a:cubicBezTo>
                      <a:pt x="947" y="432"/>
                      <a:pt x="1861" y="886"/>
                      <a:pt x="2756" y="1372"/>
                    </a:cubicBezTo>
                    <a:cubicBezTo>
                      <a:pt x="3699" y="1883"/>
                      <a:pt x="4622" y="2431"/>
                      <a:pt x="5526" y="3006"/>
                    </a:cubicBezTo>
                    <a:cubicBezTo>
                      <a:pt x="6446" y="3590"/>
                      <a:pt x="7346" y="4204"/>
                      <a:pt x="8228" y="4842"/>
                    </a:cubicBezTo>
                    <a:cubicBezTo>
                      <a:pt x="9103" y="5477"/>
                      <a:pt x="9961" y="6136"/>
                      <a:pt x="10797" y="6821"/>
                    </a:cubicBezTo>
                    <a:cubicBezTo>
                      <a:pt x="11593" y="7473"/>
                      <a:pt x="12371" y="8147"/>
                      <a:pt x="13125" y="8848"/>
                    </a:cubicBezTo>
                    <a:cubicBezTo>
                      <a:pt x="13214" y="8931"/>
                      <a:pt x="13304" y="9015"/>
                      <a:pt x="13393" y="9099"/>
                    </a:cubicBezTo>
                    <a:cubicBezTo>
                      <a:pt x="13396" y="9102"/>
                      <a:pt x="13399" y="9103"/>
                      <a:pt x="13402" y="9103"/>
                    </a:cubicBezTo>
                    <a:cubicBezTo>
                      <a:pt x="13412" y="9103"/>
                      <a:pt x="13421" y="9090"/>
                      <a:pt x="13411" y="9081"/>
                    </a:cubicBezTo>
                    <a:cubicBezTo>
                      <a:pt x="12667" y="8378"/>
                      <a:pt x="11898" y="7700"/>
                      <a:pt x="11111" y="7045"/>
                    </a:cubicBezTo>
                    <a:cubicBezTo>
                      <a:pt x="10289" y="6363"/>
                      <a:pt x="9447" y="5706"/>
                      <a:pt x="8587" y="5074"/>
                    </a:cubicBezTo>
                    <a:cubicBezTo>
                      <a:pt x="7705" y="4423"/>
                      <a:pt x="6802" y="3799"/>
                      <a:pt x="5881" y="3203"/>
                    </a:cubicBezTo>
                    <a:cubicBezTo>
                      <a:pt x="4977" y="2618"/>
                      <a:pt x="4055" y="2061"/>
                      <a:pt x="3113" y="1538"/>
                    </a:cubicBezTo>
                    <a:cubicBezTo>
                      <a:pt x="2215" y="1040"/>
                      <a:pt x="1299" y="573"/>
                      <a:pt x="363" y="150"/>
                    </a:cubicBezTo>
                    <a:cubicBezTo>
                      <a:pt x="252" y="100"/>
                      <a:pt x="140" y="51"/>
                      <a:pt x="27" y="2"/>
                    </a:cubicBezTo>
                    <a:cubicBezTo>
                      <a:pt x="25" y="1"/>
                      <a:pt x="23" y="0"/>
                      <a:pt x="21" y="0"/>
                    </a:cubicBezTo>
                    <a:close/>
                  </a:path>
                </a:pathLst>
              </a:custGeom>
              <a:solidFill>
                <a:srgbClr val="FFF4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513;p40">
                <a:extLst>
                  <a:ext uri="{FF2B5EF4-FFF2-40B4-BE49-F238E27FC236}">
                    <a16:creationId xmlns:a16="http://schemas.microsoft.com/office/drawing/2014/main" id="{55A3B57A-4D5F-4D28-BE7F-694B4B670279}"/>
                  </a:ext>
                </a:extLst>
              </p:cNvPr>
              <p:cNvSpPr/>
              <p:nvPr/>
            </p:nvSpPr>
            <p:spPr>
              <a:xfrm>
                <a:off x="4301980" y="984876"/>
                <a:ext cx="1082229" cy="1081338"/>
              </a:xfrm>
              <a:custGeom>
                <a:avLst/>
                <a:gdLst/>
                <a:ahLst/>
                <a:cxnLst/>
                <a:rect l="l" t="t" r="r" b="b"/>
                <a:pathLst>
                  <a:path w="24302" h="24282" extrusionOk="0">
                    <a:moveTo>
                      <a:pt x="9633" y="0"/>
                    </a:moveTo>
                    <a:lnTo>
                      <a:pt x="1" y="18442"/>
                    </a:lnTo>
                    <a:cubicBezTo>
                      <a:pt x="1" y="18442"/>
                      <a:pt x="14601" y="19759"/>
                      <a:pt x="15404" y="24281"/>
                    </a:cubicBezTo>
                    <a:lnTo>
                      <a:pt x="24302" y="6006"/>
                    </a:lnTo>
                    <a:cubicBezTo>
                      <a:pt x="23793" y="4739"/>
                      <a:pt x="23559" y="4864"/>
                      <a:pt x="22505" y="3995"/>
                    </a:cubicBezTo>
                    <a:cubicBezTo>
                      <a:pt x="21453" y="3128"/>
                      <a:pt x="20607" y="2578"/>
                      <a:pt x="19360" y="2028"/>
                    </a:cubicBezTo>
                    <a:cubicBezTo>
                      <a:pt x="18210" y="1521"/>
                      <a:pt x="16707" y="986"/>
                      <a:pt x="15468" y="775"/>
                    </a:cubicBezTo>
                    <a:cubicBezTo>
                      <a:pt x="13466" y="434"/>
                      <a:pt x="11653" y="208"/>
                      <a:pt x="9633" y="0"/>
                    </a:cubicBezTo>
                    <a:close/>
                  </a:path>
                </a:pathLst>
              </a:custGeom>
              <a:solidFill>
                <a:srgbClr val="FFF4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DDAECD5-837E-47B8-AF74-953FEDB1DE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80" t="51159" r="32799" b="6374"/>
            <a:stretch/>
          </p:blipFill>
          <p:spPr>
            <a:xfrm rot="1142450">
              <a:off x="6960698" y="2999331"/>
              <a:ext cx="444608" cy="553360"/>
            </a:xfrm>
            <a:prstGeom prst="rect">
              <a:avLst/>
            </a:prstGeom>
          </p:spPr>
        </p:pic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BB1D54A5-5801-4B64-B0F7-459BD7786A80}"/>
              </a:ext>
            </a:extLst>
          </p:cNvPr>
          <p:cNvSpPr txBox="1"/>
          <p:nvPr/>
        </p:nvSpPr>
        <p:spPr>
          <a:xfrm>
            <a:off x="2033617" y="2862278"/>
            <a:ext cx="28090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Dapat</a:t>
            </a:r>
            <a:r>
              <a:rPr lang="en-US" sz="1400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membantu</a:t>
            </a:r>
            <a:r>
              <a:rPr lang="en-US" sz="1400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untuk</a:t>
            </a:r>
            <a:r>
              <a:rPr lang="en-US" sz="1400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menentukan</a:t>
            </a:r>
            <a:r>
              <a:rPr lang="en-US" sz="1400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mahasiswa</a:t>
            </a:r>
            <a:r>
              <a:rPr lang="en-US" sz="1400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berprestasi</a:t>
            </a:r>
            <a:endParaRPr lang="en-US" sz="1400" dirty="0">
              <a:solidFill>
                <a:srgbClr val="FAF3E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B9C6748-D387-4F2F-9CF5-CF01E8561754}"/>
              </a:ext>
            </a:extLst>
          </p:cNvPr>
          <p:cNvSpPr txBox="1"/>
          <p:nvPr/>
        </p:nvSpPr>
        <p:spPr>
          <a:xfrm>
            <a:off x="7597612" y="3309203"/>
            <a:ext cx="28090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Dapat</a:t>
            </a:r>
            <a:r>
              <a:rPr lang="en-US" sz="1400" b="1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b="1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menjadi</a:t>
            </a:r>
            <a:r>
              <a:rPr lang="en-US" sz="1400" b="1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b="1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referensi</a:t>
            </a:r>
            <a:r>
              <a:rPr lang="en-US" sz="1400" b="1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b="1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bagi</a:t>
            </a:r>
            <a:r>
              <a:rPr lang="en-US" sz="1400" b="1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b="1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pembaca</a:t>
            </a:r>
            <a:r>
              <a:rPr lang="en-US" sz="1400" b="1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b="1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untuk</a:t>
            </a:r>
            <a:r>
              <a:rPr lang="en-US" sz="1400" b="1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b="1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mengambil</a:t>
            </a:r>
            <a:r>
              <a:rPr lang="en-US" sz="1400" b="1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b="1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keputusan</a:t>
            </a:r>
            <a:r>
              <a:rPr lang="en-US" sz="1400" b="1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yang </a:t>
            </a:r>
            <a:r>
              <a:rPr lang="en-US" sz="1400" b="1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memiliki</a:t>
            </a:r>
            <a:r>
              <a:rPr lang="en-US" sz="1400" b="1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b="1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kesamaan</a:t>
            </a:r>
            <a:r>
              <a:rPr lang="en-US" sz="1400" b="1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b="1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masalah</a:t>
            </a:r>
            <a:endParaRPr lang="en-US" sz="1400" b="1" dirty="0">
              <a:solidFill>
                <a:srgbClr val="FAF3E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C234774-6182-41E2-8BF9-DC3D2F7B3F9D}"/>
              </a:ext>
            </a:extLst>
          </p:cNvPr>
          <p:cNvSpPr txBox="1"/>
          <p:nvPr/>
        </p:nvSpPr>
        <p:spPr>
          <a:xfrm>
            <a:off x="1998004" y="4031766"/>
            <a:ext cx="28090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Dapat</a:t>
            </a:r>
            <a:r>
              <a:rPr lang="en-US" sz="1400" b="1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b="1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membantu</a:t>
            </a:r>
            <a:r>
              <a:rPr lang="en-US" sz="1400" b="1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b="1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dalam</a:t>
            </a:r>
            <a:r>
              <a:rPr lang="en-US" sz="1400" b="1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b="1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mengefisiensikan</a:t>
            </a:r>
            <a:r>
              <a:rPr lang="en-US" sz="1400" b="1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b="1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waktu</a:t>
            </a:r>
            <a:r>
              <a:rPr lang="en-US" sz="1400" b="1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b="1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dalam</a:t>
            </a:r>
            <a:r>
              <a:rPr lang="en-US" sz="1400" b="1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b="1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menentukan</a:t>
            </a:r>
            <a:r>
              <a:rPr lang="en-US" sz="1400" b="1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b="1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penilaian</a:t>
            </a:r>
            <a:endParaRPr lang="en-US" sz="1400" b="1" dirty="0">
              <a:solidFill>
                <a:srgbClr val="FAF3E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8564110-A60C-48A2-972E-A90A5C5278A3}"/>
              </a:ext>
            </a:extLst>
          </p:cNvPr>
          <p:cNvSpPr txBox="1"/>
          <p:nvPr/>
        </p:nvSpPr>
        <p:spPr>
          <a:xfrm>
            <a:off x="4036004" y="1530903"/>
            <a:ext cx="411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MANFAAT PENELITIAN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74634DD-DAC9-484D-A6C3-0EF0D790863A}"/>
              </a:ext>
            </a:extLst>
          </p:cNvPr>
          <p:cNvGrpSpPr/>
          <p:nvPr/>
        </p:nvGrpSpPr>
        <p:grpSpPr>
          <a:xfrm>
            <a:off x="-530103" y="1132252"/>
            <a:ext cx="1895588" cy="725331"/>
            <a:chOff x="-511538" y="1880722"/>
            <a:chExt cx="1895588" cy="725331"/>
          </a:xfrm>
        </p:grpSpPr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5EDA931E-7CD7-4350-859B-EA7BA290D6C7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>
              <a:hlinkClick r:id="rId3" action="ppaction://hlinksldjump"/>
              <a:extLst>
                <a:ext uri="{FF2B5EF4-FFF2-40B4-BE49-F238E27FC236}">
                  <a16:creationId xmlns:a16="http://schemas.microsoft.com/office/drawing/2014/main" id="{4FBECFFB-E3D7-492E-AC01-1CF4B7F6958C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Latar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</a:p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belakang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074CD6E-A1AF-4234-877B-9136ADFFF3DD}"/>
              </a:ext>
            </a:extLst>
          </p:cNvPr>
          <p:cNvGrpSpPr/>
          <p:nvPr/>
        </p:nvGrpSpPr>
        <p:grpSpPr>
          <a:xfrm>
            <a:off x="-415429" y="5360278"/>
            <a:ext cx="1916280" cy="725331"/>
            <a:chOff x="-532067" y="2716946"/>
            <a:chExt cx="1916280" cy="725331"/>
          </a:xfrm>
        </p:grpSpPr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66CB6C17-EFCC-4A7A-9A4C-B347EC0EF896}"/>
                </a:ext>
              </a:extLst>
            </p:cNvPr>
            <p:cNvSpPr/>
            <p:nvPr/>
          </p:nvSpPr>
          <p:spPr>
            <a:xfrm>
              <a:off x="-532067" y="2716946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hlinkClick r:id="rId4" action="ppaction://hlinksldjump"/>
              <a:extLst>
                <a:ext uri="{FF2B5EF4-FFF2-40B4-BE49-F238E27FC236}">
                  <a16:creationId xmlns:a16="http://schemas.microsoft.com/office/drawing/2014/main" id="{2C0677F2-6DC8-48FE-95C1-B09869C32BE2}"/>
                </a:ext>
              </a:extLst>
            </p:cNvPr>
            <p:cNvSpPr txBox="1"/>
            <p:nvPr/>
          </p:nvSpPr>
          <p:spPr>
            <a:xfrm>
              <a:off x="-250399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Tinjauan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Pustaka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1D33E63-279F-443B-8707-144925C90017}"/>
              </a:ext>
            </a:extLst>
          </p:cNvPr>
          <p:cNvGrpSpPr/>
          <p:nvPr/>
        </p:nvGrpSpPr>
        <p:grpSpPr>
          <a:xfrm>
            <a:off x="-497666" y="1988761"/>
            <a:ext cx="1906755" cy="1554139"/>
            <a:chOff x="-497331" y="3586896"/>
            <a:chExt cx="1906755" cy="1554139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72F216A2-CB1C-48BE-B082-C6AA0C50EAD6}"/>
                </a:ext>
              </a:extLst>
            </p:cNvPr>
            <p:cNvGrpSpPr/>
            <p:nvPr/>
          </p:nvGrpSpPr>
          <p:grpSpPr>
            <a:xfrm>
              <a:off x="-497331" y="3586896"/>
              <a:ext cx="1896765" cy="725331"/>
              <a:chOff x="-497331" y="3586896"/>
              <a:chExt cx="1896765" cy="725331"/>
            </a:xfrm>
          </p:grpSpPr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EABB9280-F51E-4027-A036-B654BA412A62}"/>
                  </a:ext>
                </a:extLst>
              </p:cNvPr>
              <p:cNvSpPr/>
              <p:nvPr/>
            </p:nvSpPr>
            <p:spPr>
              <a:xfrm>
                <a:off x="-497331" y="3586896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648282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extBox 14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F7BD3AE-D504-4D0B-9398-68086E1E9E0F}"/>
                  </a:ext>
                </a:extLst>
              </p:cNvPr>
              <p:cNvSpPr txBox="1"/>
              <p:nvPr/>
            </p:nvSpPr>
            <p:spPr>
              <a:xfrm>
                <a:off x="-235178" y="3646050"/>
                <a:ext cx="16346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Batasan </a:t>
                </a:r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Masalah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2209BA1E-E0C9-40F8-A901-550B81177FDA}"/>
                </a:ext>
              </a:extLst>
            </p:cNvPr>
            <p:cNvSpPr/>
            <p:nvPr/>
          </p:nvSpPr>
          <p:spPr>
            <a:xfrm>
              <a:off x="-470896" y="4415704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hlinkClick r:id="rId4" action="ppaction://hlinksldjump"/>
              <a:extLst>
                <a:ext uri="{FF2B5EF4-FFF2-40B4-BE49-F238E27FC236}">
                  <a16:creationId xmlns:a16="http://schemas.microsoft.com/office/drawing/2014/main" id="{32DF55AE-7B49-44E3-B124-11E9DF2166F6}"/>
                </a:ext>
              </a:extLst>
            </p:cNvPr>
            <p:cNvSpPr txBox="1"/>
            <p:nvPr/>
          </p:nvSpPr>
          <p:spPr>
            <a:xfrm>
              <a:off x="-225188" y="4488445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Rumusan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Masalah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EBC48E2-9609-9B7F-390A-ED442D449952}"/>
              </a:ext>
            </a:extLst>
          </p:cNvPr>
          <p:cNvGrpSpPr/>
          <p:nvPr/>
        </p:nvGrpSpPr>
        <p:grpSpPr>
          <a:xfrm>
            <a:off x="-436425" y="4515744"/>
            <a:ext cx="1881733" cy="725331"/>
            <a:chOff x="-525229" y="2739323"/>
            <a:chExt cx="1881733" cy="7253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9C9BD06-7120-5982-E6BB-3C866FAA03DD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465C5B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hlinkClick r:id="rId6" action="ppaction://hlinksldjump"/>
              <a:extLst>
                <a:ext uri="{FF2B5EF4-FFF2-40B4-BE49-F238E27FC236}">
                  <a16:creationId xmlns:a16="http://schemas.microsoft.com/office/drawing/2014/main" id="{43546143-F8C8-BD15-2598-FE1CB8CE1218}"/>
                </a:ext>
              </a:extLst>
            </p:cNvPr>
            <p:cNvSpPr txBox="1"/>
            <p:nvPr/>
          </p:nvSpPr>
          <p:spPr>
            <a:xfrm>
              <a:off x="-278108" y="2784340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Manfaat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Penelitian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A0E5E3-F561-7058-D7FD-335BABF5371F}"/>
              </a:ext>
            </a:extLst>
          </p:cNvPr>
          <p:cNvGrpSpPr/>
          <p:nvPr/>
        </p:nvGrpSpPr>
        <p:grpSpPr>
          <a:xfrm>
            <a:off x="-450731" y="3653224"/>
            <a:ext cx="1909442" cy="725331"/>
            <a:chOff x="-525229" y="2739323"/>
            <a:chExt cx="1909442" cy="72533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06690FF-2B10-3744-4078-7CACE42E4122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hlinkClick r:id="rId4" action="ppaction://hlinksldjump"/>
              <a:extLst>
                <a:ext uri="{FF2B5EF4-FFF2-40B4-BE49-F238E27FC236}">
                  <a16:creationId xmlns:a16="http://schemas.microsoft.com/office/drawing/2014/main" id="{0B57663C-E9EC-0D70-9957-ECB307471270}"/>
                </a:ext>
              </a:extLst>
            </p:cNvPr>
            <p:cNvSpPr txBox="1"/>
            <p:nvPr/>
          </p:nvSpPr>
          <p:spPr>
            <a:xfrm>
              <a:off x="-250399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Tujuan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Penelitian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7" name="Rectangle: Rounded Corners 16">
            <a:hlinkClick r:id="rId7" action="ppaction://hlinksldjump"/>
            <a:extLst>
              <a:ext uri="{FF2B5EF4-FFF2-40B4-BE49-F238E27FC236}">
                <a16:creationId xmlns:a16="http://schemas.microsoft.com/office/drawing/2014/main" id="{6CD3FDC2-BB2D-93A6-BBAF-0085224A6F62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18" name="Rectangle: Rounded Corners 17">
            <a:hlinkClick r:id="rId3" action="ppaction://hlinksldjump"/>
            <a:extLst>
              <a:ext uri="{FF2B5EF4-FFF2-40B4-BE49-F238E27FC236}">
                <a16:creationId xmlns:a16="http://schemas.microsoft.com/office/drawing/2014/main" id="{D22F6B99-8497-6FCC-DB89-6AB59A359620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 &amp; 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9" name="Rectangle: Rounded Corners 18">
            <a:hlinkClick r:id="rId8" action="ppaction://hlinksldjump"/>
            <a:extLst>
              <a:ext uri="{FF2B5EF4-FFF2-40B4-BE49-F238E27FC236}">
                <a16:creationId xmlns:a16="http://schemas.microsoft.com/office/drawing/2014/main" id="{1BE4DC4A-6054-58C4-CB72-A3EE3663E9D4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0" name="Rectangle: Rounded Corners 19">
            <a:hlinkClick r:id="rId9" action="ppaction://hlinksldjump"/>
            <a:extLst>
              <a:ext uri="{FF2B5EF4-FFF2-40B4-BE49-F238E27FC236}">
                <a16:creationId xmlns:a16="http://schemas.microsoft.com/office/drawing/2014/main" id="{BFEF5C9D-6969-0754-F458-4E3029AC8BF5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4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1" name="Rectangle: Rounded Corners 20">
            <a:hlinkClick r:id="" action="ppaction://noaction"/>
            <a:extLst>
              <a:ext uri="{FF2B5EF4-FFF2-40B4-BE49-F238E27FC236}">
                <a16:creationId xmlns:a16="http://schemas.microsoft.com/office/drawing/2014/main" id="{B66DAEAE-E196-26EB-91E9-5CAD234A7DA7}"/>
              </a:ext>
            </a:extLst>
          </p:cNvPr>
          <p:cNvSpPr/>
          <p:nvPr/>
        </p:nvSpPr>
        <p:spPr>
          <a:xfrm>
            <a:off x="6709935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5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Rectangle: Rounded Corners 21">
            <a:hlinkClick r:id="" action="ppaction://noaction"/>
            <a:extLst>
              <a:ext uri="{FF2B5EF4-FFF2-40B4-BE49-F238E27FC236}">
                <a16:creationId xmlns:a16="http://schemas.microsoft.com/office/drawing/2014/main" id="{13CCB2C0-23C7-20E2-19A4-3D96DF1EEF72}"/>
              </a:ext>
            </a:extLst>
          </p:cNvPr>
          <p:cNvSpPr/>
          <p:nvPr/>
        </p:nvSpPr>
        <p:spPr>
          <a:xfrm>
            <a:off x="8209692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6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pic>
        <p:nvPicPr>
          <p:cNvPr id="23" name="Picture 22" descr="LOGO STMIK Transparan (Terbaru)">
            <a:extLst>
              <a:ext uri="{FF2B5EF4-FFF2-40B4-BE49-F238E27FC236}">
                <a16:creationId xmlns:a16="http://schemas.microsoft.com/office/drawing/2014/main" id="{3A2D8C98-B8F3-0817-9AAD-A9AA561C6F0E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 bwMode="auto">
          <a:xfrm>
            <a:off x="10276275" y="325813"/>
            <a:ext cx="707236" cy="74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238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2" grpId="0"/>
      <p:bldP spid="1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885817" y="983673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AD6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88564110-A60C-48A2-972E-A90A5C5278A3}"/>
              </a:ext>
            </a:extLst>
          </p:cNvPr>
          <p:cNvSpPr txBox="1"/>
          <p:nvPr/>
        </p:nvSpPr>
        <p:spPr>
          <a:xfrm>
            <a:off x="3753516" y="1597792"/>
            <a:ext cx="411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b="1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Tinjauan</a:t>
            </a:r>
            <a:r>
              <a:rPr lang="en-US" sz="2400" b="1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Pustaka</a:t>
            </a:r>
          </a:p>
        </p:txBody>
      </p:sp>
      <p:sp>
        <p:nvSpPr>
          <p:cNvPr id="17" name="Rectangle: Rounded Corners 16">
            <a:hlinkClick r:id="rId2" action="ppaction://hlinksldjump"/>
            <a:extLst>
              <a:ext uri="{FF2B5EF4-FFF2-40B4-BE49-F238E27FC236}">
                <a16:creationId xmlns:a16="http://schemas.microsoft.com/office/drawing/2014/main" id="{6CD3FDC2-BB2D-93A6-BBAF-0085224A6F62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18" name="Rectangle: Rounded Corners 17">
            <a:hlinkClick r:id="rId3" action="ppaction://hlinksldjump"/>
            <a:extLst>
              <a:ext uri="{FF2B5EF4-FFF2-40B4-BE49-F238E27FC236}">
                <a16:creationId xmlns:a16="http://schemas.microsoft.com/office/drawing/2014/main" id="{D22F6B99-8497-6FCC-DB89-6AB59A359620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 &amp; 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9" name="Rectangle: Rounded Corners 18">
            <a:hlinkClick r:id="rId4" action="ppaction://hlinksldjump"/>
            <a:extLst>
              <a:ext uri="{FF2B5EF4-FFF2-40B4-BE49-F238E27FC236}">
                <a16:creationId xmlns:a16="http://schemas.microsoft.com/office/drawing/2014/main" id="{1BE4DC4A-6054-58C4-CB72-A3EE3663E9D4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0" name="Rectangle: Rounded Corners 19">
            <a:hlinkClick r:id="rId5" action="ppaction://hlinksldjump"/>
            <a:extLst>
              <a:ext uri="{FF2B5EF4-FFF2-40B4-BE49-F238E27FC236}">
                <a16:creationId xmlns:a16="http://schemas.microsoft.com/office/drawing/2014/main" id="{BFEF5C9D-6969-0754-F458-4E3029AC8BF5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4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1" name="Rectangle: Rounded Corners 20">
            <a:hlinkClick r:id="" action="ppaction://noaction"/>
            <a:extLst>
              <a:ext uri="{FF2B5EF4-FFF2-40B4-BE49-F238E27FC236}">
                <a16:creationId xmlns:a16="http://schemas.microsoft.com/office/drawing/2014/main" id="{B66DAEAE-E196-26EB-91E9-5CAD234A7DA7}"/>
              </a:ext>
            </a:extLst>
          </p:cNvPr>
          <p:cNvSpPr/>
          <p:nvPr/>
        </p:nvSpPr>
        <p:spPr>
          <a:xfrm>
            <a:off x="6709935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5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Rectangle: Rounded Corners 21">
            <a:hlinkClick r:id="" action="ppaction://noaction"/>
            <a:extLst>
              <a:ext uri="{FF2B5EF4-FFF2-40B4-BE49-F238E27FC236}">
                <a16:creationId xmlns:a16="http://schemas.microsoft.com/office/drawing/2014/main" id="{13CCB2C0-23C7-20E2-19A4-3D96DF1EEF72}"/>
              </a:ext>
            </a:extLst>
          </p:cNvPr>
          <p:cNvSpPr/>
          <p:nvPr/>
        </p:nvSpPr>
        <p:spPr>
          <a:xfrm>
            <a:off x="8209692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6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172DA7-BBB3-83FE-B356-46A2F1529A7A}"/>
              </a:ext>
            </a:extLst>
          </p:cNvPr>
          <p:cNvGrpSpPr/>
          <p:nvPr/>
        </p:nvGrpSpPr>
        <p:grpSpPr>
          <a:xfrm>
            <a:off x="-217194" y="5335109"/>
            <a:ext cx="1876192" cy="725331"/>
            <a:chOff x="-491979" y="2739323"/>
            <a:chExt cx="1876192" cy="725331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960E627-5654-C831-95FA-45CDF80C72B8}"/>
                </a:ext>
              </a:extLst>
            </p:cNvPr>
            <p:cNvSpPr/>
            <p:nvPr/>
          </p:nvSpPr>
          <p:spPr>
            <a:xfrm>
              <a:off x="-49197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465C5B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hlinkClick r:id="rId6" action="ppaction://hlinksldjump"/>
              <a:extLst>
                <a:ext uri="{FF2B5EF4-FFF2-40B4-BE49-F238E27FC236}">
                  <a16:creationId xmlns:a16="http://schemas.microsoft.com/office/drawing/2014/main" id="{98296B14-DAA4-2395-C321-0BBD6CED6F53}"/>
                </a:ext>
              </a:extLst>
            </p:cNvPr>
            <p:cNvSpPr txBox="1"/>
            <p:nvPr/>
          </p:nvSpPr>
          <p:spPr>
            <a:xfrm>
              <a:off x="-250399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Tinajauan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Pustaka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7D06683-EFF8-D88F-8148-A6C2953886B4}"/>
              </a:ext>
            </a:extLst>
          </p:cNvPr>
          <p:cNvSpPr txBox="1"/>
          <p:nvPr/>
        </p:nvSpPr>
        <p:spPr>
          <a:xfrm>
            <a:off x="1811314" y="1301889"/>
            <a:ext cx="2340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3200" b="1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en-US" sz="2400" b="1" dirty="0">
              <a:solidFill>
                <a:srgbClr val="FAF3E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FB90D8E-B3B7-5F95-20AA-62E66419B37E}"/>
              </a:ext>
            </a:extLst>
          </p:cNvPr>
          <p:cNvGrpSpPr/>
          <p:nvPr/>
        </p:nvGrpSpPr>
        <p:grpSpPr>
          <a:xfrm>
            <a:off x="-314792" y="1150300"/>
            <a:ext cx="1895588" cy="725331"/>
            <a:chOff x="-511538" y="1880722"/>
            <a:chExt cx="1895588" cy="725331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49193EE-74D9-A1FA-7D2D-6EE2FFD75759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hlinkClick r:id="rId3" action="ppaction://hlinksldjump"/>
              <a:extLst>
                <a:ext uri="{FF2B5EF4-FFF2-40B4-BE49-F238E27FC236}">
                  <a16:creationId xmlns:a16="http://schemas.microsoft.com/office/drawing/2014/main" id="{F6B73CD7-E9EA-6CF9-FAB2-C7F5CCDEE8C2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Latar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</a:p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belakang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EFF3534-572D-B120-71D1-9B6E0B534647}"/>
              </a:ext>
            </a:extLst>
          </p:cNvPr>
          <p:cNvGrpSpPr/>
          <p:nvPr/>
        </p:nvGrpSpPr>
        <p:grpSpPr>
          <a:xfrm>
            <a:off x="-282355" y="2006809"/>
            <a:ext cx="1906755" cy="1554139"/>
            <a:chOff x="-497331" y="3586896"/>
            <a:chExt cx="1906755" cy="1554139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59BD736-C6D3-966F-4619-8F42B62CFCF1}"/>
                </a:ext>
              </a:extLst>
            </p:cNvPr>
            <p:cNvGrpSpPr/>
            <p:nvPr/>
          </p:nvGrpSpPr>
          <p:grpSpPr>
            <a:xfrm>
              <a:off x="-497331" y="3586896"/>
              <a:ext cx="1896765" cy="725331"/>
              <a:chOff x="-497331" y="3586896"/>
              <a:chExt cx="1896765" cy="725331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074BB31E-11BE-E4D3-F505-93CD774B92DB}"/>
                  </a:ext>
                </a:extLst>
              </p:cNvPr>
              <p:cNvSpPr/>
              <p:nvPr/>
            </p:nvSpPr>
            <p:spPr>
              <a:xfrm>
                <a:off x="-497331" y="3586896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648282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68AB603F-52FE-DB90-D149-EDCB74B2D854}"/>
                  </a:ext>
                </a:extLst>
              </p:cNvPr>
              <p:cNvSpPr txBox="1"/>
              <p:nvPr/>
            </p:nvSpPr>
            <p:spPr>
              <a:xfrm>
                <a:off x="-235178" y="3646050"/>
                <a:ext cx="16346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Batasan </a:t>
                </a:r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Masalah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8A3B721A-6CD0-60B5-FCFC-2EB2530D9A1D}"/>
                </a:ext>
              </a:extLst>
            </p:cNvPr>
            <p:cNvSpPr/>
            <p:nvPr/>
          </p:nvSpPr>
          <p:spPr>
            <a:xfrm>
              <a:off x="-470896" y="4415704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hlinkClick r:id="rId6" action="ppaction://hlinksldjump"/>
              <a:extLst>
                <a:ext uri="{FF2B5EF4-FFF2-40B4-BE49-F238E27FC236}">
                  <a16:creationId xmlns:a16="http://schemas.microsoft.com/office/drawing/2014/main" id="{1DE69B82-3A89-3EFA-812A-B30823D75157}"/>
                </a:ext>
              </a:extLst>
            </p:cNvPr>
            <p:cNvSpPr txBox="1"/>
            <p:nvPr/>
          </p:nvSpPr>
          <p:spPr>
            <a:xfrm>
              <a:off x="-225188" y="4488445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Rumusan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Masalah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3D7AC57-9557-F71E-144A-49F8C4C88BB2}"/>
              </a:ext>
            </a:extLst>
          </p:cNvPr>
          <p:cNvGrpSpPr/>
          <p:nvPr/>
        </p:nvGrpSpPr>
        <p:grpSpPr>
          <a:xfrm>
            <a:off x="-235418" y="3671272"/>
            <a:ext cx="1909442" cy="725331"/>
            <a:chOff x="-525229" y="2739323"/>
            <a:chExt cx="1909442" cy="725331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F1161D51-C801-5FB1-8275-E4D0CEC4AF0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hlinkClick r:id="rId6" action="ppaction://hlinksldjump"/>
              <a:extLst>
                <a:ext uri="{FF2B5EF4-FFF2-40B4-BE49-F238E27FC236}">
                  <a16:creationId xmlns:a16="http://schemas.microsoft.com/office/drawing/2014/main" id="{A4877BA3-C29C-17C5-71E2-3D7062DE107A}"/>
                </a:ext>
              </a:extLst>
            </p:cNvPr>
            <p:cNvSpPr txBox="1"/>
            <p:nvPr/>
          </p:nvSpPr>
          <p:spPr>
            <a:xfrm>
              <a:off x="-250399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Tujuan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Penelitian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D4B9E6D-B64F-0F16-2BA8-272B78088726}"/>
              </a:ext>
            </a:extLst>
          </p:cNvPr>
          <p:cNvGrpSpPr/>
          <p:nvPr/>
        </p:nvGrpSpPr>
        <p:grpSpPr>
          <a:xfrm>
            <a:off x="-200892" y="4475059"/>
            <a:ext cx="1909442" cy="725331"/>
            <a:chOff x="-525229" y="2739323"/>
            <a:chExt cx="1909442" cy="725331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AD63B3E0-13F3-A302-3C8F-B76BA4D465F0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hlinkClick r:id="rId6" action="ppaction://hlinksldjump"/>
              <a:extLst>
                <a:ext uri="{FF2B5EF4-FFF2-40B4-BE49-F238E27FC236}">
                  <a16:creationId xmlns:a16="http://schemas.microsoft.com/office/drawing/2014/main" id="{5DCFF44A-43B7-E182-BD73-24801D7E08B3}"/>
                </a:ext>
              </a:extLst>
            </p:cNvPr>
            <p:cNvSpPr txBox="1"/>
            <p:nvPr/>
          </p:nvSpPr>
          <p:spPr>
            <a:xfrm>
              <a:off x="-250399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Manfaat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Penelitian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92" name="Flowchart: Delay 91">
            <a:extLst>
              <a:ext uri="{FF2B5EF4-FFF2-40B4-BE49-F238E27FC236}">
                <a16:creationId xmlns:a16="http://schemas.microsoft.com/office/drawing/2014/main" id="{7E582D39-4CE8-CD2B-6DEF-0CFF6F528072}"/>
              </a:ext>
            </a:extLst>
          </p:cNvPr>
          <p:cNvSpPr/>
          <p:nvPr/>
        </p:nvSpPr>
        <p:spPr>
          <a:xfrm rot="5400000" flipV="1">
            <a:off x="1818201" y="3375750"/>
            <a:ext cx="2078462" cy="1882557"/>
          </a:xfrm>
          <a:prstGeom prst="flowChartDelay">
            <a:avLst/>
          </a:prstGeom>
          <a:solidFill>
            <a:srgbClr val="F4E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F3EC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E639F8D-FF2A-706A-9D61-B99E6AD3B593}"/>
              </a:ext>
            </a:extLst>
          </p:cNvPr>
          <p:cNvSpPr txBox="1"/>
          <p:nvPr/>
        </p:nvSpPr>
        <p:spPr>
          <a:xfrm>
            <a:off x="1998179" y="3303230"/>
            <a:ext cx="17092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Sistem</a:t>
            </a:r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yang </a:t>
            </a:r>
            <a:r>
              <a:rPr lang="en-US" sz="1400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bertujuan</a:t>
            </a:r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untuk</a:t>
            </a:r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membantu</a:t>
            </a:r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dalam</a:t>
            </a:r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pengambilan</a:t>
            </a:r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keputusan</a:t>
            </a:r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dengan</a:t>
            </a:r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memanfaatkan</a:t>
            </a:r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data dan model </a:t>
            </a:r>
            <a:r>
              <a:rPr lang="en-US" sz="1400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tertentu</a:t>
            </a:r>
            <a:endParaRPr lang="en-US" sz="1400" dirty="0">
              <a:solidFill>
                <a:srgbClr val="5B3A1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77316C46-FE7F-875F-B923-79332465CD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71389"/>
          <a:stretch/>
        </p:blipFill>
        <p:spPr>
          <a:xfrm rot="13990065" flipH="1">
            <a:off x="1287409" y="4412267"/>
            <a:ext cx="2009124" cy="1149640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25BB3283-A58C-37D1-6B3C-25814B0E01D8}"/>
              </a:ext>
            </a:extLst>
          </p:cNvPr>
          <p:cNvSpPr txBox="1"/>
          <p:nvPr/>
        </p:nvSpPr>
        <p:spPr>
          <a:xfrm>
            <a:off x="1309806" y="2417749"/>
            <a:ext cx="2819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AF3EC"/>
                </a:solidFill>
                <a:latin typeface="Baguet Script" panose="00000500000000000000" pitchFamily="2" charset="0"/>
                <a:cs typeface="Aharoni" panose="02010803020104030203" pitchFamily="2" charset="-79"/>
              </a:rPr>
              <a:t>Sistem</a:t>
            </a:r>
            <a:r>
              <a:rPr lang="en-US" sz="2400" b="1" dirty="0">
                <a:solidFill>
                  <a:srgbClr val="FAF3EC"/>
                </a:solidFill>
                <a:latin typeface="Baguet Script" panose="00000500000000000000" pitchFamily="2" charset="0"/>
                <a:cs typeface="Aharoni" panose="02010803020104030203" pitchFamily="2" charset="-79"/>
              </a:rPr>
              <a:t> </a:t>
            </a:r>
            <a:r>
              <a:rPr lang="en-US" sz="2400" b="1" dirty="0" err="1">
                <a:solidFill>
                  <a:srgbClr val="FAF3EC"/>
                </a:solidFill>
                <a:latin typeface="Baguet Script" panose="00000500000000000000" pitchFamily="2" charset="0"/>
                <a:cs typeface="Aharoni" panose="02010803020104030203" pitchFamily="2" charset="-79"/>
              </a:rPr>
              <a:t>Pendukung</a:t>
            </a:r>
            <a:r>
              <a:rPr lang="en-US" sz="2400" b="1" dirty="0">
                <a:solidFill>
                  <a:srgbClr val="FAF3EC"/>
                </a:solidFill>
                <a:latin typeface="Baguet Script" panose="00000500000000000000" pitchFamily="2" charset="0"/>
                <a:cs typeface="Aharoni" panose="02010803020104030203" pitchFamily="2" charset="-79"/>
              </a:rPr>
              <a:t> Keputusan</a:t>
            </a:r>
          </a:p>
        </p:txBody>
      </p:sp>
      <p:sp>
        <p:nvSpPr>
          <p:cNvPr id="124" name="Flowchart: Delay 123">
            <a:extLst>
              <a:ext uri="{FF2B5EF4-FFF2-40B4-BE49-F238E27FC236}">
                <a16:creationId xmlns:a16="http://schemas.microsoft.com/office/drawing/2014/main" id="{27DFA341-23BD-93F1-05DA-4FB0712D95F3}"/>
              </a:ext>
            </a:extLst>
          </p:cNvPr>
          <p:cNvSpPr/>
          <p:nvPr/>
        </p:nvSpPr>
        <p:spPr>
          <a:xfrm rot="5400000" flipV="1">
            <a:off x="4258778" y="3378526"/>
            <a:ext cx="2078462" cy="1882557"/>
          </a:xfrm>
          <a:prstGeom prst="flowChartDelay">
            <a:avLst/>
          </a:prstGeom>
          <a:solidFill>
            <a:srgbClr val="F4E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F3EC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F5A810A-7744-BD4A-7E4D-3B6476B7DA24}"/>
              </a:ext>
            </a:extLst>
          </p:cNvPr>
          <p:cNvSpPr txBox="1"/>
          <p:nvPr/>
        </p:nvSpPr>
        <p:spPr>
          <a:xfrm>
            <a:off x="4438774" y="3289380"/>
            <a:ext cx="17092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Metode</a:t>
            </a:r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moora</a:t>
            </a:r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merupakan</a:t>
            </a:r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metode</a:t>
            </a:r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yang </a:t>
            </a:r>
            <a:r>
              <a:rPr lang="en-US" sz="1400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sederhana</a:t>
            </a:r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namun</a:t>
            </a:r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i="1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output </a:t>
            </a:r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yang </a:t>
            </a:r>
            <a:r>
              <a:rPr lang="en-US" sz="1400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dihasilkan</a:t>
            </a:r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dapat</a:t>
            </a:r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membantu</a:t>
            </a:r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proses </a:t>
            </a:r>
            <a:r>
              <a:rPr lang="en-US" sz="1400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pengambilan</a:t>
            </a:r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keputusan</a:t>
            </a:r>
            <a:endParaRPr lang="en-US" sz="1400" i="1" dirty="0">
              <a:solidFill>
                <a:srgbClr val="5B3A1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3A1F341-BFDB-AD0D-DD06-878E96D9D94A}"/>
              </a:ext>
            </a:extLst>
          </p:cNvPr>
          <p:cNvSpPr txBox="1"/>
          <p:nvPr/>
        </p:nvSpPr>
        <p:spPr>
          <a:xfrm>
            <a:off x="3867137" y="2422324"/>
            <a:ext cx="2819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AF3EC"/>
                </a:solidFill>
                <a:latin typeface="Baguet Script" panose="00000500000000000000" pitchFamily="2" charset="0"/>
                <a:cs typeface="Aharoni" panose="02010803020104030203" pitchFamily="2" charset="-79"/>
              </a:rPr>
              <a:t>Metode</a:t>
            </a:r>
            <a:r>
              <a:rPr lang="en-US" sz="2400" b="1" dirty="0">
                <a:solidFill>
                  <a:srgbClr val="FAF3EC"/>
                </a:solidFill>
                <a:latin typeface="Baguet Script" panose="00000500000000000000" pitchFamily="2" charset="0"/>
                <a:cs typeface="Aharoni" panose="02010803020104030203" pitchFamily="2" charset="-79"/>
              </a:rPr>
              <a:t> MOORA</a:t>
            </a:r>
          </a:p>
        </p:txBody>
      </p:sp>
      <p:sp>
        <p:nvSpPr>
          <p:cNvPr id="127" name="Flowchart: Delay 126">
            <a:extLst>
              <a:ext uri="{FF2B5EF4-FFF2-40B4-BE49-F238E27FC236}">
                <a16:creationId xmlns:a16="http://schemas.microsoft.com/office/drawing/2014/main" id="{79559A3F-FF2E-92AB-C092-B1A7B21F8169}"/>
              </a:ext>
            </a:extLst>
          </p:cNvPr>
          <p:cNvSpPr/>
          <p:nvPr/>
        </p:nvSpPr>
        <p:spPr>
          <a:xfrm rot="5400000" flipV="1">
            <a:off x="6769375" y="3387333"/>
            <a:ext cx="2078462" cy="1882557"/>
          </a:xfrm>
          <a:prstGeom prst="flowChartDelay">
            <a:avLst/>
          </a:prstGeom>
          <a:solidFill>
            <a:srgbClr val="F4E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F3EC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4B2D10A-A399-F0B9-ADD4-2973503BF490}"/>
              </a:ext>
            </a:extLst>
          </p:cNvPr>
          <p:cNvSpPr txBox="1"/>
          <p:nvPr/>
        </p:nvSpPr>
        <p:spPr>
          <a:xfrm>
            <a:off x="6661595" y="3604033"/>
            <a:ext cx="22521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UML:</a:t>
            </a:r>
          </a:p>
          <a:p>
            <a:pPr algn="ctr"/>
            <a:r>
              <a:rPr lang="en-US" sz="1400" i="1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Usecase</a:t>
            </a:r>
            <a:r>
              <a:rPr lang="en-US" sz="1400" i="1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Diagram</a:t>
            </a:r>
          </a:p>
          <a:p>
            <a:pPr algn="ctr"/>
            <a:r>
              <a:rPr lang="en-US" sz="1400" i="1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Activity Diagram</a:t>
            </a:r>
          </a:p>
          <a:p>
            <a:pPr algn="ctr"/>
            <a:r>
              <a:rPr lang="en-US" sz="1400" i="1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Class Diagram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5D2DA94-234C-A078-CE01-1D74179BE1C8}"/>
              </a:ext>
            </a:extLst>
          </p:cNvPr>
          <p:cNvSpPr txBox="1"/>
          <p:nvPr/>
        </p:nvSpPr>
        <p:spPr>
          <a:xfrm>
            <a:off x="6377732" y="2430346"/>
            <a:ext cx="2819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AF3EC"/>
                </a:solidFill>
                <a:latin typeface="Baguet Script" panose="00000500000000000000" pitchFamily="2" charset="0"/>
                <a:cs typeface="Aharoni" panose="02010803020104030203" pitchFamily="2" charset="-79"/>
              </a:rPr>
              <a:t>Permodelan</a:t>
            </a:r>
            <a:r>
              <a:rPr lang="en-US" sz="2400" b="1" dirty="0">
                <a:solidFill>
                  <a:srgbClr val="FAF3EC"/>
                </a:solidFill>
                <a:latin typeface="Baguet Script" panose="00000500000000000000" pitchFamily="2" charset="0"/>
                <a:cs typeface="Aharoni" panose="02010803020104030203" pitchFamily="2" charset="-79"/>
              </a:rPr>
              <a:t> </a:t>
            </a:r>
            <a:r>
              <a:rPr lang="en-US" sz="2400" b="1" dirty="0" err="1">
                <a:solidFill>
                  <a:srgbClr val="FAF3EC"/>
                </a:solidFill>
                <a:latin typeface="Baguet Script" panose="00000500000000000000" pitchFamily="2" charset="0"/>
                <a:cs typeface="Aharoni" panose="02010803020104030203" pitchFamily="2" charset="-79"/>
              </a:rPr>
              <a:t>Sistem</a:t>
            </a:r>
            <a:endParaRPr lang="en-US" sz="2400" b="1" dirty="0">
              <a:solidFill>
                <a:srgbClr val="FAF3EC"/>
              </a:solidFill>
              <a:latin typeface="Baguet Script" panose="000005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130" name="Flowchart: Delay 129">
            <a:extLst>
              <a:ext uri="{FF2B5EF4-FFF2-40B4-BE49-F238E27FC236}">
                <a16:creationId xmlns:a16="http://schemas.microsoft.com/office/drawing/2014/main" id="{5989966E-19F6-DF0A-0612-9B5B70F226C3}"/>
              </a:ext>
            </a:extLst>
          </p:cNvPr>
          <p:cNvSpPr/>
          <p:nvPr/>
        </p:nvSpPr>
        <p:spPr>
          <a:xfrm rot="5400000" flipV="1">
            <a:off x="8991210" y="3363272"/>
            <a:ext cx="2078462" cy="1882557"/>
          </a:xfrm>
          <a:prstGeom prst="flowChartDelay">
            <a:avLst/>
          </a:prstGeom>
          <a:solidFill>
            <a:srgbClr val="F4E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F3EC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0C129F4-4BAB-2050-C60A-E08416EB79FF}"/>
              </a:ext>
            </a:extLst>
          </p:cNvPr>
          <p:cNvSpPr txBox="1"/>
          <p:nvPr/>
        </p:nvSpPr>
        <p:spPr>
          <a:xfrm>
            <a:off x="8883429" y="3579971"/>
            <a:ext cx="22521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Microsoft Visual </a:t>
            </a:r>
          </a:p>
          <a:p>
            <a:pPr algn="ctr"/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Studio 2010</a:t>
            </a:r>
          </a:p>
          <a:p>
            <a:pPr algn="ctr"/>
            <a:r>
              <a:rPr lang="en-US" sz="1400" i="1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Microsoft Access</a:t>
            </a:r>
          </a:p>
          <a:p>
            <a:pPr algn="ctr"/>
            <a:r>
              <a:rPr lang="en-US" sz="1400" i="1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Crystal Report</a:t>
            </a:r>
          </a:p>
          <a:p>
            <a:pPr algn="ctr"/>
            <a:r>
              <a:rPr lang="en-US" sz="1400" i="1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Draw.io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5845EF8-A24A-D9ED-E0BA-1FFD65A1EB79}"/>
              </a:ext>
            </a:extLst>
          </p:cNvPr>
          <p:cNvSpPr txBox="1"/>
          <p:nvPr/>
        </p:nvSpPr>
        <p:spPr>
          <a:xfrm>
            <a:off x="8599566" y="2406284"/>
            <a:ext cx="2819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AF3EC"/>
                </a:solidFill>
                <a:latin typeface="Baguet Script" panose="00000500000000000000" pitchFamily="2" charset="0"/>
                <a:cs typeface="Aharoni" panose="02010803020104030203" pitchFamily="2" charset="-79"/>
              </a:rPr>
              <a:t>Aplikasi</a:t>
            </a:r>
            <a:endParaRPr lang="en-US" sz="2400" b="1" dirty="0">
              <a:solidFill>
                <a:srgbClr val="FAF3EC"/>
              </a:solidFill>
              <a:latin typeface="Baguet Script" panose="00000500000000000000" pitchFamily="2" charset="0"/>
              <a:cs typeface="Aharoni" panose="02010803020104030203" pitchFamily="2" charset="-79"/>
            </a:endParaRPr>
          </a:p>
          <a:p>
            <a:pPr algn="ctr"/>
            <a:r>
              <a:rPr lang="en-US" sz="2400" b="1" dirty="0" err="1">
                <a:solidFill>
                  <a:srgbClr val="FAF3EC"/>
                </a:solidFill>
                <a:latin typeface="Baguet Script" panose="00000500000000000000" pitchFamily="2" charset="0"/>
                <a:cs typeface="Aharoni" panose="02010803020104030203" pitchFamily="2" charset="-79"/>
              </a:rPr>
              <a:t>Pendukung</a:t>
            </a:r>
            <a:endParaRPr lang="en-US" sz="2400" b="1" dirty="0">
              <a:solidFill>
                <a:srgbClr val="FAF3EC"/>
              </a:solidFill>
              <a:latin typeface="Baguet Script" panose="00000500000000000000" pitchFamily="2" charset="0"/>
              <a:cs typeface="Aharoni" panose="02010803020104030203" pitchFamily="2" charset="-79"/>
            </a:endParaRP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EF72735F-9133-6C46-B02E-8BB16434DC9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71389"/>
          <a:stretch/>
        </p:blipFill>
        <p:spPr>
          <a:xfrm rot="7189141">
            <a:off x="9631992" y="4501825"/>
            <a:ext cx="1936572" cy="1108125"/>
          </a:xfrm>
          <a:prstGeom prst="rect">
            <a:avLst/>
          </a:prstGeom>
        </p:spPr>
      </p:pic>
      <p:pic>
        <p:nvPicPr>
          <p:cNvPr id="2" name="Picture 1" descr="LOGO STMIK Transparan (Terbaru)">
            <a:extLst>
              <a:ext uri="{FF2B5EF4-FFF2-40B4-BE49-F238E27FC236}">
                <a16:creationId xmlns:a16="http://schemas.microsoft.com/office/drawing/2014/main" id="{E63F6F18-21ED-F9EE-E75D-757DB5C0D264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 bwMode="auto">
          <a:xfrm>
            <a:off x="10312861" y="312295"/>
            <a:ext cx="707236" cy="74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688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26" grpId="0"/>
      <p:bldP spid="92" grpId="0" animBg="1"/>
      <p:bldP spid="117" grpId="0"/>
      <p:bldP spid="120" grpId="0"/>
      <p:bldP spid="124" grpId="0" animBg="1"/>
      <p:bldP spid="125" grpId="0"/>
      <p:bldP spid="126" grpId="0"/>
      <p:bldP spid="127" grpId="0" animBg="1"/>
      <p:bldP spid="128" grpId="0"/>
      <p:bldP spid="129" grpId="0"/>
      <p:bldP spid="130" grpId="0" animBg="1"/>
      <p:bldP spid="131" grpId="0"/>
      <p:bldP spid="1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85798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DEA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3ADDC3F-0987-4479-80DB-720E009C86DB}"/>
              </a:ext>
            </a:extLst>
          </p:cNvPr>
          <p:cNvGrpSpPr/>
          <p:nvPr/>
        </p:nvGrpSpPr>
        <p:grpSpPr>
          <a:xfrm>
            <a:off x="-509746" y="1979987"/>
            <a:ext cx="1934653" cy="3260313"/>
            <a:chOff x="-525229" y="1548210"/>
            <a:chExt cx="1934653" cy="3260313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C52795D-8EDF-4312-91B8-C9C7AA75E8FD}"/>
                </a:ext>
              </a:extLst>
            </p:cNvPr>
            <p:cNvGrpSpPr/>
            <p:nvPr/>
          </p:nvGrpSpPr>
          <p:grpSpPr>
            <a:xfrm>
              <a:off x="-511538" y="1548210"/>
              <a:ext cx="1895588" cy="725331"/>
              <a:chOff x="-511538" y="1880722"/>
              <a:chExt cx="1895588" cy="725331"/>
            </a:xfrm>
          </p:grpSpPr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182FA448-2158-4285-998B-B7868137613F}"/>
                  </a:ext>
                </a:extLst>
              </p:cNvPr>
              <p:cNvSpPr/>
              <p:nvPr/>
            </p:nvSpPr>
            <p:spPr>
              <a:xfrm>
                <a:off x="-511538" y="1880722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5B3A11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TextBox 102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57C8A750-6B37-4985-9AC4-F7802E33B6DB}"/>
                  </a:ext>
                </a:extLst>
              </p:cNvPr>
              <p:cNvSpPr txBox="1"/>
              <p:nvPr/>
            </p:nvSpPr>
            <p:spPr>
              <a:xfrm>
                <a:off x="-250562" y="1939593"/>
                <a:ext cx="16346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Metodologi</a:t>
                </a:r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Penelitian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4252551-118A-4B86-A449-7C63A90C3D76}"/>
                </a:ext>
              </a:extLst>
            </p:cNvPr>
            <p:cNvGrpSpPr/>
            <p:nvPr/>
          </p:nvGrpSpPr>
          <p:grpSpPr>
            <a:xfrm>
              <a:off x="-525229" y="2406811"/>
              <a:ext cx="1909442" cy="725331"/>
              <a:chOff x="-525229" y="2739323"/>
              <a:chExt cx="1909442" cy="725331"/>
            </a:xfrm>
          </p:grpSpPr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D7A83F22-6932-488F-87AC-3DCAF8018ACC}"/>
                  </a:ext>
                </a:extLst>
              </p:cNvPr>
              <p:cNvSpPr/>
              <p:nvPr/>
            </p:nvSpPr>
            <p:spPr>
              <a:xfrm>
                <a:off x="-525229" y="2739323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AD6534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F9E32D9-0FFB-4183-9730-2A96404B31F8}"/>
                  </a:ext>
                </a:extLst>
              </p:cNvPr>
              <p:cNvSpPr txBox="1"/>
              <p:nvPr/>
            </p:nvSpPr>
            <p:spPr>
              <a:xfrm>
                <a:off x="-250399" y="2825903"/>
                <a:ext cx="16346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Data</a:t>
                </a:r>
              </a:p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Penilaian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9661150-F2CE-41F5-A95C-EBE1632D6FE6}"/>
                </a:ext>
              </a:extLst>
            </p:cNvPr>
            <p:cNvGrpSpPr/>
            <p:nvPr/>
          </p:nvGrpSpPr>
          <p:grpSpPr>
            <a:xfrm>
              <a:off x="-497331" y="3254384"/>
              <a:ext cx="1906755" cy="1554139"/>
              <a:chOff x="-497331" y="3586896"/>
              <a:chExt cx="1906755" cy="1554139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9F9E5802-B3EE-4764-9208-572CB953603C}"/>
                  </a:ext>
                </a:extLst>
              </p:cNvPr>
              <p:cNvGrpSpPr/>
              <p:nvPr/>
            </p:nvGrpSpPr>
            <p:grpSpPr>
              <a:xfrm>
                <a:off x="-497331" y="3586896"/>
                <a:ext cx="1896765" cy="725331"/>
                <a:chOff x="-497331" y="3586896"/>
                <a:chExt cx="1896765" cy="725331"/>
              </a:xfrm>
            </p:grpSpPr>
            <p:sp>
              <p:nvSpPr>
                <p:cNvPr id="98" name="Rectangle: Rounded Corners 97">
                  <a:extLst>
                    <a:ext uri="{FF2B5EF4-FFF2-40B4-BE49-F238E27FC236}">
                      <a16:creationId xmlns:a16="http://schemas.microsoft.com/office/drawing/2014/main" id="{913FD892-10BA-41D7-B146-D54F635BEFB0}"/>
                    </a:ext>
                  </a:extLst>
                </p:cNvPr>
                <p:cNvSpPr/>
                <p:nvPr/>
              </p:nvSpPr>
              <p:spPr>
                <a:xfrm>
                  <a:off x="-497331" y="3586896"/>
                  <a:ext cx="1771219" cy="725331"/>
                </a:xfrm>
                <a:prstGeom prst="roundRect">
                  <a:avLst>
                    <a:gd name="adj" fmla="val 33334"/>
                  </a:avLst>
                </a:prstGeom>
                <a:solidFill>
                  <a:srgbClr val="AD6534"/>
                </a:solidFill>
                <a:ln w="76200">
                  <a:solidFill>
                    <a:srgbClr val="EBCD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TextBox 98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AD844DB5-93C4-4BAA-9BB5-75FF7062887C}"/>
                    </a:ext>
                  </a:extLst>
                </p:cNvPr>
                <p:cNvSpPr txBox="1"/>
                <p:nvPr/>
              </p:nvSpPr>
              <p:spPr>
                <a:xfrm>
                  <a:off x="-235178" y="3646050"/>
                  <a:ext cx="163461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EBCDAF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Data </a:t>
                  </a:r>
                </a:p>
                <a:p>
                  <a:pPr algn="ctr"/>
                  <a:r>
                    <a:rPr lang="en-US" sz="1600" dirty="0" err="1">
                      <a:solidFill>
                        <a:srgbClr val="EBCDAF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Kriteria</a:t>
                  </a:r>
                  <a:endPara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</p:grpSp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FC18B521-330B-491E-8668-5E30CEE38DBE}"/>
                  </a:ext>
                </a:extLst>
              </p:cNvPr>
              <p:cNvSpPr/>
              <p:nvPr/>
            </p:nvSpPr>
            <p:spPr>
              <a:xfrm>
                <a:off x="-470896" y="4415704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AD6534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1EAD91E-3669-4746-9A9D-10692C3207D4}"/>
                  </a:ext>
                </a:extLst>
              </p:cNvPr>
              <p:cNvSpPr txBox="1"/>
              <p:nvPr/>
            </p:nvSpPr>
            <p:spPr>
              <a:xfrm>
                <a:off x="-225188" y="4488445"/>
                <a:ext cx="16346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Proses MOORA</a:t>
                </a:r>
              </a:p>
            </p:txBody>
          </p:sp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A0E26068-D048-41F1-8F55-CFC02F00B1B6}"/>
              </a:ext>
            </a:extLst>
          </p:cNvPr>
          <p:cNvSpPr txBox="1"/>
          <p:nvPr/>
        </p:nvSpPr>
        <p:spPr>
          <a:xfrm>
            <a:off x="4041014" y="1327455"/>
            <a:ext cx="411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Metodologi</a:t>
            </a:r>
            <a:r>
              <a:rPr lang="en-US" sz="2400" b="1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b="1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Penelitian</a:t>
            </a:r>
            <a:endParaRPr lang="en-US" sz="2400" b="1" dirty="0">
              <a:solidFill>
                <a:srgbClr val="5B3A1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ectangle: Rounded Corners 1">
            <a:hlinkClick r:id="rId6" action="ppaction://hlinksldjump"/>
            <a:extLst>
              <a:ext uri="{FF2B5EF4-FFF2-40B4-BE49-F238E27FC236}">
                <a16:creationId xmlns:a16="http://schemas.microsoft.com/office/drawing/2014/main" id="{C0181EAF-1B3A-7645-309E-A11ED219D9FA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11" name="Rectangle: Rounded Corners 10">
            <a:hlinkClick r:id="rId7" action="ppaction://hlinksldjump"/>
            <a:extLst>
              <a:ext uri="{FF2B5EF4-FFF2-40B4-BE49-F238E27FC236}">
                <a16:creationId xmlns:a16="http://schemas.microsoft.com/office/drawing/2014/main" id="{28C990BD-ACDC-81A9-8578-7EC04DB3B25B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 &amp; 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Rectangle: Rounded Corners 12">
            <a:hlinkClick r:id="rId2" action="ppaction://hlinksldjump"/>
            <a:extLst>
              <a:ext uri="{FF2B5EF4-FFF2-40B4-BE49-F238E27FC236}">
                <a16:creationId xmlns:a16="http://schemas.microsoft.com/office/drawing/2014/main" id="{E6DB09B1-2F94-38B0-88CA-3FC22E2D1000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5" name="Rectangle: Rounded Corners 14">
            <a:hlinkClick r:id="rId3" action="ppaction://hlinksldjump"/>
            <a:extLst>
              <a:ext uri="{FF2B5EF4-FFF2-40B4-BE49-F238E27FC236}">
                <a16:creationId xmlns:a16="http://schemas.microsoft.com/office/drawing/2014/main" id="{1A2D1424-07CB-ADA6-0160-832CDBBA4D8F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4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6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BD0FDD53-D44E-88B7-789A-36B6888E349A}"/>
              </a:ext>
            </a:extLst>
          </p:cNvPr>
          <p:cNvSpPr/>
          <p:nvPr/>
        </p:nvSpPr>
        <p:spPr>
          <a:xfrm>
            <a:off x="6709935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5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7" name="Rectangle: Rounded Corners 16">
            <a:hlinkClick r:id="" action="ppaction://noaction"/>
            <a:extLst>
              <a:ext uri="{FF2B5EF4-FFF2-40B4-BE49-F238E27FC236}">
                <a16:creationId xmlns:a16="http://schemas.microsoft.com/office/drawing/2014/main" id="{FD1C7FED-75C4-CD99-DF29-45F05FEF90E1}"/>
              </a:ext>
            </a:extLst>
          </p:cNvPr>
          <p:cNvSpPr/>
          <p:nvPr/>
        </p:nvSpPr>
        <p:spPr>
          <a:xfrm>
            <a:off x="8209692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6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1" name="Google Shape;518;p40">
            <a:extLst>
              <a:ext uri="{FF2B5EF4-FFF2-40B4-BE49-F238E27FC236}">
                <a16:creationId xmlns:a16="http://schemas.microsoft.com/office/drawing/2014/main" id="{4D7AD43E-9BC6-CAE4-24E6-7E1388346F89}"/>
              </a:ext>
            </a:extLst>
          </p:cNvPr>
          <p:cNvSpPr/>
          <p:nvPr/>
        </p:nvSpPr>
        <p:spPr>
          <a:xfrm flipH="1">
            <a:off x="5575297" y="2403761"/>
            <a:ext cx="1372856" cy="1271100"/>
          </a:xfrm>
          <a:custGeom>
            <a:avLst/>
            <a:gdLst/>
            <a:ahLst/>
            <a:cxnLst/>
            <a:rect l="l" t="t" r="r" b="b"/>
            <a:pathLst>
              <a:path w="58864" h="54501" extrusionOk="0">
                <a:moveTo>
                  <a:pt x="24647" y="5745"/>
                </a:moveTo>
                <a:cubicBezTo>
                  <a:pt x="25555" y="5745"/>
                  <a:pt x="26388" y="5796"/>
                  <a:pt x="27082" y="5882"/>
                </a:cubicBezTo>
                <a:cubicBezTo>
                  <a:pt x="28871" y="6102"/>
                  <a:pt x="30637" y="6495"/>
                  <a:pt x="32363" y="7022"/>
                </a:cubicBezTo>
                <a:cubicBezTo>
                  <a:pt x="32076" y="7324"/>
                  <a:pt x="31773" y="7676"/>
                  <a:pt x="31479" y="8051"/>
                </a:cubicBezTo>
                <a:cubicBezTo>
                  <a:pt x="28277" y="7170"/>
                  <a:pt x="24798" y="6641"/>
                  <a:pt x="21393" y="6641"/>
                </a:cubicBezTo>
                <a:cubicBezTo>
                  <a:pt x="20157" y="6641"/>
                  <a:pt x="18931" y="6711"/>
                  <a:pt x="17732" y="6858"/>
                </a:cubicBezTo>
                <a:cubicBezTo>
                  <a:pt x="19871" y="6038"/>
                  <a:pt x="22473" y="5745"/>
                  <a:pt x="24647" y="5745"/>
                </a:cubicBezTo>
                <a:close/>
                <a:moveTo>
                  <a:pt x="20746" y="49583"/>
                </a:moveTo>
                <a:cubicBezTo>
                  <a:pt x="22382" y="50610"/>
                  <a:pt x="24292" y="51307"/>
                  <a:pt x="26280" y="51730"/>
                </a:cubicBezTo>
                <a:cubicBezTo>
                  <a:pt x="27003" y="52094"/>
                  <a:pt x="27799" y="52358"/>
                  <a:pt x="28608" y="52501"/>
                </a:cubicBezTo>
                <a:cubicBezTo>
                  <a:pt x="29152" y="52597"/>
                  <a:pt x="29733" y="52712"/>
                  <a:pt x="30316" y="52792"/>
                </a:cubicBezTo>
                <a:cubicBezTo>
                  <a:pt x="29873" y="52833"/>
                  <a:pt x="29431" y="52855"/>
                  <a:pt x="28992" y="52855"/>
                </a:cubicBezTo>
                <a:cubicBezTo>
                  <a:pt x="27199" y="52855"/>
                  <a:pt x="25446" y="52497"/>
                  <a:pt x="23835" y="51652"/>
                </a:cubicBezTo>
                <a:cubicBezTo>
                  <a:pt x="22781" y="51100"/>
                  <a:pt x="21750" y="50392"/>
                  <a:pt x="20746" y="49583"/>
                </a:cubicBezTo>
                <a:close/>
                <a:moveTo>
                  <a:pt x="28509" y="1"/>
                </a:moveTo>
                <a:cubicBezTo>
                  <a:pt x="26958" y="1"/>
                  <a:pt x="25413" y="176"/>
                  <a:pt x="23901" y="565"/>
                </a:cubicBezTo>
                <a:cubicBezTo>
                  <a:pt x="19769" y="1628"/>
                  <a:pt x="16514" y="4293"/>
                  <a:pt x="14015" y="7609"/>
                </a:cubicBezTo>
                <a:cubicBezTo>
                  <a:pt x="8605" y="9177"/>
                  <a:pt x="4242" y="12773"/>
                  <a:pt x="2850" y="19378"/>
                </a:cubicBezTo>
                <a:cubicBezTo>
                  <a:pt x="1" y="32893"/>
                  <a:pt x="8632" y="48230"/>
                  <a:pt x="21710" y="52537"/>
                </a:cubicBezTo>
                <a:cubicBezTo>
                  <a:pt x="25304" y="53720"/>
                  <a:pt x="29318" y="54500"/>
                  <a:pt x="33287" y="54500"/>
                </a:cubicBezTo>
                <a:cubicBezTo>
                  <a:pt x="36483" y="54500"/>
                  <a:pt x="39651" y="53994"/>
                  <a:pt x="42546" y="52786"/>
                </a:cubicBezTo>
                <a:cubicBezTo>
                  <a:pt x="42853" y="52753"/>
                  <a:pt x="43088" y="52690"/>
                  <a:pt x="43187" y="52581"/>
                </a:cubicBezTo>
                <a:cubicBezTo>
                  <a:pt x="43226" y="52539"/>
                  <a:pt x="43261" y="52492"/>
                  <a:pt x="43301" y="52451"/>
                </a:cubicBezTo>
                <a:cubicBezTo>
                  <a:pt x="43855" y="52191"/>
                  <a:pt x="44406" y="51913"/>
                  <a:pt x="44937" y="51595"/>
                </a:cubicBezTo>
                <a:cubicBezTo>
                  <a:pt x="46205" y="50838"/>
                  <a:pt x="47382" y="49959"/>
                  <a:pt x="48459" y="48992"/>
                </a:cubicBezTo>
                <a:cubicBezTo>
                  <a:pt x="53981" y="46349"/>
                  <a:pt x="56771" y="40692"/>
                  <a:pt x="56996" y="34746"/>
                </a:cubicBezTo>
                <a:cubicBezTo>
                  <a:pt x="58465" y="30370"/>
                  <a:pt x="58863" y="25757"/>
                  <a:pt x="57355" y="21079"/>
                </a:cubicBezTo>
                <a:cubicBezTo>
                  <a:pt x="56987" y="19938"/>
                  <a:pt x="56532" y="18832"/>
                  <a:pt x="56016" y="17759"/>
                </a:cubicBezTo>
                <a:cubicBezTo>
                  <a:pt x="56996" y="13827"/>
                  <a:pt x="53705" y="10918"/>
                  <a:pt x="50014" y="9479"/>
                </a:cubicBezTo>
                <a:cubicBezTo>
                  <a:pt x="47991" y="7505"/>
                  <a:pt x="45705" y="5795"/>
                  <a:pt x="43254" y="4406"/>
                </a:cubicBezTo>
                <a:cubicBezTo>
                  <a:pt x="38895" y="1938"/>
                  <a:pt x="33665" y="1"/>
                  <a:pt x="28509" y="1"/>
                </a:cubicBezTo>
                <a:close/>
              </a:path>
            </a:pathLst>
          </a:custGeom>
          <a:solidFill>
            <a:srgbClr val="FCCD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519;p40">
            <a:extLst>
              <a:ext uri="{FF2B5EF4-FFF2-40B4-BE49-F238E27FC236}">
                <a16:creationId xmlns:a16="http://schemas.microsoft.com/office/drawing/2014/main" id="{96B5F8CC-E02B-23EA-B7A8-89C97C728BF9}"/>
              </a:ext>
            </a:extLst>
          </p:cNvPr>
          <p:cNvSpPr/>
          <p:nvPr/>
        </p:nvSpPr>
        <p:spPr>
          <a:xfrm rot="6627197">
            <a:off x="6379340" y="3500009"/>
            <a:ext cx="538448" cy="438642"/>
          </a:xfrm>
          <a:custGeom>
            <a:avLst/>
            <a:gdLst/>
            <a:ahLst/>
            <a:cxnLst/>
            <a:rect l="l" t="t" r="r" b="b"/>
            <a:pathLst>
              <a:path w="16099" h="13114" extrusionOk="0">
                <a:moveTo>
                  <a:pt x="648" y="0"/>
                </a:moveTo>
                <a:cubicBezTo>
                  <a:pt x="235" y="0"/>
                  <a:pt x="1" y="392"/>
                  <a:pt x="131" y="968"/>
                </a:cubicBezTo>
                <a:cubicBezTo>
                  <a:pt x="355" y="1958"/>
                  <a:pt x="1086" y="2891"/>
                  <a:pt x="1932" y="3422"/>
                </a:cubicBezTo>
                <a:cubicBezTo>
                  <a:pt x="6629" y="6391"/>
                  <a:pt x="9831" y="11078"/>
                  <a:pt x="15201" y="13054"/>
                </a:cubicBezTo>
                <a:cubicBezTo>
                  <a:pt x="15312" y="13095"/>
                  <a:pt x="15408" y="13114"/>
                  <a:pt x="15490" y="13114"/>
                </a:cubicBezTo>
                <a:cubicBezTo>
                  <a:pt x="16099" y="13114"/>
                  <a:pt x="15944" y="12093"/>
                  <a:pt x="15775" y="11673"/>
                </a:cubicBezTo>
                <a:cubicBezTo>
                  <a:pt x="15415" y="10782"/>
                  <a:pt x="14690" y="9840"/>
                  <a:pt x="13762" y="9499"/>
                </a:cubicBezTo>
                <a:cubicBezTo>
                  <a:pt x="8789" y="7668"/>
                  <a:pt x="5598" y="2966"/>
                  <a:pt x="1196" y="187"/>
                </a:cubicBezTo>
                <a:cubicBezTo>
                  <a:pt x="994" y="58"/>
                  <a:pt x="808" y="0"/>
                  <a:pt x="648" y="0"/>
                </a:cubicBezTo>
                <a:close/>
              </a:path>
            </a:pathLst>
          </a:custGeom>
          <a:solidFill>
            <a:srgbClr val="FCCD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520;p40">
            <a:extLst>
              <a:ext uri="{FF2B5EF4-FFF2-40B4-BE49-F238E27FC236}">
                <a16:creationId xmlns:a16="http://schemas.microsoft.com/office/drawing/2014/main" id="{9C9EF8C5-FEC7-E88B-138B-435C6ED49383}"/>
              </a:ext>
            </a:extLst>
          </p:cNvPr>
          <p:cNvSpPr/>
          <p:nvPr/>
        </p:nvSpPr>
        <p:spPr>
          <a:xfrm rot="636356">
            <a:off x="5471026" y="2308369"/>
            <a:ext cx="463512" cy="461333"/>
          </a:xfrm>
          <a:custGeom>
            <a:avLst/>
            <a:gdLst/>
            <a:ahLst/>
            <a:cxnLst/>
            <a:rect l="l" t="t" r="r" b="b"/>
            <a:pathLst>
              <a:path w="16810" h="16731" extrusionOk="0">
                <a:moveTo>
                  <a:pt x="13072" y="0"/>
                </a:moveTo>
                <a:cubicBezTo>
                  <a:pt x="12755" y="0"/>
                  <a:pt x="12451" y="60"/>
                  <a:pt x="12190" y="197"/>
                </a:cubicBezTo>
                <a:cubicBezTo>
                  <a:pt x="6402" y="3222"/>
                  <a:pt x="1371" y="8232"/>
                  <a:pt x="201" y="14870"/>
                </a:cubicBezTo>
                <a:cubicBezTo>
                  <a:pt x="0" y="16008"/>
                  <a:pt x="1408" y="16731"/>
                  <a:pt x="2659" y="16731"/>
                </a:cubicBezTo>
                <a:cubicBezTo>
                  <a:pt x="3519" y="16731"/>
                  <a:pt x="4305" y="16389"/>
                  <a:pt x="4443" y="15606"/>
                </a:cubicBezTo>
                <a:cubicBezTo>
                  <a:pt x="5458" y="9839"/>
                  <a:pt x="9787" y="5367"/>
                  <a:pt x="14844" y="2725"/>
                </a:cubicBezTo>
                <a:cubicBezTo>
                  <a:pt x="16809" y="1696"/>
                  <a:pt x="14753" y="0"/>
                  <a:pt x="13072" y="0"/>
                </a:cubicBezTo>
                <a:close/>
              </a:path>
            </a:pathLst>
          </a:custGeom>
          <a:solidFill>
            <a:srgbClr val="FCCD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521;p40">
            <a:extLst>
              <a:ext uri="{FF2B5EF4-FFF2-40B4-BE49-F238E27FC236}">
                <a16:creationId xmlns:a16="http://schemas.microsoft.com/office/drawing/2014/main" id="{D3E75F8E-7FC2-58A1-9AA7-53E2353A364A}"/>
              </a:ext>
            </a:extLst>
          </p:cNvPr>
          <p:cNvGrpSpPr/>
          <p:nvPr/>
        </p:nvGrpSpPr>
        <p:grpSpPr>
          <a:xfrm>
            <a:off x="6012131" y="2769773"/>
            <a:ext cx="499469" cy="538735"/>
            <a:chOff x="5406313" y="2944218"/>
            <a:chExt cx="298101" cy="321537"/>
          </a:xfrm>
          <a:solidFill>
            <a:schemeClr val="tx1"/>
          </a:solidFill>
        </p:grpSpPr>
        <p:sp>
          <p:nvSpPr>
            <p:cNvPr id="26" name="Google Shape;522;p40">
              <a:extLst>
                <a:ext uri="{FF2B5EF4-FFF2-40B4-BE49-F238E27FC236}">
                  <a16:creationId xmlns:a16="http://schemas.microsoft.com/office/drawing/2014/main" id="{C520D22A-3551-D21F-7BE4-81B28471555B}"/>
                </a:ext>
              </a:extLst>
            </p:cNvPr>
            <p:cNvSpPr/>
            <p:nvPr/>
          </p:nvSpPr>
          <p:spPr>
            <a:xfrm>
              <a:off x="5406313" y="2944218"/>
              <a:ext cx="298101" cy="321537"/>
            </a:xfrm>
            <a:custGeom>
              <a:avLst/>
              <a:gdLst/>
              <a:ahLst/>
              <a:cxnLst/>
              <a:rect l="l" t="t" r="r" b="b"/>
              <a:pathLst>
                <a:path w="8815" h="9508" extrusionOk="0">
                  <a:moveTo>
                    <a:pt x="7585" y="1145"/>
                  </a:moveTo>
                  <a:cubicBezTo>
                    <a:pt x="7607" y="1145"/>
                    <a:pt x="7625" y="1165"/>
                    <a:pt x="7625" y="1187"/>
                  </a:cubicBezTo>
                  <a:lnTo>
                    <a:pt x="7625" y="1469"/>
                  </a:lnTo>
                  <a:cubicBezTo>
                    <a:pt x="7625" y="1491"/>
                    <a:pt x="7607" y="1509"/>
                    <a:pt x="7585" y="1509"/>
                  </a:cubicBezTo>
                  <a:lnTo>
                    <a:pt x="7150" y="1509"/>
                  </a:lnTo>
                  <a:lnTo>
                    <a:pt x="7150" y="1145"/>
                  </a:lnTo>
                  <a:close/>
                  <a:moveTo>
                    <a:pt x="5998" y="6387"/>
                  </a:moveTo>
                  <a:cubicBezTo>
                    <a:pt x="6089" y="6387"/>
                    <a:pt x="6163" y="6461"/>
                    <a:pt x="6163" y="6552"/>
                  </a:cubicBezTo>
                  <a:lnTo>
                    <a:pt x="6163" y="6758"/>
                  </a:lnTo>
                  <a:cubicBezTo>
                    <a:pt x="6163" y="6849"/>
                    <a:pt x="6089" y="6923"/>
                    <a:pt x="5998" y="6923"/>
                  </a:cubicBezTo>
                  <a:cubicBezTo>
                    <a:pt x="5906" y="6923"/>
                    <a:pt x="5834" y="6849"/>
                    <a:pt x="5834" y="6758"/>
                  </a:cubicBezTo>
                  <a:lnTo>
                    <a:pt x="5834" y="6552"/>
                  </a:lnTo>
                  <a:cubicBezTo>
                    <a:pt x="5834" y="6461"/>
                    <a:pt x="5908" y="6387"/>
                    <a:pt x="5998" y="6387"/>
                  </a:cubicBezTo>
                  <a:close/>
                  <a:moveTo>
                    <a:pt x="5998" y="5843"/>
                  </a:moveTo>
                  <a:cubicBezTo>
                    <a:pt x="6683" y="5845"/>
                    <a:pt x="7240" y="6402"/>
                    <a:pt x="7240" y="7087"/>
                  </a:cubicBezTo>
                  <a:cubicBezTo>
                    <a:pt x="7240" y="7296"/>
                    <a:pt x="7069" y="7465"/>
                    <a:pt x="6861" y="7465"/>
                  </a:cubicBezTo>
                  <a:lnTo>
                    <a:pt x="6125" y="7465"/>
                  </a:lnTo>
                  <a:lnTo>
                    <a:pt x="6125" y="7183"/>
                  </a:lnTo>
                  <a:cubicBezTo>
                    <a:pt x="6306" y="7128"/>
                    <a:pt x="6441" y="6959"/>
                    <a:pt x="6441" y="6758"/>
                  </a:cubicBezTo>
                  <a:lnTo>
                    <a:pt x="6441" y="6552"/>
                  </a:lnTo>
                  <a:cubicBezTo>
                    <a:pt x="6441" y="6307"/>
                    <a:pt x="6242" y="6108"/>
                    <a:pt x="5997" y="6108"/>
                  </a:cubicBezTo>
                  <a:cubicBezTo>
                    <a:pt x="5752" y="6108"/>
                    <a:pt x="5553" y="6307"/>
                    <a:pt x="5553" y="6552"/>
                  </a:cubicBezTo>
                  <a:lnTo>
                    <a:pt x="5553" y="6758"/>
                  </a:lnTo>
                  <a:cubicBezTo>
                    <a:pt x="5553" y="6950"/>
                    <a:pt x="5676" y="7113"/>
                    <a:pt x="5844" y="7174"/>
                  </a:cubicBezTo>
                  <a:lnTo>
                    <a:pt x="5844" y="7465"/>
                  </a:lnTo>
                  <a:lnTo>
                    <a:pt x="5134" y="7465"/>
                  </a:lnTo>
                  <a:cubicBezTo>
                    <a:pt x="4923" y="7465"/>
                    <a:pt x="4755" y="7295"/>
                    <a:pt x="4755" y="7087"/>
                  </a:cubicBezTo>
                  <a:cubicBezTo>
                    <a:pt x="4755" y="6402"/>
                    <a:pt x="5312" y="5843"/>
                    <a:pt x="5998" y="5843"/>
                  </a:cubicBezTo>
                  <a:close/>
                  <a:moveTo>
                    <a:pt x="1177" y="278"/>
                  </a:moveTo>
                  <a:lnTo>
                    <a:pt x="1177" y="8882"/>
                  </a:lnTo>
                  <a:lnTo>
                    <a:pt x="645" y="8882"/>
                  </a:lnTo>
                  <a:cubicBezTo>
                    <a:pt x="443" y="8882"/>
                    <a:pt x="280" y="8719"/>
                    <a:pt x="280" y="8517"/>
                  </a:cubicBezTo>
                  <a:lnTo>
                    <a:pt x="280" y="645"/>
                  </a:lnTo>
                  <a:cubicBezTo>
                    <a:pt x="280" y="441"/>
                    <a:pt x="443" y="278"/>
                    <a:pt x="645" y="278"/>
                  </a:cubicBezTo>
                  <a:close/>
                  <a:moveTo>
                    <a:pt x="6503" y="281"/>
                  </a:moveTo>
                  <a:cubicBezTo>
                    <a:pt x="6705" y="281"/>
                    <a:pt x="6869" y="444"/>
                    <a:pt x="6869" y="646"/>
                  </a:cubicBezTo>
                  <a:lnTo>
                    <a:pt x="6869" y="3997"/>
                  </a:lnTo>
                  <a:cubicBezTo>
                    <a:pt x="6869" y="4073"/>
                    <a:pt x="6933" y="4137"/>
                    <a:pt x="7008" y="4137"/>
                  </a:cubicBezTo>
                  <a:cubicBezTo>
                    <a:pt x="7084" y="4137"/>
                    <a:pt x="7148" y="4073"/>
                    <a:pt x="7148" y="3997"/>
                  </a:cubicBezTo>
                  <a:lnTo>
                    <a:pt x="7148" y="1788"/>
                  </a:lnTo>
                  <a:lnTo>
                    <a:pt x="7582" y="1788"/>
                  </a:lnTo>
                  <a:cubicBezTo>
                    <a:pt x="7759" y="1788"/>
                    <a:pt x="7901" y="1644"/>
                    <a:pt x="7901" y="1469"/>
                  </a:cubicBezTo>
                  <a:lnTo>
                    <a:pt x="7901" y="1466"/>
                  </a:lnTo>
                  <a:lnTo>
                    <a:pt x="8137" y="1466"/>
                  </a:lnTo>
                  <a:cubicBezTo>
                    <a:pt x="8357" y="1466"/>
                    <a:pt x="8535" y="1644"/>
                    <a:pt x="8535" y="1864"/>
                  </a:cubicBezTo>
                  <a:lnTo>
                    <a:pt x="8535" y="4114"/>
                  </a:lnTo>
                  <a:cubicBezTo>
                    <a:pt x="8535" y="4333"/>
                    <a:pt x="8357" y="4511"/>
                    <a:pt x="8137" y="4511"/>
                  </a:cubicBezTo>
                  <a:lnTo>
                    <a:pt x="6520" y="4511"/>
                  </a:lnTo>
                  <a:cubicBezTo>
                    <a:pt x="6148" y="4511"/>
                    <a:pt x="5844" y="4814"/>
                    <a:pt x="5844" y="5187"/>
                  </a:cubicBezTo>
                  <a:lnTo>
                    <a:pt x="5844" y="5573"/>
                  </a:lnTo>
                  <a:cubicBezTo>
                    <a:pt x="5076" y="5650"/>
                    <a:pt x="4474" y="6299"/>
                    <a:pt x="4474" y="7088"/>
                  </a:cubicBezTo>
                  <a:lnTo>
                    <a:pt x="4474" y="7985"/>
                  </a:lnTo>
                  <a:cubicBezTo>
                    <a:pt x="4474" y="8319"/>
                    <a:pt x="4584" y="8630"/>
                    <a:pt x="4767" y="8882"/>
                  </a:cubicBezTo>
                  <a:lnTo>
                    <a:pt x="1453" y="8882"/>
                  </a:lnTo>
                  <a:lnTo>
                    <a:pt x="1453" y="281"/>
                  </a:lnTo>
                  <a:close/>
                  <a:moveTo>
                    <a:pt x="7239" y="7626"/>
                  </a:moveTo>
                  <a:lnTo>
                    <a:pt x="7239" y="7985"/>
                  </a:lnTo>
                  <a:lnTo>
                    <a:pt x="7240" y="7985"/>
                  </a:lnTo>
                  <a:cubicBezTo>
                    <a:pt x="7240" y="8670"/>
                    <a:pt x="6683" y="9230"/>
                    <a:pt x="5997" y="9230"/>
                  </a:cubicBezTo>
                  <a:cubicBezTo>
                    <a:pt x="5309" y="9230"/>
                    <a:pt x="4752" y="8673"/>
                    <a:pt x="4752" y="7985"/>
                  </a:cubicBezTo>
                  <a:lnTo>
                    <a:pt x="4752" y="7626"/>
                  </a:lnTo>
                  <a:cubicBezTo>
                    <a:pt x="4861" y="7702"/>
                    <a:pt x="4990" y="7746"/>
                    <a:pt x="5131" y="7746"/>
                  </a:cubicBezTo>
                  <a:lnTo>
                    <a:pt x="6860" y="7746"/>
                  </a:lnTo>
                  <a:cubicBezTo>
                    <a:pt x="7001" y="7746"/>
                    <a:pt x="7133" y="7702"/>
                    <a:pt x="7239" y="7626"/>
                  </a:cubicBezTo>
                  <a:close/>
                  <a:moveTo>
                    <a:pt x="645" y="0"/>
                  </a:moveTo>
                  <a:cubicBezTo>
                    <a:pt x="290" y="0"/>
                    <a:pt x="1" y="290"/>
                    <a:pt x="1" y="645"/>
                  </a:cubicBezTo>
                  <a:lnTo>
                    <a:pt x="1" y="8517"/>
                  </a:lnTo>
                  <a:cubicBezTo>
                    <a:pt x="1" y="8870"/>
                    <a:pt x="290" y="9160"/>
                    <a:pt x="645" y="9160"/>
                  </a:cubicBezTo>
                  <a:lnTo>
                    <a:pt x="5031" y="9160"/>
                  </a:lnTo>
                  <a:cubicBezTo>
                    <a:pt x="5294" y="9378"/>
                    <a:pt x="5630" y="9508"/>
                    <a:pt x="5997" y="9508"/>
                  </a:cubicBezTo>
                  <a:cubicBezTo>
                    <a:pt x="6836" y="9508"/>
                    <a:pt x="7519" y="8824"/>
                    <a:pt x="7519" y="7985"/>
                  </a:cubicBezTo>
                  <a:lnTo>
                    <a:pt x="7519" y="7088"/>
                  </a:lnTo>
                  <a:cubicBezTo>
                    <a:pt x="7519" y="6709"/>
                    <a:pt x="7380" y="6362"/>
                    <a:pt x="7150" y="6096"/>
                  </a:cubicBezTo>
                  <a:lnTo>
                    <a:pt x="7150" y="5303"/>
                  </a:lnTo>
                  <a:cubicBezTo>
                    <a:pt x="7150" y="5227"/>
                    <a:pt x="7086" y="5163"/>
                    <a:pt x="7010" y="5163"/>
                  </a:cubicBezTo>
                  <a:cubicBezTo>
                    <a:pt x="6934" y="5163"/>
                    <a:pt x="6870" y="5227"/>
                    <a:pt x="6870" y="5303"/>
                  </a:cubicBezTo>
                  <a:lnTo>
                    <a:pt x="6870" y="5845"/>
                  </a:lnTo>
                  <a:cubicBezTo>
                    <a:pt x="6655" y="5693"/>
                    <a:pt x="6401" y="5595"/>
                    <a:pt x="6125" y="5573"/>
                  </a:cubicBezTo>
                  <a:lnTo>
                    <a:pt x="6125" y="5190"/>
                  </a:lnTo>
                  <a:cubicBezTo>
                    <a:pt x="6125" y="4970"/>
                    <a:pt x="6303" y="4792"/>
                    <a:pt x="6521" y="4792"/>
                  </a:cubicBezTo>
                  <a:lnTo>
                    <a:pt x="8139" y="4792"/>
                  </a:lnTo>
                  <a:cubicBezTo>
                    <a:pt x="8510" y="4792"/>
                    <a:pt x="8815" y="4489"/>
                    <a:pt x="8815" y="4116"/>
                  </a:cubicBezTo>
                  <a:lnTo>
                    <a:pt x="8815" y="1864"/>
                  </a:lnTo>
                  <a:cubicBezTo>
                    <a:pt x="8813" y="1491"/>
                    <a:pt x="8510" y="1188"/>
                    <a:pt x="8139" y="1188"/>
                  </a:cubicBezTo>
                  <a:lnTo>
                    <a:pt x="7903" y="1188"/>
                  </a:lnTo>
                  <a:lnTo>
                    <a:pt x="7903" y="1187"/>
                  </a:lnTo>
                  <a:cubicBezTo>
                    <a:pt x="7903" y="1010"/>
                    <a:pt x="7760" y="868"/>
                    <a:pt x="7583" y="868"/>
                  </a:cubicBezTo>
                  <a:lnTo>
                    <a:pt x="7150" y="868"/>
                  </a:lnTo>
                  <a:lnTo>
                    <a:pt x="7150" y="645"/>
                  </a:lnTo>
                  <a:cubicBezTo>
                    <a:pt x="7150" y="290"/>
                    <a:pt x="6860" y="0"/>
                    <a:pt x="6505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23;p40">
              <a:extLst>
                <a:ext uri="{FF2B5EF4-FFF2-40B4-BE49-F238E27FC236}">
                  <a16:creationId xmlns:a16="http://schemas.microsoft.com/office/drawing/2014/main" id="{05B145C3-56F4-62EF-4EDD-D7EE54DED963}"/>
                </a:ext>
              </a:extLst>
            </p:cNvPr>
            <p:cNvSpPr/>
            <p:nvPr/>
          </p:nvSpPr>
          <p:spPr>
            <a:xfrm>
              <a:off x="5499683" y="3013374"/>
              <a:ext cx="94790" cy="9469"/>
            </a:xfrm>
            <a:custGeom>
              <a:avLst/>
              <a:gdLst/>
              <a:ahLst/>
              <a:cxnLst/>
              <a:rect l="l" t="t" r="r" b="b"/>
              <a:pathLst>
                <a:path w="2803" h="280" extrusionOk="0">
                  <a:moveTo>
                    <a:pt x="141" y="0"/>
                  </a:moveTo>
                  <a:cubicBezTo>
                    <a:pt x="65" y="0"/>
                    <a:pt x="1" y="64"/>
                    <a:pt x="1" y="140"/>
                  </a:cubicBezTo>
                  <a:cubicBezTo>
                    <a:pt x="1" y="216"/>
                    <a:pt x="63" y="280"/>
                    <a:pt x="141" y="280"/>
                  </a:cubicBezTo>
                  <a:lnTo>
                    <a:pt x="2664" y="280"/>
                  </a:lnTo>
                  <a:cubicBezTo>
                    <a:pt x="2740" y="280"/>
                    <a:pt x="2802" y="216"/>
                    <a:pt x="2802" y="140"/>
                  </a:cubicBezTo>
                  <a:cubicBezTo>
                    <a:pt x="2802" y="64"/>
                    <a:pt x="2740" y="0"/>
                    <a:pt x="2664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24;p40">
              <a:extLst>
                <a:ext uri="{FF2B5EF4-FFF2-40B4-BE49-F238E27FC236}">
                  <a16:creationId xmlns:a16="http://schemas.microsoft.com/office/drawing/2014/main" id="{FCA87AA3-337E-5538-82A7-E4D4274F2C4C}"/>
                </a:ext>
              </a:extLst>
            </p:cNvPr>
            <p:cNvSpPr/>
            <p:nvPr/>
          </p:nvSpPr>
          <p:spPr>
            <a:xfrm>
              <a:off x="5499683" y="3033969"/>
              <a:ext cx="94790" cy="9469"/>
            </a:xfrm>
            <a:custGeom>
              <a:avLst/>
              <a:gdLst/>
              <a:ahLst/>
              <a:cxnLst/>
              <a:rect l="l" t="t" r="r" b="b"/>
              <a:pathLst>
                <a:path w="2803" h="280" extrusionOk="0">
                  <a:moveTo>
                    <a:pt x="141" y="0"/>
                  </a:moveTo>
                  <a:cubicBezTo>
                    <a:pt x="65" y="0"/>
                    <a:pt x="1" y="64"/>
                    <a:pt x="1" y="140"/>
                  </a:cubicBezTo>
                  <a:cubicBezTo>
                    <a:pt x="1" y="216"/>
                    <a:pt x="63" y="280"/>
                    <a:pt x="141" y="280"/>
                  </a:cubicBezTo>
                  <a:lnTo>
                    <a:pt x="2664" y="280"/>
                  </a:lnTo>
                  <a:cubicBezTo>
                    <a:pt x="2740" y="280"/>
                    <a:pt x="2802" y="216"/>
                    <a:pt x="2802" y="140"/>
                  </a:cubicBezTo>
                  <a:cubicBezTo>
                    <a:pt x="2802" y="64"/>
                    <a:pt x="2740" y="0"/>
                    <a:pt x="2664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25;p40">
              <a:extLst>
                <a:ext uri="{FF2B5EF4-FFF2-40B4-BE49-F238E27FC236}">
                  <a16:creationId xmlns:a16="http://schemas.microsoft.com/office/drawing/2014/main" id="{95FD08C7-6CD1-44AA-0CB1-A63F9EB38427}"/>
                </a:ext>
              </a:extLst>
            </p:cNvPr>
            <p:cNvSpPr/>
            <p:nvPr/>
          </p:nvSpPr>
          <p:spPr>
            <a:xfrm>
              <a:off x="5474523" y="2990683"/>
              <a:ext cx="145145" cy="76867"/>
            </a:xfrm>
            <a:custGeom>
              <a:avLst/>
              <a:gdLst/>
              <a:ahLst/>
              <a:cxnLst/>
              <a:rect l="l" t="t" r="r" b="b"/>
              <a:pathLst>
                <a:path w="4292" h="2273" extrusionOk="0">
                  <a:moveTo>
                    <a:pt x="366" y="0"/>
                  </a:moveTo>
                  <a:cubicBezTo>
                    <a:pt x="164" y="0"/>
                    <a:pt x="1" y="165"/>
                    <a:pt x="1" y="365"/>
                  </a:cubicBezTo>
                  <a:lnTo>
                    <a:pt x="1" y="811"/>
                  </a:lnTo>
                  <a:cubicBezTo>
                    <a:pt x="1" y="887"/>
                    <a:pt x="63" y="951"/>
                    <a:pt x="140" y="951"/>
                  </a:cubicBezTo>
                  <a:cubicBezTo>
                    <a:pt x="216" y="951"/>
                    <a:pt x="279" y="887"/>
                    <a:pt x="279" y="811"/>
                  </a:cubicBezTo>
                  <a:lnTo>
                    <a:pt x="279" y="365"/>
                  </a:lnTo>
                  <a:cubicBezTo>
                    <a:pt x="279" y="318"/>
                    <a:pt x="319" y="278"/>
                    <a:pt x="366" y="278"/>
                  </a:cubicBezTo>
                  <a:lnTo>
                    <a:pt x="3923" y="278"/>
                  </a:lnTo>
                  <a:cubicBezTo>
                    <a:pt x="3973" y="278"/>
                    <a:pt x="4011" y="318"/>
                    <a:pt x="4011" y="365"/>
                  </a:cubicBezTo>
                  <a:lnTo>
                    <a:pt x="4011" y="1907"/>
                  </a:lnTo>
                  <a:cubicBezTo>
                    <a:pt x="4011" y="1955"/>
                    <a:pt x="3973" y="1993"/>
                    <a:pt x="3923" y="1993"/>
                  </a:cubicBezTo>
                  <a:lnTo>
                    <a:pt x="366" y="1993"/>
                  </a:lnTo>
                  <a:cubicBezTo>
                    <a:pt x="319" y="1993"/>
                    <a:pt x="279" y="1955"/>
                    <a:pt x="279" y="1907"/>
                  </a:cubicBezTo>
                  <a:lnTo>
                    <a:pt x="279" y="1462"/>
                  </a:lnTo>
                  <a:cubicBezTo>
                    <a:pt x="279" y="1384"/>
                    <a:pt x="216" y="1322"/>
                    <a:pt x="140" y="1322"/>
                  </a:cubicBezTo>
                  <a:cubicBezTo>
                    <a:pt x="63" y="1322"/>
                    <a:pt x="1" y="1384"/>
                    <a:pt x="1" y="1462"/>
                  </a:cubicBezTo>
                  <a:lnTo>
                    <a:pt x="1" y="1907"/>
                  </a:lnTo>
                  <a:cubicBezTo>
                    <a:pt x="1" y="2109"/>
                    <a:pt x="166" y="2273"/>
                    <a:pt x="366" y="2273"/>
                  </a:cubicBezTo>
                  <a:lnTo>
                    <a:pt x="3923" y="2273"/>
                  </a:lnTo>
                  <a:cubicBezTo>
                    <a:pt x="4127" y="2273"/>
                    <a:pt x="4290" y="2108"/>
                    <a:pt x="4290" y="1907"/>
                  </a:cubicBezTo>
                  <a:lnTo>
                    <a:pt x="4290" y="365"/>
                  </a:lnTo>
                  <a:cubicBezTo>
                    <a:pt x="4292" y="163"/>
                    <a:pt x="4127" y="0"/>
                    <a:pt x="3923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526;p40">
            <a:extLst>
              <a:ext uri="{FF2B5EF4-FFF2-40B4-BE49-F238E27FC236}">
                <a16:creationId xmlns:a16="http://schemas.microsoft.com/office/drawing/2014/main" id="{FFF48B49-FAC3-57A3-9C10-C749E5C6F56C}"/>
              </a:ext>
            </a:extLst>
          </p:cNvPr>
          <p:cNvSpPr txBox="1"/>
          <p:nvPr/>
        </p:nvSpPr>
        <p:spPr>
          <a:xfrm>
            <a:off x="1121455" y="2028466"/>
            <a:ext cx="3799092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highlight>
                  <a:srgbClr val="FCCDC8"/>
                </a:highlight>
                <a:latin typeface="Aharoni" panose="02010803020104030203" pitchFamily="2" charset="-79"/>
                <a:ea typeface="Overpass"/>
                <a:cs typeface="Aharoni" panose="02010803020104030203" pitchFamily="2" charset="-79"/>
                <a:sym typeface="Overpass"/>
              </a:rPr>
              <a:t>A. Membuat Matrix Keputusan Awal (X)</a:t>
            </a:r>
            <a:endParaRPr sz="1800" dirty="0">
              <a:solidFill>
                <a:srgbClr val="FFFFFF"/>
              </a:solidFill>
              <a:highlight>
                <a:srgbClr val="ABBBC6"/>
              </a:highlight>
              <a:latin typeface="Aharoni" panose="02010803020104030203" pitchFamily="2" charset="-79"/>
              <a:ea typeface="Bevan"/>
              <a:cs typeface="Aharoni" panose="02010803020104030203" pitchFamily="2" charset="-79"/>
              <a:sym typeface="Bev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Google Shape;527;p40">
                <a:extLst>
                  <a:ext uri="{FF2B5EF4-FFF2-40B4-BE49-F238E27FC236}">
                    <a16:creationId xmlns:a16="http://schemas.microsoft.com/office/drawing/2014/main" id="{FD003FB9-B5F6-6FF6-A9C2-048F283F933E}"/>
                  </a:ext>
                </a:extLst>
              </p:cNvPr>
              <p:cNvSpPr txBox="1"/>
              <p:nvPr/>
            </p:nvSpPr>
            <p:spPr>
              <a:xfrm>
                <a:off x="1549797" y="2496987"/>
                <a:ext cx="2336400" cy="66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11     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sz="1400" b="1" dirty="0">
                  <a:solidFill>
                    <a:srgbClr val="FEEEEC"/>
                  </a:solidFill>
                  <a:latin typeface="Aharoni" panose="02010803020104030203" pitchFamily="2" charset="-79"/>
                  <a:ea typeface="Overpass"/>
                  <a:cs typeface="Aharoni" panose="02010803020104030203" pitchFamily="2" charset="-79"/>
                  <a:sym typeface="Overpass"/>
                </a:endParaRPr>
              </a:p>
            </p:txBody>
          </p:sp>
        </mc:Choice>
        <mc:Fallback xmlns="">
          <p:sp>
            <p:nvSpPr>
              <p:cNvPr id="72" name="Google Shape;527;p40">
                <a:extLst>
                  <a:ext uri="{FF2B5EF4-FFF2-40B4-BE49-F238E27FC236}">
                    <a16:creationId xmlns:a16="http://schemas.microsoft.com/office/drawing/2014/main" id="{FD003FB9-B5F6-6FF6-A9C2-048F283F9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797" y="2496987"/>
                <a:ext cx="2336400" cy="660000"/>
              </a:xfrm>
              <a:prstGeom prst="rect">
                <a:avLst/>
              </a:prstGeom>
              <a:blipFill>
                <a:blip r:embed="rId11"/>
                <a:stretch>
                  <a:fillRect b="-240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Google Shape;528;p40">
            <a:extLst>
              <a:ext uri="{FF2B5EF4-FFF2-40B4-BE49-F238E27FC236}">
                <a16:creationId xmlns:a16="http://schemas.microsoft.com/office/drawing/2014/main" id="{30A7AF65-3FE8-9639-CF9E-84F5877D370F}"/>
              </a:ext>
            </a:extLst>
          </p:cNvPr>
          <p:cNvSpPr txBox="1"/>
          <p:nvPr/>
        </p:nvSpPr>
        <p:spPr>
          <a:xfrm>
            <a:off x="1336693" y="4148202"/>
            <a:ext cx="280757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CCDC8"/>
                </a:highlight>
                <a:latin typeface="Aharoni" panose="02010803020104030203" pitchFamily="2" charset="-79"/>
                <a:ea typeface="Overpass"/>
                <a:cs typeface="Aharoni" panose="02010803020104030203" pitchFamily="2" charset="-79"/>
                <a:sym typeface="Overpass"/>
              </a:rPr>
              <a:t>B. </a:t>
            </a:r>
            <a:r>
              <a:rPr lang="en-US" b="1" dirty="0" err="1">
                <a:solidFill>
                  <a:srgbClr val="000000"/>
                </a:solidFill>
                <a:highlight>
                  <a:srgbClr val="FCCDC8"/>
                </a:highlight>
                <a:latin typeface="Aharoni" panose="02010803020104030203" pitchFamily="2" charset="-79"/>
                <a:ea typeface="Overpass"/>
                <a:cs typeface="Aharoni" panose="02010803020104030203" pitchFamily="2" charset="-79"/>
                <a:sym typeface="Overpass"/>
              </a:rPr>
              <a:t>Normalisasi</a:t>
            </a:r>
            <a:r>
              <a:rPr lang="en-US" b="1" dirty="0">
                <a:solidFill>
                  <a:srgbClr val="000000"/>
                </a:solidFill>
                <a:highlight>
                  <a:srgbClr val="FCCDC8"/>
                </a:highlight>
                <a:latin typeface="Aharoni" panose="02010803020104030203" pitchFamily="2" charset="-79"/>
                <a:ea typeface="Overpass"/>
                <a:cs typeface="Aharoni" panose="02010803020104030203" pitchFamily="2" charset="-79"/>
                <a:sym typeface="Overpas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CCDC8"/>
                </a:highlight>
                <a:latin typeface="Aharoni" panose="02010803020104030203" pitchFamily="2" charset="-79"/>
                <a:ea typeface="Overpass"/>
                <a:cs typeface="Aharoni" panose="02010803020104030203" pitchFamily="2" charset="-79"/>
                <a:sym typeface="Overpass"/>
              </a:rPr>
              <a:t>Matriks</a:t>
            </a:r>
            <a:endParaRPr lang="en-US" sz="1800" dirty="0">
              <a:solidFill>
                <a:srgbClr val="FFFFFF"/>
              </a:solidFill>
              <a:highlight>
                <a:srgbClr val="ABBBC6"/>
              </a:highlight>
              <a:latin typeface="Aharoni" panose="02010803020104030203" pitchFamily="2" charset="-79"/>
              <a:ea typeface="Bevan"/>
              <a:cs typeface="Aharoni" panose="02010803020104030203" pitchFamily="2" charset="-79"/>
              <a:sym typeface="Bev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Google Shape;529;p40">
                <a:extLst>
                  <a:ext uri="{FF2B5EF4-FFF2-40B4-BE49-F238E27FC236}">
                    <a16:creationId xmlns:a16="http://schemas.microsoft.com/office/drawing/2014/main" id="{D3F86DC8-FF74-0F49-504D-C56EF5252DBC}"/>
                  </a:ext>
                </a:extLst>
              </p:cNvPr>
              <p:cNvSpPr txBox="1"/>
              <p:nvPr/>
            </p:nvSpPr>
            <p:spPr>
              <a:xfrm>
                <a:off x="1711725" y="4622607"/>
                <a:ext cx="2336400" cy="66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ID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ID" dirty="0"/>
              </a:p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rgbClr val="FEEEEC"/>
                  </a:solidFill>
                  <a:latin typeface="Aharoni" panose="02010803020104030203" pitchFamily="2" charset="-79"/>
                  <a:ea typeface="Overpass"/>
                  <a:cs typeface="Aharoni" panose="02010803020104030203" pitchFamily="2" charset="-79"/>
                  <a:sym typeface="Overpass"/>
                </a:endParaRPr>
              </a:p>
            </p:txBody>
          </p:sp>
        </mc:Choice>
        <mc:Fallback xmlns="">
          <p:sp>
            <p:nvSpPr>
              <p:cNvPr id="76" name="Google Shape;529;p40">
                <a:extLst>
                  <a:ext uri="{FF2B5EF4-FFF2-40B4-BE49-F238E27FC236}">
                    <a16:creationId xmlns:a16="http://schemas.microsoft.com/office/drawing/2014/main" id="{D3F86DC8-FF74-0F49-504D-C56EF5252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725" y="4622607"/>
                <a:ext cx="2336400" cy="660000"/>
              </a:xfrm>
              <a:prstGeom prst="rect">
                <a:avLst/>
              </a:prstGeom>
              <a:blipFill>
                <a:blip r:embed="rId12"/>
                <a:stretch>
                  <a:fillRect b="-458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Google Shape;530;p40">
            <a:extLst>
              <a:ext uri="{FF2B5EF4-FFF2-40B4-BE49-F238E27FC236}">
                <a16:creationId xmlns:a16="http://schemas.microsoft.com/office/drawing/2014/main" id="{7E145796-C823-66A2-E758-0109C481AE45}"/>
              </a:ext>
            </a:extLst>
          </p:cNvPr>
          <p:cNvSpPr txBox="1"/>
          <p:nvPr/>
        </p:nvSpPr>
        <p:spPr>
          <a:xfrm>
            <a:off x="7546502" y="2269644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CCDC8"/>
                </a:highlight>
                <a:latin typeface="Aharoni" panose="02010803020104030203" pitchFamily="2" charset="-79"/>
                <a:ea typeface="Overpass"/>
                <a:cs typeface="Aharoni" panose="02010803020104030203" pitchFamily="2" charset="-79"/>
                <a:sym typeface="Overpass"/>
              </a:rPr>
              <a:t>C. </a:t>
            </a:r>
            <a:r>
              <a:rPr lang="en-US" b="1" dirty="0" err="1">
                <a:solidFill>
                  <a:srgbClr val="000000"/>
                </a:solidFill>
                <a:highlight>
                  <a:srgbClr val="FCCDC8"/>
                </a:highlight>
                <a:latin typeface="Aharoni" panose="02010803020104030203" pitchFamily="2" charset="-79"/>
                <a:ea typeface="Overpass"/>
                <a:cs typeface="Aharoni" panose="02010803020104030203" pitchFamily="2" charset="-79"/>
                <a:sym typeface="Overpass"/>
              </a:rPr>
              <a:t>Optimalisasi</a:t>
            </a:r>
            <a:r>
              <a:rPr lang="en-US" b="1" dirty="0">
                <a:solidFill>
                  <a:srgbClr val="000000"/>
                </a:solidFill>
                <a:highlight>
                  <a:srgbClr val="FCCDC8"/>
                </a:highlight>
                <a:latin typeface="Aharoni" panose="02010803020104030203" pitchFamily="2" charset="-79"/>
                <a:ea typeface="Overpass"/>
                <a:cs typeface="Aharoni" panose="02010803020104030203" pitchFamily="2" charset="-79"/>
                <a:sym typeface="Overpas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CCDC8"/>
                </a:highlight>
                <a:latin typeface="Aharoni" panose="02010803020104030203" pitchFamily="2" charset="-79"/>
                <a:ea typeface="Overpass"/>
                <a:cs typeface="Aharoni" panose="02010803020104030203" pitchFamily="2" charset="-79"/>
                <a:sym typeface="Overpass"/>
              </a:rPr>
              <a:t>Atribut</a:t>
            </a:r>
            <a:endParaRPr lang="en-US" dirty="0">
              <a:solidFill>
                <a:srgbClr val="FFFFFF"/>
              </a:solidFill>
              <a:highlight>
                <a:srgbClr val="ABBBC6"/>
              </a:highlight>
              <a:latin typeface="Aharoni" panose="02010803020104030203" pitchFamily="2" charset="-79"/>
              <a:ea typeface="Bevan"/>
              <a:cs typeface="Aharoni" panose="02010803020104030203" pitchFamily="2" charset="-79"/>
              <a:sym typeface="Bev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FFFFFF"/>
              </a:solidFill>
              <a:highlight>
                <a:srgbClr val="ABBBC6"/>
              </a:highlight>
              <a:latin typeface="Aharoni" panose="02010803020104030203" pitchFamily="2" charset="-79"/>
              <a:ea typeface="Bevan"/>
              <a:cs typeface="Aharoni" panose="02010803020104030203" pitchFamily="2" charset="-79"/>
              <a:sym typeface="Bevan"/>
            </a:endParaRPr>
          </a:p>
        </p:txBody>
      </p:sp>
      <p:sp>
        <p:nvSpPr>
          <p:cNvPr id="85" name="Google Shape;532;p40">
            <a:extLst>
              <a:ext uri="{FF2B5EF4-FFF2-40B4-BE49-F238E27FC236}">
                <a16:creationId xmlns:a16="http://schemas.microsoft.com/office/drawing/2014/main" id="{DDC35D53-AAF1-3FCC-D310-02CF5BCA83BA}"/>
              </a:ext>
            </a:extLst>
          </p:cNvPr>
          <p:cNvSpPr txBox="1"/>
          <p:nvPr/>
        </p:nvSpPr>
        <p:spPr>
          <a:xfrm>
            <a:off x="5078718" y="4314638"/>
            <a:ext cx="2242761" cy="534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CCDC8"/>
                </a:highlight>
                <a:latin typeface="Aharoni" panose="02010803020104030203" pitchFamily="2" charset="-79"/>
                <a:ea typeface="Overpass"/>
                <a:cs typeface="Aharoni" panose="02010803020104030203" pitchFamily="2" charset="-79"/>
                <a:sym typeface="Overpass"/>
              </a:rPr>
              <a:t>D. </a:t>
            </a:r>
            <a:r>
              <a:rPr lang="en-US" b="1" dirty="0" err="1">
                <a:solidFill>
                  <a:srgbClr val="000000"/>
                </a:solidFill>
                <a:highlight>
                  <a:srgbClr val="FCCDC8"/>
                </a:highlight>
                <a:latin typeface="Aharoni" panose="02010803020104030203" pitchFamily="2" charset="-79"/>
                <a:ea typeface="Overpass"/>
                <a:cs typeface="Aharoni" panose="02010803020104030203" pitchFamily="2" charset="-79"/>
                <a:sym typeface="Overpass"/>
              </a:rPr>
              <a:t>Perangkingan</a:t>
            </a:r>
            <a:r>
              <a:rPr lang="en-US" b="1" dirty="0">
                <a:solidFill>
                  <a:srgbClr val="000000"/>
                </a:solidFill>
                <a:highlight>
                  <a:srgbClr val="FCCDC8"/>
                </a:highlight>
                <a:latin typeface="Aharoni" panose="02010803020104030203" pitchFamily="2" charset="-79"/>
                <a:ea typeface="Overpass"/>
                <a:cs typeface="Aharoni" panose="02010803020104030203" pitchFamily="2" charset="-79"/>
                <a:sym typeface="Overpas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CCDC8"/>
                </a:highlight>
                <a:latin typeface="Aharoni" panose="02010803020104030203" pitchFamily="2" charset="-79"/>
                <a:ea typeface="Overpass"/>
                <a:cs typeface="Aharoni" panose="02010803020104030203" pitchFamily="2" charset="-79"/>
                <a:sym typeface="Overpass"/>
              </a:rPr>
              <a:t>Alternatif</a:t>
            </a:r>
            <a:endParaRPr lang="en-US" sz="1800" dirty="0">
              <a:solidFill>
                <a:srgbClr val="FFFFFF"/>
              </a:solidFill>
              <a:highlight>
                <a:srgbClr val="ABBBC6"/>
              </a:highlight>
              <a:latin typeface="Aharoni" panose="02010803020104030203" pitchFamily="2" charset="-79"/>
              <a:ea typeface="Bevan"/>
              <a:cs typeface="Aharoni" panose="02010803020104030203" pitchFamily="2" charset="-79"/>
              <a:sym typeface="Bev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Google Shape;535;p40">
                <a:extLst>
                  <a:ext uri="{FF2B5EF4-FFF2-40B4-BE49-F238E27FC236}">
                    <a16:creationId xmlns:a16="http://schemas.microsoft.com/office/drawing/2014/main" id="{A0005C63-EE95-C28B-324B-D5CABCA44B77}"/>
                  </a:ext>
                </a:extLst>
              </p:cNvPr>
              <p:cNvSpPr txBox="1"/>
              <p:nvPr/>
            </p:nvSpPr>
            <p:spPr>
              <a:xfrm>
                <a:off x="7442473" y="3022325"/>
                <a:ext cx="2336400" cy="66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>
                  <a:spcAft>
                    <a:spcPts val="1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=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𝑊𝑗𝑋𝑖𝑗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− 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𝑊𝑗𝑋𝑖𝑗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D" dirty="0"/>
              </a:p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sz="1400" dirty="0">
                  <a:solidFill>
                    <a:srgbClr val="FEEEEC"/>
                  </a:solidFill>
                  <a:latin typeface="Aharoni" panose="02010803020104030203" pitchFamily="2" charset="-79"/>
                  <a:ea typeface="Overpass"/>
                  <a:cs typeface="Aharoni" panose="02010803020104030203" pitchFamily="2" charset="-79"/>
                  <a:sym typeface="Overpass"/>
                </a:endParaRPr>
              </a:p>
            </p:txBody>
          </p:sp>
        </mc:Choice>
        <mc:Fallback xmlns="">
          <p:sp>
            <p:nvSpPr>
              <p:cNvPr id="91" name="Google Shape;535;p40">
                <a:extLst>
                  <a:ext uri="{FF2B5EF4-FFF2-40B4-BE49-F238E27FC236}">
                    <a16:creationId xmlns:a16="http://schemas.microsoft.com/office/drawing/2014/main" id="{A0005C63-EE95-C28B-324B-D5CABCA44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473" y="3022325"/>
                <a:ext cx="2336400" cy="660000"/>
              </a:xfrm>
              <a:prstGeom prst="rect">
                <a:avLst/>
              </a:prstGeom>
              <a:blipFill>
                <a:blip r:embed="rId13"/>
                <a:stretch>
                  <a:fillRect r="-47258" b="-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Google Shape;536;p40">
            <a:extLst>
              <a:ext uri="{FF2B5EF4-FFF2-40B4-BE49-F238E27FC236}">
                <a16:creationId xmlns:a16="http://schemas.microsoft.com/office/drawing/2014/main" id="{F974EBEF-AD27-8C44-3A3E-45D352BCBF62}"/>
              </a:ext>
            </a:extLst>
          </p:cNvPr>
          <p:cNvCxnSpPr>
            <a:cxnSpLocks/>
          </p:cNvCxnSpPr>
          <p:nvPr/>
        </p:nvCxnSpPr>
        <p:spPr>
          <a:xfrm>
            <a:off x="4735248" y="2214028"/>
            <a:ext cx="797260" cy="79076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CCDC8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3" name="Google Shape;537;p40">
            <a:extLst>
              <a:ext uri="{FF2B5EF4-FFF2-40B4-BE49-F238E27FC236}">
                <a16:creationId xmlns:a16="http://schemas.microsoft.com/office/drawing/2014/main" id="{BE1E0720-EC7E-8087-C41E-E99BB51E9E28}"/>
              </a:ext>
            </a:extLst>
          </p:cNvPr>
          <p:cNvCxnSpPr>
            <a:cxnSpLocks/>
            <a:stCxn id="73" idx="0"/>
          </p:cNvCxnSpPr>
          <p:nvPr/>
        </p:nvCxnSpPr>
        <p:spPr>
          <a:xfrm rot="5400000" flipH="1" flipV="1">
            <a:off x="3792964" y="2408121"/>
            <a:ext cx="687600" cy="2792562"/>
          </a:xfrm>
          <a:prstGeom prst="bentConnector2">
            <a:avLst/>
          </a:prstGeom>
          <a:noFill/>
          <a:ln w="19050" cap="flat" cmpd="sng">
            <a:solidFill>
              <a:srgbClr val="FCCDC8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6" name="Google Shape;538;p40">
            <a:extLst>
              <a:ext uri="{FF2B5EF4-FFF2-40B4-BE49-F238E27FC236}">
                <a16:creationId xmlns:a16="http://schemas.microsoft.com/office/drawing/2014/main" id="{970A4DFD-D7B9-34AC-6220-A01BE13A262B}"/>
              </a:ext>
            </a:extLst>
          </p:cNvPr>
          <p:cNvCxnSpPr>
            <a:stCxn id="82" idx="1"/>
          </p:cNvCxnSpPr>
          <p:nvPr/>
        </p:nvCxnSpPr>
        <p:spPr>
          <a:xfrm flipH="1">
            <a:off x="6991202" y="2533494"/>
            <a:ext cx="555300" cy="472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CCDC8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7" name="Google Shape;539;p40">
            <a:extLst>
              <a:ext uri="{FF2B5EF4-FFF2-40B4-BE49-F238E27FC236}">
                <a16:creationId xmlns:a16="http://schemas.microsoft.com/office/drawing/2014/main" id="{AF27615C-BA07-9D1C-0922-3C00A3673C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14144" y="3964890"/>
            <a:ext cx="696422" cy="307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CCDC8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5" name="Google Shape;532;p40">
            <a:extLst>
              <a:ext uri="{FF2B5EF4-FFF2-40B4-BE49-F238E27FC236}">
                <a16:creationId xmlns:a16="http://schemas.microsoft.com/office/drawing/2014/main" id="{A8BD5977-56E5-5FC0-B771-7E7058E8D36C}"/>
              </a:ext>
            </a:extLst>
          </p:cNvPr>
          <p:cNvSpPr txBox="1"/>
          <p:nvPr/>
        </p:nvSpPr>
        <p:spPr>
          <a:xfrm>
            <a:off x="4448078" y="4952607"/>
            <a:ext cx="3683641" cy="534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+mj-lt"/>
                <a:ea typeface="Overpass"/>
                <a:cs typeface="Aharoni" panose="02010803020104030203" pitchFamily="2" charset="-79"/>
                <a:sym typeface="Overpass"/>
              </a:rPr>
              <a:t>Alternatif</a:t>
            </a:r>
            <a:r>
              <a:rPr lang="en-US" dirty="0">
                <a:solidFill>
                  <a:srgbClr val="000000"/>
                </a:solidFill>
                <a:latin typeface="+mj-lt"/>
                <a:ea typeface="Overpass"/>
                <a:cs typeface="Aharoni" panose="02010803020104030203" pitchFamily="2" charset="-79"/>
                <a:sym typeface="Overpas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Overpass"/>
                <a:cs typeface="Aharoni" panose="02010803020104030203" pitchFamily="2" charset="-79"/>
                <a:sym typeface="Overpass"/>
              </a:rPr>
              <a:t>terbaik</a:t>
            </a:r>
            <a:r>
              <a:rPr lang="en-US" dirty="0">
                <a:solidFill>
                  <a:srgbClr val="000000"/>
                </a:solidFill>
                <a:latin typeface="+mj-lt"/>
                <a:ea typeface="Overpass"/>
                <a:cs typeface="Aharoni" panose="02010803020104030203" pitchFamily="2" charset="-79"/>
                <a:sym typeface="Overpas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Overpass"/>
                <a:cs typeface="Aharoni" panose="02010803020104030203" pitchFamily="2" charset="-79"/>
                <a:sym typeface="Overpass"/>
              </a:rPr>
              <a:t>memiliki</a:t>
            </a:r>
            <a:r>
              <a:rPr lang="en-US" dirty="0">
                <a:solidFill>
                  <a:srgbClr val="000000"/>
                </a:solidFill>
                <a:latin typeface="+mj-lt"/>
                <a:ea typeface="Overpass"/>
                <a:cs typeface="Aharoni" panose="02010803020104030203" pitchFamily="2" charset="-79"/>
                <a:sym typeface="Overpas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Overpass"/>
                <a:cs typeface="Aharoni" panose="02010803020104030203" pitchFamily="2" charset="-79"/>
                <a:sym typeface="Overpass"/>
              </a:rPr>
              <a:t>nilai</a:t>
            </a:r>
            <a:r>
              <a:rPr lang="en-US" dirty="0">
                <a:solidFill>
                  <a:srgbClr val="000000"/>
                </a:solidFill>
                <a:latin typeface="+mj-lt"/>
                <a:ea typeface="Overpass"/>
                <a:cs typeface="Aharoni" panose="02010803020104030203" pitchFamily="2" charset="-79"/>
                <a:sym typeface="Overpass"/>
              </a:rPr>
              <a:t> Yi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Overpass"/>
                <a:cs typeface="Aharoni" panose="02010803020104030203" pitchFamily="2" charset="-79"/>
                <a:sym typeface="Overpass"/>
              </a:rPr>
              <a:t>tertinggi</a:t>
            </a:r>
            <a:r>
              <a:rPr lang="en-US" dirty="0">
                <a:solidFill>
                  <a:srgbClr val="000000"/>
                </a:solidFill>
                <a:latin typeface="+mj-lt"/>
                <a:ea typeface="Overpass"/>
                <a:cs typeface="Aharoni" panose="02010803020104030203" pitchFamily="2" charset="-79"/>
                <a:sym typeface="Overpass"/>
              </a:rPr>
              <a:t> dan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Overpass"/>
                <a:cs typeface="Aharoni" panose="02010803020104030203" pitchFamily="2" charset="-79"/>
                <a:sym typeface="Overpass"/>
              </a:rPr>
              <a:t>sebaliknya</a:t>
            </a:r>
            <a:endParaRPr lang="en-US" sz="1800" dirty="0">
              <a:solidFill>
                <a:srgbClr val="FFFFFF"/>
              </a:solidFill>
              <a:latin typeface="+mj-lt"/>
              <a:ea typeface="Bevan"/>
              <a:cs typeface="Aharoni" panose="02010803020104030203" pitchFamily="2" charset="-79"/>
              <a:sym typeface="Bev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C58EE-38CE-081C-C708-5DF46C8DDB6C}"/>
              </a:ext>
            </a:extLst>
          </p:cNvPr>
          <p:cNvSpPr txBox="1"/>
          <p:nvPr/>
        </p:nvSpPr>
        <p:spPr>
          <a:xfrm>
            <a:off x="541425" y="1141555"/>
            <a:ext cx="2340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3200" b="1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endParaRPr lang="en-US" sz="2400" b="1" dirty="0">
              <a:solidFill>
                <a:srgbClr val="FAF3E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427C4F6-BDA2-F464-84E1-FAA7A1A9D0D5}"/>
              </a:ext>
            </a:extLst>
          </p:cNvPr>
          <p:cNvGrpSpPr/>
          <p:nvPr/>
        </p:nvGrpSpPr>
        <p:grpSpPr>
          <a:xfrm>
            <a:off x="-465026" y="5335026"/>
            <a:ext cx="1895588" cy="725331"/>
            <a:chOff x="-511538" y="1880722"/>
            <a:chExt cx="1895588" cy="725331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224D79B-8174-1730-816F-5CCCFC5D6441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AD6534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hlinkClick r:id="rId2" action="ppaction://hlinksldjump"/>
              <a:extLst>
                <a:ext uri="{FF2B5EF4-FFF2-40B4-BE49-F238E27FC236}">
                  <a16:creationId xmlns:a16="http://schemas.microsoft.com/office/drawing/2014/main" id="{E52B3C5C-BB58-18BA-F5BC-FD38FA4EAAC8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Hasil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Perankingan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81" name="Picture 80" descr="LOGO STMIK Transparan (Terbaru)">
            <a:extLst>
              <a:ext uri="{FF2B5EF4-FFF2-40B4-BE49-F238E27FC236}">
                <a16:creationId xmlns:a16="http://schemas.microsoft.com/office/drawing/2014/main" id="{A0B82350-B1A5-C75F-1D22-DE010E14D503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 bwMode="auto">
          <a:xfrm>
            <a:off x="10309486" y="324119"/>
            <a:ext cx="707236" cy="74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410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21" grpId="0" animBg="1"/>
      <p:bldP spid="23" grpId="0" animBg="1"/>
      <p:bldP spid="24" grpId="0" animBg="1"/>
      <p:bldP spid="35" grpId="0"/>
      <p:bldP spid="72" grpId="0"/>
      <p:bldP spid="73" grpId="0"/>
      <p:bldP spid="76" grpId="0"/>
      <p:bldP spid="82" grpId="0"/>
      <p:bldP spid="85" grpId="0"/>
      <p:bldP spid="91" grpId="0"/>
      <p:bldP spid="115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86263" y="983673"/>
            <a:ext cx="10872357" cy="5500951"/>
          </a:xfrm>
          <a:prstGeom prst="roundRect">
            <a:avLst>
              <a:gd name="adj" fmla="val 4982"/>
            </a:avLst>
          </a:prstGeom>
          <a:solidFill>
            <a:srgbClr val="DEA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0745065" y="1025232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6863" y="1059875"/>
            <a:ext cx="10560629" cy="5334000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Rectangle: Rounded Corners 1">
            <a:hlinkClick r:id="rId3" action="ppaction://hlinksldjump"/>
            <a:extLst>
              <a:ext uri="{FF2B5EF4-FFF2-40B4-BE49-F238E27FC236}">
                <a16:creationId xmlns:a16="http://schemas.microsoft.com/office/drawing/2014/main" id="{C0181EAF-1B3A-7645-309E-A11ED219D9FA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11" name="Rectangle: Rounded Corners 10">
            <a:hlinkClick r:id="rId4" action="ppaction://hlinksldjump"/>
            <a:extLst>
              <a:ext uri="{FF2B5EF4-FFF2-40B4-BE49-F238E27FC236}">
                <a16:creationId xmlns:a16="http://schemas.microsoft.com/office/drawing/2014/main" id="{28C990BD-ACDC-81A9-8578-7EC04DB3B25B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 &amp; 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Rectangle: Rounded Corners 12">
            <a:hlinkClick r:id="rId5" action="ppaction://hlinksldjump"/>
            <a:extLst>
              <a:ext uri="{FF2B5EF4-FFF2-40B4-BE49-F238E27FC236}">
                <a16:creationId xmlns:a16="http://schemas.microsoft.com/office/drawing/2014/main" id="{E6DB09B1-2F94-38B0-88CA-3FC22E2D1000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5" name="Rectangle: Rounded Corners 14">
            <a:hlinkClick r:id="rId6" action="ppaction://hlinksldjump"/>
            <a:extLst>
              <a:ext uri="{FF2B5EF4-FFF2-40B4-BE49-F238E27FC236}">
                <a16:creationId xmlns:a16="http://schemas.microsoft.com/office/drawing/2014/main" id="{1A2D1424-07CB-ADA6-0160-832CDBBA4D8F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4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6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BD0FDD53-D44E-88B7-789A-36B6888E349A}"/>
              </a:ext>
            </a:extLst>
          </p:cNvPr>
          <p:cNvSpPr/>
          <p:nvPr/>
        </p:nvSpPr>
        <p:spPr>
          <a:xfrm>
            <a:off x="6709935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5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7" name="Rectangle: Rounded Corners 16">
            <a:hlinkClick r:id="" action="ppaction://noaction"/>
            <a:extLst>
              <a:ext uri="{FF2B5EF4-FFF2-40B4-BE49-F238E27FC236}">
                <a16:creationId xmlns:a16="http://schemas.microsoft.com/office/drawing/2014/main" id="{FD1C7FED-75C4-CD99-DF29-45F05FEF90E1}"/>
              </a:ext>
            </a:extLst>
          </p:cNvPr>
          <p:cNvSpPr/>
          <p:nvPr/>
        </p:nvSpPr>
        <p:spPr>
          <a:xfrm>
            <a:off x="8209692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6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C1A935-E5DD-E378-EFBD-CB7FB4CC6DFB}"/>
              </a:ext>
            </a:extLst>
          </p:cNvPr>
          <p:cNvGrpSpPr/>
          <p:nvPr/>
        </p:nvGrpSpPr>
        <p:grpSpPr>
          <a:xfrm>
            <a:off x="-515857" y="2786899"/>
            <a:ext cx="1970861" cy="2392265"/>
            <a:chOff x="-561437" y="2416258"/>
            <a:chExt cx="1970861" cy="2392265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28B1DC29-6C94-E095-EFF3-DE16EB90876B}"/>
                </a:ext>
              </a:extLst>
            </p:cNvPr>
            <p:cNvSpPr/>
            <p:nvPr/>
          </p:nvSpPr>
          <p:spPr>
            <a:xfrm>
              <a:off x="-561437" y="2416258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5B3A11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TextBox 86">
              <a:hlinkClick r:id="rId6" action="ppaction://hlinksldjump"/>
              <a:extLst>
                <a:ext uri="{FF2B5EF4-FFF2-40B4-BE49-F238E27FC236}">
                  <a16:creationId xmlns:a16="http://schemas.microsoft.com/office/drawing/2014/main" id="{33956402-F2E8-D537-839A-FE548693D6FF}"/>
                </a:ext>
              </a:extLst>
            </p:cNvPr>
            <p:cNvSpPr txBox="1"/>
            <p:nvPr/>
          </p:nvSpPr>
          <p:spPr>
            <a:xfrm>
              <a:off x="-250399" y="2493391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Data</a:t>
              </a:r>
            </a:p>
            <a:p>
              <a:pPr algn="ctr"/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Penilaian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15BF91A-DE5B-4FE4-0636-F1E70692FB0E}"/>
                </a:ext>
              </a:extLst>
            </p:cNvPr>
            <p:cNvGrpSpPr/>
            <p:nvPr/>
          </p:nvGrpSpPr>
          <p:grpSpPr>
            <a:xfrm>
              <a:off x="-497331" y="3254384"/>
              <a:ext cx="1906755" cy="1554139"/>
              <a:chOff x="-497331" y="3586896"/>
              <a:chExt cx="1906755" cy="1554139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8DABF5D-8617-4C3A-F6B4-5370EF891484}"/>
                  </a:ext>
                </a:extLst>
              </p:cNvPr>
              <p:cNvGrpSpPr/>
              <p:nvPr/>
            </p:nvGrpSpPr>
            <p:grpSpPr>
              <a:xfrm>
                <a:off x="-497331" y="3586896"/>
                <a:ext cx="1896765" cy="725331"/>
                <a:chOff x="-497331" y="3586896"/>
                <a:chExt cx="1896765" cy="725331"/>
              </a:xfrm>
            </p:grpSpPr>
            <p:sp>
              <p:nvSpPr>
                <p:cNvPr id="83" name="Rectangle: Rounded Corners 82">
                  <a:extLst>
                    <a:ext uri="{FF2B5EF4-FFF2-40B4-BE49-F238E27FC236}">
                      <a16:creationId xmlns:a16="http://schemas.microsoft.com/office/drawing/2014/main" id="{3BF7BA60-B972-385D-FE8C-4F94D0D8DA79}"/>
                    </a:ext>
                  </a:extLst>
                </p:cNvPr>
                <p:cNvSpPr/>
                <p:nvPr/>
              </p:nvSpPr>
              <p:spPr>
                <a:xfrm>
                  <a:off x="-497331" y="3586896"/>
                  <a:ext cx="1771219" cy="725331"/>
                </a:xfrm>
                <a:prstGeom prst="roundRect">
                  <a:avLst>
                    <a:gd name="adj" fmla="val 33334"/>
                  </a:avLst>
                </a:prstGeom>
                <a:solidFill>
                  <a:srgbClr val="AD6534"/>
                </a:solidFill>
                <a:ln w="76200">
                  <a:solidFill>
                    <a:srgbClr val="EBCD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TextBox 83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E23777D9-8F4E-2B06-0622-0B18668C3F32}"/>
                    </a:ext>
                  </a:extLst>
                </p:cNvPr>
                <p:cNvSpPr txBox="1"/>
                <p:nvPr/>
              </p:nvSpPr>
              <p:spPr>
                <a:xfrm>
                  <a:off x="-235178" y="3646050"/>
                  <a:ext cx="163461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EBCDAF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Data </a:t>
                  </a:r>
                </a:p>
                <a:p>
                  <a:pPr algn="ctr"/>
                  <a:r>
                    <a:rPr lang="en-US" sz="1600" dirty="0" err="1">
                      <a:solidFill>
                        <a:srgbClr val="EBCDAF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Kriteria</a:t>
                  </a:r>
                  <a:endPara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</p:grp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FB88F47F-0943-1B82-63C1-0E6F5B6AE855}"/>
                  </a:ext>
                </a:extLst>
              </p:cNvPr>
              <p:cNvSpPr/>
              <p:nvPr/>
            </p:nvSpPr>
            <p:spPr>
              <a:xfrm>
                <a:off x="-470896" y="4415704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AD6534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1872AB34-2BD9-7138-92BE-996D553ADD37}"/>
                  </a:ext>
                </a:extLst>
              </p:cNvPr>
              <p:cNvSpPr txBox="1"/>
              <p:nvPr/>
            </p:nvSpPr>
            <p:spPr>
              <a:xfrm>
                <a:off x="-225188" y="4488445"/>
                <a:ext cx="16346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Proses MOORA</a:t>
                </a:r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2777038-65FB-E8B1-088F-4657A3FEF587}"/>
              </a:ext>
            </a:extLst>
          </p:cNvPr>
          <p:cNvGrpSpPr/>
          <p:nvPr/>
        </p:nvGrpSpPr>
        <p:grpSpPr>
          <a:xfrm>
            <a:off x="-516007" y="1953150"/>
            <a:ext cx="1895588" cy="725331"/>
            <a:chOff x="-511538" y="1880722"/>
            <a:chExt cx="1895588" cy="725331"/>
          </a:xfrm>
        </p:grpSpPr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4058B010-196C-1789-91C0-E7DACB3AAD6D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AD6534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extBox 104">
              <a:hlinkClick r:id="rId5" action="ppaction://hlinksldjump"/>
              <a:extLst>
                <a:ext uri="{FF2B5EF4-FFF2-40B4-BE49-F238E27FC236}">
                  <a16:creationId xmlns:a16="http://schemas.microsoft.com/office/drawing/2014/main" id="{FDA90955-5F09-75A0-7D72-8FC3BD5D179D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Metodologi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Penelitian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A7B3413-ED40-7785-A4DD-1E790BEC67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358" y="1178324"/>
            <a:ext cx="8531860" cy="5013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CCFD7C8-DCDC-EC04-5B1A-37AB82501C76}"/>
              </a:ext>
            </a:extLst>
          </p:cNvPr>
          <p:cNvGrpSpPr/>
          <p:nvPr/>
        </p:nvGrpSpPr>
        <p:grpSpPr>
          <a:xfrm>
            <a:off x="-445988" y="5323027"/>
            <a:ext cx="1895588" cy="725331"/>
            <a:chOff x="-511538" y="1880722"/>
            <a:chExt cx="1895588" cy="72533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278D148-E150-2F42-B083-B6186FE103DF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AD6534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hlinkClick r:id="rId5" action="ppaction://hlinksldjump"/>
              <a:extLst>
                <a:ext uri="{FF2B5EF4-FFF2-40B4-BE49-F238E27FC236}">
                  <a16:creationId xmlns:a16="http://schemas.microsoft.com/office/drawing/2014/main" id="{AFE08826-5675-F90B-0045-3C2649BEF891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Hasil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Perankingan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24" name="Picture 23" descr="LOGO STMIK Transparan (Terbaru)">
            <a:extLst>
              <a:ext uri="{FF2B5EF4-FFF2-40B4-BE49-F238E27FC236}">
                <a16:creationId xmlns:a16="http://schemas.microsoft.com/office/drawing/2014/main" id="{E25406F8-0B18-4BDD-3628-E2F2F5E2BE97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 bwMode="auto">
          <a:xfrm>
            <a:off x="10319900" y="324486"/>
            <a:ext cx="707236" cy="74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9843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4063</TotalTime>
  <Words>794</Words>
  <Application>Microsoft Office PowerPoint</Application>
  <PresentationFormat>Widescreen</PresentationFormat>
  <Paragraphs>294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Aharoni</vt:lpstr>
      <vt:lpstr>Baguet Script</vt:lpstr>
      <vt:lpstr>Arial</vt:lpstr>
      <vt:lpstr>Stencil</vt:lpstr>
      <vt:lpstr>Calibri Light</vt:lpstr>
      <vt:lpstr>Arial Black</vt:lpstr>
      <vt:lpstr>Berlin Sans FB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Nanda</dc:creator>
  <cp:lastModifiedBy>alifiajhr@gmail.com</cp:lastModifiedBy>
  <cp:revision>42</cp:revision>
  <dcterms:created xsi:type="dcterms:W3CDTF">2022-01-15T11:46:15Z</dcterms:created>
  <dcterms:modified xsi:type="dcterms:W3CDTF">2023-04-14T12:51:22Z</dcterms:modified>
</cp:coreProperties>
</file>