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4"/>
  </p:sldMasterIdLst>
  <p:notesMasterIdLst>
    <p:notesMasterId r:id="rId15"/>
  </p:notesMasterIdLst>
  <p:sldIdLst>
    <p:sldId id="335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5226" autoAdjust="0"/>
  </p:normalViewPr>
  <p:slideViewPr>
    <p:cSldViewPr snapToGrid="0">
      <p:cViewPr>
        <p:scale>
          <a:sx n="64" d="100"/>
          <a:sy n="64" d="100"/>
        </p:scale>
        <p:origin x="978" y="78"/>
      </p:cViewPr>
      <p:guideLst>
        <p:guide orient="horz" pos="3672"/>
        <p:guide pos="3840"/>
      </p:guideLst>
    </p:cSldViewPr>
  </p:slideViewPr>
  <p:outlineViewPr>
    <p:cViewPr>
      <p:scale>
        <a:sx n="33" d="100"/>
        <a:sy n="33" d="100"/>
      </p:scale>
      <p:origin x="0" y="-1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31DFB3-42E8-9540-92FB-4AE3F4203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1"/>
            <a:ext cx="11158847" cy="58248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3C1B90-0A14-7B4B-B05B-357A6A88291E}"/>
              </a:ext>
            </a:extLst>
          </p:cNvPr>
          <p:cNvCxnSpPr>
            <a:cxnSpLocks/>
          </p:cNvCxnSpPr>
          <p:nvPr userDrawn="1"/>
        </p:nvCxnSpPr>
        <p:spPr>
          <a:xfrm>
            <a:off x="1036261" y="4159793"/>
            <a:ext cx="10122586" cy="0"/>
          </a:xfrm>
          <a:prstGeom prst="line">
            <a:avLst/>
          </a:prstGeom>
          <a:ln w="1270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90097E88-8912-8A4F-9D00-BDA132434FE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33153" y="4728131"/>
            <a:ext cx="7806047" cy="2811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8E2CE6-6A25-40B9-BD31-82C750738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13" y="1656344"/>
            <a:ext cx="7805737" cy="2113466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1C010F4-E1E5-354F-9B4A-6253D3DC2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6641" y="3044590"/>
            <a:ext cx="4868860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2F7C8C0-EB32-3C44-930E-DE05403C543A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285649" y="3044590"/>
            <a:ext cx="4868860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06473F2-000A-7C44-9048-A0C0D4B65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A0597E-7AE3-F242-9DDF-F678A5E11458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EAB7162A-656B-3447-976F-951853C325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1616" y="2328554"/>
            <a:ext cx="4963884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C8B98E47-9A5A-E54C-A093-86D516AAD0F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58199" y="2328554"/>
            <a:ext cx="4868860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274C5-9C2D-4A46-AEAE-9DBE1C41747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19017-8DD9-4B28-B0F1-E82FFB8C1DF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BFF08-A844-4449-9EC2-5B6B6C2D62A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754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2476683E-62F2-7746-A136-3A729C70D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6641" y="3052691"/>
            <a:ext cx="3078159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EF5BDE3-656A-414E-BE18-702CA738A9D2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039099" y="3044590"/>
            <a:ext cx="3115409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EAADDF0-090D-2C4F-BE2D-160C2C55029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39760" y="3044590"/>
            <a:ext cx="3115409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E0EAFBC-DE77-7648-95EC-91DDA529F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2A16A97-402E-8040-9B48-1B6ED23ABC4F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B4BD319C-69C3-3D46-977C-F80FD35E3C6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1616" y="2328554"/>
            <a:ext cx="3173184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4F6FB95E-AD0D-3843-8241-AB907F5915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66252" y="2328554"/>
            <a:ext cx="3115409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CC85BB87-C622-304F-9F58-8716188AA54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933114" y="2328554"/>
            <a:ext cx="3115409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6B0B5-56D6-429D-BC3A-5E501EDADA8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8DFE9-DB89-4EB9-9FB1-D484EC0C1B5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C09F4-4087-4A1E-B8B8-85A748DC901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806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80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5D6FA74B-53F8-584F-85D3-47FB14D4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152369-C198-1E48-8F65-F6AC0534DFF6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921E4-02B0-3748-9844-933F710058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321923"/>
            <a:ext cx="4876800" cy="3825952"/>
          </a:xfrm>
          <a:prstGeom prst="rect">
            <a:avLst/>
          </a:prstGeo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3048678-0BD6-C448-8690-BD61FC6095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48400" y="2286000"/>
            <a:ext cx="4876800" cy="2746375"/>
          </a:xfrm>
          <a:prstGeom prst="rect">
            <a:avLst/>
          </a:prstGeo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C8134C-ADB9-4E1C-97DD-12E5DE2C775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A0C24D-14BB-46C9-A4C2-DB15E4FB9B2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3D085-5F13-41E2-9C46-08E3E2846CC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89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B35C0DBA-B958-984A-8540-551D3604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107" y="999068"/>
            <a:ext cx="48768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C9ECF50-A899-D84A-8DA7-545D7B194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57107" y="2286003"/>
            <a:ext cx="4876800" cy="233272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23E260-2F88-C54F-893E-80966D14934A}"/>
              </a:ext>
            </a:extLst>
          </p:cNvPr>
          <p:cNvCxnSpPr>
            <a:cxnSpLocks/>
          </p:cNvCxnSpPr>
          <p:nvPr userDrawn="1"/>
        </p:nvCxnSpPr>
        <p:spPr>
          <a:xfrm>
            <a:off x="6261560" y="1869925"/>
            <a:ext cx="487234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41785DC-164D-344A-8D61-85C59CABE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90600"/>
            <a:ext cx="4837176" cy="48371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8B57D363-927D-CE43-AD8A-2F5E6CC59E9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257107" y="4659581"/>
            <a:ext cx="4876800" cy="54303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B2FDBC3-20E9-45B6-850D-2F34EA22D1B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C17A152-7FD0-42FA-9937-8667D4B7515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87AABD-BCAB-4325-8510-954CAAD92A9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41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7687ADE-BAA9-634F-96B8-ACF4EE9BD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C26CF-26CC-354C-BB60-AD3E01D575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286000"/>
            <a:ext cx="7810499" cy="290453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EC4E73-6A9F-2F46-89D1-559CE56C12BE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88BFD865-74BB-5B40-8DA8-7D7B921A7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A4B708A-874B-4F75-A235-6908EB43FA8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71D589B3-67A1-4B39-9EEF-2FB7AB10EC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5D91E6B-55B5-4092-AD3B-F7E1FD00459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31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B35C0DBA-B958-984A-8540-551D3604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48768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C9ECF50-A899-D84A-8DA7-545D7B194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4876800" cy="356869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23E260-2F88-C54F-893E-80966D14934A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69925"/>
            <a:ext cx="487234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41785DC-164D-344A-8D61-85C59CABE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54824" y="990600"/>
            <a:ext cx="4837176" cy="48371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AE1D3B9-B2D1-4927-BE44-8408FBD84C0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7447116-BCE7-456E-88B8-96ADC76E5FC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3B6347-A35F-4216-9988-7393E598E12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16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D808B2-C5CA-FE45-B556-461D856BF7A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25CA9F-967F-1545-8E32-09F4DB0F04F6}"/>
              </a:ext>
            </a:extLst>
          </p:cNvPr>
          <p:cNvCxnSpPr>
            <a:cxnSpLocks/>
          </p:cNvCxnSpPr>
          <p:nvPr userDrawn="1"/>
        </p:nvCxnSpPr>
        <p:spPr>
          <a:xfrm flipV="1">
            <a:off x="1044475" y="1862667"/>
            <a:ext cx="10103049" cy="867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69DD4EBD-237B-7245-A9C2-A37674E23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779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BA6D65B-10A2-D743-9FFA-D14B8696F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FCB9F5CF-0F1D-284B-B997-AC308FED47B9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951345" y="2286000"/>
            <a:ext cx="9145155" cy="316492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5652B48-7CDD-5645-B29B-54727CA5F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0F4C76-2690-7448-8D03-9692C2BB1016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C09B5-CD25-4B65-9120-D8EBD79ABC8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281DE-BBF4-4AA1-B110-DC418232A01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9333A-6926-414D-9C9D-B62395A38A8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65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6" pos="63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855E5B9-5A63-2D46-8653-3FD1F538F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4453"/>
            <a:ext cx="11158847" cy="58248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03FB492B-801F-1741-BD1B-89F9C6BFF0E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028700" y="2423161"/>
            <a:ext cx="9067800" cy="222740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74545B3-0290-D848-BDB5-811BC52B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10096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709460-09E4-854A-889B-491A934DE40F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F749A19-BE29-4599-ABBE-E7C61FF9EE3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8F30C11-6611-47E2-9CF7-8EE77F4CD10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AF710E8-4CE9-4D79-8121-DD559D321EC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033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6" pos="63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A99595-F780-594B-8C36-E4E5AF5E1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AFB169-81B7-454B-BE19-407333C86F3B}"/>
              </a:ext>
            </a:extLst>
          </p:cNvPr>
          <p:cNvCxnSpPr>
            <a:cxnSpLocks/>
          </p:cNvCxnSpPr>
          <p:nvPr userDrawn="1"/>
        </p:nvCxnSpPr>
        <p:spPr>
          <a:xfrm>
            <a:off x="2184935" y="1874704"/>
            <a:ext cx="897391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C26CF-26CC-354C-BB60-AD3E01D575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304344"/>
            <a:ext cx="7810500" cy="29892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A06611-233D-45FA-A146-AB9D4F4A78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525" y="978781"/>
            <a:ext cx="1589372" cy="1325563"/>
          </a:xfrm>
          <a:prstGeom prst="rect">
            <a:avLst/>
          </a:prstGeom>
        </p:spPr>
        <p:txBody>
          <a:bodyPr/>
          <a:lstStyle>
            <a:lvl1pPr>
              <a:defRPr sz="20000"/>
            </a:lvl1pPr>
          </a:lstStyle>
          <a:p>
            <a:r>
              <a:rPr lang="en-US" dirty="0"/>
              <a:t>“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4887C6-2D97-4388-AA65-CEEA6591BFB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F84EFA-1D77-40D3-B5AC-6652DC26F0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13CA07C-1BC2-4B16-8557-27C373CFCE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445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FAD8BFA-14F6-F54A-AB64-29F9F7616A7D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4640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9E731-6B9B-024E-9360-F9F34CC66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4313437"/>
            <a:ext cx="1828800" cy="4012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FD3D9C96-2F42-E545-BD97-AC8568E2F4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28700" y="4752757"/>
            <a:ext cx="1828800" cy="5524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92AA37C-BA0F-9C4F-B098-EDFE391C47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84600" y="4332486"/>
            <a:ext cx="1828800" cy="40122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EEAAAC92-F1DA-6847-8D56-1ACCD5E3B0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84600" y="4752757"/>
            <a:ext cx="1828800" cy="5524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F4E4153D-E2B3-7D4A-8D92-FF6597B2FB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31512" y="4313436"/>
            <a:ext cx="1828800" cy="4202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0D6B703A-5BF6-744F-A3D3-C65E3F8B3B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31512" y="4752757"/>
            <a:ext cx="1828800" cy="5524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982A9FE5-981A-B340-B8F8-D2DB83C196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296400" y="4332486"/>
            <a:ext cx="1828800" cy="4202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594B2391-B4C8-5542-8285-39BAD874EC1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96400" y="4752757"/>
            <a:ext cx="1828800" cy="5524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25">
            <a:extLst>
              <a:ext uri="{FF2B5EF4-FFF2-40B4-BE49-F238E27FC236}">
                <a16:creationId xmlns:a16="http://schemas.microsoft.com/office/drawing/2014/main" id="{A2D87BC1-884E-CD4E-BABF-B7AF4DF786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028700" y="2308936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DB0763B3-E65F-8A47-AA7C-C9A56C5060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784600" y="2308936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9" name="Picture Placeholder 25">
            <a:extLst>
              <a:ext uri="{FF2B5EF4-FFF2-40B4-BE49-F238E27FC236}">
                <a16:creationId xmlns:a16="http://schemas.microsoft.com/office/drawing/2014/main" id="{1E0F47CF-6DE7-F745-B9D8-55421009AF4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540500" y="2308936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25">
            <a:extLst>
              <a:ext uri="{FF2B5EF4-FFF2-40B4-BE49-F238E27FC236}">
                <a16:creationId xmlns:a16="http://schemas.microsoft.com/office/drawing/2014/main" id="{B4621956-6AB4-E346-8900-9AE2A51ADBC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296400" y="2314278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3B64062A-6292-0441-95CB-9A91F49DB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83883EC-FACE-4093-9976-8B0D4C8BEBCC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2611EE2-9C8D-405E-9ABF-8EFD1E1D6BB5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FE126EB-13BB-4830-A999-3778C11747A6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632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 userDrawn="1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8" orient="horz" pos="3072" userDrawn="1">
          <p15:clr>
            <a:srgbClr val="FBAE40"/>
          </p15:clr>
        </p15:guide>
        <p15:guide id="13" pos="6384" userDrawn="1">
          <p15:clr>
            <a:srgbClr val="FBAE40"/>
          </p15:clr>
        </p15:guide>
        <p15:guide id="14" orient="horz" pos="321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A116A2E3-682D-BD4F-9FC9-4546B0C9A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D64AC08-85A6-6F44-88B4-3FAE91B70C1B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1056DE-470B-C64D-99AE-5039A021EC5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1616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4ADA9C53-0DC4-4D43-B80C-9B0A9E0EBDE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672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F8E68047-DF25-AB45-A0F0-F4DFE23516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06672" y="3336211"/>
            <a:ext cx="2286000" cy="249099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61DB1B27-14E7-1549-BDAA-6DD31A1B1F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839200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69D66743-22F2-C84F-9FD2-F350766D6CD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839200" y="3331030"/>
            <a:ext cx="2286000" cy="2466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A38EF55-8739-4A40-A228-67296EA938B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574144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268DC74C-B0F9-2649-BEC3-BBA0BD73765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557921" y="3331029"/>
            <a:ext cx="2286000" cy="24665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1422B-E6C5-43B2-9F2B-DECEB381214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68377" y="3331029"/>
            <a:ext cx="2286000" cy="24669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C81DA9-1713-43A7-A2CF-A9525B11AF43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76A8F0-5D79-4C8A-9966-308409EB26B0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85BAE5-43DA-49F0-89E6-66D549C5238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56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14" pos="148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79F22C8-3EAB-425F-ADBA-3A162D820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30818" y="6292334"/>
            <a:ext cx="1522982" cy="18288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C4B4F87-0B31-4EDA-8270-4233B0D8F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98180" y="6294120"/>
            <a:ext cx="1462788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05EC255-976A-48BF-A8A0-1ECEBDFBB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3500" y="6292334"/>
            <a:ext cx="41275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74" r:id="rId2"/>
    <p:sldLayoutId id="2147483673" r:id="rId3"/>
    <p:sldLayoutId id="2147483671" r:id="rId4"/>
    <p:sldLayoutId id="2147483678" r:id="rId5"/>
    <p:sldLayoutId id="2147483676" r:id="rId6"/>
    <p:sldLayoutId id="2147483677" r:id="rId7"/>
    <p:sldLayoutId id="2147483660" r:id="rId8"/>
    <p:sldLayoutId id="2147483675" r:id="rId9"/>
    <p:sldLayoutId id="2147483679" r:id="rId10"/>
    <p:sldLayoutId id="2147483680" r:id="rId11"/>
    <p:sldLayoutId id="2147483681" r:id="rId12"/>
    <p:sldLayoutId id="2147483684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7008" userDrawn="1">
          <p15:clr>
            <a:srgbClr val="F26B43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24" userDrawn="1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orient="horz" pos="624" userDrawn="1">
          <p15:clr>
            <a:srgbClr val="F26B43"/>
          </p15:clr>
        </p15:guide>
        <p15:guide id="18" orient="horz" pos="3672" userDrawn="1">
          <p15:clr>
            <a:srgbClr val="F26B43"/>
          </p15:clr>
        </p15:guide>
        <p15:guide id="19" pos="3984" userDrawn="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C99CF7C-AFAB-48F1-8FC3-CCCE98982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NFL Penalties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8493F-2D2E-5B42-4F31-9BA549E01F8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Jun Hanvey</a:t>
            </a:r>
          </a:p>
        </p:txBody>
      </p:sp>
    </p:spTree>
    <p:extLst>
      <p:ext uri="{BB962C8B-B14F-4D97-AF65-F5344CB8AC3E}">
        <p14:creationId xmlns:p14="http://schemas.microsoft.com/office/powerpoint/2010/main" val="2605473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0E4BC5-8F22-8AD9-07FE-B7BD00BE98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Cross-Validation on testing data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Using crew as dummy variable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Look into potential interaction effects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271270-1565-8743-2E62-1580C908B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253114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9990FC5-64D4-6FB8-EBBB-22ED64B626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 this project, I am analyzing the effect of penalties on win probability in the NFL.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6627A8-6079-0A47-4620-C9D9E75AD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</a:t>
            </a:r>
          </a:p>
        </p:txBody>
      </p:sp>
    </p:spTree>
    <p:extLst>
      <p:ext uri="{BB962C8B-B14F-4D97-AF65-F5344CB8AC3E}">
        <p14:creationId xmlns:p14="http://schemas.microsoft.com/office/powerpoint/2010/main" val="1372641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52763F-6652-C6DA-3004-0E50B9096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21CAF1-ACAB-067A-CB73-E84293807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99" y="2139867"/>
            <a:ext cx="9629307" cy="353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261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F4AE04-A85D-99CB-9FBB-6D0E177D6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Penalties per Game by Ref Crew</a:t>
            </a:r>
          </a:p>
        </p:txBody>
      </p:sp>
      <p:pic>
        <p:nvPicPr>
          <p:cNvPr id="5" name="Chart Placeholder 4">
            <a:extLst>
              <a:ext uri="{FF2B5EF4-FFF2-40B4-BE49-F238E27FC236}">
                <a16:creationId xmlns:a16="http://schemas.microsoft.com/office/drawing/2014/main" id="{8C8360FE-A09B-FAC2-F442-8F5B163E96D0}"/>
              </a:ext>
            </a:extLst>
          </p:cNvPr>
          <p:cNvPicPr>
            <a:picLocks noGrp="1" noChangeAspect="1"/>
          </p:cNvPicPr>
          <p:nvPr>
            <p:ph type="chart" sz="quarter" idx="11"/>
          </p:nvPr>
        </p:nvPicPr>
        <p:blipFill>
          <a:blip r:embed="rId2"/>
          <a:stretch>
            <a:fillRect/>
          </a:stretch>
        </p:blipFill>
        <p:spPr>
          <a:xfrm>
            <a:off x="3072984" y="2016177"/>
            <a:ext cx="4676931" cy="356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40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ble Placeholder 4">
            <a:extLst>
              <a:ext uri="{FF2B5EF4-FFF2-40B4-BE49-F238E27FC236}">
                <a16:creationId xmlns:a16="http://schemas.microsoft.com/office/drawing/2014/main" id="{34011148-B465-582D-9AC0-52E7ED4BAAD9}"/>
              </a:ext>
            </a:extLst>
          </p:cNvPr>
          <p:cNvPicPr>
            <a:picLocks noGrp="1" noChangeAspect="1"/>
          </p:cNvPicPr>
          <p:nvPr>
            <p:ph type="tbl" sz="quarter" idx="10"/>
          </p:nvPr>
        </p:nvPicPr>
        <p:blipFill>
          <a:blip r:embed="rId2"/>
          <a:stretch>
            <a:fillRect/>
          </a:stretch>
        </p:blipFill>
        <p:spPr>
          <a:xfrm>
            <a:off x="3102963" y="2092742"/>
            <a:ext cx="4713275" cy="359717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961D9D2-FD79-84BA-44CD-584448E9D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Away Penalties – Home Penalties by Referee Crew</a:t>
            </a:r>
          </a:p>
        </p:txBody>
      </p:sp>
    </p:spTree>
    <p:extLst>
      <p:ext uri="{BB962C8B-B14F-4D97-AF65-F5344CB8AC3E}">
        <p14:creationId xmlns:p14="http://schemas.microsoft.com/office/powerpoint/2010/main" val="2099289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842A06D-52DD-AED0-C519-0BFD408ED0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41616" y="3044590"/>
            <a:ext cx="4542020" cy="3466469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6AC8E28-5741-8BB6-6995-09189E00237F}"/>
              </a:ext>
            </a:extLst>
          </p:cNvPr>
          <p:cNvPicPr>
            <a:picLocks noGrp="1" noChangeAspect="1"/>
          </p:cNvPicPr>
          <p:nvPr>
            <p:ph sz="half" idx="11"/>
          </p:nvPr>
        </p:nvPicPr>
        <p:blipFill>
          <a:blip r:embed="rId3"/>
          <a:stretch>
            <a:fillRect/>
          </a:stretch>
        </p:blipFill>
        <p:spPr>
          <a:xfrm>
            <a:off x="6124369" y="3044825"/>
            <a:ext cx="4542019" cy="346646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71D3B46-8F58-5018-7D31-47F67080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Exploration of Penalties and Wins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8914DD-54D2-920B-DCBC-48A6DE95560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Least to Most Penalties by Team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92CFD4-B4DE-EE2F-4614-17083A5268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Wins by Team</a:t>
            </a:r>
          </a:p>
        </p:txBody>
      </p:sp>
    </p:spTree>
    <p:extLst>
      <p:ext uri="{BB962C8B-B14F-4D97-AF65-F5344CB8AC3E}">
        <p14:creationId xmlns:p14="http://schemas.microsoft.com/office/powerpoint/2010/main" val="1446428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3D929-F14F-514D-B4ED-827DC327F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Wins and Penalties Correlation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7428DE-6792-3DE6-BD4B-B05DED303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437" y="2068118"/>
            <a:ext cx="595312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644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4CC38C-634B-6B51-EDA8-8904DB786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1</a:t>
            </a:r>
          </a:p>
        </p:txBody>
      </p:sp>
      <p:pic>
        <p:nvPicPr>
          <p:cNvPr id="6" name="Picture 5" descr="A table of numbers and letters&#10;&#10;Description automatically generated with medium confidence">
            <a:extLst>
              <a:ext uri="{FF2B5EF4-FFF2-40B4-BE49-F238E27FC236}">
                <a16:creationId xmlns:a16="http://schemas.microsoft.com/office/drawing/2014/main" id="{A7E2BEE5-C3B6-C305-AAFD-7399384BB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2064490"/>
            <a:ext cx="5501907" cy="3017175"/>
          </a:xfrm>
          <a:prstGeom prst="rect">
            <a:avLst/>
          </a:prstGeom>
        </p:spPr>
      </p:pic>
      <p:pic>
        <p:nvPicPr>
          <p:cNvPr id="4" name="Picture 3" descr="A table with text and numbers&#10;&#10;Description automatically generated">
            <a:extLst>
              <a:ext uri="{FF2B5EF4-FFF2-40B4-BE49-F238E27FC236}">
                <a16:creationId xmlns:a16="http://schemas.microsoft.com/office/drawing/2014/main" id="{B784B3D0-8565-0659-A10F-3EB87E994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155" y="3690467"/>
            <a:ext cx="3843722" cy="139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884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ble Placeholder 1">
            <a:extLst>
              <a:ext uri="{FF2B5EF4-FFF2-40B4-BE49-F238E27FC236}">
                <a16:creationId xmlns:a16="http://schemas.microsoft.com/office/drawing/2014/main" id="{FD7AEF4A-15A9-8B04-F7EE-79840546D3D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Model predicts wins with 87.11% accuracy</a:t>
            </a:r>
          </a:p>
          <a:p>
            <a:r>
              <a:rPr lang="en-US" dirty="0"/>
              <a:t>Penalties do not seem to have a significant effect on win percentage </a:t>
            </a:r>
          </a:p>
          <a:p>
            <a:r>
              <a:rPr lang="en-US" dirty="0"/>
              <a:t>Both the preliminary plots and model support this theory</a:t>
            </a:r>
          </a:p>
          <a:p>
            <a:r>
              <a:rPr lang="en-US" dirty="0"/>
              <a:t>Multicollinearity seems like it might be </a:t>
            </a:r>
            <a:r>
              <a:rPr lang="en-US"/>
              <a:t>a serious issue here.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B8C865-0062-6594-3454-EBED9519F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</p:spTree>
    <p:extLst>
      <p:ext uri="{BB962C8B-B14F-4D97-AF65-F5344CB8AC3E}">
        <p14:creationId xmlns:p14="http://schemas.microsoft.com/office/powerpoint/2010/main" val="49498656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35">
      <a:majorFont>
        <a:latin typeface="Arial Nova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A_Win32_MW_JS_SL_v2.potx" id="{F3EA0D10-81D8-413D-A4CA-F5D1D5CC8037}" vid="{9BA86A48-81B4-441C-9F07-EEAF91A8FC3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82F651C-E5DA-470F-A6A6-D70E9A5EBFB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975AF8-B1C6-436B-A274-2C3ADC779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24273A0-A4DF-47AA-BF1F-8758123399C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Impact annual presentation</Template>
  <TotalTime>55</TotalTime>
  <Words>117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Nova</vt:lpstr>
      <vt:lpstr>Calibri</vt:lpstr>
      <vt:lpstr>Wingdings</vt:lpstr>
      <vt:lpstr>Theme1</vt:lpstr>
      <vt:lpstr>NFL Penalties</vt:lpstr>
      <vt:lpstr>Topic </vt:lpstr>
      <vt:lpstr>Summary Statistics</vt:lpstr>
      <vt:lpstr>Penalties per Game by Ref Crew</vt:lpstr>
      <vt:lpstr>Away Penalties – Home Penalties by Referee Crew</vt:lpstr>
      <vt:lpstr>Early Exploration of Penalties and Wins</vt:lpstr>
      <vt:lpstr>Wins and Penalties Correlation</vt:lpstr>
      <vt:lpstr>Model 1</vt:lpstr>
      <vt:lpstr>Key Takeaways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NFL Penalties</dc:title>
  <dc:creator>Jun Hanvey</dc:creator>
  <cp:lastModifiedBy>Jun Hanvey</cp:lastModifiedBy>
  <cp:revision>3</cp:revision>
  <dcterms:created xsi:type="dcterms:W3CDTF">2024-04-16T02:01:21Z</dcterms:created>
  <dcterms:modified xsi:type="dcterms:W3CDTF">2024-04-17T04:19:09Z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