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obot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F92D2A-4D7E-423C-975A-F86137D19CD2}">
  <a:tblStyle styleId="{2AF92D2A-4D7E-423C-975A-F86137D19C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Italic.fntdata"/><Relationship Id="rId72" Type="http://schemas.openxmlformats.org/officeDocument/2006/relationships/font" Target="fonts/Robot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oboto-bold.fntdata"/><Relationship Id="rId70" Type="http://schemas.openxmlformats.org/officeDocument/2006/relationships/font" Target="fonts/Robot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285dd8f3f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285dd8f3f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285dd8f3f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8285dd8f3f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285dd8f3f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285dd8f3f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285dd8f3f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285dd8f3f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285dd8f3f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285dd8f3f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285dd8f3f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285dd8f3f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285dd8f3f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285dd8f3f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285dd8f3f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285dd8f3f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85dd8f3f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85dd8f3f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2af7ad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2af7ad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85dd8f3f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85dd8f3f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285dd8f3f_1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285dd8f3f_1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2af7adac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2af7adac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有binary search的解法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2af7adac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2af7adac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有binary search的解法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285dd8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285dd8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8285dd8f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8285dd8f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285dd8f3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285dd8f3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8285dd8f3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8285dd8f3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8285dd8f3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8285dd8f3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8285dd8f3f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8285dd8f3f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285dd8f3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285dd8f3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af7adac0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af7adac0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285dd8f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285dd8f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2af7adac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2af7adac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285dd8f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285dd8f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82af7adac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82af7adac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2af7adac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2af7adac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82af7adac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82af7adac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82af7ada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82af7ada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</a:t>
            </a:r>
            <a:r>
              <a:rPr lang="en"/>
              <a:t>binary search的解法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2af7adac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82af7adac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2af7adac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2af7adac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8285dd8f3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8285dd8f3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2af7adac0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2af7adac0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2af7adac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2af7adac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82af7adac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82af7adac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2af7adac0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2af7adac0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82af7adac0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82af7adac0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max(1,x) 是当k+1=j的时候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285dd8f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285dd8f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82af7adac0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82af7adac0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82af7adac0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82af7adac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2af7adac0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2af7adac0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82af7adac0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82af7adac0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82af7adac0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82af7adac0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af7adac0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af7adac0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82af7adac0_0_2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82af7adac0_0_2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82af7adac0_0_2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82af7adac0_0_2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2af7adac0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2af7adac0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82af7adac0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82af7adac0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82af7adac0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82af7adac0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82af7adac0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82af7adac0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82af7adac0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82af7adac0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8285dd8f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8285dd8f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82af7adac0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82af7adac0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2af7adac0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2af7adac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285dd8f3f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285dd8f3f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2af7adac0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2af7adac0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82af7adac0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82af7adac0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82af7adac0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82af7adac0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285dd8f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285dd8f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285dd8f3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285dd8f3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285dd8f3f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285dd8f3f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285dd8f3f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285dd8f3f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346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 rot="-5400000">
            <a:off x="5684575" y="600"/>
            <a:ext cx="3460200" cy="34590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1800"/>
              <a:buNone/>
              <a:defRPr sz="1800">
                <a:solidFill>
                  <a:srgbClr val="616161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5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_6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watch?v=FLbqgyJ-70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github.com/wisdompeak/LeetCode/blob/master/Dynamic_Programming/1278.Palindrome-Partitioning-III/1278.Palindrome-Partitioning-III.cpp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wisdompeak/LeetCode/tree/master/Dynamic_Programming/813.Largest-Sum-of-Averag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wisdompeak/LeetCode/blob/master/Dynamic_Programming/410.Split-Array-Largest-Sum/410.Split%20Array%20Largest%20Sum_dp.cpp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wisdompeak/LeetCode/blob/master/Dynamic_Programming/1335.Minimum-Difficulty-of-a-Job-Schedule/1335.Minimum-Difficulty-of-a-Job-Schedule.cpp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wisdompeak/LeetCode/blob/master/Dynamic_Programming/516.Longest-Palindromic-Subsequence/516.Longest-Palindromic-Subsequence.cpp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com/wisdompeak/LeetCode/blob/master/DFS/312.Burst-Balloons/312.Burst-Balloons-DP.cpp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com/wisdompeak/LeetCode/blob/master/Dynamic_Programming/375.Guess-Number-Higher-or-Lower-II/375.Guess-Number-Higher-or-Lower-II.cpp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wisdompeak/LeetCode/blob/master/Dynamic_Programming/1246.Palindrome-Removal/1246.Palindrome-Removal.cpp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com/wisdompeak/LeetCode/blob/master/Dynamic_Programming/1000.Minimum-Cost-to-Merge-Stones/1000.Minimum-Cost-to-Merge-Stones.cpp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com/wisdompeak/LeetCode/blob/master/Dynamic_Programming/1000.Minimum-Cost-to-Merge-Stones/1000.Minimum-Cost-to-Merge-Stones.cpp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youtu.be/FLbqgyJ-70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24475" y="465975"/>
            <a:ext cx="5124300" cy="28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动态规划的套路：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从入门到精通到弃坑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324475" y="3612602"/>
            <a:ext cx="51243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isdompeak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Youtube Recording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3</a:t>
            </a:r>
            <a:r>
              <a:rPr lang="en" sz="2400"/>
              <a:t>09.Best Time to Buy and Sell Stock with Cooldown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4220075" y="3208675"/>
            <a:ext cx="45675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</a:t>
            </a:r>
            <a:r>
              <a:rPr lang="en"/>
              <a:t>dp[i][0] = max(</a:t>
            </a:r>
            <a:r>
              <a:rPr lang="en"/>
              <a:t>dp[i-1][2]</a:t>
            </a:r>
            <a:r>
              <a:rPr lang="en"/>
              <a:t>-val[i]);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dp[i][1] </a:t>
            </a:r>
            <a:r>
              <a:rPr lang="en"/>
              <a:t>= max(</a:t>
            </a:r>
            <a:r>
              <a:rPr lang="en">
                <a:solidFill>
                  <a:schemeClr val="dk1"/>
                </a:solidFill>
              </a:rPr>
              <a:t>dp[i-1][1]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dp[i-1][0]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dp[i][2]</a:t>
            </a:r>
            <a:r>
              <a:rPr lang="en"/>
              <a:t> = max(</a:t>
            </a:r>
            <a:r>
              <a:rPr lang="en">
                <a:solidFill>
                  <a:schemeClr val="dk1"/>
                </a:solidFill>
              </a:rPr>
              <a:t>dp[i-1][2], dp[i-1][1]</a:t>
            </a:r>
            <a:r>
              <a:rPr lang="en"/>
              <a:t>+</a:t>
            </a:r>
            <a:r>
              <a:rPr lang="en">
                <a:solidFill>
                  <a:schemeClr val="dk1"/>
                </a:solidFill>
              </a:rPr>
              <a:t>val[i]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max {dp[N][i]}</a:t>
            </a:r>
            <a:r>
              <a:rPr lang="en"/>
              <a:t>  (i=0,1,2,3)</a:t>
            </a:r>
            <a:endParaRPr/>
          </a:p>
        </p:txBody>
      </p:sp>
      <p:sp>
        <p:nvSpPr>
          <p:cNvPr id="242" name="Google Shape;242;p26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给一系列每日股票的价格。每日只能买入或卖出或不操作，</a:t>
            </a:r>
            <a:r>
              <a:rPr b="1" lang="en"/>
              <a:t>买入后要隔一天才能卖出</a:t>
            </a:r>
            <a:r>
              <a:rPr b="1" lang="en"/>
              <a:t>。无</a:t>
            </a:r>
            <a:r>
              <a:rPr b="1" lang="en"/>
              <a:t>总</a:t>
            </a:r>
            <a:r>
              <a:rPr b="1" lang="en"/>
              <a:t>交易</a:t>
            </a:r>
            <a:r>
              <a:rPr b="1" lang="en"/>
              <a:t>次数限制</a:t>
            </a:r>
            <a:r>
              <a:rPr b="1" lang="en"/>
              <a:t>。问最大的收益。</a:t>
            </a:r>
            <a:endParaRPr b="1"/>
          </a:p>
        </p:txBody>
      </p:sp>
      <p:sp>
        <p:nvSpPr>
          <p:cNvPr id="243" name="Google Shape;243;p26"/>
          <p:cNvSpPr/>
          <p:nvPr/>
        </p:nvSpPr>
        <p:spPr>
          <a:xfrm>
            <a:off x="2593725" y="1789163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持有股票满一天以上</a:t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>
            <a:off x="1452750" y="1789250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刚</a:t>
            </a:r>
            <a:r>
              <a:rPr lang="en" sz="1200"/>
              <a:t>持有股票</a:t>
            </a:r>
            <a:endParaRPr sz="1200"/>
          </a:p>
        </p:txBody>
      </p:sp>
      <p:cxnSp>
        <p:nvCxnSpPr>
          <p:cNvPr id="245" name="Google Shape;245;p26"/>
          <p:cNvCxnSpPr>
            <a:stCxn id="243" idx="2"/>
            <a:endCxn id="246" idx="0"/>
          </p:cNvCxnSpPr>
          <p:nvPr/>
        </p:nvCxnSpPr>
        <p:spPr>
          <a:xfrm>
            <a:off x="3099375" y="2221763"/>
            <a:ext cx="12408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6"/>
          <p:cNvCxnSpPr>
            <a:stCxn id="244" idx="2"/>
            <a:endCxn id="248" idx="0"/>
          </p:cNvCxnSpPr>
          <p:nvPr/>
        </p:nvCxnSpPr>
        <p:spPr>
          <a:xfrm>
            <a:off x="1958400" y="2221850"/>
            <a:ext cx="114090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6"/>
          <p:cNvSpPr/>
          <p:nvPr/>
        </p:nvSpPr>
        <p:spPr>
          <a:xfrm>
            <a:off x="133225" y="2013675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250" name="Google Shape;250;p26"/>
          <p:cNvSpPr/>
          <p:nvPr/>
        </p:nvSpPr>
        <p:spPr>
          <a:xfrm>
            <a:off x="133225" y="2698375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251" name="Google Shape;251;p26"/>
          <p:cNvSpPr/>
          <p:nvPr/>
        </p:nvSpPr>
        <p:spPr>
          <a:xfrm>
            <a:off x="658675" y="3291025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>
            <a:off x="3834450" y="1755825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已清空股票</a:t>
            </a:r>
            <a:endParaRPr/>
          </a:p>
        </p:txBody>
      </p:sp>
      <p:cxnSp>
        <p:nvCxnSpPr>
          <p:cNvPr id="253" name="Google Shape;253;p26"/>
          <p:cNvCxnSpPr>
            <a:stCxn id="252" idx="2"/>
            <a:endCxn id="254" idx="0"/>
          </p:cNvCxnSpPr>
          <p:nvPr/>
        </p:nvCxnSpPr>
        <p:spPr>
          <a:xfrm flipH="1">
            <a:off x="1958400" y="2188425"/>
            <a:ext cx="2381700" cy="5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26"/>
          <p:cNvCxnSpPr>
            <a:stCxn id="252" idx="2"/>
            <a:endCxn id="246" idx="0"/>
          </p:cNvCxnSpPr>
          <p:nvPr/>
        </p:nvCxnSpPr>
        <p:spPr>
          <a:xfrm>
            <a:off x="4340100" y="2188425"/>
            <a:ext cx="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6"/>
          <p:cNvSpPr txBox="1"/>
          <p:nvPr/>
        </p:nvSpPr>
        <p:spPr>
          <a:xfrm>
            <a:off x="3624465" y="2388729"/>
            <a:ext cx="599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+</a:t>
            </a:r>
            <a:r>
              <a:rPr lang="en" sz="1200">
                <a:solidFill>
                  <a:schemeClr val="dk1"/>
                </a:solidFill>
              </a:rPr>
              <a:t>val[i]</a:t>
            </a:r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2024265" y="2464929"/>
            <a:ext cx="5994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-</a:t>
            </a:r>
            <a:r>
              <a:rPr lang="en" sz="1200">
                <a:solidFill>
                  <a:schemeClr val="dk1"/>
                </a:solidFill>
              </a:rPr>
              <a:t>val[i]</a:t>
            </a:r>
            <a:endParaRPr/>
          </a:p>
        </p:txBody>
      </p:sp>
      <p:cxnSp>
        <p:nvCxnSpPr>
          <p:cNvPr id="258" name="Google Shape;258;p26"/>
          <p:cNvCxnSpPr>
            <a:stCxn id="243" idx="2"/>
            <a:endCxn id="248" idx="0"/>
          </p:cNvCxnSpPr>
          <p:nvPr/>
        </p:nvCxnSpPr>
        <p:spPr>
          <a:xfrm>
            <a:off x="3099375" y="2221763"/>
            <a:ext cx="0" cy="5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6"/>
          <p:cNvSpPr txBox="1"/>
          <p:nvPr/>
        </p:nvSpPr>
        <p:spPr>
          <a:xfrm>
            <a:off x="421850" y="3677625"/>
            <a:ext cx="41502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0:这轮我刚持有</a:t>
            </a:r>
            <a:r>
              <a:rPr b="1" lang="en">
                <a:solidFill>
                  <a:schemeClr val="dk1"/>
                </a:solidFill>
              </a:rPr>
              <a:t>股票的最大收益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1:这轮我已</a:t>
            </a:r>
            <a:r>
              <a:rPr b="1" lang="en">
                <a:solidFill>
                  <a:schemeClr val="dk1"/>
                </a:solidFill>
              </a:rPr>
              <a:t>持有股票一天以上的最大收益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2:这轮我已</a:t>
            </a:r>
            <a:r>
              <a:rPr b="1" lang="en">
                <a:solidFill>
                  <a:schemeClr val="dk1"/>
                </a:solidFill>
              </a:rPr>
              <a:t>清空股票的最大收益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692650" y="1748150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2593725" y="2750063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持有股票满一天</a:t>
            </a:r>
            <a:r>
              <a:rPr lang="en" sz="1200">
                <a:solidFill>
                  <a:schemeClr val="dk1"/>
                </a:solidFill>
              </a:rPr>
              <a:t>以上</a:t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1452750" y="2750150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刚持有股票</a:t>
            </a:r>
            <a:endParaRPr sz="1200"/>
          </a:p>
        </p:txBody>
      </p:sp>
      <p:sp>
        <p:nvSpPr>
          <p:cNvPr id="246" name="Google Shape;246;p26"/>
          <p:cNvSpPr/>
          <p:nvPr/>
        </p:nvSpPr>
        <p:spPr>
          <a:xfrm>
            <a:off x="3834450" y="2716725"/>
            <a:ext cx="1011300" cy="43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已</a:t>
            </a:r>
            <a:r>
              <a:rPr lang="en" sz="1200">
                <a:solidFill>
                  <a:schemeClr val="dk1"/>
                </a:solidFill>
              </a:rPr>
              <a:t>清空</a:t>
            </a:r>
            <a:r>
              <a:rPr lang="en" sz="1200">
                <a:solidFill>
                  <a:schemeClr val="dk1"/>
                </a:solidFill>
              </a:rPr>
              <a:t>股票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</a:t>
            </a:r>
            <a:r>
              <a:rPr lang="en" sz="2400"/>
              <a:t>376.Wiggle Subsequence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 txBox="1"/>
          <p:nvPr/>
        </p:nvSpPr>
        <p:spPr>
          <a:xfrm>
            <a:off x="6063675" y="1528275"/>
            <a:ext cx="4567500" cy="3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if (nums[i] &lt; nums[i-1])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	</a:t>
            </a:r>
            <a:r>
              <a:rPr lang="en">
                <a:solidFill>
                  <a:schemeClr val="dk1"/>
                </a:solidFill>
              </a:rPr>
              <a:t>dp[i][0] = dp[i-1][1] + 1;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else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dp[i][0] = dp[i-1][0];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      if (nums[i] &lt; nums[i-1])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    	</a:t>
            </a:r>
            <a:r>
              <a:rPr lang="en">
                <a:solidFill>
                  <a:schemeClr val="dk1"/>
                </a:solidFill>
              </a:rPr>
              <a:t>dp[i][1] = dp[i-1][0] + 1;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      else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dp[i][1] = dp[i-1][1];	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max {dp[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][i]}</a:t>
            </a:r>
            <a:r>
              <a:rPr lang="en"/>
              <a:t>  (i=0,1)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</a:t>
            </a:r>
            <a:r>
              <a:rPr b="1" lang="en"/>
              <a:t>一个序列s，求其中最长的wiggle pattern subsequence. (...&gt; s[i] &lt; s[j] &gt; s[k] &lt;...)</a:t>
            </a:r>
            <a:endParaRPr b="1"/>
          </a:p>
        </p:txBody>
      </p:sp>
      <p:sp>
        <p:nvSpPr>
          <p:cNvPr id="268" name="Google Shape;268;p27"/>
          <p:cNvSpPr/>
          <p:nvPr/>
        </p:nvSpPr>
        <p:spPr>
          <a:xfrm>
            <a:off x="3739025" y="1528263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下降</a:t>
            </a:r>
            <a:r>
              <a:rPr lang="en" sz="1200">
                <a:solidFill>
                  <a:schemeClr val="dk1"/>
                </a:solidFill>
              </a:rPr>
              <a:t>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最长wiggle pattern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1339525" y="1568600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以当前元素结尾且</a:t>
            </a:r>
            <a:r>
              <a:rPr b="1" lang="en" sz="1200"/>
              <a:t>上升</a:t>
            </a:r>
            <a:r>
              <a:rPr lang="en" sz="1200"/>
              <a:t>的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最长wiggle pattern </a:t>
            </a:r>
            <a:endParaRPr sz="1200"/>
          </a:p>
        </p:txBody>
      </p:sp>
      <p:cxnSp>
        <p:nvCxnSpPr>
          <p:cNvPr id="270" name="Google Shape;270;p27"/>
          <p:cNvCxnSpPr>
            <a:stCxn id="269" idx="2"/>
            <a:endCxn id="271" idx="0"/>
          </p:cNvCxnSpPr>
          <p:nvPr/>
        </p:nvCxnSpPr>
        <p:spPr>
          <a:xfrm>
            <a:off x="2416225" y="2367500"/>
            <a:ext cx="2434200" cy="1147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7"/>
          <p:cNvSpPr/>
          <p:nvPr/>
        </p:nvSpPr>
        <p:spPr>
          <a:xfrm>
            <a:off x="81400" y="1750088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273" name="Google Shape;273;p27"/>
          <p:cNvSpPr/>
          <p:nvPr/>
        </p:nvSpPr>
        <p:spPr>
          <a:xfrm>
            <a:off x="0" y="3736563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274" name="Google Shape;274;p27"/>
          <p:cNvSpPr txBox="1"/>
          <p:nvPr/>
        </p:nvSpPr>
        <p:spPr>
          <a:xfrm>
            <a:off x="982500" y="4453500"/>
            <a:ext cx="34578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上升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下降</a:t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3739025" y="3514738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下降</a:t>
            </a:r>
            <a:r>
              <a:rPr lang="en" sz="1200">
                <a:solidFill>
                  <a:schemeClr val="dk1"/>
                </a:solidFill>
              </a:rPr>
              <a:t>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最长wiggle pattern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1287700" y="3514738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上升</a:t>
            </a:r>
            <a:r>
              <a:rPr lang="en" sz="1200">
                <a:solidFill>
                  <a:schemeClr val="dk1"/>
                </a:solidFill>
              </a:rPr>
              <a:t>的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最长wiggle pattern</a:t>
            </a:r>
            <a:endParaRPr sz="1200"/>
          </a:p>
        </p:txBody>
      </p:sp>
      <p:sp>
        <p:nvSpPr>
          <p:cNvPr id="276" name="Google Shape;276;p27"/>
          <p:cNvSpPr txBox="1"/>
          <p:nvPr/>
        </p:nvSpPr>
        <p:spPr>
          <a:xfrm rot="1692983">
            <a:off x="3626896" y="2819713"/>
            <a:ext cx="1890218" cy="3550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nums</a:t>
            </a:r>
            <a:r>
              <a:rPr lang="en">
                <a:solidFill>
                  <a:srgbClr val="0000FF"/>
                </a:solidFill>
              </a:rPr>
              <a:t>[i]&lt;nums[i-1]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+1</a:t>
            </a:r>
            <a:endParaRPr>
              <a:solidFill>
                <a:srgbClr val="0000FF"/>
              </a:solidFill>
            </a:endParaRPr>
          </a:p>
        </p:txBody>
      </p:sp>
      <p:cxnSp>
        <p:nvCxnSpPr>
          <p:cNvPr id="277" name="Google Shape;277;p27"/>
          <p:cNvCxnSpPr>
            <a:stCxn id="268" idx="2"/>
            <a:endCxn id="275" idx="0"/>
          </p:cNvCxnSpPr>
          <p:nvPr/>
        </p:nvCxnSpPr>
        <p:spPr>
          <a:xfrm flipH="1">
            <a:off x="2364425" y="2327163"/>
            <a:ext cx="2486100" cy="11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8" name="Google Shape;278;p27"/>
          <p:cNvSpPr txBox="1"/>
          <p:nvPr/>
        </p:nvSpPr>
        <p:spPr>
          <a:xfrm rot="-1499695">
            <a:off x="1745549" y="2743653"/>
            <a:ext cx="1890008" cy="354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nums[i]&gt;nums[i-1]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79" name="Google Shape;279;p27"/>
          <p:cNvCxnSpPr/>
          <p:nvPr/>
        </p:nvCxnSpPr>
        <p:spPr>
          <a:xfrm>
            <a:off x="1558900" y="2359175"/>
            <a:ext cx="8400" cy="1158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7"/>
          <p:cNvCxnSpPr/>
          <p:nvPr/>
        </p:nvCxnSpPr>
        <p:spPr>
          <a:xfrm>
            <a:off x="5426925" y="2342500"/>
            <a:ext cx="21900" cy="122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27"/>
          <p:cNvSpPr txBox="1"/>
          <p:nvPr/>
        </p:nvSpPr>
        <p:spPr>
          <a:xfrm rot="1637">
            <a:off x="145726" y="2566113"/>
            <a:ext cx="18903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nums[i]&gt;=nums[i-1]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+0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(same length, but replacing the last one)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5033687" y="2662602"/>
            <a:ext cx="1889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nums[i]&lt;=nums[i-1]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+0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F0000"/>
                </a:solidFill>
              </a:rPr>
              <a:t>(same length, but replacing the last one)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</a:t>
            </a:r>
            <a:r>
              <a:rPr lang="en" sz="2400"/>
              <a:t>256. Paint House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给出cost[i][j]表示第i个房子喷涂第j种颜色的价格。相邻的房子不能涂同一种颜色。求喷涂所有房子的最小价格。</a:t>
            </a:r>
            <a:endParaRPr b="1"/>
          </a:p>
        </p:txBody>
      </p:sp>
      <p:grpSp>
        <p:nvGrpSpPr>
          <p:cNvPr id="289" name="Google Shape;289;p28"/>
          <p:cNvGrpSpPr/>
          <p:nvPr/>
        </p:nvGrpSpPr>
        <p:grpSpPr>
          <a:xfrm>
            <a:off x="259025" y="1987500"/>
            <a:ext cx="4458047" cy="1168500"/>
            <a:chOff x="140623" y="2313925"/>
            <a:chExt cx="4117527" cy="1168500"/>
          </a:xfrm>
        </p:grpSpPr>
        <p:sp>
          <p:nvSpPr>
            <p:cNvPr id="290" name="Google Shape;290;p28"/>
            <p:cNvSpPr/>
            <p:nvPr/>
          </p:nvSpPr>
          <p:spPr>
            <a:xfrm>
              <a:off x="2066225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2</a:t>
              </a:r>
              <a:endParaRPr sz="1000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153635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1</a:t>
              </a:r>
              <a:endParaRPr sz="1000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59610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3</a:t>
              </a:r>
              <a:endParaRPr sz="1000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384385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k</a:t>
              </a:r>
              <a:endParaRPr sz="1000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066225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0000FF"/>
                  </a:solidFill>
                </a:rPr>
                <a:t>j</a:t>
              </a:r>
              <a:r>
                <a:rPr b="1" lang="en" sz="1000">
                  <a:solidFill>
                    <a:srgbClr val="0000FF"/>
                  </a:solidFill>
                </a:rPr>
                <a:t>2</a:t>
              </a:r>
              <a:endParaRPr b="1" sz="1000">
                <a:solidFill>
                  <a:srgbClr val="0000FF"/>
                </a:solidFill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153635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1</a:t>
              </a:r>
              <a:endParaRPr sz="1000"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259610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3</a:t>
              </a:r>
              <a:endParaRPr sz="1000"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384385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k</a:t>
              </a:r>
              <a:endParaRPr sz="1000"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3278525" y="24686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3430925" y="24686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3313875" y="32715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3466275" y="32715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2" name="Google Shape;302;p28"/>
            <p:cNvCxnSpPr>
              <a:stCxn id="290" idx="2"/>
              <a:endCxn id="295" idx="0"/>
            </p:cNvCxnSpPr>
            <p:nvPr/>
          </p:nvCxnSpPr>
          <p:spPr>
            <a:xfrm flipH="1">
              <a:off x="1743575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3" name="Google Shape;303;p28"/>
            <p:cNvCxnSpPr>
              <a:stCxn id="292" idx="2"/>
              <a:endCxn id="295" idx="0"/>
            </p:cNvCxnSpPr>
            <p:nvPr/>
          </p:nvCxnSpPr>
          <p:spPr>
            <a:xfrm flipH="1">
              <a:off x="1743650" y="2650675"/>
              <a:ext cx="1059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4" name="Google Shape;304;p28"/>
            <p:cNvCxnSpPr>
              <a:stCxn id="293" idx="2"/>
              <a:endCxn id="295" idx="0"/>
            </p:cNvCxnSpPr>
            <p:nvPr/>
          </p:nvCxnSpPr>
          <p:spPr>
            <a:xfrm flipH="1">
              <a:off x="1743400" y="2650675"/>
              <a:ext cx="2307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5" name="Google Shape;305;p28"/>
            <p:cNvCxnSpPr>
              <a:stCxn id="291" idx="2"/>
              <a:endCxn id="294" idx="0"/>
            </p:cNvCxnSpPr>
            <p:nvPr/>
          </p:nvCxnSpPr>
          <p:spPr>
            <a:xfrm>
              <a:off x="1743500" y="2650675"/>
              <a:ext cx="529800" cy="495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8"/>
            <p:cNvCxnSpPr>
              <a:stCxn id="292" idx="2"/>
              <a:endCxn id="294" idx="0"/>
            </p:cNvCxnSpPr>
            <p:nvPr/>
          </p:nvCxnSpPr>
          <p:spPr>
            <a:xfrm flipH="1">
              <a:off x="2273450" y="2650675"/>
              <a:ext cx="529800" cy="495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28"/>
            <p:cNvCxnSpPr>
              <a:stCxn id="293" idx="2"/>
              <a:endCxn id="294" idx="0"/>
            </p:cNvCxnSpPr>
            <p:nvPr/>
          </p:nvCxnSpPr>
          <p:spPr>
            <a:xfrm flipH="1">
              <a:off x="2273500" y="2650675"/>
              <a:ext cx="1777500" cy="4950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8"/>
            <p:cNvCxnSpPr>
              <a:stCxn id="290" idx="2"/>
              <a:endCxn id="296" idx="0"/>
            </p:cNvCxnSpPr>
            <p:nvPr/>
          </p:nvCxnSpPr>
          <p:spPr>
            <a:xfrm>
              <a:off x="2273375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28"/>
            <p:cNvCxnSpPr>
              <a:stCxn id="293" idx="2"/>
              <a:endCxn id="296" idx="0"/>
            </p:cNvCxnSpPr>
            <p:nvPr/>
          </p:nvCxnSpPr>
          <p:spPr>
            <a:xfrm flipH="1">
              <a:off x="2803300" y="2650675"/>
              <a:ext cx="12477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0" name="Google Shape;310;p28"/>
            <p:cNvCxnSpPr>
              <a:stCxn id="292" idx="2"/>
              <a:endCxn id="297" idx="0"/>
            </p:cNvCxnSpPr>
            <p:nvPr/>
          </p:nvCxnSpPr>
          <p:spPr>
            <a:xfrm>
              <a:off x="2803250" y="2650675"/>
              <a:ext cx="12477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1" name="Google Shape;311;p28"/>
            <p:cNvCxnSpPr>
              <a:stCxn id="290" idx="2"/>
              <a:endCxn id="297" idx="0"/>
            </p:cNvCxnSpPr>
            <p:nvPr/>
          </p:nvCxnSpPr>
          <p:spPr>
            <a:xfrm>
              <a:off x="2273375" y="2650675"/>
              <a:ext cx="17775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12" name="Google Shape;312;p28"/>
            <p:cNvCxnSpPr>
              <a:stCxn id="291" idx="2"/>
              <a:endCxn id="297" idx="0"/>
            </p:cNvCxnSpPr>
            <p:nvPr/>
          </p:nvCxnSpPr>
          <p:spPr>
            <a:xfrm>
              <a:off x="1743500" y="2650675"/>
              <a:ext cx="2307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13" name="Google Shape;313;p28"/>
            <p:cNvSpPr/>
            <p:nvPr/>
          </p:nvSpPr>
          <p:spPr>
            <a:xfrm>
              <a:off x="140623" y="2313925"/>
              <a:ext cx="1353422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第i-1</a:t>
              </a:r>
              <a:r>
                <a:rPr lang="en" sz="1000"/>
                <a:t>房子</a:t>
              </a:r>
              <a:endParaRPr sz="1000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40625" y="312720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</a:t>
              </a:r>
              <a:r>
                <a:rPr lang="en" sz="1000"/>
                <a:t>房子</a:t>
              </a:r>
              <a:endParaRPr sz="1000"/>
            </a:p>
          </p:txBody>
        </p:sp>
      </p:grpSp>
      <p:sp>
        <p:nvSpPr>
          <p:cNvPr id="315" name="Google Shape;315;p28"/>
          <p:cNvSpPr txBox="1"/>
          <p:nvPr/>
        </p:nvSpPr>
        <p:spPr>
          <a:xfrm>
            <a:off x="952900" y="3566225"/>
            <a:ext cx="34578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dp[i][j]</a:t>
            </a:r>
            <a:r>
              <a:rPr b="1" lang="en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第i间房子喷涂第j种颜色的代价</a:t>
            </a:r>
            <a:endParaRPr/>
          </a:p>
        </p:txBody>
      </p:sp>
      <p:sp>
        <p:nvSpPr>
          <p:cNvPr id="316" name="Google Shape;316;p28"/>
          <p:cNvSpPr txBox="1"/>
          <p:nvPr/>
        </p:nvSpPr>
        <p:spPr>
          <a:xfrm>
            <a:off x="5363625" y="2054150"/>
            <a:ext cx="45675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dp[i][j] = min { dp[i-1][j’] } + cost[i][j];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(j’=1,2,3..,K but j’!=j)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</a:t>
            </a:r>
            <a:r>
              <a:rPr b="1" lang="en"/>
              <a:t>in</a:t>
            </a:r>
            <a:r>
              <a:rPr b="1" lang="en"/>
              <a:t> {dp[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][j]}</a:t>
            </a:r>
            <a:r>
              <a:rPr lang="en"/>
              <a:t>  (i=0,1,2,...,K)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348700" y="4274775"/>
            <a:ext cx="740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LC 1289. </a:t>
            </a:r>
            <a:r>
              <a:rPr lang="en">
                <a:solidFill>
                  <a:schemeClr val="dk1"/>
                </a:solidFill>
              </a:rPr>
              <a:t>Minimum Falling Path Sum II   一毛一样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思考题</a:t>
            </a:r>
            <a:endParaRPr/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给N个</a:t>
            </a:r>
            <a:r>
              <a:rPr b="1" lang="en"/>
              <a:t>房子，涂白色和涂黑色的花费分别是a,b</a:t>
            </a:r>
            <a:r>
              <a:rPr b="1" lang="en"/>
              <a:t>。要求不能有连续三间房子涂同一种颜色。求喷涂所有房子的最小价格。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思考题</a:t>
            </a:r>
            <a:endParaRPr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给N个房子，涂白色和涂黑色的花费分别是a,b。要求不能有连续三间房子涂同一种颜色。求喷涂所有房子的最小价格。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0: </a:t>
            </a:r>
            <a:r>
              <a:rPr lang="en"/>
              <a:t>结尾有连续1间为黑色  &lt;= 2,3 + black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1: 结尾有连续2间为黑色  &lt;= 0 + black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2: 结尾有连续1间为白色 &lt;= 0,1 + white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3: 结尾有连续2间为白色 &lt;= 2 + white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</a:t>
            </a:r>
            <a:r>
              <a:rPr lang="en"/>
              <a:t>o or Not To Do</a:t>
            </a:r>
            <a:endParaRPr/>
          </a:p>
        </p:txBody>
      </p:sp>
      <p:sp>
        <p:nvSpPr>
          <p:cNvPr id="335" name="Google Shape;33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很多不是那么套路的DP题，DP状态可能比较难设计。不过还是有套路可循。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某些题目给你一次“</a:t>
            </a:r>
            <a:r>
              <a:rPr b="1" lang="en"/>
              <a:t>行使某种策略的权力</a:t>
            </a:r>
            <a:r>
              <a:rPr lang="en"/>
              <a:t>”。联想到买卖股票系列的题，我们常会设计的两个状态就是“</a:t>
            </a:r>
            <a:r>
              <a:rPr b="1" lang="en"/>
              <a:t>行使了权力</a:t>
            </a:r>
            <a:r>
              <a:rPr lang="en"/>
              <a:t>”和“</a:t>
            </a:r>
            <a:r>
              <a:rPr b="1" lang="en"/>
              <a:t>没有行使权力</a:t>
            </a:r>
            <a:r>
              <a:rPr lang="en"/>
              <a:t>”分别对应的价值。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</a:t>
            </a:r>
            <a:r>
              <a:rPr lang="en" sz="2400"/>
              <a:t>487. Max Consecutive Ones II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给你一个0/1数组。有最多一次从0翻转到1的权力。问最多可以多少连续的1？</a:t>
            </a:r>
            <a:endParaRPr b="1"/>
          </a:p>
        </p:txBody>
      </p:sp>
      <p:sp>
        <p:nvSpPr>
          <p:cNvPr id="342" name="Google Shape;342;p32"/>
          <p:cNvSpPr/>
          <p:nvPr/>
        </p:nvSpPr>
        <p:spPr>
          <a:xfrm>
            <a:off x="3739025" y="1528263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1302521" y="1568600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以当前元素结尾且</a:t>
            </a:r>
            <a:r>
              <a:rPr b="1" lang="en" sz="1200"/>
              <a:t>没有行使翻转权力</a:t>
            </a:r>
            <a:r>
              <a:rPr lang="en" sz="1200"/>
              <a:t>的最长连续的1</a:t>
            </a:r>
            <a:endParaRPr sz="1200"/>
          </a:p>
        </p:txBody>
      </p:sp>
      <p:cxnSp>
        <p:nvCxnSpPr>
          <p:cNvPr id="344" name="Google Shape;344;p32"/>
          <p:cNvCxnSpPr>
            <a:stCxn id="343" idx="2"/>
            <a:endCxn id="345" idx="0"/>
          </p:cNvCxnSpPr>
          <p:nvPr/>
        </p:nvCxnSpPr>
        <p:spPr>
          <a:xfrm>
            <a:off x="2379221" y="2367500"/>
            <a:ext cx="2471400" cy="91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32"/>
          <p:cNvSpPr/>
          <p:nvPr/>
        </p:nvSpPr>
        <p:spPr>
          <a:xfrm>
            <a:off x="81400" y="1750088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347" name="Google Shape;347;p32"/>
          <p:cNvSpPr/>
          <p:nvPr/>
        </p:nvSpPr>
        <p:spPr>
          <a:xfrm>
            <a:off x="0" y="3507963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345" name="Google Shape;345;p32"/>
          <p:cNvSpPr/>
          <p:nvPr/>
        </p:nvSpPr>
        <p:spPr>
          <a:xfrm>
            <a:off x="3739025" y="3286138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1287700" y="3286138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没有行使翻转权力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sz="1200"/>
          </a:p>
        </p:txBody>
      </p:sp>
      <p:sp>
        <p:nvSpPr>
          <p:cNvPr id="349" name="Google Shape;349;p32"/>
          <p:cNvSpPr txBox="1"/>
          <p:nvPr/>
        </p:nvSpPr>
        <p:spPr>
          <a:xfrm>
            <a:off x="3200738" y="2340819"/>
            <a:ext cx="1890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if nums[i]==0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836250" y="2680875"/>
            <a:ext cx="12063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if nums[i]==1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51" name="Google Shape;351;p32"/>
          <p:cNvCxnSpPr>
            <a:stCxn id="342" idx="2"/>
            <a:endCxn id="345" idx="0"/>
          </p:cNvCxnSpPr>
          <p:nvPr/>
        </p:nvCxnSpPr>
        <p:spPr>
          <a:xfrm>
            <a:off x="4850525" y="2327163"/>
            <a:ext cx="0" cy="95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2" name="Google Shape;352;p32"/>
          <p:cNvCxnSpPr>
            <a:stCxn id="343" idx="2"/>
            <a:endCxn id="348" idx="0"/>
          </p:cNvCxnSpPr>
          <p:nvPr/>
        </p:nvCxnSpPr>
        <p:spPr>
          <a:xfrm flipH="1">
            <a:off x="2364521" y="2367500"/>
            <a:ext cx="14700" cy="9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32"/>
          <p:cNvSpPr txBox="1"/>
          <p:nvPr/>
        </p:nvSpPr>
        <p:spPr>
          <a:xfrm>
            <a:off x="4304200" y="2528025"/>
            <a:ext cx="632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清零</a:t>
            </a:r>
            <a:endParaRPr/>
          </a:p>
        </p:txBody>
      </p:sp>
      <p:sp>
        <p:nvSpPr>
          <p:cNvPr id="354" name="Google Shape;354;p32"/>
          <p:cNvSpPr txBox="1"/>
          <p:nvPr/>
        </p:nvSpPr>
        <p:spPr>
          <a:xfrm>
            <a:off x="3739025" y="2907088"/>
            <a:ext cx="632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+1</a:t>
            </a:r>
            <a:endParaRPr/>
          </a:p>
        </p:txBody>
      </p:sp>
      <p:sp>
        <p:nvSpPr>
          <p:cNvPr id="355" name="Google Shape;355;p32"/>
          <p:cNvSpPr txBox="1"/>
          <p:nvPr/>
        </p:nvSpPr>
        <p:spPr>
          <a:xfrm>
            <a:off x="1878400" y="2918375"/>
            <a:ext cx="452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5912250" y="1565375"/>
            <a:ext cx="31758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</a:t>
            </a:r>
            <a:r>
              <a:rPr lang="en"/>
              <a:t>if (nums[i]==0) </a:t>
            </a:r>
            <a:r>
              <a:rPr lang="en">
                <a:solidFill>
                  <a:schemeClr val="dk1"/>
                </a:solidFill>
              </a:rPr>
              <a:t>{</a:t>
            </a:r>
            <a:r>
              <a:rPr lang="en"/>
              <a:t>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	 dp[i][1] = dp[i-1][0]+1;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	 </a:t>
            </a:r>
            <a:r>
              <a:rPr lang="en">
                <a:solidFill>
                  <a:schemeClr val="dk1"/>
                </a:solidFill>
              </a:rPr>
              <a:t>dp[i][0]</a:t>
            </a:r>
            <a:r>
              <a:rPr lang="en"/>
              <a:t> = 0;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else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	 </a:t>
            </a:r>
            <a:r>
              <a:rPr lang="en">
                <a:solidFill>
                  <a:schemeClr val="dk1"/>
                </a:solidFill>
              </a:rPr>
              <a:t>dp[i][0] = dp[i-1][0]</a:t>
            </a:r>
            <a:r>
              <a:rPr lang="en"/>
              <a:t>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	 </a:t>
            </a:r>
            <a:r>
              <a:rPr lang="en">
                <a:solidFill>
                  <a:schemeClr val="dk1"/>
                </a:solidFill>
              </a:rPr>
              <a:t>dp[i][1] = dp[i-1][1]+1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	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max {dp[i][j]}</a:t>
            </a:r>
            <a:r>
              <a:rPr lang="en"/>
              <a:t>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all possible i and j=0,1)</a:t>
            </a:r>
            <a:endParaRPr/>
          </a:p>
        </p:txBody>
      </p:sp>
      <p:cxnSp>
        <p:nvCxnSpPr>
          <p:cNvPr id="357" name="Google Shape;357;p32"/>
          <p:cNvCxnSpPr/>
          <p:nvPr/>
        </p:nvCxnSpPr>
        <p:spPr>
          <a:xfrm flipH="1">
            <a:off x="5119346" y="2327175"/>
            <a:ext cx="14700" cy="9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32"/>
          <p:cNvSpPr txBox="1"/>
          <p:nvPr/>
        </p:nvSpPr>
        <p:spPr>
          <a:xfrm>
            <a:off x="982500" y="4224900"/>
            <a:ext cx="4575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没有行使翻转权力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已经行使翻转权力</a:t>
            </a:r>
            <a:r>
              <a:rPr lang="en" sz="1200">
                <a:solidFill>
                  <a:schemeClr val="dk1"/>
                </a:solidFill>
              </a:rPr>
              <a:t>的最长连续的1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5250125" y="2918375"/>
            <a:ext cx="452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+1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LC </a:t>
            </a:r>
            <a:r>
              <a:rPr lang="en" sz="2400"/>
              <a:t>1186. Maximum Subarray Sum with One Deletion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给你一个数组。有最多一次</a:t>
            </a:r>
            <a:r>
              <a:rPr b="1" lang="en"/>
              <a:t>删除一个数</a:t>
            </a:r>
            <a:r>
              <a:rPr b="1" lang="en"/>
              <a:t>的权力。问</a:t>
            </a:r>
            <a:r>
              <a:rPr b="1" lang="en"/>
              <a:t>sum最大的subarray</a:t>
            </a:r>
            <a:r>
              <a:rPr b="1" lang="en"/>
              <a:t>？</a:t>
            </a:r>
            <a:endParaRPr b="1"/>
          </a:p>
        </p:txBody>
      </p:sp>
      <p:sp>
        <p:nvSpPr>
          <p:cNvPr id="366" name="Google Shape;366;p33"/>
          <p:cNvSpPr/>
          <p:nvPr/>
        </p:nvSpPr>
        <p:spPr>
          <a:xfrm>
            <a:off x="3739025" y="1528263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</a:t>
            </a:r>
            <a:r>
              <a:rPr b="1" lang="en" sz="1200">
                <a:solidFill>
                  <a:schemeClr val="dk1"/>
                </a:solidFill>
              </a:rPr>
              <a:t>删除</a:t>
            </a:r>
            <a:r>
              <a:rPr b="1" lang="en" sz="1200">
                <a:solidFill>
                  <a:schemeClr val="dk1"/>
                </a:solidFill>
              </a:rPr>
              <a:t>权力</a:t>
            </a:r>
            <a:r>
              <a:rPr lang="en" sz="1200">
                <a:solidFill>
                  <a:schemeClr val="dk1"/>
                </a:solidFill>
              </a:rPr>
              <a:t>的</a:t>
            </a:r>
            <a:r>
              <a:rPr lang="en" sz="1200">
                <a:solidFill>
                  <a:schemeClr val="dk1"/>
                </a:solidFill>
              </a:rPr>
              <a:t>MSS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1302521" y="1568600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以当前元素结尾且</a:t>
            </a:r>
            <a:r>
              <a:rPr b="1" lang="en" sz="1200"/>
              <a:t>没有行使</a:t>
            </a:r>
            <a:r>
              <a:rPr b="1" lang="en" sz="1200"/>
              <a:t>删除</a:t>
            </a:r>
            <a:r>
              <a:rPr b="1" lang="en" sz="1200"/>
              <a:t>权力</a:t>
            </a:r>
            <a:r>
              <a:rPr lang="en" sz="1200"/>
              <a:t>的</a:t>
            </a:r>
            <a:r>
              <a:rPr lang="en" sz="1200"/>
              <a:t>MSS</a:t>
            </a:r>
            <a:endParaRPr sz="1200"/>
          </a:p>
        </p:txBody>
      </p:sp>
      <p:cxnSp>
        <p:nvCxnSpPr>
          <p:cNvPr id="368" name="Google Shape;368;p33"/>
          <p:cNvCxnSpPr>
            <a:stCxn id="367" idx="2"/>
            <a:endCxn id="369" idx="0"/>
          </p:cNvCxnSpPr>
          <p:nvPr/>
        </p:nvCxnSpPr>
        <p:spPr>
          <a:xfrm>
            <a:off x="2379221" y="2367500"/>
            <a:ext cx="2471400" cy="918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3"/>
          <p:cNvSpPr/>
          <p:nvPr/>
        </p:nvSpPr>
        <p:spPr>
          <a:xfrm>
            <a:off x="81400" y="1750088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371" name="Google Shape;371;p33"/>
          <p:cNvSpPr/>
          <p:nvPr/>
        </p:nvSpPr>
        <p:spPr>
          <a:xfrm>
            <a:off x="0" y="3507963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369" name="Google Shape;369;p33"/>
          <p:cNvSpPr/>
          <p:nvPr/>
        </p:nvSpPr>
        <p:spPr>
          <a:xfrm>
            <a:off x="3739025" y="3286138"/>
            <a:ext cx="22230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已经行使删除权力</a:t>
            </a:r>
            <a:r>
              <a:rPr lang="en" sz="1200">
                <a:solidFill>
                  <a:schemeClr val="dk1"/>
                </a:solidFill>
              </a:rPr>
              <a:t>的MSS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2" name="Google Shape;372;p33"/>
          <p:cNvSpPr/>
          <p:nvPr/>
        </p:nvSpPr>
        <p:spPr>
          <a:xfrm>
            <a:off x="1287700" y="3286138"/>
            <a:ext cx="2153400" cy="7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没有行使删除权力</a:t>
            </a:r>
            <a:r>
              <a:rPr lang="en" sz="1200">
                <a:solidFill>
                  <a:schemeClr val="dk1"/>
                </a:solidFill>
              </a:rPr>
              <a:t>的MSS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373" name="Google Shape;373;p33"/>
          <p:cNvCxnSpPr>
            <a:stCxn id="366" idx="2"/>
            <a:endCxn id="369" idx="0"/>
          </p:cNvCxnSpPr>
          <p:nvPr/>
        </p:nvCxnSpPr>
        <p:spPr>
          <a:xfrm>
            <a:off x="4850525" y="2327163"/>
            <a:ext cx="0" cy="959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3"/>
          <p:cNvCxnSpPr>
            <a:stCxn id="367" idx="2"/>
            <a:endCxn id="372" idx="0"/>
          </p:cNvCxnSpPr>
          <p:nvPr/>
        </p:nvCxnSpPr>
        <p:spPr>
          <a:xfrm flipH="1">
            <a:off x="2364521" y="2367500"/>
            <a:ext cx="14700" cy="91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5" name="Google Shape;375;p33"/>
          <p:cNvSpPr txBox="1"/>
          <p:nvPr/>
        </p:nvSpPr>
        <p:spPr>
          <a:xfrm>
            <a:off x="4003800" y="2528025"/>
            <a:ext cx="92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+nums[i]</a:t>
            </a:r>
            <a:endParaRPr/>
          </a:p>
        </p:txBody>
      </p:sp>
      <p:sp>
        <p:nvSpPr>
          <p:cNvPr id="376" name="Google Shape;376;p33"/>
          <p:cNvSpPr txBox="1"/>
          <p:nvPr/>
        </p:nvSpPr>
        <p:spPr>
          <a:xfrm>
            <a:off x="3739025" y="2907088"/>
            <a:ext cx="6321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+0</a:t>
            </a:r>
            <a:endParaRPr/>
          </a:p>
        </p:txBody>
      </p:sp>
      <p:sp>
        <p:nvSpPr>
          <p:cNvPr id="377" name="Google Shape;377;p33"/>
          <p:cNvSpPr txBox="1"/>
          <p:nvPr/>
        </p:nvSpPr>
        <p:spPr>
          <a:xfrm>
            <a:off x="6293250" y="1565375"/>
            <a:ext cx="30516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</a:t>
            </a:r>
            <a:r>
              <a:rPr b="1" lang="en">
                <a:solidFill>
                  <a:schemeClr val="dk1"/>
                </a:solidFill>
              </a:rPr>
              <a:t>N</a:t>
            </a:r>
            <a:r>
              <a:rPr b="1" lang="en"/>
              <a:t>; i++)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dp[i][0] = </a:t>
            </a:r>
            <a:r>
              <a:rPr lang="en"/>
              <a:t>max(dp[i-1][0] + nums[i], nums[i]);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dp[i][1]</a:t>
            </a:r>
            <a:r>
              <a:rPr lang="en"/>
              <a:t> = </a:t>
            </a:r>
            <a:r>
              <a:rPr lang="en"/>
              <a:t> max(dp[i-1][0], dp[i-1][1] + </a:t>
            </a:r>
            <a:r>
              <a:rPr lang="en">
                <a:solidFill>
                  <a:schemeClr val="dk1"/>
                </a:solidFill>
              </a:rPr>
              <a:t>nums</a:t>
            </a:r>
            <a:r>
              <a:rPr lang="en"/>
              <a:t>[i]);</a:t>
            </a:r>
            <a:r>
              <a:rPr lang="en"/>
              <a:t>    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 = max {dp[i][j]}</a:t>
            </a:r>
            <a:r>
              <a:rPr lang="en"/>
              <a:t> 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(for all possible i and j=0,1)</a:t>
            </a:r>
            <a:endParaRPr/>
          </a:p>
        </p:txBody>
      </p:sp>
      <p:sp>
        <p:nvSpPr>
          <p:cNvPr id="378" name="Google Shape;378;p33"/>
          <p:cNvSpPr txBox="1"/>
          <p:nvPr/>
        </p:nvSpPr>
        <p:spPr>
          <a:xfrm>
            <a:off x="982500" y="4224900"/>
            <a:ext cx="4575300" cy="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没有行使</a:t>
            </a:r>
            <a:r>
              <a:rPr b="1" lang="en" sz="1200">
                <a:solidFill>
                  <a:schemeClr val="dk1"/>
                </a:solidFill>
              </a:rPr>
              <a:t>删除</a:t>
            </a:r>
            <a:r>
              <a:rPr b="1" lang="en" sz="1200">
                <a:solidFill>
                  <a:schemeClr val="dk1"/>
                </a:solidFill>
              </a:rPr>
              <a:t>权力</a:t>
            </a:r>
            <a:r>
              <a:rPr lang="en" sz="1200">
                <a:solidFill>
                  <a:schemeClr val="dk1"/>
                </a:solidFill>
              </a:rPr>
              <a:t>的</a:t>
            </a:r>
            <a:r>
              <a:rPr lang="en" sz="1200">
                <a:solidFill>
                  <a:schemeClr val="dk1"/>
                </a:solidFill>
              </a:rPr>
              <a:t>MSS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</a:t>
            </a:r>
            <a:r>
              <a:rPr lang="en" sz="1200">
                <a:solidFill>
                  <a:schemeClr val="dk1"/>
                </a:solidFill>
              </a:rPr>
              <a:t>以当前元素结尾且</a:t>
            </a:r>
            <a:r>
              <a:rPr b="1" lang="en" sz="1200">
                <a:solidFill>
                  <a:schemeClr val="dk1"/>
                </a:solidFill>
              </a:rPr>
              <a:t>已经行使</a:t>
            </a:r>
            <a:r>
              <a:rPr b="1" lang="en" sz="1200">
                <a:solidFill>
                  <a:schemeClr val="dk1"/>
                </a:solidFill>
              </a:rPr>
              <a:t>删除</a:t>
            </a:r>
            <a:r>
              <a:rPr b="1" lang="en" sz="1200">
                <a:solidFill>
                  <a:schemeClr val="dk1"/>
                </a:solidFill>
              </a:rPr>
              <a:t>权力</a:t>
            </a:r>
            <a:r>
              <a:rPr lang="en" sz="1200">
                <a:solidFill>
                  <a:schemeClr val="dk1"/>
                </a:solidFill>
              </a:rPr>
              <a:t>的</a:t>
            </a:r>
            <a:r>
              <a:rPr lang="en" sz="1200">
                <a:solidFill>
                  <a:schemeClr val="dk1"/>
                </a:solidFill>
              </a:rPr>
              <a:t>MSS</a:t>
            </a:r>
            <a:endParaRPr sz="12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2387175" y="2679100"/>
            <a:ext cx="92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+nums[i]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380" name="Google Shape;380;p33"/>
          <p:cNvCxnSpPr>
            <a:endCxn id="372" idx="0"/>
          </p:cNvCxnSpPr>
          <p:nvPr/>
        </p:nvCxnSpPr>
        <p:spPr>
          <a:xfrm>
            <a:off x="1872400" y="3012238"/>
            <a:ext cx="492000" cy="27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33"/>
          <p:cNvSpPr txBox="1"/>
          <p:nvPr/>
        </p:nvSpPr>
        <p:spPr>
          <a:xfrm>
            <a:off x="1130100" y="2760138"/>
            <a:ext cx="9252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nums[i]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349300" y="334525"/>
            <a:ext cx="89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DP套路(II): </a:t>
            </a:r>
            <a:r>
              <a:rPr lang="en"/>
              <a:t>第II类基本型（“时间序列”加强版）</a:t>
            </a:r>
            <a:endParaRPr/>
          </a:p>
        </p:txBody>
      </p:sp>
      <p:sp>
        <p:nvSpPr>
          <p:cNvPr id="387" name="Google Shape;387;p34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给出一个序列（数组/字符串），其中每一个元素可以认为“一天”：但“</a:t>
            </a:r>
            <a:r>
              <a:rPr b="1" lang="en"/>
              <a:t>今天</a:t>
            </a:r>
            <a:r>
              <a:rPr lang="en"/>
              <a:t>”的状态 和</a:t>
            </a:r>
            <a:r>
              <a:rPr lang="en"/>
              <a:t>之前的</a:t>
            </a:r>
            <a:r>
              <a:rPr b="1" lang="en"/>
              <a:t>“某一天</a:t>
            </a:r>
            <a:r>
              <a:rPr lang="en"/>
              <a:t>”有关，需要挑选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4"/>
          <p:cNvSpPr txBox="1"/>
          <p:nvPr/>
        </p:nvSpPr>
        <p:spPr>
          <a:xfrm>
            <a:off x="311700" y="1917100"/>
            <a:ext cx="558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套路：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定义dp[i]：表示第i-th轮的状态，一般这个状态要求</a:t>
            </a:r>
            <a:r>
              <a:rPr lang="en" sz="1800" u="sng">
                <a:solidFill>
                  <a:schemeClr val="dk2"/>
                </a:solidFill>
              </a:rPr>
              <a:t>和元素i直接有关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千方百计将dp[i]与之前的状态dp[i’]产生关系(i=1,2,...,i-1) (比如sum, max, min)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dp[i]肯定不能与大于i的轮次有任何关系，否则违反了DP的无后效性。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最终的结果是dp[i]中的</a:t>
            </a:r>
            <a:r>
              <a:rPr lang="en" sz="1800">
                <a:solidFill>
                  <a:schemeClr val="dk2"/>
                </a:solidFill>
              </a:rPr>
              <a:t>某一个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89" name="Google Shape;389;p34"/>
          <p:cNvGrpSpPr/>
          <p:nvPr/>
        </p:nvGrpSpPr>
        <p:grpSpPr>
          <a:xfrm>
            <a:off x="5872900" y="1811050"/>
            <a:ext cx="3220169" cy="3025704"/>
            <a:chOff x="1036100" y="1277650"/>
            <a:chExt cx="3220169" cy="3025704"/>
          </a:xfrm>
        </p:grpSpPr>
        <p:sp>
          <p:nvSpPr>
            <p:cNvPr id="390" name="Google Shape;390;p34"/>
            <p:cNvSpPr/>
            <p:nvPr/>
          </p:nvSpPr>
          <p:spPr>
            <a:xfrm>
              <a:off x="1036100" y="314345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第i-1轮</a:t>
              </a:r>
              <a:endParaRPr sz="1000"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036100" y="373170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第i轮</a:t>
              </a:r>
              <a:endParaRPr sz="1000"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036100" y="127765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第1轮</a:t>
              </a:r>
              <a:endParaRPr sz="1000"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1036100" y="1750563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第2轮</a:t>
              </a:r>
              <a:endParaRPr sz="1000"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036100" y="2199863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第3轮</a:t>
              </a:r>
              <a:endParaRPr sz="1000"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1613350" y="2730875"/>
              <a:ext cx="74100" cy="74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613350" y="2883275"/>
              <a:ext cx="74100" cy="741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97" name="Google Shape;397;p34"/>
            <p:cNvCxnSpPr>
              <a:stCxn id="398" idx="3"/>
              <a:endCxn id="399" idx="3"/>
            </p:cNvCxnSpPr>
            <p:nvPr/>
          </p:nvCxnSpPr>
          <p:spPr>
            <a:xfrm flipH="1" rot="10800000">
              <a:off x="2656700" y="3321000"/>
              <a:ext cx="600" cy="588300"/>
            </a:xfrm>
            <a:prstGeom prst="bentConnector3">
              <a:avLst>
                <a:gd fmla="val 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34"/>
            <p:cNvCxnSpPr>
              <a:stCxn id="398" idx="3"/>
              <a:endCxn id="401" idx="3"/>
            </p:cNvCxnSpPr>
            <p:nvPr/>
          </p:nvCxnSpPr>
          <p:spPr>
            <a:xfrm flipH="1" rot="10800000">
              <a:off x="2656700" y="2377500"/>
              <a:ext cx="600" cy="1531800"/>
            </a:xfrm>
            <a:prstGeom prst="bentConnector3">
              <a:avLst>
                <a:gd fmla="val 7567916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34"/>
            <p:cNvCxnSpPr>
              <a:stCxn id="398" idx="3"/>
              <a:endCxn id="403" idx="3"/>
            </p:cNvCxnSpPr>
            <p:nvPr/>
          </p:nvCxnSpPr>
          <p:spPr>
            <a:xfrm flipH="1" rot="10800000">
              <a:off x="2656700" y="1928100"/>
              <a:ext cx="600" cy="1981200"/>
            </a:xfrm>
            <a:prstGeom prst="bentConnector3">
              <a:avLst>
                <a:gd fmla="val 1151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4"/>
            <p:cNvCxnSpPr>
              <a:stCxn id="398" idx="3"/>
              <a:endCxn id="405" idx="3"/>
            </p:cNvCxnSpPr>
            <p:nvPr/>
          </p:nvCxnSpPr>
          <p:spPr>
            <a:xfrm flipH="1" rot="10800000">
              <a:off x="2656700" y="1452300"/>
              <a:ext cx="600" cy="2457000"/>
            </a:xfrm>
            <a:prstGeom prst="bentConnector3">
              <a:avLst>
                <a:gd fmla="val 1644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8" name="Google Shape;398;p34"/>
            <p:cNvSpPr/>
            <p:nvPr/>
          </p:nvSpPr>
          <p:spPr>
            <a:xfrm>
              <a:off x="2242400" y="37501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2242400" y="316190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2242400" y="221832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2242400" y="176902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2242400" y="129322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dp</a:t>
              </a:r>
              <a:endParaRPr sz="1000"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3482575" y="3084200"/>
              <a:ext cx="773694" cy="1219154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?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300. Longest Increasing Subsequence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给一个数组s。求最长的递增子序列的长度。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</a:t>
            </a:r>
            <a:r>
              <a:rPr lang="en"/>
              <a:t>照抄问题 </a:t>
            </a:r>
            <a:r>
              <a:rPr lang="en"/>
              <a:t>dp[i] =&gt; s[1:i]里以s[i]结尾的、最长的递增子序列的长度。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状态的转移：寻找最优的前驱状态j，将dp[i]与dp[j]产生联系。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5"/>
          <p:cNvSpPr txBox="1"/>
          <p:nvPr/>
        </p:nvSpPr>
        <p:spPr>
          <a:xfrm>
            <a:off x="267300" y="2775275"/>
            <a:ext cx="50391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for (int i=1; i&lt;=N;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{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// i是该LIS的最大元素, 搜索该LIS的第二大元素j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for (int j=1; j&lt;i; j++)  </a:t>
            </a:r>
            <a:r>
              <a:rPr lang="en">
                <a:solidFill>
                  <a:schemeClr val="dk1"/>
                </a:solidFill>
              </a:rPr>
              <a:t>  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if (</a:t>
            </a:r>
            <a:r>
              <a:rPr lang="en">
                <a:solidFill>
                  <a:schemeClr val="dk1"/>
                </a:solidFill>
              </a:rPr>
              <a:t>nums[j]&lt;nums[i])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dp[i] = max (dp[i], dp[j] + 1);	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4" name="Google Shape;414;p35"/>
          <p:cNvSpPr txBox="1"/>
          <p:nvPr/>
        </p:nvSpPr>
        <p:spPr>
          <a:xfrm>
            <a:off x="4844400" y="2920475"/>
            <a:ext cx="4402200" cy="20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u="sng"/>
              <a:t>思考题：673.Number-of-Longest-Increasing-Subsequence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if (dp[j]+1==dp[i]) count[i]+=count[j];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/>
              <a:t>else if (dp[j]+1&gt;dp[i]) dp[i]=dp[j]+1, count[i] = count[j];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200" u="sng">
              <a:solidFill>
                <a:srgbClr val="0366D6"/>
              </a:solidFill>
              <a:highlight>
                <a:srgbClr val="FFFFFF"/>
              </a:highlight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710476" y="4795800"/>
            <a:ext cx="3693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max {dp[i]}, </a:t>
            </a:r>
            <a:r>
              <a:rPr lang="en">
                <a:solidFill>
                  <a:schemeClr val="dk1"/>
                </a:solidFill>
              </a:rPr>
              <a:t>for i=1,2,...,N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Disclaimer</a:t>
            </a:r>
            <a:endParaRPr b="1"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今天，我们只讲套路。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不按套路出牌的DP问题，请不要问我（问我也不会），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出门右转找崔日零一寒don苏。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残酷群积分比我高的同学可以下课了。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/>
              <a:t>368. Largest Divisible Subset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给一个数组s。求最大的子集，使得里面的所有元素之间都可以互相整除。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</a:t>
            </a:r>
            <a:r>
              <a:rPr lang="en"/>
              <a:t>照抄问题 </a:t>
            </a:r>
            <a:r>
              <a:rPr lang="en"/>
              <a:t>dp[i] =&gt; s[1:i]里以s[i]</a:t>
            </a:r>
            <a:r>
              <a:rPr lang="en"/>
              <a:t>结尾的、满足题意的最大子集的元素数目。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</a:t>
            </a:r>
            <a:r>
              <a:rPr lang="en"/>
              <a:t>寻找最优的前驱状态j，将dp[i]与dp[j]产生联系。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6"/>
          <p:cNvSpPr txBox="1"/>
          <p:nvPr/>
        </p:nvSpPr>
        <p:spPr>
          <a:xfrm>
            <a:off x="311700" y="2595450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sort(nums);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for (int i=1; i&lt;=N;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{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</a:t>
            </a:r>
            <a:r>
              <a:rPr lang="en">
                <a:solidFill>
                  <a:srgbClr val="0000FF"/>
                </a:solidFill>
              </a:rPr>
              <a:t>// i是该集合的最大元素, 搜索该子集的第二大元素j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for (int j=1; j&lt;i; j++)  </a:t>
            </a:r>
            <a:r>
              <a:rPr lang="en">
                <a:solidFill>
                  <a:schemeClr val="dk1"/>
                </a:solidFill>
              </a:rPr>
              <a:t>  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</a:t>
            </a:r>
            <a:r>
              <a:rPr lang="en"/>
              <a:t>i</a:t>
            </a:r>
            <a:r>
              <a:rPr lang="en"/>
              <a:t>f (</a:t>
            </a:r>
            <a:r>
              <a:rPr lang="en">
                <a:solidFill>
                  <a:schemeClr val="dk1"/>
                </a:solidFill>
              </a:rPr>
              <a:t>nums[i]%nums[j]==0)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dp[i] = max (dp[i], dp[j] + 1);	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3" name="Google Shape;423;p36"/>
          <p:cNvSpPr txBox="1"/>
          <p:nvPr/>
        </p:nvSpPr>
        <p:spPr>
          <a:xfrm>
            <a:off x="710476" y="4795800"/>
            <a:ext cx="3693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max {dp[i]}, </a:t>
            </a:r>
            <a:r>
              <a:rPr lang="en">
                <a:solidFill>
                  <a:schemeClr val="dk1"/>
                </a:solidFill>
              </a:rPr>
              <a:t>for i=1,2,...,N </a:t>
            </a:r>
            <a:endParaRPr/>
          </a:p>
        </p:txBody>
      </p:sp>
      <p:sp>
        <p:nvSpPr>
          <p:cNvPr id="424" name="Google Shape;424;p36"/>
          <p:cNvSpPr txBox="1"/>
          <p:nvPr/>
        </p:nvSpPr>
        <p:spPr>
          <a:xfrm>
            <a:off x="5703100" y="3503625"/>
            <a:ext cx="2802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 j XXX i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1105. Filling Bookcase Shelves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7"/>
          <p:cNvSpPr txBox="1"/>
          <p:nvPr>
            <p:ph idx="1" type="body"/>
          </p:nvPr>
        </p:nvSpPr>
        <p:spPr>
          <a:xfrm>
            <a:off x="311700" y="1152475"/>
            <a:ext cx="4373100" cy="17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给你N本书（宽度高度各异）的序列要求按照所给顺序摆放。相邻的若干本可以放一层，但同一层的宽度不能超过W。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问这个书架最矮可以有多高？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1" name="Google Shape;43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504" y="1304150"/>
            <a:ext cx="2219300" cy="328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1105. Filling Bookcase Shelves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将数组S分成若干个subarray，最小化“</a:t>
            </a:r>
            <a:r>
              <a:rPr lang="en"/>
              <a:t>每个</a:t>
            </a:r>
            <a:r>
              <a:rPr lang="en"/>
              <a:t>subarray的</a:t>
            </a:r>
            <a:r>
              <a:rPr lang="en"/>
              <a:t>最大值之和”</a:t>
            </a:r>
            <a:r>
              <a:rPr lang="en"/>
              <a:t>，输出该值。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 =&gt; </a:t>
            </a:r>
            <a:r>
              <a:rPr lang="en"/>
              <a:t>将数组S[1:i]分成若干个subarray，最小化“每个subarray的最大值之和”</a:t>
            </a:r>
            <a:r>
              <a:rPr lang="en"/>
              <a:t>，保存该值。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"/>
          <p:cNvSpPr txBox="1"/>
          <p:nvPr/>
        </p:nvSpPr>
        <p:spPr>
          <a:xfrm>
            <a:off x="311700" y="24866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r>
              <a:rPr lang="en" sz="1800">
                <a:solidFill>
                  <a:schemeClr val="dk2"/>
                </a:solidFill>
              </a:rPr>
              <a:t>寻找最优的前驱状态j，将dp[i]与dp[j]产生联系。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第i本书所在的这一层可能有多高？取决于上一层的最后一本书在哪里。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39" name="Google Shape;439;p38"/>
          <p:cNvSpPr txBox="1"/>
          <p:nvPr/>
        </p:nvSpPr>
        <p:spPr>
          <a:xfrm>
            <a:off x="4344300" y="2437750"/>
            <a:ext cx="5039100" cy="23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for (int i=1; i&lt;=N;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{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// i是</a:t>
            </a:r>
            <a:r>
              <a:rPr lang="en">
                <a:solidFill>
                  <a:srgbClr val="0000FF"/>
                </a:solidFill>
              </a:rPr>
              <a:t>本层的最后一本</a:t>
            </a:r>
            <a:r>
              <a:rPr lang="en">
                <a:solidFill>
                  <a:srgbClr val="0000FF"/>
                </a:solidFill>
              </a:rPr>
              <a:t>, 搜索</a:t>
            </a:r>
            <a:r>
              <a:rPr lang="en">
                <a:solidFill>
                  <a:srgbClr val="0000FF"/>
                </a:solidFill>
              </a:rPr>
              <a:t>上层的最后一本的位置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for (int j=i-1; j&gt;=1; j--)  </a:t>
            </a:r>
            <a:r>
              <a:rPr lang="en">
                <a:solidFill>
                  <a:schemeClr val="dk1"/>
                </a:solidFill>
              </a:rPr>
              <a:t>  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   {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if (total</a:t>
            </a:r>
            <a:r>
              <a:rPr lang="en">
                <a:solidFill>
                  <a:schemeClr val="dk1"/>
                </a:solidFill>
              </a:rPr>
              <a:t>Width[j+1:i] &lt;= W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    dp[i] = min (dp[i], dp[j] + maxHeight[j+1:i] 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else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break;	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         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}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0" name="Google Shape;440;p38"/>
          <p:cNvSpPr txBox="1"/>
          <p:nvPr/>
        </p:nvSpPr>
        <p:spPr>
          <a:xfrm>
            <a:off x="4778676" y="4805950"/>
            <a:ext cx="3693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dp[N]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DP套路(III): </a:t>
            </a:r>
            <a:r>
              <a:rPr b="1" lang="en"/>
              <a:t>双</a:t>
            </a:r>
            <a:r>
              <a:rPr b="1" lang="en"/>
              <a:t>序列型</a:t>
            </a:r>
            <a:endParaRPr b="1"/>
          </a:p>
        </p:txBody>
      </p:sp>
      <p:sp>
        <p:nvSpPr>
          <p:cNvPr id="446" name="Google Shape;446;p39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给出两个序列s和t（数组/字符串），让你对它们搞事情。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Longest Common Subsequences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Shortest Common Supersequence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Edit distances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套路：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定义dp[i][j]：表示针对s[1:i]和t[1:j]的子问题的求解。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千方百计将dp[i][j]往之前的状态去转移：dp[i-1][j], dp[i][j-1], dp[i-1][j-1]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最终的结果是dp[m][n]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LC1143: </a:t>
            </a:r>
            <a:r>
              <a:rPr lang="en"/>
              <a:t>Longest Common Subsequences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</a:t>
            </a:r>
            <a:r>
              <a:rPr b="1" lang="en"/>
              <a:t>字符串s和t的length of LCS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s[1:i]和t[1:j]的</a:t>
            </a:r>
            <a:r>
              <a:rPr lang="en"/>
              <a:t>length of LCS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40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if (s[i]==t[j])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max(dp[i-1][j],dp[i][j-1]);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54" name="Google Shape;454;p40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</a:t>
            </a:r>
            <a:r>
              <a:rPr lang="en"/>
              <a:t>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LC1092: Shortest Common Supersequences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求字符串s和t的length of SCS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s[1:i]和t[1:j]的length of SCS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1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if (s[i]==t[j])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min(dp[i-1][j]+1, dp[i][j-1]+1);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62" name="Google Shape;462;p41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LC72: Edit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求字符串s和t的min Edit Distance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s[1:i]和t[1:j]的Min </a:t>
            </a:r>
            <a:r>
              <a:rPr lang="en"/>
              <a:t>Edit Distance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2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if (s[i]==t[j])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min(dp[i-1][j]+1, dp[i][j-1]+1, dp[i-1][j-1]+1);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70" name="Google Shape;470;p42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LC97: </a:t>
            </a:r>
            <a:r>
              <a:rPr lang="en"/>
              <a:t>Interleaving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求字符串s和t</a:t>
            </a:r>
            <a:r>
              <a:rPr b="1" lang="en"/>
              <a:t>能否交叠组成字符串w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s[1:i]和t[1:j]</a:t>
            </a:r>
            <a:r>
              <a:rPr lang="en"/>
              <a:t>能否交叠组成字符串w[1:i+j]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状态的转移：外面两层大循环遍历i和j；核心从s[i], t[j] 和w[i+j]的关系作为突破口，拼命往dp[i-1][j-1],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/>
              <a:t>if (</a:t>
            </a:r>
            <a:r>
              <a:rPr b="1" lang="en"/>
              <a:t>s[i]==w[i+j]</a:t>
            </a:r>
            <a:r>
              <a:rPr lang="en"/>
              <a:t> &amp;&amp; </a:t>
            </a:r>
            <a:r>
              <a:rPr lang="en">
                <a:solidFill>
                  <a:schemeClr val="dk1"/>
                </a:solidFill>
              </a:rPr>
              <a:t>dp[i-1][j]==true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	dp[i][j] = </a:t>
            </a:r>
            <a:r>
              <a:rPr lang="en">
                <a:solidFill>
                  <a:schemeClr val="dk1"/>
                </a:solidFill>
              </a:rPr>
              <a:t>true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 if (</a:t>
            </a:r>
            <a:r>
              <a:rPr b="1" lang="en">
                <a:solidFill>
                  <a:schemeClr val="dk1"/>
                </a:solidFill>
              </a:rPr>
              <a:t>t[j]==w[i+j]</a:t>
            </a:r>
            <a:r>
              <a:rPr lang="en">
                <a:solidFill>
                  <a:schemeClr val="dk1"/>
                </a:solidFill>
              </a:rPr>
              <a:t> &amp;&amp; </a:t>
            </a:r>
            <a:r>
              <a:rPr lang="en"/>
              <a:t>dp[i][j-1]==</a:t>
            </a:r>
            <a:r>
              <a:rPr lang="en">
                <a:solidFill>
                  <a:schemeClr val="dk1"/>
                </a:solidFill>
              </a:rPr>
              <a:t>true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	dp[i][j] =1;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	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dp[i][j] = false;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78" name="Google Shape;478;p43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</a:t>
            </a:r>
            <a:r>
              <a:rPr lang="en"/>
              <a:t>115. Distinct Subsequences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Q: 求字符串s有</a:t>
            </a:r>
            <a:r>
              <a:rPr b="1" lang="en"/>
              <a:t>多少不同的子序列等于字符串t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</a:t>
            </a:r>
            <a:r>
              <a:rPr lang="en"/>
              <a:t>有多少不同的子序列等于</a:t>
            </a:r>
            <a:r>
              <a:rPr lang="en"/>
              <a:t>t[1:j]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 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"/>
          <p:cNvSpPr txBox="1"/>
          <p:nvPr/>
        </p:nvSpPr>
        <p:spPr>
          <a:xfrm>
            <a:off x="267300" y="29942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/>
              <a:t>if (</a:t>
            </a:r>
            <a:r>
              <a:rPr b="1" lang="en"/>
              <a:t>s[i]==t[j]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 + </a:t>
            </a:r>
            <a:r>
              <a:rPr lang="en">
                <a:solidFill>
                  <a:schemeClr val="dk1"/>
                </a:solidFill>
              </a:rPr>
              <a:t>dp[i-1][j]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</a:t>
            </a:r>
            <a:r>
              <a:rPr lang="en">
                <a:solidFill>
                  <a:schemeClr val="dk1"/>
                </a:solidFill>
              </a:rPr>
              <a:t>dp[i-1][j]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86" name="Google Shape;486;p44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/>
              <a:t>727.Minimum Window Subsequence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5"/>
          <p:cNvSpPr txBox="1"/>
          <p:nvPr>
            <p:ph idx="1" type="body"/>
          </p:nvPr>
        </p:nvSpPr>
        <p:spPr>
          <a:xfrm>
            <a:off x="311700" y="1152475"/>
            <a:ext cx="87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Q: 求字符串s里</a:t>
            </a:r>
            <a:r>
              <a:rPr lang="en"/>
              <a:t>最短的、并且包含t的substring的长度。（t是这个substring的子序列）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</a:t>
            </a:r>
            <a:r>
              <a:rPr lang="en"/>
              <a:t>定义：照抄问题 dp[i][j] =&gt; s[1:i]里</a:t>
            </a:r>
            <a:r>
              <a:rPr lang="en"/>
              <a:t>最短的、并且包含t[1:j]的substring的长度（这个substring必须要求以s[i]结尾）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状态的转移：外面两层大循环遍历i和j；核心从s[i]与t[j] 的关系作为突破口，拼命往dp[i-1][j-1], dp[i][j-1], dp[i-1][j]转移。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5"/>
          <p:cNvSpPr txBox="1"/>
          <p:nvPr/>
        </p:nvSpPr>
        <p:spPr>
          <a:xfrm>
            <a:off x="267300" y="3299075"/>
            <a:ext cx="5631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</a:t>
            </a:r>
            <a:r>
              <a:rPr lang="en"/>
              <a:t>if (</a:t>
            </a:r>
            <a:r>
              <a:rPr b="1" lang="en"/>
              <a:t>s[i]==t[j]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		dp[i][j]=dp[i-1][j-1]+1;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		dp[i][j]=dp[i-1][j]+1;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494" name="Google Shape;494;p45"/>
          <p:cNvSpPr txBox="1"/>
          <p:nvPr/>
        </p:nvSpPr>
        <p:spPr>
          <a:xfrm>
            <a:off x="5543150" y="3759575"/>
            <a:ext cx="1731900" cy="629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</p:txBody>
      </p:sp>
      <p:sp>
        <p:nvSpPr>
          <p:cNvPr id="495" name="Google Shape;495;p45"/>
          <p:cNvSpPr txBox="1"/>
          <p:nvPr/>
        </p:nvSpPr>
        <p:spPr>
          <a:xfrm>
            <a:off x="3544950" y="4703625"/>
            <a:ext cx="3507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注意：ans = min dp[i][n] (i=1,2,...m)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动态规划的思考艺术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有一个m x n大小的矩阵迷宫，每次移动只能向右或者向下，问从左上角到右下角共有多少种不同的走法？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6132975" y="19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{2AF92D2A-4D7E-423C-975A-F86137D19CD2}</a:tableStyleId>
              </a:tblPr>
              <a:tblGrid>
                <a:gridCol w="561200"/>
                <a:gridCol w="561200"/>
                <a:gridCol w="561200"/>
                <a:gridCol w="561200"/>
                <a:gridCol w="561200"/>
              </a:tblGrid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(1,1)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(m,n)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229425" y="2057400"/>
            <a:ext cx="5424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暴力枚举来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计数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为什么不优秀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从(1,1)到(m,n)的不同路径中有大量的重复。比如(1,1)-&gt;(i,j)有k条不同路径，那么对于任何一条固定的(i,j)-&gt;(m,n)的路径，都需要走k遍来模拟。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但是我们并不关心具体的走法。我们只关心“状态”，也就是走法的数目。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同理，如果我们还知道(i,j)-&gt;(m,n)有t条不同路径，那么(1,1)-&gt;(i,j)-&gt;(m,n)的不同路径总数就是k*s，而不需要真正了解怎么走的。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7060275" y="2209575"/>
            <a:ext cx="510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9"/>
          <p:cNvCxnSpPr/>
          <p:nvPr/>
        </p:nvCxnSpPr>
        <p:spPr>
          <a:xfrm>
            <a:off x="6438625" y="2439000"/>
            <a:ext cx="0" cy="29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/>
          <p:nvPr/>
        </p:nvCxnSpPr>
        <p:spPr>
          <a:xfrm>
            <a:off x="7134300" y="2727625"/>
            <a:ext cx="259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7496925" y="2328000"/>
            <a:ext cx="0" cy="25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7755950" y="2683225"/>
            <a:ext cx="3480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8133400" y="3438100"/>
            <a:ext cx="3627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 flipH="1">
            <a:off x="8064050" y="2735100"/>
            <a:ext cx="2700" cy="34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 flipH="1">
            <a:off x="8064050" y="3146275"/>
            <a:ext cx="2700" cy="3492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flipH="1" rot="10800000">
            <a:off x="6642800" y="2202075"/>
            <a:ext cx="3213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flipH="1">
            <a:off x="7000978" y="2257200"/>
            <a:ext cx="1200" cy="48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flipH="1" rot="10800000">
            <a:off x="6583625" y="2712725"/>
            <a:ext cx="333300" cy="7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LCS/SCS的</a:t>
            </a:r>
            <a:r>
              <a:rPr lang="en"/>
              <a:t>变种：换汤不换药</a:t>
            </a:r>
            <a:endParaRPr/>
          </a:p>
        </p:txBody>
      </p:sp>
      <p:sp>
        <p:nvSpPr>
          <p:cNvPr id="501" name="Google Shape;501;p46"/>
          <p:cNvSpPr txBox="1"/>
          <p:nvPr>
            <p:ph idx="1" type="body"/>
          </p:nvPr>
        </p:nvSpPr>
        <p:spPr>
          <a:xfrm>
            <a:off x="311700" y="1076275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</a:t>
            </a:r>
            <a:r>
              <a:rPr lang="en"/>
              <a:t>583. Delete Operation for Two 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问：从字符串s和t中总共最少删除多少个字符能使得它们相等。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712. Minimum ASCII Delete Sum for Two Strings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问：从字符串s和t中总共最少删除多少ASCII码值的字符能使得它们相等。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1035. Uncrossed Lines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两个数组s和t之间相等的数字可以连线。连线不能交叉。问最多可以有几条连线。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LCS/SCS的变种：换汤不换药</a:t>
            </a:r>
            <a:endParaRPr/>
          </a:p>
        </p:txBody>
      </p:sp>
      <p:sp>
        <p:nvSpPr>
          <p:cNvPr id="507" name="Google Shape;507;p47"/>
          <p:cNvSpPr txBox="1"/>
          <p:nvPr>
            <p:ph idx="1" type="body"/>
          </p:nvPr>
        </p:nvSpPr>
        <p:spPr>
          <a:xfrm>
            <a:off x="311700" y="1076275"/>
            <a:ext cx="8520600" cy="40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1216. Valid Palindrome III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问一个字符串s最少删除多少个字符能变成回文串。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LC 1312. Minimum Insertion Steps to Make a String Palindrome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问一个字符串s最少需要添加多少个字符能变成回文串。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 = S[:-1]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 txBox="1"/>
          <p:nvPr>
            <p:ph idx="1" type="body"/>
          </p:nvPr>
        </p:nvSpPr>
        <p:spPr>
          <a:xfrm>
            <a:off x="311700" y="367975"/>
            <a:ext cx="85206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如何重构出DP计算的最优方案？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 </a:t>
            </a:r>
            <a:r>
              <a:rPr lang="en">
                <a:solidFill>
                  <a:schemeClr val="dk1"/>
                </a:solidFill>
              </a:rPr>
              <a:t>根据状态转移的正过程“回溯”逆推。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LC1092: Shortest Common Supersequences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8"/>
          <p:cNvSpPr txBox="1"/>
          <p:nvPr/>
        </p:nvSpPr>
        <p:spPr>
          <a:xfrm>
            <a:off x="200700" y="2331250"/>
            <a:ext cx="4557900" cy="26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i&lt;=m; i++)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for (int j=1; j&lt;=n; j++)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if (s[i]==t[j])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dp[i-1][j-1]+1;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// </a:t>
            </a:r>
            <a:r>
              <a:rPr lang="en"/>
              <a:t>说明了我们往SCS上添加了s[i] / t[j]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dp[i][j] = max(dp[i-1][j]+1, dp[i][j-1]+1);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// </a:t>
            </a:r>
            <a:r>
              <a:rPr lang="en"/>
              <a:t>前者</a:t>
            </a:r>
            <a:r>
              <a:rPr lang="en">
                <a:solidFill>
                  <a:schemeClr val="dk1"/>
                </a:solidFill>
              </a:rPr>
              <a:t>说明了我们往SCS上添加了s[i]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	// 后者说明了我们往SCS上添加了t[j]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</p:txBody>
      </p:sp>
      <p:sp>
        <p:nvSpPr>
          <p:cNvPr id="514" name="Google Shape;514;p48"/>
          <p:cNvSpPr txBox="1"/>
          <p:nvPr/>
        </p:nvSpPr>
        <p:spPr>
          <a:xfrm>
            <a:off x="6416425" y="416825"/>
            <a:ext cx="1961100" cy="84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ZZZZZZZZZZZ?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s: XXXXX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t:  YYY 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8"/>
          <p:cNvSpPr txBox="1"/>
          <p:nvPr/>
        </p:nvSpPr>
        <p:spPr>
          <a:xfrm>
            <a:off x="5554225" y="1568975"/>
            <a:ext cx="3456300" cy="357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int i=M;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int j=N;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string result;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while (i&gt;0 &amp;&amp; j&gt;0)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{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if (</a:t>
            </a:r>
            <a:r>
              <a:rPr b="1" lang="en" sz="1100"/>
              <a:t>str1[i]==str2[j]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result.push_back(s[i]);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</a:t>
            </a:r>
            <a:r>
              <a:rPr lang="en" sz="1100"/>
              <a:t>i</a:t>
            </a:r>
            <a:r>
              <a:rPr lang="en" sz="1100"/>
              <a:t>--; j--;    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else if (</a:t>
            </a:r>
            <a:r>
              <a:rPr b="1" lang="en" sz="1100"/>
              <a:t>dp[i][j]==dp[i-1][j]+1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result.push_back(s[i]);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i--;    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}          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else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result.push_back(t[j]);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    j--;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  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516" name="Google Shape;516;p48"/>
          <p:cNvCxnSpPr/>
          <p:nvPr/>
        </p:nvCxnSpPr>
        <p:spPr>
          <a:xfrm flipH="1" rot="10800000">
            <a:off x="4122200" y="2686425"/>
            <a:ext cx="1783500" cy="62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8"/>
          <p:cNvCxnSpPr/>
          <p:nvPr/>
        </p:nvCxnSpPr>
        <p:spPr>
          <a:xfrm flipH="1" rot="10800000">
            <a:off x="4178400" y="3601000"/>
            <a:ext cx="1712700" cy="6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8"/>
          <p:cNvCxnSpPr/>
          <p:nvPr/>
        </p:nvCxnSpPr>
        <p:spPr>
          <a:xfrm>
            <a:off x="4178400" y="4449225"/>
            <a:ext cx="17274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</a:t>
            </a:r>
            <a:r>
              <a:rPr b="1" lang="en"/>
              <a:t>IV</a:t>
            </a:r>
            <a:r>
              <a:rPr b="1" lang="en"/>
              <a:t>): 第I类</a:t>
            </a:r>
            <a:r>
              <a:rPr b="1" lang="en"/>
              <a:t>区间型DP</a:t>
            </a:r>
            <a:endParaRPr b="1"/>
          </a:p>
        </p:txBody>
      </p:sp>
      <p:sp>
        <p:nvSpPr>
          <p:cNvPr id="524" name="Google Shape;524;p49"/>
          <p:cNvSpPr txBox="1"/>
          <p:nvPr>
            <p:ph idx="1" type="body"/>
          </p:nvPr>
        </p:nvSpPr>
        <p:spPr>
          <a:xfrm>
            <a:off x="349300" y="1147425"/>
            <a:ext cx="79962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给出一个序列，</a:t>
            </a:r>
            <a:r>
              <a:rPr lang="en"/>
              <a:t>明确要求</a:t>
            </a:r>
            <a:r>
              <a:rPr b="1" lang="en"/>
              <a:t>分割成K个连续区间</a:t>
            </a:r>
            <a:r>
              <a:rPr lang="en"/>
              <a:t>，要你计算这些区间的某个最优性质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9"/>
          <p:cNvSpPr txBox="1"/>
          <p:nvPr/>
        </p:nvSpPr>
        <p:spPr>
          <a:xfrm>
            <a:off x="305625" y="1576150"/>
            <a:ext cx="81585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套路：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状态定义：dp[i][k]表示针对s[1:i]分成k个区间，此时能够得到的最优解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搜寻</a:t>
            </a:r>
            <a:r>
              <a:rPr b="1" lang="en" sz="1800">
                <a:solidFill>
                  <a:schemeClr val="dk2"/>
                </a:solidFill>
              </a:rPr>
              <a:t>最后一个区间的起始位置j</a:t>
            </a:r>
            <a:r>
              <a:rPr lang="en" sz="1800">
                <a:solidFill>
                  <a:schemeClr val="dk2"/>
                </a:solidFill>
              </a:rPr>
              <a:t>，将dp[i][k]分割成dp[j-1][k-1]和s[j:i]两部分。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最终的结果是dp[N][K]</a:t>
            </a:r>
            <a:endParaRPr/>
          </a:p>
        </p:txBody>
      </p:sp>
      <p:grpSp>
        <p:nvGrpSpPr>
          <p:cNvPr id="526" name="Google Shape;526;p49"/>
          <p:cNvGrpSpPr/>
          <p:nvPr/>
        </p:nvGrpSpPr>
        <p:grpSpPr>
          <a:xfrm>
            <a:off x="3249875" y="2929575"/>
            <a:ext cx="2988243" cy="1618050"/>
            <a:chOff x="1546750" y="3281200"/>
            <a:chExt cx="2988243" cy="1618050"/>
          </a:xfrm>
        </p:grpSpPr>
        <p:sp>
          <p:nvSpPr>
            <p:cNvPr id="527" name="Google Shape;527;p49"/>
            <p:cNvSpPr/>
            <p:nvPr/>
          </p:nvSpPr>
          <p:spPr>
            <a:xfrm>
              <a:off x="1546750" y="3882150"/>
              <a:ext cx="29454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</a:rPr>
                <a:t>X X X X X X X X X X</a:t>
              </a:r>
              <a:r>
                <a:rPr b="1" lang="en"/>
                <a:t> </a:t>
              </a:r>
              <a:r>
                <a:rPr b="1" lang="en">
                  <a:solidFill>
                    <a:srgbClr val="0000FF"/>
                  </a:solidFill>
                </a:rPr>
                <a:t>j X X X X X i</a:t>
              </a:r>
              <a:endParaRPr b="1">
                <a:solidFill>
                  <a:srgbClr val="0000FF"/>
                </a:solidFill>
              </a:endParaRPr>
            </a:p>
          </p:txBody>
        </p:sp>
        <p:sp>
          <p:nvSpPr>
            <p:cNvPr id="528" name="Google Shape;528;p49"/>
            <p:cNvSpPr/>
            <p:nvPr/>
          </p:nvSpPr>
          <p:spPr>
            <a:xfrm rot="-5400000">
              <a:off x="3768800" y="3905749"/>
              <a:ext cx="162900" cy="9732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FF"/>
                </a:highlight>
              </a:endParaRPr>
            </a:p>
          </p:txBody>
        </p:sp>
        <p:sp>
          <p:nvSpPr>
            <p:cNvPr id="529" name="Google Shape;529;p49"/>
            <p:cNvSpPr/>
            <p:nvPr/>
          </p:nvSpPr>
          <p:spPr>
            <a:xfrm rot="-5400000">
              <a:off x="2376025" y="3595554"/>
              <a:ext cx="162900" cy="16128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0000FF"/>
                </a:highlight>
              </a:endParaRPr>
            </a:p>
          </p:txBody>
        </p:sp>
        <p:sp>
          <p:nvSpPr>
            <p:cNvPr id="530" name="Google Shape;530;p49"/>
            <p:cNvSpPr txBox="1"/>
            <p:nvPr/>
          </p:nvSpPr>
          <p:spPr>
            <a:xfrm>
              <a:off x="1760275" y="4514650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FF0000"/>
                  </a:solidFill>
                </a:rPr>
                <a:t>dp[j-1][k-1]</a:t>
              </a:r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31" name="Google Shape;531;p49"/>
            <p:cNvSpPr txBox="1"/>
            <p:nvPr/>
          </p:nvSpPr>
          <p:spPr>
            <a:xfrm>
              <a:off x="3140593" y="4499849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800">
                  <a:solidFill>
                    <a:srgbClr val="0000FF"/>
                  </a:solidFill>
                </a:rPr>
                <a:t>s[j:i]</a:t>
              </a:r>
              <a:endParaRPr>
                <a:solidFill>
                  <a:srgbClr val="0000FF"/>
                </a:solidFill>
              </a:endParaRPr>
            </a:p>
          </p:txBody>
        </p:sp>
        <p:sp>
          <p:nvSpPr>
            <p:cNvPr id="532" name="Google Shape;532;p49"/>
            <p:cNvSpPr/>
            <p:nvPr/>
          </p:nvSpPr>
          <p:spPr>
            <a:xfrm>
              <a:off x="3053475" y="3623125"/>
              <a:ext cx="614400" cy="207000"/>
            </a:xfrm>
            <a:prstGeom prst="left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9"/>
            <p:cNvSpPr txBox="1"/>
            <p:nvPr/>
          </p:nvSpPr>
          <p:spPr>
            <a:xfrm>
              <a:off x="2547225" y="3281200"/>
              <a:ext cx="1816200" cy="43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i="1" lang="en" sz="1800">
                  <a:solidFill>
                    <a:schemeClr val="dk2"/>
                  </a:solidFill>
                </a:rPr>
                <a:t>Find the best j</a:t>
              </a:r>
              <a:endParaRPr i="1" sz="180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1278</a:t>
            </a:r>
            <a:r>
              <a:rPr lang="en"/>
              <a:t>. Palindrome Partitioning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0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求</a:t>
            </a:r>
            <a:r>
              <a:rPr b="1" lang="en"/>
              <a:t>最小的字符变动，使得字符串S能够恰能分成K个子串，且每串都是回文串。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</a:t>
            </a:r>
            <a:r>
              <a:rPr lang="en"/>
              <a:t>照抄问题 </a:t>
            </a:r>
            <a:r>
              <a:rPr lang="en"/>
              <a:t>dp[i][k] =&gt; </a:t>
            </a:r>
            <a:r>
              <a:rPr lang="en"/>
              <a:t>最小的字符变动，使得字符串S[1:i]能够恰能分成k个子串，且每串都是回文串。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0"/>
          <p:cNvSpPr txBox="1"/>
          <p:nvPr/>
        </p:nvSpPr>
        <p:spPr>
          <a:xfrm>
            <a:off x="4572000" y="2364525"/>
            <a:ext cx="39537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k=</a:t>
            </a:r>
            <a:r>
              <a:rPr b="1" lang="en" u="sng">
                <a:solidFill>
                  <a:schemeClr val="dk2"/>
                </a:solidFill>
              </a:rPr>
              <a:t>1</a:t>
            </a:r>
            <a:r>
              <a:rPr b="1" lang="en">
                <a:solidFill>
                  <a:schemeClr val="dk2"/>
                </a:solidFill>
              </a:rPr>
              <a:t>; k&lt;=min(i,K); k++)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</a:t>
            </a:r>
            <a:r>
              <a:rPr b="1" lang="en">
                <a:solidFill>
                  <a:schemeClr val="dk2"/>
                </a:solidFill>
              </a:rPr>
              <a:t>for (int j=i; j&gt;=k; j--)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dp[i][k] = min(dp[i][k],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			  dp[j-1][k-1] + count[j:i]);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1" name="Google Shape;541;p50"/>
          <p:cNvSpPr txBox="1"/>
          <p:nvPr/>
        </p:nvSpPr>
        <p:spPr>
          <a:xfrm>
            <a:off x="7582675" y="2295750"/>
            <a:ext cx="1409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k不能太大，否则不够i个元素分</a:t>
            </a:r>
            <a:endParaRPr/>
          </a:p>
        </p:txBody>
      </p:sp>
      <p:sp>
        <p:nvSpPr>
          <p:cNvPr id="542" name="Google Shape;542;p50"/>
          <p:cNvSpPr txBox="1"/>
          <p:nvPr/>
        </p:nvSpPr>
        <p:spPr>
          <a:xfrm>
            <a:off x="7597476" y="2959549"/>
            <a:ext cx="14091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j</a:t>
            </a:r>
            <a:r>
              <a:rPr b="1" lang="en" sz="1200">
                <a:solidFill>
                  <a:srgbClr val="0000FF"/>
                </a:solidFill>
              </a:rPr>
              <a:t>不能太小，否则分不够k-1组</a:t>
            </a:r>
            <a:endParaRPr/>
          </a:p>
        </p:txBody>
      </p:sp>
      <p:sp>
        <p:nvSpPr>
          <p:cNvPr id="543" name="Google Shape;543;p50"/>
          <p:cNvSpPr txBox="1"/>
          <p:nvPr/>
        </p:nvSpPr>
        <p:spPr>
          <a:xfrm>
            <a:off x="311700" y="24104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第一层循环遍历i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第二层循环遍历k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第三层循环寻找最优的位置j作为最后一个分区的起始位置。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将dp[i][k]分割成dp[j-1][k-1]和s[j:i]求解。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44" name="Google Shape;544;p50"/>
          <p:cNvGrpSpPr/>
          <p:nvPr/>
        </p:nvGrpSpPr>
        <p:grpSpPr>
          <a:xfrm>
            <a:off x="782375" y="4347924"/>
            <a:ext cx="2759643" cy="849899"/>
            <a:chOff x="6209200" y="203975"/>
            <a:chExt cx="2759643" cy="849899"/>
          </a:xfrm>
        </p:grpSpPr>
        <p:sp>
          <p:nvSpPr>
            <p:cNvPr id="545" name="Google Shape;545;p50"/>
            <p:cNvSpPr/>
            <p:nvPr/>
          </p:nvSpPr>
          <p:spPr>
            <a:xfrm>
              <a:off x="6209200" y="203975"/>
              <a:ext cx="26337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X X X X X X X X X X</a:t>
              </a:r>
              <a:r>
                <a:rPr b="1" lang="en" sz="1200"/>
                <a:t> </a:t>
              </a:r>
              <a:r>
                <a:rPr b="1" lang="en" sz="1200">
                  <a:solidFill>
                    <a:srgbClr val="0000FF"/>
                  </a:solidFill>
                </a:rPr>
                <a:t>j X X X X X i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546" name="Google Shape;546;p50"/>
            <p:cNvSpPr/>
            <p:nvPr/>
          </p:nvSpPr>
          <p:spPr>
            <a:xfrm rot="-5400000">
              <a:off x="8143850" y="210225"/>
              <a:ext cx="153900" cy="846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47" name="Google Shape;547;p50"/>
            <p:cNvSpPr/>
            <p:nvPr/>
          </p:nvSpPr>
          <p:spPr>
            <a:xfrm rot="-5400000">
              <a:off x="6912625" y="-32975"/>
              <a:ext cx="162900" cy="1361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48" name="Google Shape;548;p50"/>
            <p:cNvSpPr txBox="1"/>
            <p:nvPr/>
          </p:nvSpPr>
          <p:spPr>
            <a:xfrm>
              <a:off x="6422725" y="659641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dp[j-1][k-1]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549" name="Google Shape;549;p50"/>
            <p:cNvSpPr txBox="1"/>
            <p:nvPr/>
          </p:nvSpPr>
          <p:spPr>
            <a:xfrm>
              <a:off x="7574443" y="669274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s[j:i]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  <p:sp>
        <p:nvSpPr>
          <p:cNvPr id="550" name="Google Shape;550;p50"/>
          <p:cNvSpPr txBox="1"/>
          <p:nvPr/>
        </p:nvSpPr>
        <p:spPr>
          <a:xfrm>
            <a:off x="4706875" y="45144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 = dp[N][K] </a:t>
            </a:r>
            <a:endParaRPr/>
          </a:p>
        </p:txBody>
      </p:sp>
      <p:cxnSp>
        <p:nvCxnSpPr>
          <p:cNvPr id="551" name="Google Shape;551;p50"/>
          <p:cNvCxnSpPr>
            <a:stCxn id="541" idx="1"/>
          </p:cNvCxnSpPr>
          <p:nvPr/>
        </p:nvCxnSpPr>
        <p:spPr>
          <a:xfrm flipH="1">
            <a:off x="7111975" y="2540700"/>
            <a:ext cx="4707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50"/>
          <p:cNvCxnSpPr/>
          <p:nvPr/>
        </p:nvCxnSpPr>
        <p:spPr>
          <a:xfrm flipH="1">
            <a:off x="7111975" y="3161150"/>
            <a:ext cx="4707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50"/>
          <p:cNvSpPr txBox="1"/>
          <p:nvPr/>
        </p:nvSpPr>
        <p:spPr>
          <a:xfrm>
            <a:off x="6816075" y="4388625"/>
            <a:ext cx="2397900" cy="6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dp[x][0]</a:t>
            </a:r>
            <a:r>
              <a:rPr lang="en"/>
              <a:t>, dp[0][0]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813</a:t>
            </a:r>
            <a:r>
              <a:rPr lang="en"/>
              <a:t>. Largest Sum of Averages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51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将数组S分成</a:t>
            </a:r>
            <a:r>
              <a:rPr b="1" lang="en"/>
              <a:t>最多</a:t>
            </a:r>
            <a:r>
              <a:rPr b="1" lang="en"/>
              <a:t>K个subarray，最大化“</a:t>
            </a:r>
            <a:r>
              <a:rPr b="1" lang="en"/>
              <a:t>每个</a:t>
            </a:r>
            <a:r>
              <a:rPr b="1" lang="en"/>
              <a:t>subarray</a:t>
            </a:r>
            <a:r>
              <a:rPr b="1" lang="en"/>
              <a:t>平均数的sum”</a:t>
            </a:r>
            <a:r>
              <a:rPr b="1" lang="en"/>
              <a:t>，输出该值。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dp[i][k] =&gt; </a:t>
            </a:r>
            <a:r>
              <a:rPr lang="en"/>
              <a:t>将数组S[1:i]分成k个subarray，最大化“每个subarray平均数的和”，保存该值。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1"/>
          <p:cNvSpPr txBox="1"/>
          <p:nvPr/>
        </p:nvSpPr>
        <p:spPr>
          <a:xfrm>
            <a:off x="4572000" y="2364525"/>
            <a:ext cx="453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k=1; k&lt;=min(i,K); k++)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</a:t>
            </a:r>
            <a:r>
              <a:rPr b="1" lang="en">
                <a:solidFill>
                  <a:schemeClr val="dk2"/>
                </a:solidFill>
              </a:rPr>
              <a:t>for (int j=i; j&gt;=k; j--)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dp[i][k] = m</a:t>
            </a:r>
            <a:r>
              <a:rPr lang="en">
                <a:solidFill>
                  <a:schemeClr val="dk2"/>
                </a:solidFill>
              </a:rPr>
              <a:t>ax</a:t>
            </a:r>
            <a:r>
              <a:rPr lang="en">
                <a:solidFill>
                  <a:schemeClr val="dk2"/>
                </a:solidFill>
              </a:rPr>
              <a:t> (dp[i][k],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dp[j-1][k-1] + avg[j:i]));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1" name="Google Shape;561;p51"/>
          <p:cNvSpPr txBox="1"/>
          <p:nvPr/>
        </p:nvSpPr>
        <p:spPr>
          <a:xfrm>
            <a:off x="4706875" y="4514425"/>
            <a:ext cx="18576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 = max {dp[N][k]},  for k=1,2,...,K</a:t>
            </a:r>
            <a:endParaRPr/>
          </a:p>
        </p:txBody>
      </p:sp>
      <p:sp>
        <p:nvSpPr>
          <p:cNvPr id="562" name="Google Shape;562;p51"/>
          <p:cNvSpPr txBox="1"/>
          <p:nvPr/>
        </p:nvSpPr>
        <p:spPr>
          <a:xfrm>
            <a:off x="311700" y="24104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第一层循环遍历i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第二层循环遍历k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第三层循环寻找最优的位置j作为最后一个分区的起始位置。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将dp[i][k]分割成dp[j-1][k-1]和s[j:i]求解。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63" name="Google Shape;563;p51"/>
          <p:cNvGrpSpPr/>
          <p:nvPr/>
        </p:nvGrpSpPr>
        <p:grpSpPr>
          <a:xfrm>
            <a:off x="782375" y="4347924"/>
            <a:ext cx="2759643" cy="849899"/>
            <a:chOff x="6209200" y="203975"/>
            <a:chExt cx="2759643" cy="849899"/>
          </a:xfrm>
        </p:grpSpPr>
        <p:sp>
          <p:nvSpPr>
            <p:cNvPr id="564" name="Google Shape;564;p51"/>
            <p:cNvSpPr/>
            <p:nvPr/>
          </p:nvSpPr>
          <p:spPr>
            <a:xfrm>
              <a:off x="6209200" y="203975"/>
              <a:ext cx="26337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X X X X X X X X X X</a:t>
              </a:r>
              <a:r>
                <a:rPr b="1" lang="en" sz="1200"/>
                <a:t> </a:t>
              </a:r>
              <a:r>
                <a:rPr b="1" lang="en" sz="1200">
                  <a:solidFill>
                    <a:srgbClr val="0000FF"/>
                  </a:solidFill>
                </a:rPr>
                <a:t>j X X X X X i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565" name="Google Shape;565;p51"/>
            <p:cNvSpPr/>
            <p:nvPr/>
          </p:nvSpPr>
          <p:spPr>
            <a:xfrm rot="-5400000">
              <a:off x="8143850" y="210225"/>
              <a:ext cx="153900" cy="846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66" name="Google Shape;566;p51"/>
            <p:cNvSpPr/>
            <p:nvPr/>
          </p:nvSpPr>
          <p:spPr>
            <a:xfrm rot="-5400000">
              <a:off x="6912625" y="-32975"/>
              <a:ext cx="162900" cy="1361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67" name="Google Shape;567;p51"/>
            <p:cNvSpPr txBox="1"/>
            <p:nvPr/>
          </p:nvSpPr>
          <p:spPr>
            <a:xfrm>
              <a:off x="6422725" y="659641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dp[j-1][k-1]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568" name="Google Shape;568;p51"/>
            <p:cNvSpPr txBox="1"/>
            <p:nvPr/>
          </p:nvSpPr>
          <p:spPr>
            <a:xfrm>
              <a:off x="7574443" y="669274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s[j:i]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  <p:sp>
        <p:nvSpPr>
          <p:cNvPr id="569" name="Google Shape;569;p51"/>
          <p:cNvSpPr txBox="1"/>
          <p:nvPr/>
        </p:nvSpPr>
        <p:spPr>
          <a:xfrm>
            <a:off x="6816075" y="4388625"/>
            <a:ext cx="2397900" cy="6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dp[x][0]</a:t>
            </a:r>
            <a:r>
              <a:rPr lang="en"/>
              <a:t>, dp[0][0]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410</a:t>
            </a:r>
            <a:r>
              <a:rPr lang="en"/>
              <a:t>. Split Array Largest 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将</a:t>
            </a:r>
            <a:r>
              <a:rPr b="1" lang="en"/>
              <a:t>数组</a:t>
            </a:r>
            <a:r>
              <a:rPr b="1" lang="en"/>
              <a:t>S分成K个subarray，</a:t>
            </a:r>
            <a:r>
              <a:rPr b="1" lang="en"/>
              <a:t>最小化“其中最大的subarray sum”，输出该值。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dp[i][k] =&gt; </a:t>
            </a:r>
            <a:r>
              <a:rPr lang="en"/>
              <a:t>将数组S[1:i]分成k个subarray，最小化“其中最大的subarray sum”，保存该值。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2"/>
          <p:cNvSpPr txBox="1"/>
          <p:nvPr/>
        </p:nvSpPr>
        <p:spPr>
          <a:xfrm>
            <a:off x="4572000" y="2364525"/>
            <a:ext cx="453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k=1; k&lt;=min(i,K); k++)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</a:t>
            </a:r>
            <a:r>
              <a:rPr b="1" lang="en">
                <a:solidFill>
                  <a:schemeClr val="dk2"/>
                </a:solidFill>
              </a:rPr>
              <a:t>for (int j=i; j&gt;=k; j--)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dp[i][k] = min (dp[i][k],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m</a:t>
            </a:r>
            <a:r>
              <a:rPr lang="en">
                <a:solidFill>
                  <a:schemeClr val="dk2"/>
                </a:solidFill>
              </a:rPr>
              <a:t>ax</a:t>
            </a:r>
            <a:r>
              <a:rPr lang="en">
                <a:solidFill>
                  <a:schemeClr val="dk2"/>
                </a:solidFill>
              </a:rPr>
              <a:t>(dp[j-1][k-1], </a:t>
            </a:r>
            <a:r>
              <a:rPr lang="en">
                <a:solidFill>
                  <a:schemeClr val="dk2"/>
                </a:solidFill>
              </a:rPr>
              <a:t>sum</a:t>
            </a:r>
            <a:r>
              <a:rPr lang="en">
                <a:solidFill>
                  <a:schemeClr val="dk2"/>
                </a:solidFill>
              </a:rPr>
              <a:t>[j:i]));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7" name="Google Shape;577;p52"/>
          <p:cNvSpPr txBox="1"/>
          <p:nvPr/>
        </p:nvSpPr>
        <p:spPr>
          <a:xfrm>
            <a:off x="311700" y="24104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第一层循环遍历i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第二层循环遍历k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第三层循环寻找最优的位置j作为最后一个分区的起始位置。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将dp[i][k]分割成dp[j-1][k-1]和s[j:i]求解。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78" name="Google Shape;578;p52"/>
          <p:cNvGrpSpPr/>
          <p:nvPr/>
        </p:nvGrpSpPr>
        <p:grpSpPr>
          <a:xfrm>
            <a:off x="782375" y="4347924"/>
            <a:ext cx="2759643" cy="849899"/>
            <a:chOff x="6209200" y="203975"/>
            <a:chExt cx="2759643" cy="849899"/>
          </a:xfrm>
        </p:grpSpPr>
        <p:sp>
          <p:nvSpPr>
            <p:cNvPr id="579" name="Google Shape;579;p52"/>
            <p:cNvSpPr/>
            <p:nvPr/>
          </p:nvSpPr>
          <p:spPr>
            <a:xfrm>
              <a:off x="6209200" y="203975"/>
              <a:ext cx="26337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X X X X X X X X X X</a:t>
              </a:r>
              <a:r>
                <a:rPr b="1" lang="en" sz="1200"/>
                <a:t> </a:t>
              </a:r>
              <a:r>
                <a:rPr b="1" lang="en" sz="1200">
                  <a:solidFill>
                    <a:srgbClr val="0000FF"/>
                  </a:solidFill>
                </a:rPr>
                <a:t>j X X X X X i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580" name="Google Shape;580;p52"/>
            <p:cNvSpPr/>
            <p:nvPr/>
          </p:nvSpPr>
          <p:spPr>
            <a:xfrm rot="-5400000">
              <a:off x="8143850" y="210225"/>
              <a:ext cx="153900" cy="846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81" name="Google Shape;581;p52"/>
            <p:cNvSpPr/>
            <p:nvPr/>
          </p:nvSpPr>
          <p:spPr>
            <a:xfrm rot="-5400000">
              <a:off x="6912625" y="-32975"/>
              <a:ext cx="162900" cy="1361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582" name="Google Shape;582;p52"/>
            <p:cNvSpPr txBox="1"/>
            <p:nvPr/>
          </p:nvSpPr>
          <p:spPr>
            <a:xfrm>
              <a:off x="6422725" y="659641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dp[j-1][k-1]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583" name="Google Shape;583;p52"/>
            <p:cNvSpPr txBox="1"/>
            <p:nvPr/>
          </p:nvSpPr>
          <p:spPr>
            <a:xfrm>
              <a:off x="7574443" y="669274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s[j:i]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  <p:sp>
        <p:nvSpPr>
          <p:cNvPr id="584" name="Google Shape;584;p52"/>
          <p:cNvSpPr txBox="1"/>
          <p:nvPr/>
        </p:nvSpPr>
        <p:spPr>
          <a:xfrm>
            <a:off x="4706875" y="45144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 = dp[N][K] </a:t>
            </a:r>
            <a:endParaRPr/>
          </a:p>
        </p:txBody>
      </p:sp>
      <p:sp>
        <p:nvSpPr>
          <p:cNvPr id="585" name="Google Shape;585;p52"/>
          <p:cNvSpPr txBox="1"/>
          <p:nvPr/>
        </p:nvSpPr>
        <p:spPr>
          <a:xfrm>
            <a:off x="6816075" y="4388625"/>
            <a:ext cx="2397900" cy="6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dp[x][0]</a:t>
            </a:r>
            <a:r>
              <a:rPr lang="en"/>
              <a:t>, dp[0][0]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1335. Minimum Difficulty of a Job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有</a:t>
            </a:r>
            <a:r>
              <a:rPr lang="en"/>
              <a:t>一系列task及其难度，必须顺次完成，且必须恰好分d天完成。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每天的难度定义为当天所有task难度的最大值。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求如何安排task，最小化“每天难度的总和”，输出该值。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92" name="Google Shape;59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675" y="2650175"/>
            <a:ext cx="2236291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1335</a:t>
            </a:r>
            <a:r>
              <a:rPr lang="en"/>
              <a:t>. Minimum Difficulty of a Job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将数组S分成K个subarray，最小化“每个subarray</a:t>
            </a:r>
            <a:r>
              <a:rPr b="1" lang="en"/>
              <a:t>最大值的和”</a:t>
            </a:r>
            <a:r>
              <a:rPr b="1" lang="en"/>
              <a:t>，输出该值。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dp[i][k] =&gt; </a:t>
            </a:r>
            <a:r>
              <a:rPr lang="en"/>
              <a:t>将数组S[1:i]分成k个subarray，最小化“每个subarray最大值的和”，</a:t>
            </a:r>
            <a:r>
              <a:rPr lang="en"/>
              <a:t>保存该值。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4"/>
          <p:cNvSpPr txBox="1"/>
          <p:nvPr/>
        </p:nvSpPr>
        <p:spPr>
          <a:xfrm>
            <a:off x="4572000" y="2364525"/>
            <a:ext cx="45309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k=1; k&lt;=min(i,K); k++)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</a:t>
            </a:r>
            <a:r>
              <a:rPr b="1" lang="en">
                <a:solidFill>
                  <a:schemeClr val="dk2"/>
                </a:solidFill>
              </a:rPr>
              <a:t>for (int j=i; j&gt;=k; j--)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{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dp[i][k] = min (dp[i][k],</a:t>
            </a:r>
            <a:endParaRPr>
              <a:solidFill>
                <a:schemeClr val="dk2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dp[j-1][k-1] + Max[j:i]));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0" name="Google Shape;600;p54"/>
          <p:cNvSpPr txBox="1"/>
          <p:nvPr/>
        </p:nvSpPr>
        <p:spPr>
          <a:xfrm>
            <a:off x="311700" y="2410450"/>
            <a:ext cx="4032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第一层循环遍历i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第二层循环遍历k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第三层循环寻找最优的位置j作为最后一个分区的起始位置。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将dp[i][k]分割成dp[j-1][k-1]和s[j:i]求解。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601" name="Google Shape;601;p54"/>
          <p:cNvGrpSpPr/>
          <p:nvPr/>
        </p:nvGrpSpPr>
        <p:grpSpPr>
          <a:xfrm>
            <a:off x="782375" y="4347924"/>
            <a:ext cx="2759643" cy="849899"/>
            <a:chOff x="6209200" y="203975"/>
            <a:chExt cx="2759643" cy="849899"/>
          </a:xfrm>
        </p:grpSpPr>
        <p:sp>
          <p:nvSpPr>
            <p:cNvPr id="602" name="Google Shape;602;p54"/>
            <p:cNvSpPr/>
            <p:nvPr/>
          </p:nvSpPr>
          <p:spPr>
            <a:xfrm>
              <a:off x="6209200" y="203975"/>
              <a:ext cx="2633700" cy="3405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X X X X X X X X X X</a:t>
              </a:r>
              <a:r>
                <a:rPr b="1" lang="en" sz="1200"/>
                <a:t> </a:t>
              </a:r>
              <a:r>
                <a:rPr b="1" lang="en" sz="1200">
                  <a:solidFill>
                    <a:srgbClr val="0000FF"/>
                  </a:solidFill>
                </a:rPr>
                <a:t>j X X X X X i</a:t>
              </a:r>
              <a:endParaRPr b="1" sz="1200">
                <a:solidFill>
                  <a:srgbClr val="0000FF"/>
                </a:solidFill>
              </a:endParaRPr>
            </a:p>
          </p:txBody>
        </p:sp>
        <p:sp>
          <p:nvSpPr>
            <p:cNvPr id="603" name="Google Shape;603;p54"/>
            <p:cNvSpPr/>
            <p:nvPr/>
          </p:nvSpPr>
          <p:spPr>
            <a:xfrm rot="-5400000">
              <a:off x="8143850" y="210225"/>
              <a:ext cx="153900" cy="8466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604" name="Google Shape;604;p54"/>
            <p:cNvSpPr/>
            <p:nvPr/>
          </p:nvSpPr>
          <p:spPr>
            <a:xfrm rot="-5400000">
              <a:off x="6912625" y="-32975"/>
              <a:ext cx="162900" cy="13611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highlight>
                  <a:srgbClr val="0000FF"/>
                </a:highlight>
              </a:endParaRPr>
            </a:p>
          </p:txBody>
        </p:sp>
        <p:sp>
          <p:nvSpPr>
            <p:cNvPr id="605" name="Google Shape;605;p54"/>
            <p:cNvSpPr txBox="1"/>
            <p:nvPr/>
          </p:nvSpPr>
          <p:spPr>
            <a:xfrm>
              <a:off x="6422725" y="659641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FF0000"/>
                  </a:solidFill>
                </a:rPr>
                <a:t>dp[j-1][k-1]</a:t>
              </a:r>
              <a:endParaRPr sz="1200">
                <a:solidFill>
                  <a:srgbClr val="FF0000"/>
                </a:solidFill>
              </a:endParaRPr>
            </a:p>
          </p:txBody>
        </p:sp>
        <p:sp>
          <p:nvSpPr>
            <p:cNvPr id="606" name="Google Shape;606;p54"/>
            <p:cNvSpPr txBox="1"/>
            <p:nvPr/>
          </p:nvSpPr>
          <p:spPr>
            <a:xfrm>
              <a:off x="7574443" y="669274"/>
              <a:ext cx="1394400" cy="3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000FF"/>
                  </a:solidFill>
                </a:rPr>
                <a:t>s[j:i]</a:t>
              </a:r>
              <a:endParaRPr sz="1200">
                <a:solidFill>
                  <a:srgbClr val="0000FF"/>
                </a:solidFill>
              </a:endParaRPr>
            </a:p>
          </p:txBody>
        </p:sp>
      </p:grpSp>
      <p:sp>
        <p:nvSpPr>
          <p:cNvPr id="607" name="Google Shape;607;p54"/>
          <p:cNvSpPr txBox="1"/>
          <p:nvPr/>
        </p:nvSpPr>
        <p:spPr>
          <a:xfrm>
            <a:off x="4706875" y="45144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Ans = dp[N][K] </a:t>
            </a:r>
            <a:endParaRPr/>
          </a:p>
        </p:txBody>
      </p:sp>
      <p:sp>
        <p:nvSpPr>
          <p:cNvPr id="608" name="Google Shape;608;p54"/>
          <p:cNvSpPr txBox="1"/>
          <p:nvPr/>
        </p:nvSpPr>
        <p:spPr>
          <a:xfrm>
            <a:off x="6816075" y="4388625"/>
            <a:ext cx="2397900" cy="606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</a:rPr>
              <a:t>dp[x][0]</a:t>
            </a:r>
            <a:r>
              <a:rPr lang="en"/>
              <a:t>, dp[0][0]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5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DP套路(V): </a:t>
            </a:r>
            <a:r>
              <a:rPr lang="en"/>
              <a:t>第II类</a:t>
            </a:r>
            <a:r>
              <a:rPr b="1" lang="en"/>
              <a:t>区间型</a:t>
            </a:r>
            <a:r>
              <a:rPr lang="en"/>
              <a:t>DP</a:t>
            </a:r>
            <a:endParaRPr b="1"/>
          </a:p>
        </p:txBody>
      </p:sp>
      <p:sp>
        <p:nvSpPr>
          <p:cNvPr id="614" name="Google Shape;614;p55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只给出一个序列S</a:t>
            </a:r>
            <a:r>
              <a:rPr lang="en"/>
              <a:t>（数组/字符串），</a:t>
            </a:r>
            <a:r>
              <a:rPr lang="en"/>
              <a:t>求一个针对这个序列的最优解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适用条件：这个最优解对于序列的index而言，没有“无后效性”。即无法设计dp[i]使得dp[i]仅依赖于dp[j] (j&lt;i). 但是大区间的最优解，可以依赖小区间的最优解。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套路：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定义dp[i][j]：表示针对s[i:j]的子问题的求解。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千方百计</a:t>
            </a:r>
            <a:r>
              <a:rPr lang="en"/>
              <a:t>将</a:t>
            </a:r>
            <a:r>
              <a:rPr lang="en"/>
              <a:t>大区间的</a:t>
            </a:r>
            <a:r>
              <a:rPr lang="en"/>
              <a:t>dp[i][j]往</a:t>
            </a:r>
            <a:r>
              <a:rPr lang="en"/>
              <a:t>小区间的dp[i’][j’]转移。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第一层循环是区间大小；第二层循环是起始点。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最终的结果是dp[1][N]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动态规划的思考艺术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152475"/>
            <a:ext cx="85206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有一个m x n大小的矩阵迷宫，每次移动只能向右或者向下，问从左上角到右下角共有多少种不同的走法？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6132975" y="19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{2AF92D2A-4D7E-423C-975A-F86137D19CD2}</a:tableStyleId>
              </a:tblPr>
              <a:tblGrid>
                <a:gridCol w="561200"/>
                <a:gridCol w="561200"/>
                <a:gridCol w="561200"/>
                <a:gridCol w="561200"/>
                <a:gridCol w="561200"/>
              </a:tblGrid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(1,1)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(i-1,j)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(i,j-1)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(m,n)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27" name="Google Shape;127;p20"/>
          <p:cNvSpPr txBox="1"/>
          <p:nvPr/>
        </p:nvSpPr>
        <p:spPr>
          <a:xfrm>
            <a:off x="229425" y="2057400"/>
            <a:ext cx="5646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动态规划的美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令f(i,j)表示从(1,1)-&gt;(i,j)的不同路径数目。则f(i,j)=f(i-1,j)+f(i,j-1)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我们发现想求出f(i,j)，只需要知道几个参数更小的f(i’,j’)。我们将求解f(i’,j’)称作求解f(i,j)的“子问题”。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我们舍弃了冗余信息（具体的走法）。我们只记录了对解决问题有帮助的信息f(i,j).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" name="Google Shape;128;p20"/>
          <p:cNvCxnSpPr/>
          <p:nvPr/>
        </p:nvCxnSpPr>
        <p:spPr>
          <a:xfrm>
            <a:off x="7134300" y="2727625"/>
            <a:ext cx="259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7496925" y="2328000"/>
            <a:ext cx="0" cy="25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516</a:t>
            </a:r>
            <a:r>
              <a:rPr lang="en"/>
              <a:t>. </a:t>
            </a:r>
            <a:r>
              <a:rPr lang="en"/>
              <a:t>Longest Palindromic Subsequence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6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</a:t>
            </a:r>
            <a:r>
              <a:rPr b="1" lang="en"/>
              <a:t>一个字符串S，求是回文串的</a:t>
            </a:r>
            <a:r>
              <a:rPr b="1" lang="en"/>
              <a:t>最长</a:t>
            </a:r>
            <a:r>
              <a:rPr b="1" lang="en"/>
              <a:t>subsequence的长度</a:t>
            </a:r>
            <a:r>
              <a:rPr b="1" lang="en"/>
              <a:t>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</a:t>
            </a:r>
            <a:r>
              <a:rPr lang="en"/>
              <a:t>字符串S[i:j]里是回文串的最长subsequence的长度。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56"/>
          <p:cNvSpPr txBox="1"/>
          <p:nvPr/>
        </p:nvSpPr>
        <p:spPr>
          <a:xfrm>
            <a:off x="4424100" y="2135925"/>
            <a:ext cx="4530900" cy="29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len=1; len&lt;=N; len++)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int j = i+len-1;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if (len==1)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    </a:t>
            </a:r>
            <a:r>
              <a:rPr lang="en">
                <a:solidFill>
                  <a:schemeClr val="dk2"/>
                </a:solidFill>
              </a:rPr>
              <a:t>dp[i][j] = 1;</a:t>
            </a:r>
            <a:r>
              <a:rPr lang="en">
                <a:solidFill>
                  <a:schemeClr val="dk2"/>
                </a:solidFill>
              </a:rPr>
              <a:t>	</a:t>
            </a:r>
            <a:endParaRPr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else if (</a:t>
            </a:r>
            <a:r>
              <a:rPr lang="en">
                <a:solidFill>
                  <a:schemeClr val="dk2"/>
                </a:solidFill>
              </a:rPr>
              <a:t>s[i]==s[j]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dp[i][j] = </a:t>
            </a:r>
            <a:r>
              <a:rPr lang="en">
                <a:solidFill>
                  <a:schemeClr val="dk2"/>
                </a:solidFill>
              </a:rPr>
              <a:t>dp[i+1][j-1]+2;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else</a:t>
            </a:r>
            <a:endParaRPr>
              <a:solidFill>
                <a:schemeClr val="dk2"/>
              </a:solidFill>
            </a:endParaRPr>
          </a:p>
          <a:p>
            <a:pPr indent="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dp[i][j] = </a:t>
            </a:r>
            <a:r>
              <a:rPr lang="en">
                <a:solidFill>
                  <a:schemeClr val="dk2"/>
                </a:solidFill>
              </a:rPr>
              <a:t>max(dp[i][j-1],dp[i+1][j]);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22" name="Google Shape;622;p56"/>
          <p:cNvSpPr txBox="1"/>
          <p:nvPr/>
        </p:nvSpPr>
        <p:spPr>
          <a:xfrm>
            <a:off x="311700" y="2410450"/>
            <a:ext cx="4032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第一层循环是区间大小。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第二层循环是起始点。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千方百计将大区间的dp[i][j]往小区间的dp[i’][j’]转移。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3" name="Google Shape;623;p56"/>
          <p:cNvSpPr/>
          <p:nvPr/>
        </p:nvSpPr>
        <p:spPr>
          <a:xfrm>
            <a:off x="612150" y="432270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</a:t>
            </a:r>
            <a:r>
              <a:rPr b="1" lang="en" sz="1200">
                <a:solidFill>
                  <a:srgbClr val="0000FF"/>
                </a:solidFill>
              </a:rPr>
              <a:t> </a:t>
            </a:r>
            <a:r>
              <a:rPr b="1" lang="en" sz="1200">
                <a:solidFill>
                  <a:srgbClr val="FF0000"/>
                </a:solidFill>
              </a:rPr>
              <a:t>X X X X X X X X X</a:t>
            </a:r>
            <a:r>
              <a:rPr b="1" lang="en" sz="1200">
                <a:solidFill>
                  <a:srgbClr val="FF0000"/>
                </a:solidFill>
              </a:rPr>
              <a:t> X X X X X</a:t>
            </a:r>
            <a:r>
              <a:rPr b="1" lang="en" sz="1200">
                <a:solidFill>
                  <a:srgbClr val="0000FF"/>
                </a:solidFill>
              </a:rPr>
              <a:t> j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624" name="Google Shape;624;p56"/>
          <p:cNvSpPr/>
          <p:nvPr/>
        </p:nvSpPr>
        <p:spPr>
          <a:xfrm rot="-5400000">
            <a:off x="1725125" y="3845650"/>
            <a:ext cx="153900" cy="1813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25" name="Google Shape;625;p56"/>
          <p:cNvSpPr/>
          <p:nvPr/>
        </p:nvSpPr>
        <p:spPr>
          <a:xfrm flipH="1" rot="-5400000">
            <a:off x="1746825" y="316317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26" name="Google Shape;626;p56"/>
          <p:cNvSpPr txBox="1"/>
          <p:nvPr/>
        </p:nvSpPr>
        <p:spPr>
          <a:xfrm>
            <a:off x="1214975" y="377999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27" name="Google Shape;627;p56"/>
          <p:cNvSpPr txBox="1"/>
          <p:nvPr/>
        </p:nvSpPr>
        <p:spPr>
          <a:xfrm>
            <a:off x="1139193" y="4787998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</a:t>
            </a:r>
            <a:r>
              <a:rPr lang="en" sz="1200">
                <a:solidFill>
                  <a:srgbClr val="FF0000"/>
                </a:solidFill>
              </a:rPr>
              <a:t>[i+1:j-1]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28" name="Google Shape;628;p56"/>
          <p:cNvSpPr txBox="1"/>
          <p:nvPr/>
        </p:nvSpPr>
        <p:spPr>
          <a:xfrm>
            <a:off x="4706875" y="45144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dp[1][N] </a:t>
            </a:r>
            <a:endParaRPr b="1"/>
          </a:p>
        </p:txBody>
      </p:sp>
      <p:sp>
        <p:nvSpPr>
          <p:cNvPr id="629" name="Google Shape;629;p56"/>
          <p:cNvSpPr txBox="1"/>
          <p:nvPr/>
        </p:nvSpPr>
        <p:spPr>
          <a:xfrm>
            <a:off x="6816075" y="4388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dp[i][j] = 0 (i&gt;j)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312</a:t>
            </a:r>
            <a:r>
              <a:rPr lang="en"/>
              <a:t>. Burst Balloons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7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</a:t>
            </a:r>
            <a:r>
              <a:rPr b="1" lang="en"/>
              <a:t>一排气球及其价值S。每戳爆一个气球的得分：气球本身分值*(仍存留的)左边气球分值*(仍存留的)右边气球分值。如何戳爆所有气球，最大化总得分。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</a:t>
            </a:r>
            <a:r>
              <a:rPr lang="en"/>
              <a:t>戳爆S[i:j]的所有气球，最大化的总得分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7"/>
          <p:cNvSpPr txBox="1"/>
          <p:nvPr/>
        </p:nvSpPr>
        <p:spPr>
          <a:xfrm>
            <a:off x="4210950" y="25169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len=1; len&lt;=N; len++)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int j = i+len-1;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for (int k=i; k&lt;=j; k++)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dp[i][j] = max(dp[i][j],</a:t>
            </a:r>
            <a:endParaRPr>
              <a:solidFill>
                <a:schemeClr val="dk2"/>
              </a:solidFill>
            </a:endParaRPr>
          </a:p>
          <a:p>
            <a:pPr indent="304800" lvl="0" marL="10668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dp[i][k-1]+</a:t>
            </a:r>
            <a:r>
              <a:rPr b="1" lang="en">
                <a:solidFill>
                  <a:schemeClr val="dk2"/>
                </a:solidFill>
              </a:rPr>
              <a:t>s[i-1]*s[k]*s[j+1]</a:t>
            </a:r>
            <a:r>
              <a:rPr lang="en">
                <a:solidFill>
                  <a:schemeClr val="dk2"/>
                </a:solidFill>
              </a:rPr>
              <a:t>+dp[k+1][j]);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7" name="Google Shape;637;p57"/>
          <p:cNvSpPr txBox="1"/>
          <p:nvPr/>
        </p:nvSpPr>
        <p:spPr>
          <a:xfrm>
            <a:off x="311700" y="2410450"/>
            <a:ext cx="4032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第一层循环是区间大小。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第二层循环是起始点。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千方百计将大区间的dp[i][j]往小区间的dp[i’][j’]转移。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8" name="Google Shape;638;p57"/>
          <p:cNvSpPr/>
          <p:nvPr/>
        </p:nvSpPr>
        <p:spPr>
          <a:xfrm>
            <a:off x="612150" y="432270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 X X X X X X </a:t>
            </a:r>
            <a:r>
              <a:rPr b="1" lang="en" sz="1200">
                <a:solidFill>
                  <a:srgbClr val="FF0000"/>
                </a:solidFill>
              </a:rPr>
              <a:t>k</a:t>
            </a:r>
            <a:r>
              <a:rPr b="1" lang="en" sz="1200">
                <a:solidFill>
                  <a:srgbClr val="0000FF"/>
                </a:solidFill>
              </a:rPr>
              <a:t> X X X X X X X j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639" name="Google Shape;639;p57"/>
          <p:cNvSpPr/>
          <p:nvPr/>
        </p:nvSpPr>
        <p:spPr>
          <a:xfrm rot="-5400000">
            <a:off x="1077675" y="4330300"/>
            <a:ext cx="153900" cy="84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40" name="Google Shape;640;p57"/>
          <p:cNvSpPr/>
          <p:nvPr/>
        </p:nvSpPr>
        <p:spPr>
          <a:xfrm flipH="1" rot="-5400000">
            <a:off x="1746825" y="316317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41" name="Google Shape;641;p57"/>
          <p:cNvSpPr txBox="1"/>
          <p:nvPr/>
        </p:nvSpPr>
        <p:spPr>
          <a:xfrm>
            <a:off x="1214975" y="377999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42" name="Google Shape;642;p57"/>
          <p:cNvSpPr txBox="1"/>
          <p:nvPr/>
        </p:nvSpPr>
        <p:spPr>
          <a:xfrm>
            <a:off x="695669" y="4780599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dp[i][k-1]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43" name="Google Shape;643;p57"/>
          <p:cNvSpPr txBox="1"/>
          <p:nvPr/>
        </p:nvSpPr>
        <p:spPr>
          <a:xfrm>
            <a:off x="4344300" y="45077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dp[1][N] </a:t>
            </a:r>
            <a:endParaRPr b="1"/>
          </a:p>
        </p:txBody>
      </p:sp>
      <p:sp>
        <p:nvSpPr>
          <p:cNvPr id="644" name="Google Shape;644;p57"/>
          <p:cNvSpPr/>
          <p:nvPr/>
        </p:nvSpPr>
        <p:spPr>
          <a:xfrm rot="-5400000">
            <a:off x="2234225" y="4255525"/>
            <a:ext cx="153900" cy="100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1839775" y="4767754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dp[k+1][j]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46" name="Google Shape;646;p57"/>
          <p:cNvSpPr txBox="1"/>
          <p:nvPr/>
        </p:nvSpPr>
        <p:spPr>
          <a:xfrm>
            <a:off x="2649450" y="3650050"/>
            <a:ext cx="1561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最后一戳在哪里？Find the best k!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647" name="Google Shape;647;p57"/>
          <p:cNvCxnSpPr>
            <a:endCxn id="638" idx="0"/>
          </p:cNvCxnSpPr>
          <p:nvPr/>
        </p:nvCxnSpPr>
        <p:spPr>
          <a:xfrm flipH="1">
            <a:off x="1856550" y="3963600"/>
            <a:ext cx="9780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7"/>
          <p:cNvSpPr txBox="1"/>
          <p:nvPr/>
        </p:nvSpPr>
        <p:spPr>
          <a:xfrm>
            <a:off x="6816075" y="4388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dp[i][j] = 0 (i&gt;j)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375</a:t>
            </a:r>
            <a:r>
              <a:rPr lang="en"/>
              <a:t>. Guess Number Higher or Lower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8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从</a:t>
            </a:r>
            <a:r>
              <a:rPr b="1" lang="en"/>
              <a:t>1~N的数字里猜数。如果你猜一个数x，需要付钱x块，并且会得到反馈信息x是大是小。问最少付多少钱能保证猜中。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</a:t>
            </a:r>
            <a:r>
              <a:rPr lang="en"/>
              <a:t>最少付多少钱能保证猜中i~j里的数字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8"/>
          <p:cNvSpPr txBox="1"/>
          <p:nvPr/>
        </p:nvSpPr>
        <p:spPr>
          <a:xfrm>
            <a:off x="4210950" y="25169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len=1; len&lt;=N; len++)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int j = i+len-1;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for (int k=i; k&lt;=j; k++)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dp[i][j] = </a:t>
            </a:r>
            <a:r>
              <a:rPr lang="en">
                <a:solidFill>
                  <a:schemeClr val="dk2"/>
                </a:solidFill>
              </a:rPr>
              <a:t>min</a:t>
            </a:r>
            <a:r>
              <a:rPr lang="en">
                <a:solidFill>
                  <a:schemeClr val="dk2"/>
                </a:solidFill>
              </a:rPr>
              <a:t>(dp[i][j],</a:t>
            </a:r>
            <a:endParaRPr>
              <a:solidFill>
                <a:schemeClr val="dk2"/>
              </a:solidFill>
            </a:endParaRPr>
          </a:p>
          <a:p>
            <a:pPr indent="304800" lvl="0" marL="10668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 + </a:t>
            </a:r>
            <a:r>
              <a:rPr lang="en">
                <a:solidFill>
                  <a:schemeClr val="dk2"/>
                </a:solidFill>
              </a:rPr>
              <a:t>max(</a:t>
            </a:r>
            <a:r>
              <a:rPr lang="en">
                <a:solidFill>
                  <a:schemeClr val="dk2"/>
                </a:solidFill>
              </a:rPr>
              <a:t>dp[i][k-1],dp[k+1][j]);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56" name="Google Shape;656;p58"/>
          <p:cNvSpPr txBox="1"/>
          <p:nvPr/>
        </p:nvSpPr>
        <p:spPr>
          <a:xfrm>
            <a:off x="311700" y="2410450"/>
            <a:ext cx="4032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第一层循环是区间大小。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第二层循环是起始点。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千方百计将大区间的dp[i][j]往小区间的dp[i’][j’]转移。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7" name="Google Shape;657;p58"/>
          <p:cNvSpPr/>
          <p:nvPr/>
        </p:nvSpPr>
        <p:spPr>
          <a:xfrm>
            <a:off x="612150" y="432270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 X X X X X X </a:t>
            </a:r>
            <a:r>
              <a:rPr b="1" lang="en" sz="1200">
                <a:solidFill>
                  <a:srgbClr val="FF0000"/>
                </a:solidFill>
              </a:rPr>
              <a:t>k</a:t>
            </a:r>
            <a:r>
              <a:rPr b="1" lang="en" sz="1200">
                <a:solidFill>
                  <a:srgbClr val="0000FF"/>
                </a:solidFill>
              </a:rPr>
              <a:t> X X X X X X X j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658" name="Google Shape;658;p58"/>
          <p:cNvSpPr/>
          <p:nvPr/>
        </p:nvSpPr>
        <p:spPr>
          <a:xfrm rot="-5400000">
            <a:off x="1077675" y="4330300"/>
            <a:ext cx="153900" cy="84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59" name="Google Shape;659;p58"/>
          <p:cNvSpPr/>
          <p:nvPr/>
        </p:nvSpPr>
        <p:spPr>
          <a:xfrm flipH="1" rot="-5400000">
            <a:off x="1746825" y="316317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60" name="Google Shape;660;p58"/>
          <p:cNvSpPr txBox="1"/>
          <p:nvPr/>
        </p:nvSpPr>
        <p:spPr>
          <a:xfrm>
            <a:off x="1214975" y="377999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61" name="Google Shape;661;p58"/>
          <p:cNvSpPr txBox="1"/>
          <p:nvPr/>
        </p:nvSpPr>
        <p:spPr>
          <a:xfrm>
            <a:off x="695669" y="4780599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dp[i][k-1]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62" name="Google Shape;662;p58"/>
          <p:cNvSpPr/>
          <p:nvPr/>
        </p:nvSpPr>
        <p:spPr>
          <a:xfrm rot="-5400000">
            <a:off x="2234225" y="4255525"/>
            <a:ext cx="153900" cy="1002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63" name="Google Shape;663;p58"/>
          <p:cNvSpPr txBox="1"/>
          <p:nvPr/>
        </p:nvSpPr>
        <p:spPr>
          <a:xfrm>
            <a:off x="1839775" y="4767754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dp[k+1][j]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64" name="Google Shape;664;p58"/>
          <p:cNvSpPr txBox="1"/>
          <p:nvPr/>
        </p:nvSpPr>
        <p:spPr>
          <a:xfrm>
            <a:off x="2649450" y="3650050"/>
            <a:ext cx="144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第</a:t>
            </a:r>
            <a:r>
              <a:rPr lang="en" sz="1200">
                <a:solidFill>
                  <a:srgbClr val="FF0000"/>
                </a:solidFill>
              </a:rPr>
              <a:t>一猜在哪里？Find the best k!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665" name="Google Shape;665;p58"/>
          <p:cNvCxnSpPr>
            <a:endCxn id="657" idx="0"/>
          </p:cNvCxnSpPr>
          <p:nvPr/>
        </p:nvCxnSpPr>
        <p:spPr>
          <a:xfrm flipH="1">
            <a:off x="1856550" y="3963600"/>
            <a:ext cx="9780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6" name="Google Shape;666;p58"/>
          <p:cNvSpPr txBox="1"/>
          <p:nvPr/>
        </p:nvSpPr>
        <p:spPr>
          <a:xfrm>
            <a:off x="4344300" y="4507725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dp[1][N] </a:t>
            </a:r>
            <a:endParaRPr b="1"/>
          </a:p>
        </p:txBody>
      </p:sp>
      <p:sp>
        <p:nvSpPr>
          <p:cNvPr id="667" name="Google Shape;667;p58"/>
          <p:cNvSpPr txBox="1"/>
          <p:nvPr/>
        </p:nvSpPr>
        <p:spPr>
          <a:xfrm>
            <a:off x="6816075" y="4388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dp[i][j] = 0 (i&gt;=j)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1246</a:t>
            </a:r>
            <a:r>
              <a:rPr lang="en"/>
              <a:t>. Palindrome Removal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59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给一个字符串s，每次删除其中的一个回文substring，问多少次删完？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状态定义：照抄问题 dp[i][j] =&gt; </a:t>
            </a:r>
            <a:r>
              <a:rPr lang="en"/>
              <a:t>对于字符串s[i:j]，每次删除其中的一个回文substring，问多少次删完</a:t>
            </a:r>
            <a:r>
              <a:rPr lang="en"/>
              <a:t>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9"/>
          <p:cNvSpPr txBox="1"/>
          <p:nvPr/>
        </p:nvSpPr>
        <p:spPr>
          <a:xfrm>
            <a:off x="4218350" y="2173800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len=</a:t>
            </a:r>
            <a:r>
              <a:rPr b="1" lang="en">
                <a:solidFill>
                  <a:schemeClr val="dk2"/>
                </a:solidFill>
              </a:rPr>
              <a:t>1</a:t>
            </a:r>
            <a:r>
              <a:rPr b="1" lang="en">
                <a:solidFill>
                  <a:schemeClr val="dk2"/>
                </a:solidFill>
              </a:rPr>
              <a:t>; len&lt;=N; len++)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int j = i+len-1;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for (int k=i; k&lt;=j; k++)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        if (s[k] == s[j])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	    dp[i][j] = min(dp[i][j],</a:t>
            </a:r>
            <a:endParaRPr>
              <a:solidFill>
                <a:schemeClr val="dk2"/>
              </a:solidFill>
            </a:endParaRPr>
          </a:p>
          <a:p>
            <a:pPr indent="304800" lvl="0" marL="15240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dp[i][k-1] + max(1, dp[k+1][j-1]));</a:t>
            </a:r>
            <a:endParaRPr>
              <a:solidFill>
                <a:schemeClr val="dk2"/>
              </a:solidFill>
            </a:endParaRPr>
          </a:p>
          <a:p>
            <a:pPr indent="0" lvl="0" marL="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	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5" name="Google Shape;675;p59"/>
          <p:cNvSpPr txBox="1"/>
          <p:nvPr/>
        </p:nvSpPr>
        <p:spPr>
          <a:xfrm>
            <a:off x="311700" y="2410450"/>
            <a:ext cx="4032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状态的转移：</a:t>
            </a:r>
            <a:endParaRPr sz="18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第一层循环是区间大小。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第二层循环是起始点。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千方百计将大区间的dp[i][j]往小区间的dp[i’][j’]转移。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6" name="Google Shape;676;p59"/>
          <p:cNvSpPr/>
          <p:nvPr/>
        </p:nvSpPr>
        <p:spPr>
          <a:xfrm>
            <a:off x="612150" y="432270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 X X X X X X </a:t>
            </a:r>
            <a:r>
              <a:rPr b="1" lang="en" sz="1200">
                <a:solidFill>
                  <a:srgbClr val="FF0000"/>
                </a:solidFill>
              </a:rPr>
              <a:t>k</a:t>
            </a:r>
            <a:r>
              <a:rPr b="1" lang="en" sz="1200">
                <a:solidFill>
                  <a:srgbClr val="0000FF"/>
                </a:solidFill>
              </a:rPr>
              <a:t> X X X X X X X </a:t>
            </a:r>
            <a:r>
              <a:rPr b="1" lang="en" sz="1200">
                <a:solidFill>
                  <a:srgbClr val="FF0000"/>
                </a:solidFill>
              </a:rPr>
              <a:t>j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677" name="Google Shape;677;p59"/>
          <p:cNvSpPr/>
          <p:nvPr/>
        </p:nvSpPr>
        <p:spPr>
          <a:xfrm rot="-5400000">
            <a:off x="1077675" y="4330300"/>
            <a:ext cx="153900" cy="84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78" name="Google Shape;678;p59"/>
          <p:cNvSpPr/>
          <p:nvPr/>
        </p:nvSpPr>
        <p:spPr>
          <a:xfrm flipH="1" rot="-5400000">
            <a:off x="1746825" y="316317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679" name="Google Shape;679;p59"/>
          <p:cNvSpPr txBox="1"/>
          <p:nvPr/>
        </p:nvSpPr>
        <p:spPr>
          <a:xfrm>
            <a:off x="1214975" y="377999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680" name="Google Shape;680;p59"/>
          <p:cNvSpPr txBox="1"/>
          <p:nvPr/>
        </p:nvSpPr>
        <p:spPr>
          <a:xfrm>
            <a:off x="695669" y="4780599"/>
            <a:ext cx="933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dp[i][k-1]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81" name="Google Shape;681;p59"/>
          <p:cNvSpPr/>
          <p:nvPr/>
        </p:nvSpPr>
        <p:spPr>
          <a:xfrm rot="-5400000">
            <a:off x="2191375" y="4330975"/>
            <a:ext cx="153900" cy="85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682" name="Google Shape;682;p59"/>
          <p:cNvSpPr txBox="1"/>
          <p:nvPr/>
        </p:nvSpPr>
        <p:spPr>
          <a:xfrm>
            <a:off x="1739175" y="4767750"/>
            <a:ext cx="10335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dp[k+1][j-1]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83" name="Google Shape;683;p59"/>
          <p:cNvSpPr txBox="1"/>
          <p:nvPr/>
        </p:nvSpPr>
        <p:spPr>
          <a:xfrm>
            <a:off x="2649450" y="3650050"/>
            <a:ext cx="169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j可以和谁一起消去？Find the best k.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684" name="Google Shape;684;p59"/>
          <p:cNvCxnSpPr>
            <a:endCxn id="676" idx="0"/>
          </p:cNvCxnSpPr>
          <p:nvPr/>
        </p:nvCxnSpPr>
        <p:spPr>
          <a:xfrm flipH="1">
            <a:off x="1856550" y="3963600"/>
            <a:ext cx="9780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59"/>
          <p:cNvSpPr txBox="1"/>
          <p:nvPr/>
        </p:nvSpPr>
        <p:spPr>
          <a:xfrm>
            <a:off x="4536700" y="4675300"/>
            <a:ext cx="187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Ans = dp[1][N] </a:t>
            </a:r>
            <a:endParaRPr b="1"/>
          </a:p>
        </p:txBody>
      </p:sp>
      <p:sp>
        <p:nvSpPr>
          <p:cNvPr id="686" name="Google Shape;686;p59"/>
          <p:cNvSpPr txBox="1"/>
          <p:nvPr/>
        </p:nvSpPr>
        <p:spPr>
          <a:xfrm>
            <a:off x="6816075" y="4388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dp[i][j] = 0 (i&gt;=j)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0"/>
          <p:cNvSpPr txBox="1"/>
          <p:nvPr>
            <p:ph type="title"/>
          </p:nvPr>
        </p:nvSpPr>
        <p:spPr>
          <a:xfrm>
            <a:off x="311700" y="445025"/>
            <a:ext cx="85206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结合</a:t>
            </a:r>
            <a:r>
              <a:rPr lang="en"/>
              <a:t>第I类和第</a:t>
            </a:r>
            <a:r>
              <a:rPr lang="en"/>
              <a:t>II类区间型DP算法的Boss题：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1000</a:t>
            </a:r>
            <a:r>
              <a:rPr lang="en"/>
              <a:t>. Minimum Cost to Merge 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60"/>
          <p:cNvSpPr txBox="1"/>
          <p:nvPr>
            <p:ph idx="1" type="body"/>
          </p:nvPr>
        </p:nvSpPr>
        <p:spPr>
          <a:xfrm>
            <a:off x="311700" y="1672575"/>
            <a:ext cx="8520600" cy="28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</a:t>
            </a:r>
            <a:r>
              <a:rPr b="1" lang="en"/>
              <a:t>一个数组代表N堆石头的重量。每步操作将K堆相邻的石头合并，代价是这K堆的重量和。问最少的代价将所有的石头堆合并到一起。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我们考虑将任意区间[i:j]归并到一起的最优解，取决于如何先最小代价地将[i:j]归并成K堆（即先分成K个subarray），然后再加sum[i:j]即可。于是提示我们需要结合两类区间型DP的套路：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dp[i][j][k]表示将区间[i:j]归并成k堆的最小代价。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1"/>
          <p:cNvSpPr txBox="1"/>
          <p:nvPr>
            <p:ph type="title"/>
          </p:nvPr>
        </p:nvSpPr>
        <p:spPr>
          <a:xfrm>
            <a:off x="311700" y="445025"/>
            <a:ext cx="8520600" cy="10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结合第I类和第II类区间型DP算法的Boss题：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 u="sng">
                <a:solidFill>
                  <a:schemeClr val="hlink"/>
                </a:solidFill>
                <a:hlinkClick r:id="rId3"/>
              </a:rPr>
              <a:t>1000</a:t>
            </a:r>
            <a:r>
              <a:rPr lang="en"/>
              <a:t>. Minimum Cost to Merge 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61"/>
          <p:cNvSpPr txBox="1"/>
          <p:nvPr>
            <p:ph idx="1" type="body"/>
          </p:nvPr>
        </p:nvSpPr>
        <p:spPr>
          <a:xfrm>
            <a:off x="311700" y="1672575"/>
            <a:ext cx="85206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dp[i][j][k]表示将区间[i:j]归并成k堆的最小代价。</a:t>
            </a:r>
            <a:endParaRPr/>
          </a:p>
        </p:txBody>
      </p:sp>
      <p:sp>
        <p:nvSpPr>
          <p:cNvPr id="699" name="Google Shape;699;p61"/>
          <p:cNvSpPr txBox="1"/>
          <p:nvPr/>
        </p:nvSpPr>
        <p:spPr>
          <a:xfrm>
            <a:off x="673475" y="2205425"/>
            <a:ext cx="479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len = 1; len&lt;=N; len++)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for (int i=1; i+len-1&lt;=N; i++)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int j = i+len-1; </a:t>
            </a:r>
            <a:r>
              <a:rPr lang="en">
                <a:solidFill>
                  <a:schemeClr val="dk2"/>
                </a:solidFill>
              </a:rPr>
              <a:t>      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for (int k=2; k&lt;=K; k++) </a:t>
            </a:r>
            <a:r>
              <a:rPr lang="en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for (int m=i; m&lt;=j; m++)       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dp[i][j][k] = min(dp[i][m-1][k-1]+dp[m][j][1]) ;      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dp[i][j][1] = dp[i][j][K]+sum[i:j];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return dp[1][N][1];</a:t>
            </a:r>
            <a:endParaRPr b="1" sz="10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61"/>
          <p:cNvSpPr/>
          <p:nvPr/>
        </p:nvSpPr>
        <p:spPr>
          <a:xfrm>
            <a:off x="5100300" y="2657550"/>
            <a:ext cx="2488800" cy="30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i X X X X X X </a:t>
            </a:r>
            <a:r>
              <a:rPr b="1" lang="en" sz="1200">
                <a:solidFill>
                  <a:srgbClr val="FF0000"/>
                </a:solidFill>
              </a:rPr>
              <a:t>m</a:t>
            </a:r>
            <a:r>
              <a:rPr b="1" lang="en" sz="1200">
                <a:solidFill>
                  <a:srgbClr val="0000FF"/>
                </a:solidFill>
              </a:rPr>
              <a:t> X X X X X X X </a:t>
            </a:r>
            <a:r>
              <a:rPr b="1" lang="en" sz="1200">
                <a:solidFill>
                  <a:srgbClr val="FF0000"/>
                </a:solidFill>
              </a:rPr>
              <a:t>j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701" name="Google Shape;701;p61"/>
          <p:cNvSpPr/>
          <p:nvPr/>
        </p:nvSpPr>
        <p:spPr>
          <a:xfrm rot="-5400000">
            <a:off x="5565825" y="2665150"/>
            <a:ext cx="153900" cy="843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702" name="Google Shape;702;p61"/>
          <p:cNvSpPr/>
          <p:nvPr/>
        </p:nvSpPr>
        <p:spPr>
          <a:xfrm flipH="1" rot="-5400000">
            <a:off x="6234975" y="1498025"/>
            <a:ext cx="188700" cy="2031000"/>
          </a:xfrm>
          <a:prstGeom prst="leftBrace">
            <a:avLst>
              <a:gd fmla="val 50000" name="adj1"/>
              <a:gd fmla="val 51214" name="adj2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0000FF"/>
              </a:highlight>
            </a:endParaRPr>
          </a:p>
        </p:txBody>
      </p:sp>
      <p:sp>
        <p:nvSpPr>
          <p:cNvPr id="703" name="Google Shape;703;p61"/>
          <p:cNvSpPr txBox="1"/>
          <p:nvPr/>
        </p:nvSpPr>
        <p:spPr>
          <a:xfrm>
            <a:off x="5703125" y="2114841"/>
            <a:ext cx="1394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dp[i][j][k]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704" name="Google Shape;704;p61"/>
          <p:cNvSpPr txBox="1"/>
          <p:nvPr/>
        </p:nvSpPr>
        <p:spPr>
          <a:xfrm>
            <a:off x="4995476" y="3115450"/>
            <a:ext cx="11214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dp[i][m-1][k-1]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5" name="Google Shape;705;p61"/>
          <p:cNvSpPr/>
          <p:nvPr/>
        </p:nvSpPr>
        <p:spPr>
          <a:xfrm rot="-5400000">
            <a:off x="6705800" y="2532625"/>
            <a:ext cx="153900" cy="1117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highlight>
                <a:srgbClr val="0000FF"/>
              </a:highlight>
            </a:endParaRPr>
          </a:p>
        </p:txBody>
      </p:sp>
      <p:sp>
        <p:nvSpPr>
          <p:cNvPr id="706" name="Google Shape;706;p61"/>
          <p:cNvSpPr txBox="1"/>
          <p:nvPr/>
        </p:nvSpPr>
        <p:spPr>
          <a:xfrm>
            <a:off x="6227325" y="3102600"/>
            <a:ext cx="1180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dp[m][j][1]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707" name="Google Shape;707;p61"/>
          <p:cNvSpPr txBox="1"/>
          <p:nvPr/>
        </p:nvSpPr>
        <p:spPr>
          <a:xfrm>
            <a:off x="7137600" y="1984900"/>
            <a:ext cx="180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第k堆的起始点在哪儿？</a:t>
            </a:r>
            <a:r>
              <a:rPr lang="en" sz="1200">
                <a:solidFill>
                  <a:srgbClr val="FF0000"/>
                </a:solidFill>
              </a:rPr>
              <a:t>Find the best m.</a:t>
            </a:r>
            <a:endParaRPr sz="1200">
              <a:solidFill>
                <a:srgbClr val="FF0000"/>
              </a:solidFill>
            </a:endParaRPr>
          </a:p>
        </p:txBody>
      </p:sp>
      <p:cxnSp>
        <p:nvCxnSpPr>
          <p:cNvPr id="708" name="Google Shape;708;p61"/>
          <p:cNvCxnSpPr>
            <a:endCxn id="700" idx="0"/>
          </p:cNvCxnSpPr>
          <p:nvPr/>
        </p:nvCxnSpPr>
        <p:spPr>
          <a:xfrm flipH="1">
            <a:off x="6344700" y="2298450"/>
            <a:ext cx="978000" cy="359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9" name="Google Shape;709;p61"/>
          <p:cNvCxnSpPr/>
          <p:nvPr/>
        </p:nvCxnSpPr>
        <p:spPr>
          <a:xfrm flipH="1" rot="10800000">
            <a:off x="4248025" y="2708575"/>
            <a:ext cx="813600" cy="4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61"/>
          <p:cNvCxnSpPr/>
          <p:nvPr/>
        </p:nvCxnSpPr>
        <p:spPr>
          <a:xfrm flipH="1" rot="10800000">
            <a:off x="4847475" y="4332375"/>
            <a:ext cx="181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1" name="Google Shape;711;p61"/>
          <p:cNvSpPr txBox="1"/>
          <p:nvPr/>
        </p:nvSpPr>
        <p:spPr>
          <a:xfrm>
            <a:off x="5100300" y="4134775"/>
            <a:ext cx="3255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特别注意：当k=1时，</a:t>
            </a:r>
            <a:r>
              <a:rPr lang="en" sz="1200">
                <a:solidFill>
                  <a:srgbClr val="0000FF"/>
                </a:solidFill>
              </a:rPr>
              <a:t>dp[i][j][1]</a:t>
            </a:r>
            <a:r>
              <a:rPr lang="en" sz="1200">
                <a:solidFill>
                  <a:srgbClr val="0000FF"/>
                </a:solidFill>
              </a:rPr>
              <a:t>只能由dp[i][j][K]转化而来。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712" name="Google Shape;712;p61"/>
          <p:cNvSpPr/>
          <p:nvPr/>
        </p:nvSpPr>
        <p:spPr>
          <a:xfrm>
            <a:off x="945100" y="3149475"/>
            <a:ext cx="3835800" cy="985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61"/>
          <p:cNvSpPr/>
          <p:nvPr/>
        </p:nvSpPr>
        <p:spPr>
          <a:xfrm>
            <a:off x="945100" y="4191975"/>
            <a:ext cx="3788400" cy="23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DP套路(VI): </a:t>
            </a:r>
            <a:r>
              <a:rPr b="1" lang="en"/>
              <a:t>背包入门</a:t>
            </a:r>
            <a:endParaRPr b="1"/>
          </a:p>
        </p:txBody>
      </p:sp>
      <p:sp>
        <p:nvSpPr>
          <p:cNvPr id="719" name="Google Shape;719;p62"/>
          <p:cNvSpPr txBox="1"/>
          <p:nvPr>
            <p:ph idx="1" type="body"/>
          </p:nvPr>
        </p:nvSpPr>
        <p:spPr>
          <a:xfrm>
            <a:off x="311700" y="1076275"/>
            <a:ext cx="85752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题型抽象：给出N件物品，</a:t>
            </a:r>
            <a:r>
              <a:rPr b="1" lang="en"/>
              <a:t>每个物品可用可不用</a:t>
            </a:r>
            <a:r>
              <a:rPr lang="en"/>
              <a:t>（或者有若干个不同的用法）。要求以某个有上限C的代价来实现最大收益。（有时候反过来，要求以某个有下限的收益来实现最小代价。）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套路：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定义dp[i][c]：表示</a:t>
            </a:r>
            <a:r>
              <a:rPr lang="en"/>
              <a:t>考虑只从前i件物品的子集</a:t>
            </a:r>
            <a:r>
              <a:rPr lang="en"/>
              <a:t>里</a:t>
            </a:r>
            <a:r>
              <a:rPr lang="en"/>
              <a:t>选择、代价为c的最大收益。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= 1,2,...,C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千方百计将dp[i][c]往dp[i-1][c’]转移：即</a:t>
            </a:r>
            <a:r>
              <a:rPr lang="en"/>
              <a:t>考虑如何使用物品i，对代价/收益的影响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第一层循环是</a:t>
            </a:r>
            <a:r>
              <a:rPr lang="en"/>
              <a:t>物品编号i</a:t>
            </a:r>
            <a:r>
              <a:rPr lang="en"/>
              <a:t>；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第二层循环是</a:t>
            </a:r>
            <a:r>
              <a:rPr b="1" lang="en"/>
              <a:t>遍历</a:t>
            </a:r>
            <a:r>
              <a:rPr b="1" lang="en"/>
              <a:t>“</a:t>
            </a:r>
            <a:r>
              <a:rPr b="1" lang="en"/>
              <a:t>代价”的所有可能值</a:t>
            </a:r>
            <a:r>
              <a:rPr b="1" lang="en"/>
              <a:t>。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最终的结果是 </a:t>
            </a:r>
            <a:r>
              <a:rPr lang="en"/>
              <a:t>max {</a:t>
            </a:r>
            <a:r>
              <a:rPr lang="en"/>
              <a:t>dp[N][c]}, for c=1,2,...,C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DP套路(VI): 背包入门</a:t>
            </a:r>
            <a:endParaRPr b="1"/>
          </a:p>
        </p:txBody>
      </p:sp>
      <p:sp>
        <p:nvSpPr>
          <p:cNvPr id="725" name="Google Shape;725;p6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题型抽象：给出N件物品，</a:t>
            </a:r>
            <a:r>
              <a:rPr b="1" lang="en"/>
              <a:t>每个物品可用可不用</a:t>
            </a:r>
            <a:r>
              <a:rPr lang="en"/>
              <a:t>（或者有若干个不同的用法）。要求以某个有上限C的代价来实现最大收益。（有时候反过来，要求以某个有下限的收益来实现最小代价。）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背包问题的解法</a:t>
            </a:r>
            <a:r>
              <a:rPr lang="en"/>
              <a:t>特点：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利用了物品次序的“无后效性”：我在前4件物品中做选择的最大收益，与第5件物品是啥没有关系。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“过去不依赖将来，将来不影响过去”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将原本题意的解空间（代表各种物品是否使用的高维向量），替换成了代价的解空间（是一个有上限C的标量）。压缩了复杂度。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[0,2,0,3,1,0,0,4]  =&gt; {10}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标准01背包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4"/>
          <p:cNvSpPr txBox="1"/>
          <p:nvPr>
            <p:ph idx="1" type="body"/>
          </p:nvPr>
        </p:nvSpPr>
        <p:spPr>
          <a:xfrm>
            <a:off x="311700" y="1152475"/>
            <a:ext cx="86433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</a:t>
            </a:r>
            <a:r>
              <a:rPr b="1" lang="en"/>
              <a:t>一系列物品(价值为v，重量为w），每个物品只能用一次。背包总容量上限是C。问最大能装多少价值的东西。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4"/>
          <p:cNvSpPr txBox="1"/>
          <p:nvPr/>
        </p:nvSpPr>
        <p:spPr>
          <a:xfrm>
            <a:off x="4118175" y="18398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c=1; c&lt;=C; c++)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dp[i][c] = max(dp[i-1][c],</a:t>
            </a:r>
            <a:endParaRPr>
              <a:solidFill>
                <a:schemeClr val="dk2"/>
              </a:solidFill>
            </a:endParaRPr>
          </a:p>
          <a:p>
            <a:pPr indent="0" lvl="0" marL="15240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dp[i-1][c-w</a:t>
            </a:r>
            <a:r>
              <a:rPr lang="en" sz="1000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] + v</a:t>
            </a:r>
            <a:r>
              <a:rPr lang="en" sz="1000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 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max {dp[N][c] } for c=1,2,...,C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33" name="Google Shape;733;p64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dp[i][c] =&gt; </a:t>
            </a:r>
            <a:r>
              <a:rPr lang="en" sz="1800">
                <a:solidFill>
                  <a:schemeClr val="dk2"/>
                </a:solidFill>
              </a:rPr>
              <a:t>考虑仅在</a:t>
            </a:r>
            <a:r>
              <a:rPr lang="en" sz="1800">
                <a:solidFill>
                  <a:schemeClr val="dk2"/>
                </a:solidFill>
              </a:rPr>
              <a:t>前i件</a:t>
            </a:r>
            <a:r>
              <a:rPr lang="en" sz="1800">
                <a:solidFill>
                  <a:schemeClr val="dk2"/>
                </a:solidFill>
              </a:rPr>
              <a:t>物品的子集选择，且</a:t>
            </a:r>
            <a:r>
              <a:rPr b="1" lang="en" sz="1800">
                <a:solidFill>
                  <a:schemeClr val="dk2"/>
                </a:solidFill>
              </a:rPr>
              <a:t>代价（所选物品的总重量）恰好是c时</a:t>
            </a:r>
            <a:r>
              <a:rPr lang="en" sz="1800">
                <a:solidFill>
                  <a:schemeClr val="dk2"/>
                </a:solidFill>
              </a:rPr>
              <a:t>能得到的最大收益。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当前的代价是c，那么前一轮的代价是多少？c 或者 c-Wi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4" name="Google Shape;734;p64"/>
          <p:cNvSpPr txBox="1"/>
          <p:nvPr/>
        </p:nvSpPr>
        <p:spPr>
          <a:xfrm>
            <a:off x="4375550" y="3830625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dp[0][0]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dp[0][c] = NA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5" name="Google Shape;735;p64"/>
          <p:cNvSpPr txBox="1"/>
          <p:nvPr/>
        </p:nvSpPr>
        <p:spPr>
          <a:xfrm>
            <a:off x="6954075" y="1687425"/>
            <a:ext cx="2190000" cy="975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有点像DP的基本款：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考虑一件物品就是“一轮”；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只不过每轮的状态以代价为单位，有C种。</a:t>
            </a:r>
            <a:endParaRPr sz="12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494. Target 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65"/>
          <p:cNvSpPr txBox="1"/>
          <p:nvPr>
            <p:ph idx="1" type="body"/>
          </p:nvPr>
        </p:nvSpPr>
        <p:spPr>
          <a:xfrm>
            <a:off x="311700" y="1152475"/>
            <a:ext cx="84780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给你一个数组nums，可以在每个元素前添加正负号。问使得最后整体结果是S的方法有多少个？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65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dp[i][s] =&gt; 考虑仅在前i个</a:t>
            </a:r>
            <a:r>
              <a:rPr lang="en" sz="1800">
                <a:solidFill>
                  <a:schemeClr val="dk2"/>
                </a:solidFill>
              </a:rPr>
              <a:t>元素</a:t>
            </a:r>
            <a:r>
              <a:rPr lang="en" sz="1800">
                <a:solidFill>
                  <a:schemeClr val="dk2"/>
                </a:solidFill>
              </a:rPr>
              <a:t>的子集中</a:t>
            </a:r>
            <a:r>
              <a:rPr lang="en" sz="1800">
                <a:solidFill>
                  <a:schemeClr val="dk2"/>
                </a:solidFill>
              </a:rPr>
              <a:t>添加符号</a:t>
            </a:r>
            <a:r>
              <a:rPr lang="en" sz="1800">
                <a:solidFill>
                  <a:schemeClr val="dk2"/>
                </a:solidFill>
              </a:rPr>
              <a:t>，</a:t>
            </a:r>
            <a:r>
              <a:rPr lang="en" sz="1800">
                <a:solidFill>
                  <a:schemeClr val="dk2"/>
                </a:solidFill>
              </a:rPr>
              <a:t>所得估值</a:t>
            </a:r>
            <a:r>
              <a:rPr lang="en" sz="1800">
                <a:solidFill>
                  <a:schemeClr val="dk2"/>
                </a:solidFill>
              </a:rPr>
              <a:t>恰好是s时有</a:t>
            </a:r>
            <a:r>
              <a:rPr lang="en" sz="1800">
                <a:solidFill>
                  <a:schemeClr val="dk2"/>
                </a:solidFill>
              </a:rPr>
              <a:t>多少种不同的方法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</a:t>
            </a:r>
            <a:r>
              <a:rPr lang="en" sz="1800">
                <a:solidFill>
                  <a:schemeClr val="dk2"/>
                </a:solidFill>
              </a:rPr>
              <a:t>估值</a:t>
            </a:r>
            <a:r>
              <a:rPr lang="en" sz="1800">
                <a:solidFill>
                  <a:schemeClr val="dk2"/>
                </a:solidFill>
              </a:rPr>
              <a:t>是s，那么前一轮的</a:t>
            </a:r>
            <a:r>
              <a:rPr lang="en" sz="1800">
                <a:solidFill>
                  <a:schemeClr val="dk2"/>
                </a:solidFill>
              </a:rPr>
              <a:t>估值</a:t>
            </a:r>
            <a:r>
              <a:rPr lang="en" sz="1800">
                <a:solidFill>
                  <a:schemeClr val="dk2"/>
                </a:solidFill>
              </a:rPr>
              <a:t>是多少？s-nums[i]</a:t>
            </a:r>
            <a:r>
              <a:rPr lang="en" sz="1800">
                <a:solidFill>
                  <a:schemeClr val="dk2"/>
                </a:solidFill>
              </a:rPr>
              <a:t>或者s+nums[i].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3" name="Google Shape;743;p65"/>
          <p:cNvSpPr txBox="1"/>
          <p:nvPr/>
        </p:nvSpPr>
        <p:spPr>
          <a:xfrm>
            <a:off x="4326950" y="4106800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dp[0][0] =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dp[0][c] = 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4" name="Google Shape;744;p65"/>
          <p:cNvSpPr txBox="1"/>
          <p:nvPr/>
        </p:nvSpPr>
        <p:spPr>
          <a:xfrm>
            <a:off x="4118175" y="18398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s=-MAX_SUM; s&lt;=MAX_SUM; s++)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dp[i][s] = dp[i-1][s-nums[i]] + </a:t>
            </a:r>
            <a:endParaRPr>
              <a:solidFill>
                <a:schemeClr val="dk2"/>
              </a:solidFill>
            </a:endParaRPr>
          </a:p>
          <a:p>
            <a:pPr indent="0" lvl="0" marL="15240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dp[i-1][</a:t>
            </a:r>
            <a:r>
              <a:rPr lang="en">
                <a:solidFill>
                  <a:schemeClr val="dk2"/>
                </a:solidFill>
              </a:rPr>
              <a:t>s+nums[i]]</a:t>
            </a:r>
            <a:r>
              <a:rPr lang="en">
                <a:solidFill>
                  <a:schemeClr val="dk2"/>
                </a:solidFill>
              </a:rPr>
              <a:t>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</a:t>
            </a:r>
            <a:r>
              <a:rPr b="1" lang="en">
                <a:solidFill>
                  <a:schemeClr val="dk1"/>
                </a:solidFill>
              </a:rPr>
              <a:t>dp[N][S]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45" name="Google Shape;745;p65"/>
          <p:cNvSpPr txBox="1"/>
          <p:nvPr/>
        </p:nvSpPr>
        <p:spPr>
          <a:xfrm>
            <a:off x="7142150" y="3240250"/>
            <a:ext cx="2055900" cy="572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FF"/>
                </a:solidFill>
              </a:rPr>
              <a:t>需要查验 </a:t>
            </a:r>
            <a:r>
              <a:rPr lang="en" sz="1200" u="sng">
                <a:solidFill>
                  <a:srgbClr val="0000FF"/>
                </a:solidFill>
              </a:rPr>
              <a:t>s-nums[i]</a:t>
            </a:r>
            <a:r>
              <a:rPr lang="en" sz="1200">
                <a:solidFill>
                  <a:srgbClr val="0000FF"/>
                </a:solidFill>
              </a:rPr>
              <a:t> and </a:t>
            </a:r>
            <a:r>
              <a:rPr lang="en" sz="1200" u="sng">
                <a:solidFill>
                  <a:srgbClr val="0000FF"/>
                </a:solidFill>
              </a:rPr>
              <a:t>s+nums[i]</a:t>
            </a:r>
            <a:r>
              <a:rPr lang="en" sz="1200">
                <a:solidFill>
                  <a:srgbClr val="0000FF"/>
                </a:solidFill>
              </a:rPr>
              <a:t> 是否越界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动态规划的思考艺术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152475"/>
            <a:ext cx="8520600" cy="10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动态规划的两大特点（适用前提）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6132975" y="196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{2AF92D2A-4D7E-423C-975A-F86137D19CD2}</a:tableStyleId>
              </a:tblPr>
              <a:tblGrid>
                <a:gridCol w="561200"/>
                <a:gridCol w="561200"/>
                <a:gridCol w="561200"/>
                <a:gridCol w="561200"/>
                <a:gridCol w="561200"/>
              </a:tblGrid>
              <a:tr h="56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(1,1)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(i-1,j)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(i,j-1)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(i,j)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3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(m,n)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244225" y="1694775"/>
            <a:ext cx="5750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无后效性：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一旦f(i,j)确定，就不用关心“我们如何计算出f(i,j)”。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想要确定f(i,j)，只需要知道f(i-1,j)和f(i,j-1)的值，而至于它们是如何算出来的，对当前或之后的任何子问题都没有影响。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“过去不依赖将来，将来不影响过去”  ——智巅语录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●"/>
            </a:pP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最优子结构</a:t>
            </a:r>
            <a:r>
              <a:rPr b="1" lang="en" sz="18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</a:t>
            </a:r>
            <a:endParaRPr b="1" sz="18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f(i,j)的定义就已经蕴含了“最优”。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Roboto"/>
              <a:buChar char="○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大问题的最优解可以由若干个小问题的最优解推出。(max, min, sum…)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50">
              <a:solidFill>
                <a:srgbClr val="1A1A1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>
            <a:off x="7134300" y="2727625"/>
            <a:ext cx="259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7496925" y="2328000"/>
            <a:ext cx="0" cy="251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481050" y="4492225"/>
            <a:ext cx="69492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DP能适用的问题：能将大问题拆成几个小问题，且满足无后效性、最优子结构性质。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1049. Last Stone Weight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6"/>
          <p:cNvSpPr txBox="1"/>
          <p:nvPr>
            <p:ph idx="1" type="body"/>
          </p:nvPr>
        </p:nvSpPr>
        <p:spPr>
          <a:xfrm>
            <a:off x="311700" y="1152475"/>
            <a:ext cx="84780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给你一个数组nums，</a:t>
            </a:r>
            <a:r>
              <a:rPr b="1" lang="en"/>
              <a:t>每次你可以选择相邻的两个数对消，只留下它们之差的绝对值放在原地，一直操作到只剩一个数。问这个数最小是多少？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66"/>
          <p:cNvSpPr txBox="1"/>
          <p:nvPr/>
        </p:nvSpPr>
        <p:spPr>
          <a:xfrm>
            <a:off x="379200" y="1979325"/>
            <a:ext cx="7710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分析</a:t>
            </a:r>
            <a:r>
              <a:rPr b="1" lang="en" sz="1800">
                <a:solidFill>
                  <a:schemeClr val="dk2"/>
                </a:solidFill>
              </a:rPr>
              <a:t>：</a:t>
            </a:r>
            <a:r>
              <a:rPr lang="en" sz="1800">
                <a:solidFill>
                  <a:schemeClr val="dk2"/>
                </a:solidFill>
              </a:rPr>
              <a:t>任何一种完整的消除操作方案其实对应着在所有数字前面加+/-符号。比如[1,4] =&gt; -1+4 = 3,  [1,2,3] =&gt; -1-2+3 = 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反之虽然并不成立，但对于本题（求剩下的最小的正数）没有影响。（不做深入讨论）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本题可以转化为494. target sum的进阶版：</a:t>
            </a:r>
            <a:r>
              <a:rPr b="1" lang="en" sz="1800">
                <a:solidFill>
                  <a:schemeClr val="dk2"/>
                </a:solidFill>
              </a:rPr>
              <a:t>给你一个数组nums，可以在每个元素前添加正负号。问使得最后整体结果最小的正数是多少？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1049. Last Stone Weight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67"/>
          <p:cNvSpPr txBox="1"/>
          <p:nvPr>
            <p:ph idx="1" type="body"/>
          </p:nvPr>
        </p:nvSpPr>
        <p:spPr>
          <a:xfrm>
            <a:off x="311700" y="1152475"/>
            <a:ext cx="84780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给你一个数组nums，可以在每个元素前添加正负号。问使得最后整体结果最小的正数是多少？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7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dp[i][s] =&gt; 考虑仅在前i个元素的子集中添加符号，所得估值恰好是s，</a:t>
            </a:r>
            <a:r>
              <a:rPr lang="en" sz="1800">
                <a:solidFill>
                  <a:schemeClr val="dk2"/>
                </a:solidFill>
              </a:rPr>
              <a:t>是否可行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当前的估值是s，那么前一轮的估值是多少？s-nums[i]或者s+nums[i].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0" name="Google Shape;760;p67"/>
          <p:cNvSpPr txBox="1"/>
          <p:nvPr/>
        </p:nvSpPr>
        <p:spPr>
          <a:xfrm>
            <a:off x="4326950" y="4106800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dp[0][0] = </a:t>
            </a:r>
            <a:r>
              <a:rPr lang="en">
                <a:solidFill>
                  <a:schemeClr val="dk1"/>
                </a:solidFill>
              </a:rPr>
              <a:t>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dp[0][s] = false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1" name="Google Shape;761;p67"/>
          <p:cNvSpPr txBox="1"/>
          <p:nvPr/>
        </p:nvSpPr>
        <p:spPr>
          <a:xfrm>
            <a:off x="4118175" y="18398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s=-MAX_SUM; s&lt;=MAX_SUM; s++)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dp[i][s] = dp[i-1][s-nums[i]] || dp[i-1][s+nums[i]];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the first positive s, s.t. dp[N][s] == true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474.Ones and Zeroes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8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有一系列的binary strings。问你最多能挑选几个字符串并且所需要的0和1的总数不超过m和n。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68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dp[i][c1][c2] =&gt; 考虑仅在前i种</a:t>
            </a:r>
            <a:r>
              <a:rPr lang="en" sz="1800">
                <a:solidFill>
                  <a:schemeClr val="dk2"/>
                </a:solidFill>
              </a:rPr>
              <a:t>字符串的子集中</a:t>
            </a:r>
            <a:r>
              <a:rPr lang="en" sz="1800">
                <a:solidFill>
                  <a:schemeClr val="dk2"/>
                </a:solidFill>
              </a:rPr>
              <a:t>选择，且所选的0和1</a:t>
            </a:r>
            <a:r>
              <a:rPr lang="en" sz="1800">
                <a:solidFill>
                  <a:schemeClr val="dk2"/>
                </a:solidFill>
              </a:rPr>
              <a:t>数目恰好是(c1,c2)时的最优解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当前的代价是(c1,c2)，那么前一轮的代价是多少？(c1,c2) 或者 (c1-ai,c2-bi)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9" name="Google Shape;769;p68"/>
          <p:cNvSpPr txBox="1"/>
          <p:nvPr/>
        </p:nvSpPr>
        <p:spPr>
          <a:xfrm>
            <a:off x="4326950" y="4106800"/>
            <a:ext cx="2397900" cy="783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注意边界条件：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dp[0][0][0] = 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dp[0][c1][c2] = NA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0" name="Google Shape;770;p68"/>
          <p:cNvSpPr txBox="1"/>
          <p:nvPr/>
        </p:nvSpPr>
        <p:spPr>
          <a:xfrm>
            <a:off x="4118175" y="1839825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c1=1; c1&lt;=m; c1++)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</a:t>
            </a:r>
            <a:r>
              <a:rPr b="1" lang="en">
                <a:solidFill>
                  <a:schemeClr val="dk2"/>
                </a:solidFill>
              </a:rPr>
              <a:t>for (int c2=1; c2&lt;=n; c2++)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dp[i][c1]</a:t>
            </a:r>
            <a:r>
              <a:rPr lang="en">
                <a:solidFill>
                  <a:schemeClr val="dk2"/>
                </a:solidFill>
              </a:rPr>
              <a:t>[c2]</a:t>
            </a:r>
            <a:r>
              <a:rPr lang="en">
                <a:solidFill>
                  <a:schemeClr val="dk2"/>
                </a:solidFill>
              </a:rPr>
              <a:t> = max(dp[i-1][c1][c2],</a:t>
            </a:r>
            <a:endParaRPr>
              <a:solidFill>
                <a:schemeClr val="dk2"/>
              </a:solidFill>
            </a:endParaRPr>
          </a:p>
          <a:p>
            <a:pPr indent="304800" lvl="0" marL="19812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dp[i-1][c1-a</a:t>
            </a:r>
            <a:r>
              <a:rPr lang="en" sz="1000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][c2-b</a:t>
            </a:r>
            <a:r>
              <a:rPr lang="en" sz="1000">
                <a:solidFill>
                  <a:schemeClr val="dk2"/>
                </a:solidFill>
              </a:rPr>
              <a:t>i</a:t>
            </a:r>
            <a:r>
              <a:rPr lang="en">
                <a:solidFill>
                  <a:schemeClr val="dk2"/>
                </a:solidFill>
              </a:rPr>
              <a:t>] + 1 );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max {dp[N][c1]</a:t>
            </a:r>
            <a:r>
              <a:rPr b="1" lang="en">
                <a:solidFill>
                  <a:schemeClr val="dk1"/>
                </a:solidFill>
              </a:rPr>
              <a:t>[c2]</a:t>
            </a:r>
            <a:r>
              <a:rPr b="1" lang="en">
                <a:solidFill>
                  <a:schemeClr val="dk1"/>
                </a:solidFill>
              </a:rPr>
              <a:t> } for c1&lt;=m, c2&lt;=n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879. Profitable Schemes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69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有一系列的</a:t>
            </a:r>
            <a:r>
              <a:rPr b="1" lang="en"/>
              <a:t>任务</a:t>
            </a:r>
            <a:r>
              <a:rPr b="1" lang="en"/>
              <a:t>。</a:t>
            </a:r>
            <a:r>
              <a:rPr b="1" lang="en"/>
              <a:t>每个任务需要消耗人力和产生价值。</a:t>
            </a:r>
            <a:r>
              <a:rPr b="1" lang="en"/>
              <a:t>问你</a:t>
            </a:r>
            <a:r>
              <a:rPr b="1" lang="en"/>
              <a:t>挑选这些任务，有多少种组合方法能够满足总人力小于等于G但总价值大于等于P。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69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dp[i][g][p] =&gt; 考虑仅在前i种task的子集中选择，且所选的</a:t>
            </a:r>
            <a:r>
              <a:rPr lang="en" sz="1800">
                <a:solidFill>
                  <a:schemeClr val="dk2"/>
                </a:solidFill>
              </a:rPr>
              <a:t>人力为g、总价值为p</a:t>
            </a:r>
            <a:r>
              <a:rPr lang="en" sz="1800">
                <a:solidFill>
                  <a:schemeClr val="dk2"/>
                </a:solidFill>
              </a:rPr>
              <a:t>时的解（即</a:t>
            </a:r>
            <a:r>
              <a:rPr lang="en" sz="1800">
                <a:solidFill>
                  <a:schemeClr val="dk2"/>
                </a:solidFill>
              </a:rPr>
              <a:t>方案组合数）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当前的代价是(g,p)，那么前一轮的代价是多少？(g,p) 或者 (g-gi,p-pi)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8" name="Google Shape;778;p69"/>
          <p:cNvSpPr txBox="1"/>
          <p:nvPr/>
        </p:nvSpPr>
        <p:spPr>
          <a:xfrm>
            <a:off x="4079300" y="2209300"/>
            <a:ext cx="48918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g=1; g&lt;=</a:t>
            </a:r>
            <a:r>
              <a:rPr b="1" lang="en">
                <a:solidFill>
                  <a:schemeClr val="dk2"/>
                </a:solidFill>
              </a:rPr>
              <a:t>MaxG</a:t>
            </a:r>
            <a:r>
              <a:rPr b="1" lang="en">
                <a:solidFill>
                  <a:schemeClr val="dk2"/>
                </a:solidFill>
              </a:rPr>
              <a:t>; g++)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for (int p=1; p&lt;=MaxP; p++)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dp[i][g][p] = dp[i-1][g][p] + dp[i-1][g-gi][p-pi];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sum {dp[N][g][p] } for g&lt;=G, p&gt;=P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879. Profitable Schemes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70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有一系列的任务。每个任务需要消耗人力和产生价值。问你挑选这些任务，有多少种组合方法能够满足总人力小于等于G但总价值大于等于P。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70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dp[i][g][p] =&gt; 考虑仅在前i种task的子集中选择，且所选的人力为g、总价值为p时的解（即方案组合数）。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前一轮</a:t>
            </a:r>
            <a:r>
              <a:rPr lang="en" sz="1800">
                <a:solidFill>
                  <a:schemeClr val="dk2"/>
                </a:solidFill>
              </a:rPr>
              <a:t>的代价是(g,p)，那么</a:t>
            </a:r>
            <a:r>
              <a:rPr lang="en" sz="1800">
                <a:solidFill>
                  <a:schemeClr val="dk2"/>
                </a:solidFill>
              </a:rPr>
              <a:t>这一轮</a:t>
            </a:r>
            <a:r>
              <a:rPr lang="en" sz="1800">
                <a:solidFill>
                  <a:schemeClr val="dk2"/>
                </a:solidFill>
              </a:rPr>
              <a:t>的代价是多少？(g,p) 或者 (g+gi,p+pi)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6" name="Google Shape;786;p70"/>
          <p:cNvSpPr txBox="1"/>
          <p:nvPr/>
        </p:nvSpPr>
        <p:spPr>
          <a:xfrm>
            <a:off x="4079300" y="2209300"/>
            <a:ext cx="5342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g=1; g&lt;=G; g++)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for (int p=1; p&lt;=P; p++)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dp[i][g][p] += dp[i-1][g][p];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dp[i][</a:t>
            </a:r>
            <a:r>
              <a:rPr b="1" lang="en">
                <a:solidFill>
                  <a:schemeClr val="dk2"/>
                </a:solidFill>
              </a:rPr>
              <a:t>min(g+gi,G+1)</a:t>
            </a:r>
            <a:r>
              <a:rPr lang="en">
                <a:solidFill>
                  <a:schemeClr val="dk2"/>
                </a:solidFill>
              </a:rPr>
              <a:t>][</a:t>
            </a:r>
            <a:r>
              <a:rPr b="1" lang="en">
                <a:solidFill>
                  <a:schemeClr val="dk2"/>
                </a:solidFill>
              </a:rPr>
              <a:t>min(p+pi,P)</a:t>
            </a:r>
            <a:r>
              <a:rPr lang="en">
                <a:solidFill>
                  <a:schemeClr val="dk2"/>
                </a:solidFill>
              </a:rPr>
              <a:t>] += </a:t>
            </a:r>
            <a:r>
              <a:rPr lang="en">
                <a:solidFill>
                  <a:schemeClr val="dk2"/>
                </a:solidFill>
              </a:rPr>
              <a:t>dp[i-1][g][p];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sum {dp[N][g][P] } for g&lt;=G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956. Tallest Billboard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1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给你一系列棍子的长度。让你选择部分棍子拼接成两根，要求这两根拼接的棍子高度相等。问最长能拼多少？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71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dp[i][l][r] =&gt; 考虑仅在前i种sticks的子集中选择，并且拼出左边长度为l、右边长度为r，是否可行（布尔型）。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当前的状态是(l,r)，那么前一轮的代价是多少？(l,r) 或者 (l-hi,r)或者 (l,r-hi)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4" name="Google Shape;794;p71"/>
          <p:cNvSpPr txBox="1"/>
          <p:nvPr/>
        </p:nvSpPr>
        <p:spPr>
          <a:xfrm>
            <a:off x="4079300" y="2209300"/>
            <a:ext cx="5342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l=1; l&lt;=MaxL; l++)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for (int r=r; r&lt;=MaxR; r++)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if (dp[i-1][l][r] | dp[i-1][l-hi][r] | dp[i-1][l][r-hi])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	dp[i][l][r] = 1;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max{l or r} for dp[N][l][r]==1 and l==r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956. Tallest Billboard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72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给你一系列棍子的长度。让你选择部分棍子拼接成两根，要求这两根拼接的棍子高度相等。问最长能拼多少？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2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dp[i][d] =&gt; 考虑仅在前i种sticks的子集中选择，</a:t>
            </a:r>
            <a:r>
              <a:rPr lang="en" sz="1800">
                <a:solidFill>
                  <a:schemeClr val="dk2"/>
                </a:solidFill>
              </a:rPr>
              <a:t>并且拼出左边长度与右边长度之差为d时，对应的左边长度的最大值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当前的状态</a:t>
            </a:r>
            <a:r>
              <a:rPr lang="en" sz="1800">
                <a:solidFill>
                  <a:schemeClr val="dk2"/>
                </a:solidFill>
              </a:rPr>
              <a:t>是d，那么前一轮的</a:t>
            </a:r>
            <a:r>
              <a:rPr lang="en" sz="1800">
                <a:solidFill>
                  <a:schemeClr val="dk2"/>
                </a:solidFill>
              </a:rPr>
              <a:t>状态</a:t>
            </a:r>
            <a:r>
              <a:rPr lang="en" sz="1800">
                <a:solidFill>
                  <a:schemeClr val="dk2"/>
                </a:solidFill>
              </a:rPr>
              <a:t>是多少？d</a:t>
            </a:r>
            <a:r>
              <a:rPr lang="en" sz="1800">
                <a:solidFill>
                  <a:schemeClr val="dk2"/>
                </a:solidFill>
              </a:rPr>
              <a:t>或者</a:t>
            </a:r>
            <a:r>
              <a:rPr lang="en" sz="1800">
                <a:solidFill>
                  <a:schemeClr val="dk2"/>
                </a:solidFill>
              </a:rPr>
              <a:t>d-hi 或者 d+hi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2" name="Google Shape;802;p72"/>
          <p:cNvSpPr txBox="1"/>
          <p:nvPr/>
        </p:nvSpPr>
        <p:spPr>
          <a:xfrm>
            <a:off x="4079300" y="2209300"/>
            <a:ext cx="53424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d=-MaxD; d&lt;=MaxD; d++)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	dp[i][d] = max(</a:t>
            </a:r>
            <a:r>
              <a:rPr lang="en">
                <a:solidFill>
                  <a:schemeClr val="dk2"/>
                </a:solidFill>
              </a:rPr>
              <a:t>dp[i-1][d], </a:t>
            </a:r>
            <a:r>
              <a:rPr lang="en">
                <a:solidFill>
                  <a:schemeClr val="dk2"/>
                </a:solidFill>
              </a:rPr>
              <a:t>dp[i-1][d+hi], </a:t>
            </a:r>
            <a:r>
              <a:rPr lang="en">
                <a:solidFill>
                  <a:schemeClr val="dk2"/>
                </a:solidFill>
              </a:rPr>
              <a:t>dp[i-1][d-hi]+hi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dp[N][0] 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3"/>
          <p:cNvSpPr txBox="1"/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状态压缩</a:t>
            </a:r>
            <a:endParaRPr/>
          </a:p>
        </p:txBody>
      </p:sp>
      <p:sp>
        <p:nvSpPr>
          <p:cNvPr id="808" name="Google Shape;808;p73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对于比较复杂的“状态”，DP经常会用到“状态压缩”的技巧。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比如：</a:t>
            </a:r>
            <a:r>
              <a:rPr lang="en"/>
              <a:t>有些情况下</a:t>
            </a:r>
            <a:r>
              <a:rPr lang="en"/>
              <a:t>如果想设计“状态”代表一个01向量（不超过32位），我们可以用一个整形的bit位来表示。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[1,0,1,1,0,0,1] =&gt; b1011001 =&gt; 89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691. Stickers to Spell 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74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给你一系列</a:t>
            </a:r>
            <a:r>
              <a:rPr b="1" lang="en"/>
              <a:t>单词words</a:t>
            </a:r>
            <a:r>
              <a:rPr b="1" lang="en"/>
              <a:t>。让你选择部分</a:t>
            </a:r>
            <a:r>
              <a:rPr b="1" lang="en"/>
              <a:t>单词</a:t>
            </a:r>
            <a:r>
              <a:rPr b="1" lang="en"/>
              <a:t>，</a:t>
            </a:r>
            <a:r>
              <a:rPr b="1" lang="en"/>
              <a:t>可以利用里面的字母（无限次），尝试拼出一个新单词target。问最少需要选择多少单词？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4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dp[i][s</a:t>
            </a:r>
            <a:r>
              <a:rPr lang="en" sz="1800">
                <a:solidFill>
                  <a:schemeClr val="dk2"/>
                </a:solidFill>
              </a:rPr>
              <a:t>et</a:t>
            </a:r>
            <a:r>
              <a:rPr lang="en" sz="1800">
                <a:solidFill>
                  <a:schemeClr val="dk2"/>
                </a:solidFill>
              </a:rPr>
              <a:t>] =&gt; 考虑仅在前i种字符串的子集中选择，</a:t>
            </a:r>
            <a:r>
              <a:rPr lang="en" sz="1800">
                <a:solidFill>
                  <a:schemeClr val="dk2"/>
                </a:solidFill>
              </a:rPr>
              <a:t>能够构成的字母集合是set</a:t>
            </a:r>
            <a:r>
              <a:rPr lang="en" sz="1800">
                <a:solidFill>
                  <a:schemeClr val="dk2"/>
                </a:solidFill>
              </a:rPr>
              <a:t>，对应的</a:t>
            </a:r>
            <a:r>
              <a:rPr lang="en" sz="1800">
                <a:solidFill>
                  <a:schemeClr val="dk2"/>
                </a:solidFill>
              </a:rPr>
              <a:t>最优解（即最少需要选择单词数）</a:t>
            </a:r>
            <a:r>
              <a:rPr lang="en" sz="1800">
                <a:solidFill>
                  <a:schemeClr val="dk2"/>
                </a:solidFill>
              </a:rPr>
              <a:t>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前一轮</a:t>
            </a:r>
            <a:r>
              <a:rPr lang="en" sz="1800">
                <a:solidFill>
                  <a:schemeClr val="dk2"/>
                </a:solidFill>
              </a:rPr>
              <a:t>的</a:t>
            </a:r>
            <a:r>
              <a:rPr lang="en" sz="1800">
                <a:solidFill>
                  <a:schemeClr val="dk2"/>
                </a:solidFill>
              </a:rPr>
              <a:t>字母集合</a:t>
            </a:r>
            <a:r>
              <a:rPr lang="en" sz="1800">
                <a:solidFill>
                  <a:schemeClr val="dk2"/>
                </a:solidFill>
              </a:rPr>
              <a:t>是</a:t>
            </a:r>
            <a:r>
              <a:rPr lang="en" sz="1800">
                <a:solidFill>
                  <a:schemeClr val="dk2"/>
                </a:solidFill>
              </a:rPr>
              <a:t>set</a:t>
            </a:r>
            <a:r>
              <a:rPr lang="en" sz="1800">
                <a:solidFill>
                  <a:schemeClr val="dk2"/>
                </a:solidFill>
              </a:rPr>
              <a:t>，那么</a:t>
            </a:r>
            <a:r>
              <a:rPr lang="en" sz="1800">
                <a:solidFill>
                  <a:schemeClr val="dk2"/>
                </a:solidFill>
              </a:rPr>
              <a:t>这一轮</a:t>
            </a:r>
            <a:r>
              <a:rPr lang="en" sz="1800">
                <a:solidFill>
                  <a:schemeClr val="dk2"/>
                </a:solidFill>
              </a:rPr>
              <a:t>的</a:t>
            </a:r>
            <a:r>
              <a:rPr lang="en" sz="1800">
                <a:solidFill>
                  <a:schemeClr val="dk2"/>
                </a:solidFill>
              </a:rPr>
              <a:t>字母集合</a:t>
            </a:r>
            <a:r>
              <a:rPr lang="en" sz="1800">
                <a:solidFill>
                  <a:schemeClr val="dk2"/>
                </a:solidFill>
              </a:rPr>
              <a:t>是多少？</a:t>
            </a:r>
            <a:r>
              <a:rPr lang="en" sz="1800">
                <a:solidFill>
                  <a:schemeClr val="dk2"/>
                </a:solidFill>
              </a:rPr>
              <a:t>set 与 words[i] 的并集！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6" name="Google Shape;816;p74"/>
          <p:cNvSpPr txBox="1"/>
          <p:nvPr/>
        </p:nvSpPr>
        <p:spPr>
          <a:xfrm>
            <a:off x="3937800" y="2209300"/>
            <a:ext cx="54840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</a:t>
            </a:r>
            <a:r>
              <a:rPr b="1" lang="en">
                <a:solidFill>
                  <a:schemeClr val="dk2"/>
                </a:solidFill>
              </a:rPr>
              <a:t>set</a:t>
            </a:r>
            <a:r>
              <a:rPr b="1" lang="en">
                <a:solidFill>
                  <a:schemeClr val="dk2"/>
                </a:solidFill>
              </a:rPr>
              <a:t>=0; set&lt;=(1&lt;&lt;26)-1; set++)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          	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dp[i][set] = min(dp[i][set], dp[i-1][set]);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 new_set = unionset (set, words[i]);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dp[i][new_set ] = min(dp[i][new_set], dp[i-1][set]+1);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min{dp[N][set]} 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 set = 0,1,...,(1&lt;&lt;26)-1 and set cover target_set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1125. Smallest Sufficient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5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给你N个人，每个人会一些技能（技能编号0到M）。现在有个任务需要的技能集合是target，问最少需要召唤几个人？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75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dp[i][set] =&gt; 考虑仅在前i</a:t>
            </a:r>
            <a:r>
              <a:rPr lang="en" sz="1800">
                <a:solidFill>
                  <a:schemeClr val="dk2"/>
                </a:solidFill>
              </a:rPr>
              <a:t>个人</a:t>
            </a:r>
            <a:r>
              <a:rPr lang="en" sz="1800">
                <a:solidFill>
                  <a:schemeClr val="dk2"/>
                </a:solidFill>
              </a:rPr>
              <a:t>的子集中选择，能够构成的</a:t>
            </a:r>
            <a:r>
              <a:rPr lang="en" sz="1800">
                <a:solidFill>
                  <a:schemeClr val="dk2"/>
                </a:solidFill>
              </a:rPr>
              <a:t>技能</a:t>
            </a:r>
            <a:r>
              <a:rPr lang="en" sz="1800">
                <a:solidFill>
                  <a:schemeClr val="dk2"/>
                </a:solidFill>
              </a:rPr>
              <a:t>集合是set，对应的最优解（即最少需要选择</a:t>
            </a:r>
            <a:r>
              <a:rPr lang="en" sz="1800">
                <a:solidFill>
                  <a:schemeClr val="dk2"/>
                </a:solidFill>
              </a:rPr>
              <a:t>多少人</a:t>
            </a:r>
            <a:r>
              <a:rPr lang="en" sz="1800">
                <a:solidFill>
                  <a:schemeClr val="dk2"/>
                </a:solidFill>
              </a:rPr>
              <a:t>）。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前一轮的</a:t>
            </a:r>
            <a:r>
              <a:rPr lang="en" sz="1800">
                <a:solidFill>
                  <a:schemeClr val="dk2"/>
                </a:solidFill>
              </a:rPr>
              <a:t>技能</a:t>
            </a:r>
            <a:r>
              <a:rPr lang="en" sz="1800">
                <a:solidFill>
                  <a:schemeClr val="dk2"/>
                </a:solidFill>
              </a:rPr>
              <a:t>集合是set，那么这一轮的</a:t>
            </a:r>
            <a:r>
              <a:rPr lang="en" sz="1800">
                <a:solidFill>
                  <a:schemeClr val="dk2"/>
                </a:solidFill>
              </a:rPr>
              <a:t>技能</a:t>
            </a:r>
            <a:r>
              <a:rPr lang="en" sz="1800">
                <a:solidFill>
                  <a:schemeClr val="dk2"/>
                </a:solidFill>
              </a:rPr>
              <a:t>集合是多少？set 与 skills[i] 的并集！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4" name="Google Shape;824;p75"/>
          <p:cNvSpPr txBox="1"/>
          <p:nvPr/>
        </p:nvSpPr>
        <p:spPr>
          <a:xfrm>
            <a:off x="3937800" y="2209300"/>
            <a:ext cx="54840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set=0; set&lt;=(1&lt;&lt;m)-1; set++)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          	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dp[i][set] = min(dp[i][set], dp[i-1][set]);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 new_set = unionset (set, </a:t>
            </a:r>
            <a:r>
              <a:rPr lang="en">
                <a:solidFill>
                  <a:schemeClr val="dk2"/>
                </a:solidFill>
              </a:rPr>
              <a:t>skills</a:t>
            </a:r>
            <a:r>
              <a:rPr lang="en">
                <a:solidFill>
                  <a:schemeClr val="dk2"/>
                </a:solidFill>
              </a:rPr>
              <a:t>[i]);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dp[i][new_set ] = min(dp[i][new_set], dp[i-1][set]+1);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min{dp[N][set]} 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 set = 0,1,...,(1&lt;&lt;m)-1 and set cover target_set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49300" y="334525"/>
            <a:ext cx="7905600" cy="6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DP套路(I): </a:t>
            </a:r>
            <a:r>
              <a:rPr lang="en"/>
              <a:t>第I类基本型（</a:t>
            </a:r>
            <a:r>
              <a:rPr b="1" lang="en"/>
              <a:t>“</a:t>
            </a:r>
            <a:r>
              <a:rPr b="1" lang="en"/>
              <a:t>时间序列”型</a:t>
            </a:r>
            <a:r>
              <a:rPr lang="en"/>
              <a:t>）</a:t>
            </a:r>
            <a:endParaRPr b="1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给出一个序列（数组/字符串），</a:t>
            </a:r>
            <a:r>
              <a:rPr lang="en"/>
              <a:t>其中每一个元素可以认为“一天”，并且“</a:t>
            </a:r>
            <a:r>
              <a:rPr b="1" lang="en"/>
              <a:t>今天</a:t>
            </a:r>
            <a:r>
              <a:rPr lang="en"/>
              <a:t>”的状态只取决于“</a:t>
            </a:r>
            <a:r>
              <a:rPr b="1" lang="en"/>
              <a:t>昨天</a:t>
            </a:r>
            <a:r>
              <a:rPr lang="en"/>
              <a:t>”的状态。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House Robber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Best Time to Buy and Sell Stocks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套路：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定义</a:t>
            </a:r>
            <a:r>
              <a:rPr lang="en"/>
              <a:t>dp[i][j]：表示第i-th轮的第j种</a:t>
            </a:r>
            <a:r>
              <a:rPr lang="en"/>
              <a:t>状态 (j=1,2,...,K)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千方百计</a:t>
            </a:r>
            <a:r>
              <a:rPr lang="en"/>
              <a:t>将dp[i][j]</a:t>
            </a:r>
            <a:r>
              <a:rPr lang="en"/>
              <a:t>与前一轮</a:t>
            </a:r>
            <a:r>
              <a:rPr lang="en"/>
              <a:t>的状态dp[i-1][j]</a:t>
            </a:r>
            <a:r>
              <a:rPr lang="en"/>
              <a:t>产生关系(j=1,2,...,K)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最终的结果是dp[last][j]中的某种aggregation (sum, max, min …)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4965900" y="2402725"/>
            <a:ext cx="4117525" cy="1168500"/>
            <a:chOff x="140625" y="2313925"/>
            <a:chExt cx="4117525" cy="1168500"/>
          </a:xfrm>
        </p:grpSpPr>
        <p:sp>
          <p:nvSpPr>
            <p:cNvPr id="148" name="Google Shape;148;p22"/>
            <p:cNvSpPr/>
            <p:nvPr/>
          </p:nvSpPr>
          <p:spPr>
            <a:xfrm>
              <a:off x="2066225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2</a:t>
              </a:r>
              <a:endParaRPr sz="1000"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153635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1</a:t>
              </a:r>
              <a:endParaRPr sz="1000"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259610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3</a:t>
              </a:r>
              <a:endParaRPr sz="1000"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3843850" y="2332375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k</a:t>
              </a:r>
              <a:endParaRPr sz="1000"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2066225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2</a:t>
              </a:r>
              <a:endParaRPr sz="1000"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153635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1</a:t>
              </a:r>
              <a:endParaRPr sz="1000"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259610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3</a:t>
              </a:r>
              <a:endParaRPr sz="1000"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3843850" y="3145650"/>
              <a:ext cx="414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j</a:t>
              </a:r>
              <a:r>
                <a:rPr lang="en" sz="1000"/>
                <a:t>k</a:t>
              </a:r>
              <a:endParaRPr sz="1000"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3278525" y="24686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2"/>
            <p:cNvSpPr/>
            <p:nvPr/>
          </p:nvSpPr>
          <p:spPr>
            <a:xfrm>
              <a:off x="3430925" y="24686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3313875" y="32715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3466275" y="3271500"/>
              <a:ext cx="74100" cy="666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" name="Google Shape;160;p22"/>
            <p:cNvCxnSpPr>
              <a:stCxn id="149" idx="2"/>
              <a:endCxn id="153" idx="0"/>
            </p:cNvCxnSpPr>
            <p:nvPr/>
          </p:nvCxnSpPr>
          <p:spPr>
            <a:xfrm>
              <a:off x="1743500" y="2650675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" name="Google Shape;161;p22"/>
            <p:cNvCxnSpPr>
              <a:stCxn id="148" idx="2"/>
              <a:endCxn id="153" idx="0"/>
            </p:cNvCxnSpPr>
            <p:nvPr/>
          </p:nvCxnSpPr>
          <p:spPr>
            <a:xfrm flipH="1">
              <a:off x="1743575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2" name="Google Shape;162;p22"/>
            <p:cNvCxnSpPr>
              <a:stCxn id="150" idx="2"/>
              <a:endCxn id="153" idx="0"/>
            </p:cNvCxnSpPr>
            <p:nvPr/>
          </p:nvCxnSpPr>
          <p:spPr>
            <a:xfrm flipH="1">
              <a:off x="1743650" y="2650675"/>
              <a:ext cx="1059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" name="Google Shape;163;p22"/>
            <p:cNvCxnSpPr>
              <a:stCxn id="151" idx="2"/>
              <a:endCxn id="153" idx="0"/>
            </p:cNvCxnSpPr>
            <p:nvPr/>
          </p:nvCxnSpPr>
          <p:spPr>
            <a:xfrm flipH="1">
              <a:off x="1743400" y="2650675"/>
              <a:ext cx="2307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4" name="Google Shape;164;p22"/>
            <p:cNvCxnSpPr/>
            <p:nvPr/>
          </p:nvCxnSpPr>
          <p:spPr>
            <a:xfrm>
              <a:off x="2273300" y="2662950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5" name="Google Shape;165;p22"/>
            <p:cNvCxnSpPr>
              <a:stCxn id="149" idx="2"/>
              <a:endCxn id="152" idx="0"/>
            </p:cNvCxnSpPr>
            <p:nvPr/>
          </p:nvCxnSpPr>
          <p:spPr>
            <a:xfrm>
              <a:off x="1743500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" name="Google Shape;166;p22"/>
            <p:cNvCxnSpPr>
              <a:stCxn id="150" idx="2"/>
              <a:endCxn id="152" idx="0"/>
            </p:cNvCxnSpPr>
            <p:nvPr/>
          </p:nvCxnSpPr>
          <p:spPr>
            <a:xfrm flipH="1">
              <a:off x="2273450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7" name="Google Shape;167;p22"/>
            <p:cNvCxnSpPr>
              <a:stCxn id="151" idx="2"/>
              <a:endCxn id="152" idx="0"/>
            </p:cNvCxnSpPr>
            <p:nvPr/>
          </p:nvCxnSpPr>
          <p:spPr>
            <a:xfrm flipH="1">
              <a:off x="2273500" y="2650675"/>
              <a:ext cx="17775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" name="Google Shape;168;p22"/>
            <p:cNvCxnSpPr>
              <a:stCxn id="148" idx="2"/>
              <a:endCxn id="154" idx="0"/>
            </p:cNvCxnSpPr>
            <p:nvPr/>
          </p:nvCxnSpPr>
          <p:spPr>
            <a:xfrm>
              <a:off x="2273375" y="2650675"/>
              <a:ext cx="5298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" name="Google Shape;169;p22"/>
            <p:cNvCxnSpPr>
              <a:stCxn id="150" idx="2"/>
              <a:endCxn id="154" idx="0"/>
            </p:cNvCxnSpPr>
            <p:nvPr/>
          </p:nvCxnSpPr>
          <p:spPr>
            <a:xfrm>
              <a:off x="2803250" y="2650675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2"/>
            <p:cNvCxnSpPr>
              <a:stCxn id="151" idx="2"/>
              <a:endCxn id="154" idx="0"/>
            </p:cNvCxnSpPr>
            <p:nvPr/>
          </p:nvCxnSpPr>
          <p:spPr>
            <a:xfrm flipH="1">
              <a:off x="2803300" y="2650675"/>
              <a:ext cx="12477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" name="Google Shape;171;p22"/>
            <p:cNvCxnSpPr>
              <a:stCxn id="151" idx="2"/>
              <a:endCxn id="155" idx="0"/>
            </p:cNvCxnSpPr>
            <p:nvPr/>
          </p:nvCxnSpPr>
          <p:spPr>
            <a:xfrm>
              <a:off x="4051000" y="2650675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22"/>
            <p:cNvCxnSpPr>
              <a:stCxn id="150" idx="2"/>
              <a:endCxn id="155" idx="0"/>
            </p:cNvCxnSpPr>
            <p:nvPr/>
          </p:nvCxnSpPr>
          <p:spPr>
            <a:xfrm>
              <a:off x="2803250" y="2650675"/>
              <a:ext cx="12477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22"/>
            <p:cNvCxnSpPr>
              <a:stCxn id="148" idx="2"/>
              <a:endCxn id="155" idx="0"/>
            </p:cNvCxnSpPr>
            <p:nvPr/>
          </p:nvCxnSpPr>
          <p:spPr>
            <a:xfrm>
              <a:off x="2273375" y="2650675"/>
              <a:ext cx="17775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2"/>
            <p:cNvCxnSpPr>
              <a:stCxn id="149" idx="2"/>
              <a:endCxn id="155" idx="0"/>
            </p:cNvCxnSpPr>
            <p:nvPr/>
          </p:nvCxnSpPr>
          <p:spPr>
            <a:xfrm>
              <a:off x="1743500" y="2650675"/>
              <a:ext cx="23076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5" name="Google Shape;175;p22"/>
            <p:cNvSpPr/>
            <p:nvPr/>
          </p:nvSpPr>
          <p:spPr>
            <a:xfrm>
              <a:off x="140625" y="2313925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第i-1轮</a:t>
              </a:r>
              <a:endParaRPr sz="1000"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140625" y="3127200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第i轮</a:t>
              </a:r>
              <a:endParaRPr sz="100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</a:t>
            </a:r>
            <a:r>
              <a:rPr lang="en"/>
              <a:t>1349. Maximum Students Taking Exam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76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给你N*M的矩阵安排考生座位。要求每个人的左前、右前、左、右不能有人。问最多可以安排多少考生。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31" name="Google Shape;83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25" y="2150500"/>
            <a:ext cx="3910879" cy="22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6"/>
          <p:cNvSpPr txBox="1"/>
          <p:nvPr/>
        </p:nvSpPr>
        <p:spPr>
          <a:xfrm>
            <a:off x="4812925" y="2358475"/>
            <a:ext cx="3568200" cy="15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第i行考生如何安排，仅受第i-1行考生安排的制约，而与更早的状态无关。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所以这是一个“时间序列型”的基本DP。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LC 1349. Maximum Students Taking Exam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77"/>
          <p:cNvSpPr txBox="1"/>
          <p:nvPr>
            <p:ph idx="1" type="body"/>
          </p:nvPr>
        </p:nvSpPr>
        <p:spPr>
          <a:xfrm>
            <a:off x="311700" y="1152475"/>
            <a:ext cx="84780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给你N*M的矩阵安排考生座位。要求每个人的左前、右前、左、右不能有人。问最多可以安排多少考生。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77"/>
          <p:cNvSpPr txBox="1"/>
          <p:nvPr/>
        </p:nvSpPr>
        <p:spPr>
          <a:xfrm>
            <a:off x="379200" y="1979325"/>
            <a:ext cx="355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状态定义：</a:t>
            </a:r>
            <a:r>
              <a:rPr lang="en" sz="1800">
                <a:solidFill>
                  <a:schemeClr val="dk2"/>
                </a:solidFill>
              </a:rPr>
              <a:t>dp[i][pattern] =&gt; 仅</a:t>
            </a:r>
            <a:r>
              <a:rPr lang="en" sz="1800">
                <a:solidFill>
                  <a:schemeClr val="dk2"/>
                </a:solidFill>
              </a:rPr>
              <a:t>考虑前i行。当</a:t>
            </a:r>
            <a:r>
              <a:rPr lang="en" sz="1800">
                <a:solidFill>
                  <a:schemeClr val="dk2"/>
                </a:solidFill>
              </a:rPr>
              <a:t>第i行</a:t>
            </a:r>
            <a:r>
              <a:rPr lang="en" sz="1800">
                <a:solidFill>
                  <a:schemeClr val="dk2"/>
                </a:solidFill>
              </a:rPr>
              <a:t>考生的座位安排为pattern时的最优解（即做多可以总共安排多少人）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状态转移：</a:t>
            </a:r>
            <a:r>
              <a:rPr lang="en" sz="1800">
                <a:solidFill>
                  <a:schemeClr val="dk2"/>
                </a:solidFill>
              </a:rPr>
              <a:t>这一行的座位安排是pattern，那么前一行的座位安排模式可以是什么呢？从0到(1&lt;&lt;M)-1遍历检查一下。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0" name="Google Shape;840;p77"/>
          <p:cNvSpPr txBox="1"/>
          <p:nvPr/>
        </p:nvSpPr>
        <p:spPr>
          <a:xfrm>
            <a:off x="3607250" y="1904500"/>
            <a:ext cx="58146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i=1; i&lt;=N; i++)</a:t>
            </a:r>
            <a:endParaRPr b="1">
              <a:solidFill>
                <a:schemeClr val="dk2"/>
              </a:solidFill>
            </a:endParaRPr>
          </a:p>
          <a:p>
            <a:pPr indent="30480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pattern=0; pattern&lt;=(1&lt;&lt;m)-1; pattern++)</a:t>
            </a:r>
            <a:endParaRPr b="1"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	    {          	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If (!selfOK(pattern)) continue;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for (int prev_pat=0; prev_pat&lt;=(1&lt;&lt;m)-1; prev_pat++)</a:t>
            </a:r>
            <a:endParaRPr b="1"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{</a:t>
            </a:r>
            <a:endParaRPr b="1"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if (conflict(prev_pat, pattern) continue;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dp[i][pattern] = max (dp[i][pattern],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				  dp[i-1][prev_pat] + num(pattern);</a:t>
            </a:r>
            <a:endParaRPr>
              <a:solidFill>
                <a:schemeClr val="dk2"/>
              </a:solidFill>
            </a:endParaRPr>
          </a:p>
          <a:p>
            <a:pPr indent="304800" lvl="0" marL="609600" marR="152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}</a:t>
            </a:r>
            <a:endParaRPr>
              <a:solidFill>
                <a:schemeClr val="dk2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}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   Ans = max{dp[N][pattern]} 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for pattern = 0,1,...,(1&lt;&lt;m)-1 and </a:t>
            </a:r>
            <a:r>
              <a:rPr b="1" lang="en">
                <a:solidFill>
                  <a:schemeClr val="dk1"/>
                </a:solidFill>
              </a:rPr>
              <a:t>selfOK</a:t>
            </a:r>
            <a:r>
              <a:rPr b="1" lang="en">
                <a:solidFill>
                  <a:schemeClr val="dk1"/>
                </a:solidFill>
              </a:rPr>
              <a:t>(pattern)</a:t>
            </a:r>
            <a:endParaRPr b="1">
              <a:solidFill>
                <a:schemeClr val="dk1"/>
              </a:solidFill>
            </a:endParaRPr>
          </a:p>
          <a:p>
            <a:pPr indent="0" lvl="0" marL="152400" marR="152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endParaRPr b="1"/>
          </a:p>
        </p:txBody>
      </p:sp>
      <p:sp>
        <p:nvSpPr>
          <p:cNvPr id="846" name="Google Shape;846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第I类</a:t>
            </a:r>
            <a:r>
              <a:rPr lang="en"/>
              <a:t>基本型：903.Valid Permutations for DI Sequence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第II类基本型：</a:t>
            </a:r>
            <a:r>
              <a:rPr lang="en"/>
              <a:t>983.Minimum Cost For Tickets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第II类区间型：546.Remove Boxes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背包型：518.Coin Change 2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状态压缩：943.Find the Shortest Superstring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弃坑型：887.Super Egg Drop, 920.Number of Music Playlists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LC 887.Super Egg Drop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LC 920.Number of Music Playlists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9"/>
          <p:cNvSpPr txBox="1"/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852" name="Google Shape;852;p79"/>
          <p:cNvSpPr txBox="1"/>
          <p:nvPr>
            <p:ph idx="1" type="body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讲不动了。谢谢观看。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本次讲座的视频录像链接: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https://youtu.be/FLbqgyJ-70I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/>
              <a:t>198. House Robber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362565" y="2761075"/>
            <a:ext cx="1011300" cy="3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</a:t>
            </a:r>
            <a:r>
              <a:rPr lang="en"/>
              <a:t>不抢</a:t>
            </a:r>
            <a:endParaRPr sz="1000"/>
          </a:p>
        </p:txBody>
      </p:sp>
      <p:sp>
        <p:nvSpPr>
          <p:cNvPr id="183" name="Google Shape;183;p23"/>
          <p:cNvSpPr/>
          <p:nvPr/>
        </p:nvSpPr>
        <p:spPr>
          <a:xfrm>
            <a:off x="2069200" y="2761075"/>
            <a:ext cx="1011300" cy="318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我抢</a:t>
            </a:r>
            <a:endParaRPr sz="1000"/>
          </a:p>
        </p:txBody>
      </p:sp>
      <p:sp>
        <p:nvSpPr>
          <p:cNvPr id="184" name="Google Shape;184;p23"/>
          <p:cNvSpPr/>
          <p:nvPr/>
        </p:nvSpPr>
        <p:spPr>
          <a:xfrm>
            <a:off x="3362575" y="3574350"/>
            <a:ext cx="1011300" cy="4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我不抢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+0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2069200" y="3574350"/>
            <a:ext cx="1011300" cy="49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我抢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+val[i]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86" name="Google Shape;186;p23"/>
          <p:cNvCxnSpPr>
            <a:stCxn id="182" idx="2"/>
            <a:endCxn id="185" idx="0"/>
          </p:cNvCxnSpPr>
          <p:nvPr/>
        </p:nvCxnSpPr>
        <p:spPr>
          <a:xfrm flipH="1">
            <a:off x="2574915" y="3079375"/>
            <a:ext cx="12933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3868012" y="3091650"/>
            <a:ext cx="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3"/>
          <p:cNvCxnSpPr>
            <a:stCxn id="183" idx="2"/>
            <a:endCxn id="184" idx="0"/>
          </p:cNvCxnSpPr>
          <p:nvPr/>
        </p:nvCxnSpPr>
        <p:spPr>
          <a:xfrm>
            <a:off x="2574850" y="3079375"/>
            <a:ext cx="1293300" cy="49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3"/>
          <p:cNvSpPr/>
          <p:nvPr/>
        </p:nvSpPr>
        <p:spPr>
          <a:xfrm>
            <a:off x="673475" y="2871200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第i-1轮</a:t>
            </a:r>
            <a:endParaRPr sz="1000"/>
          </a:p>
        </p:txBody>
      </p:sp>
      <p:sp>
        <p:nvSpPr>
          <p:cNvPr id="190" name="Google Shape;190;p23"/>
          <p:cNvSpPr/>
          <p:nvPr/>
        </p:nvSpPr>
        <p:spPr>
          <a:xfrm>
            <a:off x="673475" y="3555900"/>
            <a:ext cx="1206300" cy="3552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第i轮</a:t>
            </a:r>
            <a:endParaRPr sz="1000"/>
          </a:p>
        </p:txBody>
      </p:sp>
      <p:sp>
        <p:nvSpPr>
          <p:cNvPr id="191" name="Google Shape;191;p23"/>
          <p:cNvSpPr/>
          <p:nvPr/>
        </p:nvSpPr>
        <p:spPr>
          <a:xfrm>
            <a:off x="1198925" y="2464175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1198925" y="2057150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1198925" y="4555575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1198925" y="4148550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4655950" y="2120725"/>
            <a:ext cx="5631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0:这轮我抢的最大收益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1:这轮我不抢的</a:t>
            </a:r>
            <a:r>
              <a:rPr b="1" lang="en">
                <a:solidFill>
                  <a:schemeClr val="dk1"/>
                </a:solidFill>
              </a:rPr>
              <a:t>最大</a:t>
            </a:r>
            <a:r>
              <a:rPr b="1" lang="en"/>
              <a:t>收益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i&lt;=N;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</a:t>
            </a:r>
            <a:r>
              <a:rPr lang="en"/>
              <a:t>dp[i][0] = dp[i-1][1]+</a:t>
            </a:r>
            <a:r>
              <a:rPr lang="en"/>
              <a:t>val[i]</a:t>
            </a:r>
            <a:r>
              <a:rPr lang="en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d</a:t>
            </a:r>
            <a:r>
              <a:rPr lang="en"/>
              <a:t>p[i][1] = max(dp[i-1][0], dp[i-1][1])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Ans = max (dp[N][0], dp[N][1])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11700" y="115247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</a:t>
            </a:r>
            <a:r>
              <a:rPr b="1" lang="en"/>
              <a:t>一排房子，相邻的房子不能都抢。问最多能抢的价值。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213. House Robber 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311700" y="1152475"/>
            <a:ext cx="8295300" cy="3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给一圈“</a:t>
            </a:r>
            <a:r>
              <a:rPr b="1" lang="en"/>
              <a:t>首尾相连</a:t>
            </a:r>
            <a:r>
              <a:rPr b="1" lang="en"/>
              <a:t>”的房子，相邻的房子不能都抢。问最多能抢的价值。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Trick：首位和末位不能同时抢，这说明至少有一个不能抢。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考虑首位的房子我不抢，那么对于house[1]~house[last]就是一个基本的House Robber问题。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考虑末位的房子我不抢，那么对于house[0]~house[last-1]就是一个基本的House Robber问题。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</a:t>
            </a:r>
            <a:r>
              <a:rPr lang="en"/>
              <a:t>123.Best Time to Buy and Sell Stock III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4220075" y="3132475"/>
            <a:ext cx="45675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(int i=1; i&lt;=N; i++)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</a:t>
            </a:r>
            <a:r>
              <a:rPr lang="en"/>
              <a:t>dp[i][0] = max(dp[i-1][0], -val[i]);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dp[i][1] </a:t>
            </a:r>
            <a:r>
              <a:rPr lang="en"/>
              <a:t>= max(</a:t>
            </a:r>
            <a:r>
              <a:rPr lang="en">
                <a:solidFill>
                  <a:schemeClr val="dk1"/>
                </a:solidFill>
              </a:rPr>
              <a:t>dp[i-1][1]</a:t>
            </a:r>
            <a:r>
              <a:rPr lang="en"/>
              <a:t>, </a:t>
            </a:r>
            <a:r>
              <a:rPr lang="en">
                <a:solidFill>
                  <a:schemeClr val="dk1"/>
                </a:solidFill>
              </a:rPr>
              <a:t>dp[i-1][0]</a:t>
            </a:r>
            <a:r>
              <a:rPr lang="en"/>
              <a:t>+</a:t>
            </a:r>
            <a:r>
              <a:rPr lang="en">
                <a:solidFill>
                  <a:schemeClr val="dk1"/>
                </a:solidFill>
              </a:rPr>
              <a:t>val[i]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dp[i][2]</a:t>
            </a:r>
            <a:r>
              <a:rPr lang="en"/>
              <a:t> = max(</a:t>
            </a:r>
            <a:r>
              <a:rPr lang="en">
                <a:solidFill>
                  <a:schemeClr val="dk1"/>
                </a:solidFill>
              </a:rPr>
              <a:t>dp[i-1][2], dp[i-1][1]</a:t>
            </a:r>
            <a:r>
              <a:rPr lang="en"/>
              <a:t>-</a:t>
            </a:r>
            <a:r>
              <a:rPr lang="en">
                <a:solidFill>
                  <a:schemeClr val="dk1"/>
                </a:solidFill>
              </a:rPr>
              <a:t>val[i]</a:t>
            </a:r>
            <a:r>
              <a:rPr lang="en"/>
              <a:t>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r>
              <a:rPr lang="en">
                <a:solidFill>
                  <a:schemeClr val="dk1"/>
                </a:solidFill>
              </a:rPr>
              <a:t>dp[i][3]</a:t>
            </a:r>
            <a:r>
              <a:rPr lang="en"/>
              <a:t> = max(</a:t>
            </a:r>
            <a:r>
              <a:rPr lang="en">
                <a:solidFill>
                  <a:schemeClr val="dk1"/>
                </a:solidFill>
              </a:rPr>
              <a:t>dp[i-1][3], dp[i-1][2]</a:t>
            </a:r>
            <a:r>
              <a:rPr lang="en"/>
              <a:t>+</a:t>
            </a:r>
            <a:r>
              <a:rPr lang="en">
                <a:solidFill>
                  <a:schemeClr val="dk1"/>
                </a:solidFill>
              </a:rPr>
              <a:t>val[i]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</a:t>
            </a:r>
            <a:r>
              <a:rPr b="1" lang="en"/>
              <a:t>Ans = max {dp[</a:t>
            </a:r>
            <a:r>
              <a:rPr lang="en"/>
              <a:t>N</a:t>
            </a:r>
            <a:r>
              <a:rPr b="1" lang="en"/>
              <a:t>][i]}</a:t>
            </a:r>
            <a:r>
              <a:rPr lang="en"/>
              <a:t>  (i=0,1,2,3)</a:t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1000075"/>
            <a:ext cx="8520600" cy="7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给</a:t>
            </a:r>
            <a:r>
              <a:rPr b="1" lang="en"/>
              <a:t>一系列每日股票的价格。每日只能买入或卖出或不操作。最多交易两次。问最大的收益。</a:t>
            </a:r>
            <a:endParaRPr b="1"/>
          </a:p>
        </p:txBody>
      </p:sp>
      <p:grpSp>
        <p:nvGrpSpPr>
          <p:cNvPr id="210" name="Google Shape;210;p25"/>
          <p:cNvGrpSpPr/>
          <p:nvPr/>
        </p:nvGrpSpPr>
        <p:grpSpPr>
          <a:xfrm>
            <a:off x="133225" y="1903550"/>
            <a:ext cx="6257225" cy="1542875"/>
            <a:chOff x="133225" y="2741750"/>
            <a:chExt cx="6257225" cy="1542875"/>
          </a:xfrm>
        </p:grpSpPr>
        <p:sp>
          <p:nvSpPr>
            <p:cNvPr id="211" name="Google Shape;211;p25"/>
            <p:cNvSpPr/>
            <p:nvPr/>
          </p:nvSpPr>
          <p:spPr>
            <a:xfrm>
              <a:off x="3127115" y="2741750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售出</a:t>
              </a:r>
              <a:r>
                <a:rPr lang="en" sz="1200">
                  <a:solidFill>
                    <a:schemeClr val="dk1"/>
                  </a:solidFill>
                </a:rPr>
                <a:t>第1股</a:t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1986150" y="2741750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持有第1股</a:t>
              </a:r>
              <a:endParaRPr sz="1200"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3127125" y="3555025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售出第1股</a:t>
              </a:r>
              <a:endParaRPr sz="1200"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986150" y="3555025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持有第1股</a:t>
              </a:r>
              <a:endParaRPr sz="1200">
                <a:solidFill>
                  <a:schemeClr val="dk1"/>
                </a:solidFill>
              </a:endParaRPr>
            </a:p>
          </p:txBody>
        </p:sp>
        <p:cxnSp>
          <p:nvCxnSpPr>
            <p:cNvPr id="215" name="Google Shape;215;p25"/>
            <p:cNvCxnSpPr>
              <a:endCxn id="216" idx="0"/>
            </p:cNvCxnSpPr>
            <p:nvPr/>
          </p:nvCxnSpPr>
          <p:spPr>
            <a:xfrm>
              <a:off x="3785000" y="3072325"/>
              <a:ext cx="994200" cy="48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25"/>
            <p:cNvCxnSpPr>
              <a:stCxn id="212" idx="2"/>
              <a:endCxn id="213" idx="0"/>
            </p:cNvCxnSpPr>
            <p:nvPr/>
          </p:nvCxnSpPr>
          <p:spPr>
            <a:xfrm>
              <a:off x="2491800" y="3060050"/>
              <a:ext cx="11409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8" name="Google Shape;218;p25"/>
            <p:cNvSpPr/>
            <p:nvPr/>
          </p:nvSpPr>
          <p:spPr>
            <a:xfrm>
              <a:off x="133225" y="2851875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第i-1轮</a:t>
              </a:r>
              <a:endParaRPr sz="1000"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133225" y="3536575"/>
              <a:ext cx="1206300" cy="355225"/>
            </a:xfrm>
            <a:prstGeom prst="flowChartDecision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第i轮</a:t>
              </a:r>
              <a:endParaRPr sz="1000"/>
            </a:p>
          </p:txBody>
        </p:sp>
        <p:sp>
          <p:nvSpPr>
            <p:cNvPr id="220" name="Google Shape;220;p25"/>
            <p:cNvSpPr/>
            <p:nvPr/>
          </p:nvSpPr>
          <p:spPr>
            <a:xfrm>
              <a:off x="658675" y="4129225"/>
              <a:ext cx="155400" cy="155400"/>
            </a:xfrm>
            <a:prstGeom prst="flowChartConnector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5378790" y="2741750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售出第2股</a:t>
              </a:r>
              <a:endParaRPr/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4275175" y="2741750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持有第2股</a:t>
              </a:r>
              <a:endParaRPr sz="1200"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273550" y="3555025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持有第2股</a:t>
              </a:r>
              <a:endParaRPr sz="1200"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5379150" y="3555025"/>
              <a:ext cx="1011300" cy="3183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售出第2股</a:t>
              </a:r>
              <a:endParaRPr sz="1200"/>
            </a:p>
          </p:txBody>
        </p:sp>
        <p:cxnSp>
          <p:nvCxnSpPr>
            <p:cNvPr id="224" name="Google Shape;224;p25"/>
            <p:cNvCxnSpPr>
              <a:stCxn id="222" idx="2"/>
              <a:endCxn id="223" idx="0"/>
            </p:cNvCxnSpPr>
            <p:nvPr/>
          </p:nvCxnSpPr>
          <p:spPr>
            <a:xfrm>
              <a:off x="4780825" y="3060050"/>
              <a:ext cx="11040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25"/>
            <p:cNvCxnSpPr>
              <a:stCxn id="221" idx="2"/>
              <a:endCxn id="223" idx="0"/>
            </p:cNvCxnSpPr>
            <p:nvPr/>
          </p:nvCxnSpPr>
          <p:spPr>
            <a:xfrm>
              <a:off x="5884440" y="3060050"/>
              <a:ext cx="3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6" name="Google Shape;226;p25"/>
            <p:cNvCxnSpPr>
              <a:stCxn id="222" idx="2"/>
              <a:endCxn id="216" idx="0"/>
            </p:cNvCxnSpPr>
            <p:nvPr/>
          </p:nvCxnSpPr>
          <p:spPr>
            <a:xfrm flipH="1">
              <a:off x="4779325" y="3060050"/>
              <a:ext cx="150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7" name="Google Shape;227;p25"/>
            <p:cNvSpPr txBox="1"/>
            <p:nvPr/>
          </p:nvSpPr>
          <p:spPr>
            <a:xfrm>
              <a:off x="5032125" y="3072325"/>
              <a:ext cx="599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+</a:t>
              </a:r>
              <a:r>
                <a:rPr lang="en" sz="1200">
                  <a:solidFill>
                    <a:schemeClr val="dk1"/>
                  </a:solidFill>
                </a:rPr>
                <a:t>val[i]</a:t>
              </a:r>
              <a:endParaRPr/>
            </a:p>
          </p:txBody>
        </p:sp>
        <p:sp>
          <p:nvSpPr>
            <p:cNvPr id="228" name="Google Shape;228;p25"/>
            <p:cNvSpPr txBox="1"/>
            <p:nvPr/>
          </p:nvSpPr>
          <p:spPr>
            <a:xfrm>
              <a:off x="3929265" y="3074529"/>
              <a:ext cx="599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-val[i]</a:t>
              </a:r>
              <a:endParaRPr/>
            </a:p>
          </p:txBody>
        </p:sp>
        <p:sp>
          <p:nvSpPr>
            <p:cNvPr id="229" name="Google Shape;229;p25"/>
            <p:cNvSpPr txBox="1"/>
            <p:nvPr/>
          </p:nvSpPr>
          <p:spPr>
            <a:xfrm>
              <a:off x="2786265" y="3074529"/>
              <a:ext cx="5994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+</a:t>
              </a:r>
              <a:r>
                <a:rPr lang="en" sz="1200">
                  <a:solidFill>
                    <a:schemeClr val="dk1"/>
                  </a:solidFill>
                </a:rPr>
                <a:t>val[i]</a:t>
              </a:r>
              <a:endParaRPr/>
            </a:p>
          </p:txBody>
        </p:sp>
        <p:cxnSp>
          <p:nvCxnSpPr>
            <p:cNvPr id="230" name="Google Shape;230;p25"/>
            <p:cNvCxnSpPr>
              <a:stCxn id="211" idx="2"/>
              <a:endCxn id="213" idx="0"/>
            </p:cNvCxnSpPr>
            <p:nvPr/>
          </p:nvCxnSpPr>
          <p:spPr>
            <a:xfrm>
              <a:off x="3632765" y="3060050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p25"/>
            <p:cNvCxnSpPr>
              <a:stCxn id="212" idx="2"/>
              <a:endCxn id="214" idx="0"/>
            </p:cNvCxnSpPr>
            <p:nvPr/>
          </p:nvCxnSpPr>
          <p:spPr>
            <a:xfrm>
              <a:off x="2491800" y="3060050"/>
              <a:ext cx="0" cy="4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" name="Google Shape;232;p25"/>
            <p:cNvSpPr txBox="1"/>
            <p:nvPr/>
          </p:nvSpPr>
          <p:spPr>
            <a:xfrm>
              <a:off x="1295125" y="3345350"/>
              <a:ext cx="6675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0-</a:t>
              </a:r>
              <a:r>
                <a:rPr lang="en" sz="1200">
                  <a:solidFill>
                    <a:schemeClr val="dk1"/>
                  </a:solidFill>
                </a:rPr>
                <a:t>val[i]</a:t>
              </a:r>
              <a:endParaRPr/>
            </a:p>
          </p:txBody>
        </p:sp>
        <p:cxnSp>
          <p:nvCxnSpPr>
            <p:cNvPr id="233" name="Google Shape;233;p25"/>
            <p:cNvCxnSpPr>
              <a:endCxn id="214" idx="1"/>
            </p:cNvCxnSpPr>
            <p:nvPr/>
          </p:nvCxnSpPr>
          <p:spPr>
            <a:xfrm flipH="1" rot="10800000">
              <a:off x="1413450" y="3714175"/>
              <a:ext cx="572700" cy="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4" name="Google Shape;234;p25"/>
          <p:cNvSpPr txBox="1"/>
          <p:nvPr/>
        </p:nvSpPr>
        <p:spPr>
          <a:xfrm>
            <a:off x="982500" y="3863175"/>
            <a:ext cx="35895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0:这轮我已持有第1股的</a:t>
            </a:r>
            <a:r>
              <a:rPr b="1" lang="en">
                <a:solidFill>
                  <a:schemeClr val="dk1"/>
                </a:solidFill>
              </a:rPr>
              <a:t>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1:这轮我已售出第1股</a:t>
            </a:r>
            <a:r>
              <a:rPr b="1" lang="en">
                <a:solidFill>
                  <a:schemeClr val="dk1"/>
                </a:solidFill>
              </a:rPr>
              <a:t>的最大收益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2:这轮我已持有第2股</a:t>
            </a:r>
            <a:r>
              <a:rPr b="1" lang="en">
                <a:solidFill>
                  <a:schemeClr val="dk1"/>
                </a:solidFill>
              </a:rPr>
              <a:t>的最大收益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3:这轮我已售出第2股</a:t>
            </a:r>
            <a:r>
              <a:rPr b="1" lang="en">
                <a:solidFill>
                  <a:schemeClr val="dk1"/>
                </a:solidFill>
              </a:rPr>
              <a:t>的最大收益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692650" y="1748150"/>
            <a:ext cx="155400" cy="1554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