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708" y="202283"/>
            <a:ext cx="3901108" cy="2615516"/>
            <a:chOff x="-2857500" y="2868906"/>
            <a:chExt cx="6705600" cy="4495800"/>
          </a:xfrm>
        </p:grpSpPr>
        <p:sp>
          <p:nvSpPr>
            <p:cNvPr id="5" name="矩形 4"/>
            <p:cNvSpPr/>
            <p:nvPr/>
          </p:nvSpPr>
          <p:spPr>
            <a:xfrm>
              <a:off x="-2857500" y="28689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Compute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-1333500" y="28689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Compute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90500" y="28689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Compute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14500" y="28689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Compute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9" name="云形 8"/>
            <p:cNvSpPr/>
            <p:nvPr/>
          </p:nvSpPr>
          <p:spPr>
            <a:xfrm>
              <a:off x="-2324101" y="4316706"/>
              <a:ext cx="4571999" cy="914399"/>
            </a:xfrm>
            <a:prstGeom prst="clou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Network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-2247900" y="56883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Storage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11" name="圆柱形 10"/>
            <p:cNvSpPr/>
            <p:nvPr/>
          </p:nvSpPr>
          <p:spPr>
            <a:xfrm>
              <a:off x="-2286000" y="6755106"/>
              <a:ext cx="1295400" cy="609600"/>
            </a:xfrm>
            <a:prstGeom prst="ca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546100" y="56883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Storage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13" name="圆柱形 12"/>
            <p:cNvSpPr/>
            <p:nvPr/>
          </p:nvSpPr>
          <p:spPr>
            <a:xfrm>
              <a:off x="-584200" y="6755106"/>
              <a:ext cx="1295400" cy="609600"/>
            </a:xfrm>
            <a:prstGeom prst="ca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smtClean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81100" y="5688306"/>
              <a:ext cx="1219200" cy="685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/>
                <a:t>Storage</a:t>
              </a:r>
            </a:p>
            <a:p>
              <a:pPr algn="ctr"/>
              <a:r>
                <a:rPr lang="en-US" sz="1100" smtClean="0"/>
                <a:t>Node</a:t>
              </a:r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143000" y="6755106"/>
              <a:ext cx="1295400" cy="609600"/>
            </a:xfrm>
            <a:prstGeom prst="ca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smtClean="0"/>
            </a:p>
          </p:txBody>
        </p:sp>
        <p:cxnSp>
          <p:nvCxnSpPr>
            <p:cNvPr id="16" name="直接连接符 15"/>
            <p:cNvCxnSpPr>
              <a:stCxn id="10" idx="2"/>
              <a:endCxn id="11" idx="1"/>
            </p:cNvCxnSpPr>
            <p:nvPr/>
          </p:nvCxnSpPr>
          <p:spPr>
            <a:xfrm>
              <a:off x="-1638300" y="6374106"/>
              <a:ext cx="0" cy="381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3500" y="6374106"/>
              <a:ext cx="0" cy="381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90700" y="6374106"/>
              <a:ext cx="0" cy="381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86100" y="3027141"/>
              <a:ext cx="762000" cy="529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…</a:t>
              </a:r>
              <a:endParaRPr 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7500" y="6293440"/>
              <a:ext cx="762000" cy="529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…</a:t>
              </a:r>
              <a:endParaRPr lang="en-US" sz="1400"/>
            </a:p>
          </p:txBody>
        </p:sp>
        <p:cxnSp>
          <p:nvCxnSpPr>
            <p:cNvPr id="21" name="直接连接符 20"/>
            <p:cNvCxnSpPr>
              <a:stCxn id="5" idx="2"/>
            </p:cNvCxnSpPr>
            <p:nvPr/>
          </p:nvCxnSpPr>
          <p:spPr>
            <a:xfrm>
              <a:off x="-2247900" y="3554706"/>
              <a:ext cx="381000" cy="9906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</p:cNvCxnSpPr>
            <p:nvPr/>
          </p:nvCxnSpPr>
          <p:spPr>
            <a:xfrm>
              <a:off x="-723900" y="3554706"/>
              <a:ext cx="177800" cy="762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</p:cNvCxnSpPr>
            <p:nvPr/>
          </p:nvCxnSpPr>
          <p:spPr>
            <a:xfrm>
              <a:off x="800100" y="3554706"/>
              <a:ext cx="0" cy="762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</p:cNvCxnSpPr>
            <p:nvPr/>
          </p:nvCxnSpPr>
          <p:spPr>
            <a:xfrm flipH="1">
              <a:off x="1714500" y="3554706"/>
              <a:ext cx="609600" cy="7620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0" idx="0"/>
            </p:cNvCxnSpPr>
            <p:nvPr/>
          </p:nvCxnSpPr>
          <p:spPr>
            <a:xfrm flipH="1">
              <a:off x="-1638300" y="5218406"/>
              <a:ext cx="342900" cy="4699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12" idx="0"/>
            </p:cNvCxnSpPr>
            <p:nvPr/>
          </p:nvCxnSpPr>
          <p:spPr>
            <a:xfrm flipH="1">
              <a:off x="63500" y="5231106"/>
              <a:ext cx="19050" cy="4572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4" idx="0"/>
            </p:cNvCxnSpPr>
            <p:nvPr/>
          </p:nvCxnSpPr>
          <p:spPr>
            <a:xfrm>
              <a:off x="1257300" y="5154906"/>
              <a:ext cx="533400" cy="533400"/>
            </a:xfrm>
            <a:prstGeom prst="line">
              <a:avLst/>
            </a:prstGeom>
            <a:ln cap="rnd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56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7"/>
            <a:ext cx="7110659" cy="382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5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8815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Application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572145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PLFS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055475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Cluster FS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541256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Storage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572145"/>
            <a:ext cx="720080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MPI-IO</a:t>
            </a:r>
          </a:p>
        </p:txBody>
      </p:sp>
    </p:spTree>
    <p:extLst>
      <p:ext uri="{BB962C8B-B14F-4D97-AF65-F5344CB8AC3E}">
        <p14:creationId xmlns:p14="http://schemas.microsoft.com/office/powerpoint/2010/main" val="33544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7504" y="572145"/>
            <a:ext cx="2232248" cy="7942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/>
          </a:p>
        </p:txBody>
      </p:sp>
      <p:sp>
        <p:nvSpPr>
          <p:cNvPr id="13" name="矩形 12"/>
          <p:cNvSpPr/>
          <p:nvPr/>
        </p:nvSpPr>
        <p:spPr>
          <a:xfrm>
            <a:off x="107504" y="572145"/>
            <a:ext cx="720080" cy="6709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8" name="矩形 7"/>
          <p:cNvSpPr/>
          <p:nvPr/>
        </p:nvSpPr>
        <p:spPr>
          <a:xfrm>
            <a:off x="107504" y="572145"/>
            <a:ext cx="2232248" cy="31093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/>
          </a:p>
        </p:txBody>
      </p:sp>
      <p:sp>
        <p:nvSpPr>
          <p:cNvPr id="9" name="矩形 8"/>
          <p:cNvSpPr/>
          <p:nvPr/>
        </p:nvSpPr>
        <p:spPr>
          <a:xfrm>
            <a:off x="107504" y="88815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Application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07504" y="1366408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Cluster FS</a:t>
            </a:r>
          </a:p>
        </p:txBody>
      </p:sp>
      <p:sp>
        <p:nvSpPr>
          <p:cNvPr id="12" name="矩形 11"/>
          <p:cNvSpPr/>
          <p:nvPr/>
        </p:nvSpPr>
        <p:spPr>
          <a:xfrm>
            <a:off x="107504" y="1852189"/>
            <a:ext cx="2232248" cy="4833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/>
              <a:t>Storage</a:t>
            </a:r>
          </a:p>
        </p:txBody>
      </p:sp>
      <p:sp>
        <p:nvSpPr>
          <p:cNvPr id="14" name="矩形 13"/>
          <p:cNvSpPr/>
          <p:nvPr/>
        </p:nvSpPr>
        <p:spPr>
          <a:xfrm>
            <a:off x="966666" y="935341"/>
            <a:ext cx="513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PLFS</a:t>
            </a:r>
          </a:p>
        </p:txBody>
      </p:sp>
      <p:sp>
        <p:nvSpPr>
          <p:cNvPr id="15" name="矩形 14"/>
          <p:cNvSpPr/>
          <p:nvPr/>
        </p:nvSpPr>
        <p:spPr>
          <a:xfrm>
            <a:off x="175637" y="958424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MPI-IO</a:t>
            </a:r>
          </a:p>
        </p:txBody>
      </p:sp>
      <p:sp>
        <p:nvSpPr>
          <p:cNvPr id="16" name="矩形 15"/>
          <p:cNvSpPr/>
          <p:nvPr/>
        </p:nvSpPr>
        <p:spPr>
          <a:xfrm>
            <a:off x="700855" y="589111"/>
            <a:ext cx="104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Data shuffling</a:t>
            </a:r>
          </a:p>
        </p:txBody>
      </p:sp>
    </p:spTree>
    <p:extLst>
      <p:ext uri="{BB962C8B-B14F-4D97-AF65-F5344CB8AC3E}">
        <p14:creationId xmlns:p14="http://schemas.microsoft.com/office/powerpoint/2010/main" val="5891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67617" y="7597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95609" y="722687"/>
            <a:ext cx="648072" cy="288032"/>
            <a:chOff x="1475656" y="2132856"/>
            <a:chExt cx="648072" cy="288032"/>
          </a:xfrm>
        </p:grpSpPr>
        <p:sp>
          <p:nvSpPr>
            <p:cNvPr id="6" name="矩形 5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2759705" y="77315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687697" y="724032"/>
            <a:ext cx="648072" cy="288032"/>
            <a:chOff x="1475656" y="2132856"/>
            <a:chExt cx="648072" cy="288032"/>
          </a:xfrm>
        </p:grpSpPr>
        <p:sp>
          <p:nvSpPr>
            <p:cNvPr id="12" name="矩形 11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3911833" y="88327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39825" y="735044"/>
            <a:ext cx="648072" cy="288032"/>
            <a:chOff x="1475656" y="2132856"/>
            <a:chExt cx="648072" cy="288032"/>
          </a:xfrm>
        </p:grpSpPr>
        <p:sp>
          <p:nvSpPr>
            <p:cNvPr id="17" name="矩形 16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03921" y="8967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31913" y="736389"/>
            <a:ext cx="648072" cy="288032"/>
            <a:chOff x="1475656" y="2132856"/>
            <a:chExt cx="648072" cy="288032"/>
          </a:xfrm>
        </p:grpSpPr>
        <p:sp>
          <p:nvSpPr>
            <p:cNvPr id="22" name="矩形 21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5856049" y="75971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84041" y="722688"/>
            <a:ext cx="648072" cy="288032"/>
            <a:chOff x="1475656" y="2132856"/>
            <a:chExt cx="648072" cy="288032"/>
          </a:xfrm>
        </p:grpSpPr>
        <p:sp>
          <p:nvSpPr>
            <p:cNvPr id="27" name="矩形 26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6648137" y="7731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576129" y="724033"/>
            <a:ext cx="648072" cy="288032"/>
            <a:chOff x="1475656" y="2132856"/>
            <a:chExt cx="648072" cy="288032"/>
          </a:xfrm>
        </p:grpSpPr>
        <p:sp>
          <p:nvSpPr>
            <p:cNvPr id="32" name="矩形 31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流程图: 磁盘 34"/>
          <p:cNvSpPr/>
          <p:nvPr/>
        </p:nvSpPr>
        <p:spPr>
          <a:xfrm>
            <a:off x="1888678" y="1588138"/>
            <a:ext cx="5486470" cy="1224136"/>
          </a:xfrm>
          <a:prstGeom prst="flowChartMagneticDisk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流程图: 磁盘 35"/>
          <p:cNvSpPr/>
          <p:nvPr/>
        </p:nvSpPr>
        <p:spPr>
          <a:xfrm>
            <a:off x="1607578" y="3244322"/>
            <a:ext cx="6146490" cy="1541744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967617" y="4056709"/>
            <a:ext cx="648072" cy="288032"/>
            <a:chOff x="1475656" y="2132856"/>
            <a:chExt cx="648072" cy="288032"/>
          </a:xfrm>
        </p:grpSpPr>
        <p:sp>
          <p:nvSpPr>
            <p:cNvPr id="38" name="矩形 37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59705" y="4058054"/>
            <a:ext cx="648072" cy="288032"/>
            <a:chOff x="1475656" y="2132856"/>
            <a:chExt cx="648072" cy="288032"/>
          </a:xfrm>
        </p:grpSpPr>
        <p:sp>
          <p:nvSpPr>
            <p:cNvPr id="42" name="矩形 41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11833" y="4069066"/>
            <a:ext cx="648072" cy="288032"/>
            <a:chOff x="1475656" y="2132856"/>
            <a:chExt cx="648072" cy="288032"/>
          </a:xfrm>
        </p:grpSpPr>
        <p:sp>
          <p:nvSpPr>
            <p:cNvPr id="46" name="矩形 45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03921" y="4070411"/>
            <a:ext cx="648072" cy="288032"/>
            <a:chOff x="1475656" y="2132856"/>
            <a:chExt cx="648072" cy="288032"/>
          </a:xfrm>
        </p:grpSpPr>
        <p:sp>
          <p:nvSpPr>
            <p:cNvPr id="50" name="矩形 49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56049" y="4056710"/>
            <a:ext cx="648072" cy="288032"/>
            <a:chOff x="1475656" y="2132856"/>
            <a:chExt cx="648072" cy="288032"/>
          </a:xfrm>
        </p:grpSpPr>
        <p:sp>
          <p:nvSpPr>
            <p:cNvPr id="54" name="矩形 53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648137" y="4058055"/>
            <a:ext cx="648072" cy="288032"/>
            <a:chOff x="1475656" y="2132856"/>
            <a:chExt cx="648072" cy="288032"/>
          </a:xfrm>
        </p:grpSpPr>
        <p:sp>
          <p:nvSpPr>
            <p:cNvPr id="58" name="矩形 57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71673" y="2200206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2687697" y="2200206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矩形 63"/>
          <p:cNvSpPr/>
          <p:nvPr/>
        </p:nvSpPr>
        <p:spPr>
          <a:xfrm>
            <a:off x="2903721" y="2200206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矩形 64"/>
          <p:cNvSpPr/>
          <p:nvPr/>
        </p:nvSpPr>
        <p:spPr>
          <a:xfrm>
            <a:off x="3119745" y="2200206"/>
            <a:ext cx="2160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矩形 65"/>
          <p:cNvSpPr/>
          <p:nvPr/>
        </p:nvSpPr>
        <p:spPr>
          <a:xfrm>
            <a:off x="3335769" y="2200206"/>
            <a:ext cx="216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矩形 66"/>
          <p:cNvSpPr/>
          <p:nvPr/>
        </p:nvSpPr>
        <p:spPr>
          <a:xfrm>
            <a:off x="3551793" y="2200206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3767817" y="2203624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矩形 80"/>
          <p:cNvSpPr/>
          <p:nvPr/>
        </p:nvSpPr>
        <p:spPr>
          <a:xfrm>
            <a:off x="3983841" y="2203624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4199865" y="2203624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矩形 82"/>
          <p:cNvSpPr/>
          <p:nvPr/>
        </p:nvSpPr>
        <p:spPr>
          <a:xfrm>
            <a:off x="4415889" y="2203624"/>
            <a:ext cx="2160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矩形 83"/>
          <p:cNvSpPr/>
          <p:nvPr/>
        </p:nvSpPr>
        <p:spPr>
          <a:xfrm>
            <a:off x="4631913" y="2203624"/>
            <a:ext cx="216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矩形 84"/>
          <p:cNvSpPr/>
          <p:nvPr/>
        </p:nvSpPr>
        <p:spPr>
          <a:xfrm>
            <a:off x="4847937" y="220362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矩形 85"/>
          <p:cNvSpPr/>
          <p:nvPr/>
        </p:nvSpPr>
        <p:spPr>
          <a:xfrm>
            <a:off x="5063961" y="2203624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5279985" y="2203624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矩形 87"/>
          <p:cNvSpPr/>
          <p:nvPr/>
        </p:nvSpPr>
        <p:spPr>
          <a:xfrm>
            <a:off x="5496009" y="2203624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矩形 88"/>
          <p:cNvSpPr/>
          <p:nvPr/>
        </p:nvSpPr>
        <p:spPr>
          <a:xfrm>
            <a:off x="5712033" y="2203624"/>
            <a:ext cx="2160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矩形 89"/>
          <p:cNvSpPr/>
          <p:nvPr/>
        </p:nvSpPr>
        <p:spPr>
          <a:xfrm>
            <a:off x="5928057" y="2203624"/>
            <a:ext cx="216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矩形 90"/>
          <p:cNvSpPr/>
          <p:nvPr/>
        </p:nvSpPr>
        <p:spPr>
          <a:xfrm>
            <a:off x="6144081" y="220362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80323" y="91018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Processes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0323" y="6470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80323" y="201554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Logical view</a:t>
            </a:r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0323" y="3989111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剪去单角的矩形 90"/>
          <p:cNvSpPr/>
          <p:nvPr/>
        </p:nvSpPr>
        <p:spPr>
          <a:xfrm>
            <a:off x="4334492" y="2269439"/>
            <a:ext cx="2824939" cy="733393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椭圆 1"/>
          <p:cNvSpPr/>
          <p:nvPr/>
        </p:nvSpPr>
        <p:spPr>
          <a:xfrm>
            <a:off x="2242984" y="5364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70976" y="700365"/>
            <a:ext cx="648072" cy="288032"/>
            <a:chOff x="1475656" y="2132856"/>
            <a:chExt cx="648072" cy="288032"/>
          </a:xfrm>
        </p:grpSpPr>
        <p:sp>
          <p:nvSpPr>
            <p:cNvPr id="4" name="矩形 3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3035072" y="54993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63064" y="701710"/>
            <a:ext cx="648072" cy="288032"/>
            <a:chOff x="1475656" y="2132856"/>
            <a:chExt cx="648072" cy="288032"/>
          </a:xfrm>
        </p:grpSpPr>
        <p:sp>
          <p:nvSpPr>
            <p:cNvPr id="9" name="矩形 8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流程图: 磁盘 31"/>
          <p:cNvSpPr/>
          <p:nvPr/>
        </p:nvSpPr>
        <p:spPr>
          <a:xfrm>
            <a:off x="1811356" y="1101055"/>
            <a:ext cx="2131167" cy="751426"/>
          </a:xfrm>
          <a:prstGeom prst="flowChartMagneticDisk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流程图: 磁盘 32"/>
          <p:cNvSpPr/>
          <p:nvPr/>
        </p:nvSpPr>
        <p:spPr>
          <a:xfrm>
            <a:off x="1711907" y="1988840"/>
            <a:ext cx="2473272" cy="148847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66 w 10000"/>
              <a:gd name="connsiteY1" fmla="*/ 270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66 w 10000"/>
              <a:gd name="connsiteY1" fmla="*/ 270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359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66 w 10000"/>
              <a:gd name="connsiteY1" fmla="*/ 270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359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66 w 10000"/>
              <a:gd name="connsiteY1" fmla="*/ 270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359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27" y="2706"/>
                  <a:pt x="4966" y="2706"/>
                </a:cubicBezTo>
                <a:cubicBezTo>
                  <a:pt x="2205" y="270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1862" y="359"/>
                  <a:pt x="5000" y="359"/>
                </a:cubicBezTo>
                <a:cubicBezTo>
                  <a:pt x="8138" y="359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224000" y="2469207"/>
            <a:ext cx="648072" cy="288032"/>
            <a:chOff x="1475656" y="2132856"/>
            <a:chExt cx="648072" cy="288032"/>
          </a:xfrm>
        </p:grpSpPr>
        <p:sp>
          <p:nvSpPr>
            <p:cNvPr id="35" name="矩形 34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16088" y="2470552"/>
            <a:ext cx="648072" cy="288032"/>
            <a:chOff x="1475656" y="2132856"/>
            <a:chExt cx="648072" cy="288032"/>
          </a:xfrm>
        </p:grpSpPr>
        <p:sp>
          <p:nvSpPr>
            <p:cNvPr id="39" name="矩形 38"/>
            <p:cNvSpPr/>
            <p:nvPr/>
          </p:nvSpPr>
          <p:spPr>
            <a:xfrm>
              <a:off x="1475656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91680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132856"/>
              <a:ext cx="216024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2251626" y="1425079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2467650" y="1425079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22025" y="188372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Processes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22025" y="659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22025" y="1055747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Logical view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22025" y="2485969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data</a:t>
            </a:r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2683674" y="1425079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矩形 80"/>
          <p:cNvSpPr/>
          <p:nvPr/>
        </p:nvSpPr>
        <p:spPr>
          <a:xfrm>
            <a:off x="2899698" y="1425079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3115722" y="1425079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矩形 82"/>
          <p:cNvSpPr/>
          <p:nvPr/>
        </p:nvSpPr>
        <p:spPr>
          <a:xfrm>
            <a:off x="3331746" y="1425079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剪去单角的矩形 83"/>
          <p:cNvSpPr/>
          <p:nvPr/>
        </p:nvSpPr>
        <p:spPr>
          <a:xfrm>
            <a:off x="2280440" y="2855301"/>
            <a:ext cx="535192" cy="50405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log</a:t>
            </a:r>
            <a:endParaRPr lang="en-US" sz="1200"/>
          </a:p>
        </p:txBody>
      </p:sp>
      <p:sp>
        <p:nvSpPr>
          <p:cNvPr id="86" name="剪去单角的矩形 85"/>
          <p:cNvSpPr/>
          <p:nvPr/>
        </p:nvSpPr>
        <p:spPr>
          <a:xfrm>
            <a:off x="3077396" y="2855301"/>
            <a:ext cx="535192" cy="504056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log</a:t>
            </a:r>
            <a:endParaRPr lang="en-US" sz="1200"/>
          </a:p>
        </p:txBody>
      </p:sp>
      <p:sp>
        <p:nvSpPr>
          <p:cNvPr id="88" name="剪去单角的矩形 87"/>
          <p:cNvSpPr/>
          <p:nvPr/>
        </p:nvSpPr>
        <p:spPr>
          <a:xfrm>
            <a:off x="4334492" y="1281063"/>
            <a:ext cx="2824939" cy="757891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TextBox 88"/>
          <p:cNvSpPr txBox="1"/>
          <p:nvPr/>
        </p:nvSpPr>
        <p:spPr>
          <a:xfrm>
            <a:off x="4301617" y="1281063"/>
            <a:ext cx="2896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log:</a:t>
            </a:r>
          </a:p>
          <a:p>
            <a:r>
              <a:rPr lang="en-US" sz="1100" smtClean="0">
                <a:solidFill>
                  <a:schemeClr val="bg1"/>
                </a:solidFill>
              </a:rPr>
              <a:t>logical-file:0MB,1MB-&gt;physical-file-0,0MB,1MB</a:t>
            </a:r>
          </a:p>
          <a:p>
            <a:r>
              <a:rPr lang="en-US" sz="1100" smtClean="0">
                <a:solidFill>
                  <a:schemeClr val="bg1"/>
                </a:solidFill>
              </a:rPr>
              <a:t>logical-file:2MB,1MB-</a:t>
            </a:r>
            <a:r>
              <a:rPr lang="en-US" sz="1100">
                <a:solidFill>
                  <a:schemeClr val="bg1"/>
                </a:solidFill>
              </a:rPr>
              <a:t>&gt;</a:t>
            </a:r>
            <a:r>
              <a:rPr lang="en-US" sz="1100" smtClean="0">
                <a:solidFill>
                  <a:schemeClr val="bg1"/>
                </a:solidFill>
              </a:rPr>
              <a:t>physical-file-0,1MB,1MB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 smtClean="0">
                <a:solidFill>
                  <a:schemeClr val="bg1"/>
                </a:solidFill>
              </a:rPr>
              <a:t>logical-file:4MB,1MB-</a:t>
            </a:r>
            <a:r>
              <a:rPr lang="en-US" sz="1100">
                <a:solidFill>
                  <a:schemeClr val="bg1"/>
                </a:solidFill>
              </a:rPr>
              <a:t>&gt;</a:t>
            </a:r>
            <a:r>
              <a:rPr lang="en-US" sz="1100" smtClean="0">
                <a:solidFill>
                  <a:schemeClr val="bg1"/>
                </a:solidFill>
              </a:rPr>
              <a:t>physical-file-0,2MB,1MB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98487" y="2269439"/>
            <a:ext cx="2896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log:</a:t>
            </a:r>
          </a:p>
          <a:p>
            <a:r>
              <a:rPr lang="en-US" sz="1100" smtClean="0">
                <a:solidFill>
                  <a:schemeClr val="bg1"/>
                </a:solidFill>
              </a:rPr>
              <a:t>logical-file:0MB,1MB-&gt;physical-file-1,0MB,1MB</a:t>
            </a:r>
          </a:p>
          <a:p>
            <a:r>
              <a:rPr lang="en-US" sz="1100" smtClean="0">
                <a:solidFill>
                  <a:schemeClr val="bg1"/>
                </a:solidFill>
              </a:rPr>
              <a:t>logical-file:2MB,1MB-</a:t>
            </a:r>
            <a:r>
              <a:rPr lang="en-US" sz="1100">
                <a:solidFill>
                  <a:schemeClr val="bg1"/>
                </a:solidFill>
              </a:rPr>
              <a:t>&gt;</a:t>
            </a:r>
            <a:r>
              <a:rPr lang="en-US" sz="1100" smtClean="0">
                <a:solidFill>
                  <a:schemeClr val="bg1"/>
                </a:solidFill>
              </a:rPr>
              <a:t>physical-file-1,1MB,1MB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 smtClean="0">
                <a:solidFill>
                  <a:schemeClr val="bg1"/>
                </a:solidFill>
              </a:rPr>
              <a:t>logical-file:4MB,1MB-</a:t>
            </a:r>
            <a:r>
              <a:rPr lang="en-US" sz="1100">
                <a:solidFill>
                  <a:schemeClr val="bg1"/>
                </a:solidFill>
              </a:rPr>
              <a:t>&gt;</a:t>
            </a:r>
            <a:r>
              <a:rPr lang="en-US" sz="1100" smtClean="0">
                <a:solidFill>
                  <a:schemeClr val="bg1"/>
                </a:solidFill>
              </a:rPr>
              <a:t>physical-file-1,2MB,1MB</a:t>
            </a: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9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871913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7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768" y="692696"/>
            <a:ext cx="936104" cy="36004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2MB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339872" y="692696"/>
            <a:ext cx="468052" cy="36004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1MB</a:t>
            </a:r>
            <a:endParaRPr lang="en-US" sz="1100"/>
          </a:p>
        </p:txBody>
      </p:sp>
      <p:sp>
        <p:nvSpPr>
          <p:cNvPr id="4" name="矩形 3"/>
          <p:cNvSpPr/>
          <p:nvPr/>
        </p:nvSpPr>
        <p:spPr>
          <a:xfrm>
            <a:off x="1807924" y="692696"/>
            <a:ext cx="1382080" cy="36004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3MB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792" y="1558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P1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20" y="1558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1644" y="1729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P3</a:t>
            </a:r>
            <a:endParaRPr lang="en-US" b="1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96" y="1268760"/>
            <a:ext cx="3067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</a:rPr>
              <a:t>Log:</a:t>
            </a:r>
          </a:p>
          <a:p>
            <a:r>
              <a:rPr lang="en-US" sz="2000" smtClean="0">
                <a:solidFill>
                  <a:srgbClr val="0070C0"/>
                </a:solidFill>
              </a:rPr>
              <a:t>P1: offset=0MB, size=2MB</a:t>
            </a:r>
          </a:p>
          <a:p>
            <a:r>
              <a:rPr lang="en-US" sz="2000" smtClean="0">
                <a:solidFill>
                  <a:srgbClr val="0070C0"/>
                </a:solidFill>
              </a:rPr>
              <a:t>P2: offset=2MB, size=1MB</a:t>
            </a:r>
            <a:endParaRPr lang="en-US" sz="2000">
              <a:solidFill>
                <a:srgbClr val="0070C0"/>
              </a:solidFill>
            </a:endParaRPr>
          </a:p>
          <a:p>
            <a:r>
              <a:rPr lang="en-US" sz="2000" smtClean="0">
                <a:solidFill>
                  <a:srgbClr val="0070C0"/>
                </a:solidFill>
              </a:rPr>
              <a:t>P3: offset=3MB, size=3MB</a:t>
            </a:r>
          </a:p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8473" y="692696"/>
            <a:ext cx="936104" cy="36004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2MB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2162" y="1299641"/>
            <a:ext cx="35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</a:rPr>
              <a:t>Log:</a:t>
            </a:r>
          </a:p>
          <a:p>
            <a:r>
              <a:rPr lang="en-US" sz="2000" smtClean="0">
                <a:solidFill>
                  <a:srgbClr val="0070C0"/>
                </a:solidFill>
              </a:rPr>
              <a:t>3 processes, each writes 2MB.</a:t>
            </a:r>
          </a:p>
        </p:txBody>
      </p:sp>
      <p:sp>
        <p:nvSpPr>
          <p:cNvPr id="11" name="矩形 10"/>
          <p:cNvSpPr/>
          <p:nvPr/>
        </p:nvSpPr>
        <p:spPr>
          <a:xfrm>
            <a:off x="4674577" y="692696"/>
            <a:ext cx="936104" cy="36004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2MB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610681" y="692696"/>
            <a:ext cx="936104" cy="36004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2MB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4511" y="2014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P1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3293" y="2014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4695" y="2014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P3</a:t>
            </a:r>
            <a:endParaRPr lang="en-US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286000" y="400050"/>
            <a:ext cx="457200" cy="60960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3" name="下箭头 2"/>
          <p:cNvSpPr/>
          <p:nvPr/>
        </p:nvSpPr>
        <p:spPr>
          <a:xfrm>
            <a:off x="4038600" y="400050"/>
            <a:ext cx="457200" cy="60960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4" name="下箭头 3"/>
          <p:cNvSpPr/>
          <p:nvPr/>
        </p:nvSpPr>
        <p:spPr>
          <a:xfrm>
            <a:off x="5943600" y="400050"/>
            <a:ext cx="457200" cy="609600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5" name="矩形 4"/>
          <p:cNvSpPr/>
          <p:nvPr/>
        </p:nvSpPr>
        <p:spPr>
          <a:xfrm>
            <a:off x="3137677" y="1600200"/>
            <a:ext cx="8763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6" name="下箭头 5"/>
          <p:cNvSpPr/>
          <p:nvPr/>
        </p:nvSpPr>
        <p:spPr>
          <a:xfrm>
            <a:off x="7467600" y="419100"/>
            <a:ext cx="457200" cy="60960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7" name="矩形 6"/>
          <p:cNvSpPr/>
          <p:nvPr/>
        </p:nvSpPr>
        <p:spPr>
          <a:xfrm>
            <a:off x="4000500" y="1600200"/>
            <a:ext cx="43815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1</a:t>
            </a:r>
            <a:endParaRPr lang="en-US" smtClean="0"/>
          </a:p>
        </p:txBody>
      </p:sp>
      <p:sp>
        <p:nvSpPr>
          <p:cNvPr id="8" name="矩形 7"/>
          <p:cNvSpPr/>
          <p:nvPr/>
        </p:nvSpPr>
        <p:spPr>
          <a:xfrm>
            <a:off x="4438650" y="1600200"/>
            <a:ext cx="131445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5753100" y="1600200"/>
            <a:ext cx="8763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0" name="矩形 9"/>
          <p:cNvSpPr/>
          <p:nvPr/>
        </p:nvSpPr>
        <p:spPr>
          <a:xfrm>
            <a:off x="2057400" y="4133850"/>
            <a:ext cx="8763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1" name="矩形 10"/>
          <p:cNvSpPr/>
          <p:nvPr/>
        </p:nvSpPr>
        <p:spPr>
          <a:xfrm>
            <a:off x="3895725" y="2709416"/>
            <a:ext cx="43815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1</a:t>
            </a:r>
            <a:endParaRPr lang="en-US" smtClean="0"/>
          </a:p>
        </p:txBody>
      </p:sp>
      <p:sp>
        <p:nvSpPr>
          <p:cNvPr id="12" name="矩形 11"/>
          <p:cNvSpPr/>
          <p:nvPr/>
        </p:nvSpPr>
        <p:spPr>
          <a:xfrm>
            <a:off x="5286375" y="2709416"/>
            <a:ext cx="131445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7353300" y="4133852"/>
            <a:ext cx="8763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4" name="矩形 13"/>
          <p:cNvSpPr/>
          <p:nvPr/>
        </p:nvSpPr>
        <p:spPr>
          <a:xfrm>
            <a:off x="3895725" y="4133851"/>
            <a:ext cx="8763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5" name="矩形 14"/>
          <p:cNvSpPr/>
          <p:nvPr/>
        </p:nvSpPr>
        <p:spPr>
          <a:xfrm>
            <a:off x="5724525" y="4133852"/>
            <a:ext cx="8763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6" name="右大括号 15"/>
          <p:cNvSpPr/>
          <p:nvPr/>
        </p:nvSpPr>
        <p:spPr>
          <a:xfrm rot="5400000">
            <a:off x="5395913" y="3047554"/>
            <a:ext cx="209550" cy="428624"/>
          </a:xfrm>
          <a:prstGeom prst="rightBrace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>
            <a:stCxn id="16" idx="1"/>
            <a:endCxn id="18" idx="1"/>
          </p:cNvCxnSpPr>
          <p:nvPr/>
        </p:nvCxnSpPr>
        <p:spPr>
          <a:xfrm flipH="1">
            <a:off x="4550570" y="3366641"/>
            <a:ext cx="950118" cy="538610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 rot="16200000">
            <a:off x="4436270" y="3802859"/>
            <a:ext cx="228600" cy="433384"/>
          </a:xfrm>
          <a:prstGeom prst="rightBrace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09576" y="2471291"/>
            <a:ext cx="7620000" cy="0"/>
          </a:xfrm>
          <a:prstGeom prst="line">
            <a:avLst/>
          </a:prstGeom>
          <a:ln cap="rnd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24200" y="5138291"/>
            <a:ext cx="8763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21" name="矩形 20"/>
          <p:cNvSpPr/>
          <p:nvPr/>
        </p:nvSpPr>
        <p:spPr>
          <a:xfrm>
            <a:off x="4000500" y="5138291"/>
            <a:ext cx="8763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22" name="矩形 21"/>
          <p:cNvSpPr/>
          <p:nvPr/>
        </p:nvSpPr>
        <p:spPr>
          <a:xfrm>
            <a:off x="4876800" y="5138291"/>
            <a:ext cx="8763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23" name="矩形 22"/>
          <p:cNvSpPr/>
          <p:nvPr/>
        </p:nvSpPr>
        <p:spPr>
          <a:xfrm>
            <a:off x="5753100" y="5138291"/>
            <a:ext cx="8763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24" name="TextBox 23"/>
          <p:cNvSpPr txBox="1"/>
          <p:nvPr/>
        </p:nvSpPr>
        <p:spPr>
          <a:xfrm>
            <a:off x="6801779" y="5067181"/>
            <a:ext cx="23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I/O </a:t>
            </a:r>
            <a:r>
              <a:rPr lang="en-US" sz="1400" smtClean="0"/>
              <a:t>description: </a:t>
            </a:r>
          </a:p>
          <a:p>
            <a:r>
              <a:rPr lang="en-US" sz="1400" smtClean="0"/>
              <a:t>each processs writes 2 bytes.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9050" y="346412"/>
            <a:ext cx="209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 processes write to a single file.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81150" y="161186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Logical file:</a:t>
            </a:r>
            <a:endParaRPr 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38151" y="4757291"/>
            <a:ext cx="7620000" cy="0"/>
          </a:xfrm>
          <a:prstGeom prst="line">
            <a:avLst/>
          </a:prstGeom>
          <a:ln cap="rnd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927" y="3239036"/>
            <a:ext cx="209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Moving data in network before writing to disk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887040" y="1205924"/>
            <a:ext cx="1808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I/O description: </a:t>
            </a:r>
          </a:p>
          <a:p>
            <a:r>
              <a:rPr lang="en-US" sz="1400" smtClean="0"/>
              <a:t>P0 writes 2 </a:t>
            </a:r>
            <a:r>
              <a:rPr lang="en-US" sz="1400" smtClean="0"/>
              <a:t>bytes at 0</a:t>
            </a:r>
            <a:endParaRPr lang="en-US" sz="1400" smtClean="0"/>
          </a:p>
          <a:p>
            <a:r>
              <a:rPr lang="en-US" sz="1400" smtClean="0"/>
              <a:t>P1 writes 1 </a:t>
            </a:r>
            <a:r>
              <a:rPr lang="en-US" sz="1400" smtClean="0"/>
              <a:t>bytes at 2</a:t>
            </a:r>
            <a:endParaRPr lang="en-US" sz="1400" smtClean="0"/>
          </a:p>
          <a:p>
            <a:r>
              <a:rPr lang="en-US" sz="1400" smtClean="0"/>
              <a:t>P2 writes 3 </a:t>
            </a:r>
            <a:r>
              <a:rPr lang="en-US" sz="1400" smtClean="0"/>
              <a:t>bytes at 3</a:t>
            </a:r>
            <a:endParaRPr lang="en-US" sz="1400" smtClean="0"/>
          </a:p>
          <a:p>
            <a:r>
              <a:rPr lang="en-US" sz="1400" smtClean="0"/>
              <a:t>P3 writes 2 </a:t>
            </a:r>
            <a:r>
              <a:rPr lang="en-US" sz="1400" smtClean="0"/>
              <a:t>bytes at 6</a:t>
            </a:r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2286000" y="38635"/>
            <a:ext cx="5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P0</a:t>
            </a:r>
            <a:endParaRPr 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4047604" y="38635"/>
            <a:ext cx="5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943600" y="38634"/>
            <a:ext cx="5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P2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7498035" y="38635"/>
            <a:ext cx="5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P3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295400" y="4992469"/>
            <a:ext cx="209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Logical file after data shuffling: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5747"/>
            <a:ext cx="1694491" cy="4963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Trace Fetcher</a:t>
            </a:r>
            <a:endParaRPr lang="en-US"/>
          </a:p>
        </p:txBody>
      </p:sp>
      <p:sp>
        <p:nvSpPr>
          <p:cNvPr id="4" name="流程图: 文档 3"/>
          <p:cNvSpPr/>
          <p:nvPr/>
        </p:nvSpPr>
        <p:spPr>
          <a:xfrm>
            <a:off x="179511" y="1049843"/>
            <a:ext cx="1694491" cy="648072"/>
          </a:xfrm>
          <a:prstGeom prst="flowChartDocumen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Traces</a:t>
            </a:r>
          </a:p>
        </p:txBody>
      </p:sp>
      <p:sp>
        <p:nvSpPr>
          <p:cNvPr id="6" name="矩形 5"/>
          <p:cNvSpPr/>
          <p:nvPr/>
        </p:nvSpPr>
        <p:spPr>
          <a:xfrm>
            <a:off x="2339752" y="185747"/>
            <a:ext cx="1694491" cy="4963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Trace Replayer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39752" y="1050339"/>
            <a:ext cx="2736304" cy="24477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13130" y="3128783"/>
            <a:ext cx="15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Shuffling Layer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843808" y="1212670"/>
            <a:ext cx="1694491" cy="4963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Pattern Decider</a:t>
            </a: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843807" y="1837078"/>
            <a:ext cx="1694491" cy="5760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Shuffling Sheduler</a:t>
            </a: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843806" y="2552719"/>
            <a:ext cx="1694491" cy="4413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Communicator</a:t>
            </a:r>
            <a:endParaRPr lang="en-US"/>
          </a:p>
        </p:txBody>
      </p:sp>
      <p:cxnSp>
        <p:nvCxnSpPr>
          <p:cNvPr id="13" name="直接箭头连接符 12"/>
          <p:cNvCxnSpPr>
            <a:stCxn id="4" idx="0"/>
            <a:endCxn id="2" idx="2"/>
          </p:cNvCxnSpPr>
          <p:nvPr/>
        </p:nvCxnSpPr>
        <p:spPr>
          <a:xfrm flipV="1">
            <a:off x="1026757" y="682080"/>
            <a:ext cx="1" cy="36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6" idx="1"/>
          </p:cNvCxnSpPr>
          <p:nvPr/>
        </p:nvCxnSpPr>
        <p:spPr>
          <a:xfrm>
            <a:off x="1874003" y="433914"/>
            <a:ext cx="465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3186998" y="682080"/>
            <a:ext cx="0" cy="36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</p:cNvCxnSpPr>
          <p:nvPr/>
        </p:nvCxnSpPr>
        <p:spPr>
          <a:xfrm>
            <a:off x="3707904" y="3498115"/>
            <a:ext cx="0" cy="36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60658" y="3865878"/>
            <a:ext cx="1694491" cy="4963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PLFS Core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198</Words>
  <Application>Microsoft Office PowerPoint</Application>
  <PresentationFormat>全屏显示(4:3)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Jun</cp:lastModifiedBy>
  <cp:revision>18</cp:revision>
  <cp:lastPrinted>2013-12-20T05:33:55Z</cp:lastPrinted>
  <dcterms:modified xsi:type="dcterms:W3CDTF">2013-12-20T07:16:48Z</dcterms:modified>
</cp:coreProperties>
</file>