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Lst>
  <p:notesMasterIdLst>
    <p:notesMasterId r:id="rId67"/>
  </p:notesMasterIdLst>
  <p:handoutMasterIdLst>
    <p:handoutMasterId r:id="rId68"/>
  </p:handoutMasterIdLst>
  <p:sldIdLst>
    <p:sldId id="998" r:id="rId2"/>
    <p:sldId id="1083" r:id="rId3"/>
    <p:sldId id="1046" r:id="rId4"/>
    <p:sldId id="1032" r:id="rId5"/>
    <p:sldId id="1033" r:id="rId6"/>
    <p:sldId id="1101" r:id="rId7"/>
    <p:sldId id="1034" r:id="rId8"/>
    <p:sldId id="1035" r:id="rId9"/>
    <p:sldId id="1112" r:id="rId10"/>
    <p:sldId id="1117" r:id="rId11"/>
    <p:sldId id="1037" r:id="rId12"/>
    <p:sldId id="1038" r:id="rId13"/>
    <p:sldId id="1086" r:id="rId14"/>
    <p:sldId id="1088" r:id="rId15"/>
    <p:sldId id="1040" r:id="rId16"/>
    <p:sldId id="1049" r:id="rId17"/>
    <p:sldId id="1050" r:id="rId18"/>
    <p:sldId id="1051" r:id="rId19"/>
    <p:sldId id="1052" r:id="rId20"/>
    <p:sldId id="1121" r:id="rId21"/>
    <p:sldId id="1122" r:id="rId22"/>
    <p:sldId id="1123" r:id="rId23"/>
    <p:sldId id="1042" r:id="rId24"/>
    <p:sldId id="1056" r:id="rId25"/>
    <p:sldId id="1084" r:id="rId26"/>
    <p:sldId id="1116" r:id="rId27"/>
    <p:sldId id="1041" r:id="rId28"/>
    <p:sldId id="1054" r:id="rId29"/>
    <p:sldId id="1055" r:id="rId30"/>
    <p:sldId id="1118" r:id="rId31"/>
    <p:sldId id="1070" r:id="rId32"/>
    <p:sldId id="1071" r:id="rId33"/>
    <p:sldId id="1072" r:id="rId34"/>
    <p:sldId id="1073" r:id="rId35"/>
    <p:sldId id="1076" r:id="rId36"/>
    <p:sldId id="1119" r:id="rId37"/>
    <p:sldId id="1093" r:id="rId38"/>
    <p:sldId id="1089" r:id="rId39"/>
    <p:sldId id="1062" r:id="rId40"/>
    <p:sldId id="1094" r:id="rId41"/>
    <p:sldId id="1095" r:id="rId42"/>
    <p:sldId id="1114" r:id="rId43"/>
    <p:sldId id="1065" r:id="rId44"/>
    <p:sldId id="1069" r:id="rId45"/>
    <p:sldId id="1120" r:id="rId46"/>
    <p:sldId id="1077" r:id="rId47"/>
    <p:sldId id="1078" r:id="rId48"/>
    <p:sldId id="1079" r:id="rId49"/>
    <p:sldId id="1080" r:id="rId50"/>
    <p:sldId id="1081" r:id="rId51"/>
    <p:sldId id="1082" r:id="rId52"/>
    <p:sldId id="1108" r:id="rId53"/>
    <p:sldId id="1109" r:id="rId54"/>
    <p:sldId id="1097" r:id="rId55"/>
    <p:sldId id="1102" r:id="rId56"/>
    <p:sldId id="1103" r:id="rId57"/>
    <p:sldId id="1107" r:id="rId58"/>
    <p:sldId id="1060" r:id="rId59"/>
    <p:sldId id="1048" r:id="rId60"/>
    <p:sldId id="1090" r:id="rId61"/>
    <p:sldId id="1096" r:id="rId62"/>
    <p:sldId id="1111" r:id="rId63"/>
    <p:sldId id="1113" r:id="rId64"/>
    <p:sldId id="1115" r:id="rId65"/>
    <p:sldId id="1126" r:id="rId66"/>
  </p:sldIdLst>
  <p:sldSz cx="9906000" cy="6858000" type="A4"/>
  <p:notesSz cx="6797675" cy="9926638"/>
  <p:defaultTextStyle>
    <a:defPPr>
      <a:defRPr lang="ko-KR"/>
    </a:defPPr>
    <a:lvl1pPr algn="l" rtl="0" eaLnBrk="0" fontAlgn="base" hangingPunct="0">
      <a:spcBef>
        <a:spcPct val="0"/>
      </a:spcBef>
      <a:spcAft>
        <a:spcPct val="0"/>
      </a:spcAft>
      <a:defRPr sz="1400" b="1" kern="1200">
        <a:solidFill>
          <a:schemeClr val="tx1"/>
        </a:solidFill>
        <a:latin typeface="Arial" panose="020B0604020202020204" pitchFamily="34" charset="0"/>
        <a:ea typeface="돋움체" panose="020B0609000101010101" pitchFamily="49" charset="-127"/>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돋움체" panose="020B0609000101010101" pitchFamily="49" charset="-127"/>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돋움체" panose="020B0609000101010101" pitchFamily="49" charset="-127"/>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돋움체" panose="020B0609000101010101" pitchFamily="49" charset="-127"/>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돋움체" panose="020B0609000101010101" pitchFamily="49" charset="-127"/>
        <a:cs typeface="+mn-cs"/>
      </a:defRPr>
    </a:lvl5pPr>
    <a:lvl6pPr marL="2286000" algn="l" defTabSz="914400" rtl="0" eaLnBrk="1" latinLnBrk="1" hangingPunct="1">
      <a:defRPr sz="1400" b="1" kern="1200">
        <a:solidFill>
          <a:schemeClr val="tx1"/>
        </a:solidFill>
        <a:latin typeface="Arial" panose="020B0604020202020204" pitchFamily="34" charset="0"/>
        <a:ea typeface="돋움체" panose="020B0609000101010101" pitchFamily="49" charset="-127"/>
        <a:cs typeface="+mn-cs"/>
      </a:defRPr>
    </a:lvl6pPr>
    <a:lvl7pPr marL="2743200" algn="l" defTabSz="914400" rtl="0" eaLnBrk="1" latinLnBrk="1" hangingPunct="1">
      <a:defRPr sz="1400" b="1" kern="1200">
        <a:solidFill>
          <a:schemeClr val="tx1"/>
        </a:solidFill>
        <a:latin typeface="Arial" panose="020B0604020202020204" pitchFamily="34" charset="0"/>
        <a:ea typeface="돋움체" panose="020B0609000101010101" pitchFamily="49" charset="-127"/>
        <a:cs typeface="+mn-cs"/>
      </a:defRPr>
    </a:lvl7pPr>
    <a:lvl8pPr marL="3200400" algn="l" defTabSz="914400" rtl="0" eaLnBrk="1" latinLnBrk="1" hangingPunct="1">
      <a:defRPr sz="1400" b="1" kern="1200">
        <a:solidFill>
          <a:schemeClr val="tx1"/>
        </a:solidFill>
        <a:latin typeface="Arial" panose="020B0604020202020204" pitchFamily="34" charset="0"/>
        <a:ea typeface="돋움체" panose="020B0609000101010101" pitchFamily="49" charset="-127"/>
        <a:cs typeface="+mn-cs"/>
      </a:defRPr>
    </a:lvl8pPr>
    <a:lvl9pPr marL="3657600" algn="l" defTabSz="914400" rtl="0" eaLnBrk="1" latinLnBrk="1" hangingPunct="1">
      <a:defRPr sz="1400" b="1" kern="1200">
        <a:solidFill>
          <a:schemeClr val="tx1"/>
        </a:solidFill>
        <a:latin typeface="Arial" panose="020B0604020202020204" pitchFamily="34" charset="0"/>
        <a:ea typeface="돋움체" panose="020B0609000101010101" pitchFamily="49" charset="-127"/>
        <a:cs typeface="+mn-cs"/>
      </a:defRPr>
    </a:lvl9pPr>
  </p:defaultTextStyle>
  <p:extLst>
    <p:ext uri="{EFAFB233-063F-42B5-8137-9DF3F51BA10A}">
      <p15:sldGuideLst xmlns:p15="http://schemas.microsoft.com/office/powerpoint/2012/main">
        <p15:guide id="1" orient="horz" pos="3974">
          <p15:clr>
            <a:srgbClr val="A4A3A4"/>
          </p15:clr>
        </p15:guide>
        <p15:guide id="2" orient="horz" pos="482">
          <p15:clr>
            <a:srgbClr val="A4A3A4"/>
          </p15:clr>
        </p15:guide>
        <p15:guide id="3" pos="5978">
          <p15:clr>
            <a:srgbClr val="A4A3A4"/>
          </p15:clr>
        </p15:guide>
        <p15:guide id="4" pos="262">
          <p15:clr>
            <a:srgbClr val="A4A3A4"/>
          </p15:clr>
        </p15:guide>
        <p15:guide id="5" pos="535">
          <p15:clr>
            <a:srgbClr val="A4A3A4"/>
          </p15:clr>
        </p15:guide>
      </p15:sldGuideLst>
    </p:ext>
    <p:ext uri="{2D200454-40CA-4A62-9FC3-DE9A4176ACB9}">
      <p15:notesGuideLst xmlns:p15="http://schemas.microsoft.com/office/powerpoint/2012/main">
        <p15:guide id="1" orient="horz" pos="3125"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CC"/>
    <a:srgbClr val="99CCFF"/>
    <a:srgbClr val="FF0000"/>
    <a:srgbClr val="FF66FF"/>
    <a:srgbClr val="66FF66"/>
    <a:srgbClr val="FFFF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1" autoAdjust="0"/>
    <p:restoredTop sz="95214" autoAdjust="0"/>
  </p:normalViewPr>
  <p:slideViewPr>
    <p:cSldViewPr>
      <p:cViewPr varScale="1">
        <p:scale>
          <a:sx n="108" d="100"/>
          <a:sy n="108" d="100"/>
        </p:scale>
        <p:origin x="1728" y="102"/>
      </p:cViewPr>
      <p:guideLst>
        <p:guide orient="horz" pos="3974"/>
        <p:guide orient="horz" pos="482"/>
        <p:guide pos="5978"/>
        <p:guide pos="262"/>
        <p:guide pos="535"/>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p:scale>
          <a:sx n="110" d="100"/>
          <a:sy n="110" d="100"/>
        </p:scale>
        <p:origin x="2179" y="-1061"/>
      </p:cViewPr>
      <p:guideLst>
        <p:guide orient="horz" pos="3125"/>
        <p:guide pos="214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154CEBF-59F1-4B36-8D3F-8B784E6A2F50}"/>
              </a:ext>
            </a:extLst>
          </p:cNvPr>
          <p:cNvSpPr>
            <a:spLocks noGrp="1" noChangeArrowheads="1"/>
          </p:cNvSpPr>
          <p:nvPr>
            <p:ph type="hdr" sz="quarter"/>
          </p:nvPr>
        </p:nvSpPr>
        <p:spPr bwMode="auto">
          <a:xfrm>
            <a:off x="-3144" y="-17341"/>
            <a:ext cx="2949223" cy="513910"/>
          </a:xfrm>
          <a:prstGeom prst="rect">
            <a:avLst/>
          </a:prstGeom>
          <a:noFill/>
          <a:ln w="9525">
            <a:noFill/>
            <a:miter lim="800000"/>
            <a:headEnd/>
            <a:tailEnd/>
          </a:ln>
        </p:spPr>
        <p:txBody>
          <a:bodyPr vert="horz" wrap="square" lIns="18919" tIns="0" rIns="18919" bIns="0" numCol="1" anchor="t" anchorCtr="0" compatLnSpc="1">
            <a:prstTxWarp prst="textNoShape">
              <a:avLst/>
            </a:prstTxWarp>
          </a:bodyPr>
          <a:lstStyle>
            <a:lvl1pPr algn="l" defTabSz="1001392">
              <a:spcBef>
                <a:spcPct val="50000"/>
              </a:spcBef>
              <a:defRPr kumimoji="1" sz="1000" b="0" i="1">
                <a:latin typeface="Arial" charset="0"/>
                <a:ea typeface="굴림" charset="-127"/>
              </a:defRPr>
            </a:lvl1pPr>
          </a:lstStyle>
          <a:p>
            <a:pPr>
              <a:defRPr/>
            </a:pPr>
            <a:endParaRPr lang="en-US" altLang="ko-KR"/>
          </a:p>
        </p:txBody>
      </p:sp>
      <p:sp>
        <p:nvSpPr>
          <p:cNvPr id="4099" name="Rectangle 3">
            <a:extLst>
              <a:ext uri="{FF2B5EF4-FFF2-40B4-BE49-F238E27FC236}">
                <a16:creationId xmlns:a16="http://schemas.microsoft.com/office/drawing/2014/main" id="{5B6EDEA9-5D1E-4261-94D4-C718F65192F2}"/>
              </a:ext>
            </a:extLst>
          </p:cNvPr>
          <p:cNvSpPr>
            <a:spLocks noGrp="1" noChangeArrowheads="1"/>
          </p:cNvSpPr>
          <p:nvPr>
            <p:ph type="dt" sz="quarter" idx="1"/>
          </p:nvPr>
        </p:nvSpPr>
        <p:spPr bwMode="auto">
          <a:xfrm>
            <a:off x="3851597" y="-17341"/>
            <a:ext cx="2947651" cy="513910"/>
          </a:xfrm>
          <a:prstGeom prst="rect">
            <a:avLst/>
          </a:prstGeom>
          <a:noFill/>
          <a:ln w="9525">
            <a:noFill/>
            <a:miter lim="800000"/>
            <a:headEnd/>
            <a:tailEnd/>
          </a:ln>
        </p:spPr>
        <p:txBody>
          <a:bodyPr vert="horz" wrap="square" lIns="18919" tIns="0" rIns="18919" bIns="0" numCol="1" anchor="t" anchorCtr="0" compatLnSpc="1">
            <a:prstTxWarp prst="textNoShape">
              <a:avLst/>
            </a:prstTxWarp>
          </a:bodyPr>
          <a:lstStyle>
            <a:lvl1pPr algn="r" defTabSz="1001392">
              <a:spcBef>
                <a:spcPct val="50000"/>
              </a:spcBef>
              <a:defRPr kumimoji="1" sz="1000" b="0" i="1">
                <a:latin typeface="Arial" charset="0"/>
                <a:ea typeface="굴림" charset="-127"/>
              </a:defRPr>
            </a:lvl1pPr>
          </a:lstStyle>
          <a:p>
            <a:pPr>
              <a:defRPr/>
            </a:pPr>
            <a:endParaRPr lang="en-US" altLang="ko-KR"/>
          </a:p>
        </p:txBody>
      </p:sp>
      <p:sp>
        <p:nvSpPr>
          <p:cNvPr id="4100" name="Rectangle 4">
            <a:extLst>
              <a:ext uri="{FF2B5EF4-FFF2-40B4-BE49-F238E27FC236}">
                <a16:creationId xmlns:a16="http://schemas.microsoft.com/office/drawing/2014/main" id="{0F0B35E7-2207-46C3-B67A-C8DD504B5A6C}"/>
              </a:ext>
            </a:extLst>
          </p:cNvPr>
          <p:cNvSpPr>
            <a:spLocks noGrp="1" noChangeArrowheads="1"/>
          </p:cNvSpPr>
          <p:nvPr>
            <p:ph type="ftr" sz="quarter" idx="2"/>
          </p:nvPr>
        </p:nvSpPr>
        <p:spPr bwMode="auto">
          <a:xfrm>
            <a:off x="-3144" y="9430070"/>
            <a:ext cx="2949223" cy="513909"/>
          </a:xfrm>
          <a:prstGeom prst="rect">
            <a:avLst/>
          </a:prstGeom>
          <a:noFill/>
          <a:ln w="9525">
            <a:noFill/>
            <a:miter lim="800000"/>
            <a:headEnd/>
            <a:tailEnd/>
          </a:ln>
        </p:spPr>
        <p:txBody>
          <a:bodyPr vert="horz" wrap="square" lIns="18919" tIns="0" rIns="18919" bIns="0" numCol="1" anchor="b" anchorCtr="0" compatLnSpc="1">
            <a:prstTxWarp prst="textNoShape">
              <a:avLst/>
            </a:prstTxWarp>
          </a:bodyPr>
          <a:lstStyle>
            <a:lvl1pPr algn="l" defTabSz="1001392">
              <a:spcBef>
                <a:spcPct val="50000"/>
              </a:spcBef>
              <a:defRPr kumimoji="1" sz="1000" b="0" i="1">
                <a:latin typeface="Arial" charset="0"/>
                <a:ea typeface="굴림" charset="-127"/>
              </a:defRPr>
            </a:lvl1pPr>
          </a:lstStyle>
          <a:p>
            <a:pPr>
              <a:defRPr/>
            </a:pPr>
            <a:endParaRPr lang="en-US" altLang="ko-KR"/>
          </a:p>
        </p:txBody>
      </p:sp>
      <p:sp>
        <p:nvSpPr>
          <p:cNvPr id="4101" name="Rectangle 5">
            <a:extLst>
              <a:ext uri="{FF2B5EF4-FFF2-40B4-BE49-F238E27FC236}">
                <a16:creationId xmlns:a16="http://schemas.microsoft.com/office/drawing/2014/main" id="{E640EB0A-B185-42BD-9292-E4A16DCA3241}"/>
              </a:ext>
            </a:extLst>
          </p:cNvPr>
          <p:cNvSpPr>
            <a:spLocks noGrp="1" noChangeArrowheads="1"/>
          </p:cNvSpPr>
          <p:nvPr>
            <p:ph type="sldNum" sz="quarter" idx="3"/>
          </p:nvPr>
        </p:nvSpPr>
        <p:spPr bwMode="auto">
          <a:xfrm>
            <a:off x="3851597" y="9430070"/>
            <a:ext cx="2947651" cy="513909"/>
          </a:xfrm>
          <a:prstGeom prst="rect">
            <a:avLst/>
          </a:prstGeom>
          <a:noFill/>
          <a:ln w="9525">
            <a:noFill/>
            <a:miter lim="800000"/>
            <a:headEnd/>
            <a:tailEnd/>
          </a:ln>
        </p:spPr>
        <p:txBody>
          <a:bodyPr vert="horz" wrap="square" lIns="18919" tIns="0" rIns="18919" bIns="0" numCol="1" anchor="b" anchorCtr="0" compatLnSpc="1">
            <a:prstTxWarp prst="textNoShape">
              <a:avLst/>
            </a:prstTxWarp>
          </a:bodyPr>
          <a:lstStyle>
            <a:lvl1pPr algn="r" defTabSz="999898">
              <a:spcBef>
                <a:spcPct val="50000"/>
              </a:spcBef>
              <a:defRPr kumimoji="1" sz="1000" b="0" i="1" smtClean="0">
                <a:ea typeface="굴림" panose="020B0600000101010101" pitchFamily="50" charset="-127"/>
              </a:defRPr>
            </a:lvl1pPr>
          </a:lstStyle>
          <a:p>
            <a:pPr>
              <a:defRPr/>
            </a:pPr>
            <a:fld id="{9DF5CCD4-872F-4999-B933-624EF1209D77}" type="slidenum">
              <a:rPr lang="en-US" altLang="ko-KR"/>
              <a:pPr>
                <a:defRPr/>
              </a:pPr>
              <a:t>‹#›</a:t>
            </a:fld>
            <a:endParaRPr lang="en-US" altLang="ko-K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2581606-4667-47D1-9C4C-DBBA546345AD}"/>
              </a:ext>
            </a:extLst>
          </p:cNvPr>
          <p:cNvSpPr>
            <a:spLocks noGrp="1" noChangeArrowheads="1"/>
          </p:cNvSpPr>
          <p:nvPr>
            <p:ph type="hdr" sz="quarter"/>
          </p:nvPr>
        </p:nvSpPr>
        <p:spPr bwMode="auto">
          <a:xfrm>
            <a:off x="-3144" y="-17341"/>
            <a:ext cx="2949223" cy="513910"/>
          </a:xfrm>
          <a:prstGeom prst="rect">
            <a:avLst/>
          </a:prstGeom>
          <a:noFill/>
          <a:ln w="9525">
            <a:noFill/>
            <a:miter lim="800000"/>
            <a:headEnd/>
            <a:tailEnd/>
          </a:ln>
        </p:spPr>
        <p:txBody>
          <a:bodyPr vert="horz" wrap="square" lIns="18919" tIns="0" rIns="18919" bIns="0" numCol="1" anchor="t" anchorCtr="0" compatLnSpc="1">
            <a:prstTxWarp prst="textNoShape">
              <a:avLst/>
            </a:prstTxWarp>
          </a:bodyPr>
          <a:lstStyle>
            <a:lvl1pPr algn="l" defTabSz="1001392">
              <a:defRPr kumimoji="1" sz="1000" b="0" i="1">
                <a:latin typeface="Times New Roman" pitchFamily="18" charset="0"/>
                <a:ea typeface="굴림" charset="-127"/>
              </a:defRPr>
            </a:lvl1pPr>
          </a:lstStyle>
          <a:p>
            <a:pPr>
              <a:defRPr/>
            </a:pPr>
            <a:endParaRPr lang="en-US" altLang="ko-KR"/>
          </a:p>
        </p:txBody>
      </p:sp>
      <p:sp>
        <p:nvSpPr>
          <p:cNvPr id="2051" name="Rectangle 3">
            <a:extLst>
              <a:ext uri="{FF2B5EF4-FFF2-40B4-BE49-F238E27FC236}">
                <a16:creationId xmlns:a16="http://schemas.microsoft.com/office/drawing/2014/main" id="{2746E5E2-6B0B-47B7-BAFD-91CE536B4C22}"/>
              </a:ext>
            </a:extLst>
          </p:cNvPr>
          <p:cNvSpPr>
            <a:spLocks noGrp="1" noChangeArrowheads="1"/>
          </p:cNvSpPr>
          <p:nvPr>
            <p:ph type="dt" idx="1"/>
          </p:nvPr>
        </p:nvSpPr>
        <p:spPr bwMode="auto">
          <a:xfrm>
            <a:off x="3851597" y="-17341"/>
            <a:ext cx="2947651" cy="513910"/>
          </a:xfrm>
          <a:prstGeom prst="rect">
            <a:avLst/>
          </a:prstGeom>
          <a:noFill/>
          <a:ln w="9525">
            <a:noFill/>
            <a:miter lim="800000"/>
            <a:headEnd/>
            <a:tailEnd/>
          </a:ln>
        </p:spPr>
        <p:txBody>
          <a:bodyPr vert="horz" wrap="square" lIns="18919" tIns="0" rIns="18919" bIns="0" numCol="1" anchor="t" anchorCtr="0" compatLnSpc="1">
            <a:prstTxWarp prst="textNoShape">
              <a:avLst/>
            </a:prstTxWarp>
          </a:bodyPr>
          <a:lstStyle>
            <a:lvl1pPr algn="r" defTabSz="1001392">
              <a:defRPr kumimoji="1" sz="1000" b="0" i="1">
                <a:latin typeface="Times New Roman" pitchFamily="18" charset="0"/>
                <a:ea typeface="굴림" charset="-127"/>
              </a:defRPr>
            </a:lvl1pPr>
          </a:lstStyle>
          <a:p>
            <a:pPr>
              <a:defRPr/>
            </a:pPr>
            <a:endParaRPr lang="en-US" altLang="ko-KR"/>
          </a:p>
        </p:txBody>
      </p:sp>
      <p:sp>
        <p:nvSpPr>
          <p:cNvPr id="2052" name="Rectangle 4">
            <a:extLst>
              <a:ext uri="{FF2B5EF4-FFF2-40B4-BE49-F238E27FC236}">
                <a16:creationId xmlns:a16="http://schemas.microsoft.com/office/drawing/2014/main" id="{38E95F85-4CCD-4608-A964-B8B198199116}"/>
              </a:ext>
            </a:extLst>
          </p:cNvPr>
          <p:cNvSpPr>
            <a:spLocks noGrp="1" noChangeArrowheads="1"/>
          </p:cNvSpPr>
          <p:nvPr>
            <p:ph type="ftr" sz="quarter" idx="4"/>
          </p:nvPr>
        </p:nvSpPr>
        <p:spPr bwMode="auto">
          <a:xfrm>
            <a:off x="-3144" y="9430070"/>
            <a:ext cx="2949223" cy="513909"/>
          </a:xfrm>
          <a:prstGeom prst="rect">
            <a:avLst/>
          </a:prstGeom>
          <a:noFill/>
          <a:ln w="9525">
            <a:noFill/>
            <a:miter lim="800000"/>
            <a:headEnd/>
            <a:tailEnd/>
          </a:ln>
        </p:spPr>
        <p:txBody>
          <a:bodyPr vert="horz" wrap="square" lIns="18919" tIns="0" rIns="18919" bIns="0" numCol="1" anchor="b" anchorCtr="0" compatLnSpc="1">
            <a:prstTxWarp prst="textNoShape">
              <a:avLst/>
            </a:prstTxWarp>
          </a:bodyPr>
          <a:lstStyle>
            <a:lvl1pPr algn="l" defTabSz="1001392">
              <a:defRPr kumimoji="1" sz="1000" b="0" i="1">
                <a:latin typeface="Times New Roman" pitchFamily="18" charset="0"/>
                <a:ea typeface="굴림" charset="-127"/>
              </a:defRPr>
            </a:lvl1pPr>
          </a:lstStyle>
          <a:p>
            <a:pPr>
              <a:defRPr/>
            </a:pPr>
            <a:endParaRPr lang="en-US" altLang="ko-KR" dirty="0"/>
          </a:p>
        </p:txBody>
      </p:sp>
      <p:sp>
        <p:nvSpPr>
          <p:cNvPr id="2053" name="Rectangle 5">
            <a:extLst>
              <a:ext uri="{FF2B5EF4-FFF2-40B4-BE49-F238E27FC236}">
                <a16:creationId xmlns:a16="http://schemas.microsoft.com/office/drawing/2014/main" id="{FEBC9215-DA31-4495-8A04-67B1B068022A}"/>
              </a:ext>
            </a:extLst>
          </p:cNvPr>
          <p:cNvSpPr>
            <a:spLocks noGrp="1" noChangeArrowheads="1"/>
          </p:cNvSpPr>
          <p:nvPr>
            <p:ph type="sldNum" sz="quarter" idx="5"/>
          </p:nvPr>
        </p:nvSpPr>
        <p:spPr bwMode="auto">
          <a:xfrm>
            <a:off x="3851597" y="9430070"/>
            <a:ext cx="2947651" cy="513909"/>
          </a:xfrm>
          <a:prstGeom prst="rect">
            <a:avLst/>
          </a:prstGeom>
          <a:noFill/>
          <a:ln w="9525">
            <a:noFill/>
            <a:miter lim="800000"/>
            <a:headEnd/>
            <a:tailEnd/>
          </a:ln>
        </p:spPr>
        <p:txBody>
          <a:bodyPr vert="horz" wrap="square" lIns="18919" tIns="0" rIns="18919" bIns="0" numCol="1" anchor="b" anchorCtr="0" compatLnSpc="1">
            <a:prstTxWarp prst="textNoShape">
              <a:avLst/>
            </a:prstTxWarp>
          </a:bodyPr>
          <a:lstStyle>
            <a:lvl1pPr algn="r" defTabSz="999898">
              <a:defRPr kumimoji="1" sz="1000" b="0" i="1" smtClean="0">
                <a:latin typeface="Times New Roman" panose="02020603050405020304" pitchFamily="18" charset="0"/>
                <a:ea typeface="굴림" panose="020B0600000101010101" pitchFamily="50" charset="-127"/>
              </a:defRPr>
            </a:lvl1pPr>
          </a:lstStyle>
          <a:p>
            <a:pPr>
              <a:defRPr/>
            </a:pPr>
            <a:fld id="{6F2A7F67-0D73-43B2-909B-F4ACD1ECA873}" type="slidenum">
              <a:rPr lang="en-US" altLang="ko-KR"/>
              <a:pPr>
                <a:defRPr/>
              </a:pPr>
              <a:t>‹#›</a:t>
            </a:fld>
            <a:endParaRPr lang="en-US" altLang="ko-KR"/>
          </a:p>
        </p:txBody>
      </p:sp>
      <p:sp>
        <p:nvSpPr>
          <p:cNvPr id="2054" name="Rectangle 6">
            <a:extLst>
              <a:ext uri="{FF2B5EF4-FFF2-40B4-BE49-F238E27FC236}">
                <a16:creationId xmlns:a16="http://schemas.microsoft.com/office/drawing/2014/main" id="{2970E599-020E-4E28-9658-F5B107451A50}"/>
              </a:ext>
            </a:extLst>
          </p:cNvPr>
          <p:cNvSpPr>
            <a:spLocks noGrp="1" noChangeArrowheads="1"/>
          </p:cNvSpPr>
          <p:nvPr>
            <p:ph type="body" sz="quarter" idx="3"/>
          </p:nvPr>
        </p:nvSpPr>
        <p:spPr bwMode="auto">
          <a:xfrm>
            <a:off x="907091" y="4719764"/>
            <a:ext cx="4981922" cy="4459657"/>
          </a:xfrm>
          <a:prstGeom prst="rect">
            <a:avLst/>
          </a:prstGeom>
          <a:noFill/>
          <a:ln w="9525">
            <a:noFill/>
            <a:miter lim="800000"/>
            <a:headEnd/>
            <a:tailEnd/>
          </a:ln>
        </p:spPr>
        <p:txBody>
          <a:bodyPr vert="horz" wrap="square" lIns="96163" tIns="48869" rIns="96163" bIns="48869"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3079" name="Rectangle 7">
            <a:extLst>
              <a:ext uri="{FF2B5EF4-FFF2-40B4-BE49-F238E27FC236}">
                <a16:creationId xmlns:a16="http://schemas.microsoft.com/office/drawing/2014/main" id="{D2BCC61A-C50B-44D7-A4CD-74BAA55E08CE}"/>
              </a:ext>
            </a:extLst>
          </p:cNvPr>
          <p:cNvSpPr>
            <a:spLocks noGrp="1" noRot="1" noChangeAspect="1" noChangeArrowheads="1" noTextEdit="1"/>
          </p:cNvSpPr>
          <p:nvPr>
            <p:ph type="sldImg" idx="2"/>
          </p:nvPr>
        </p:nvSpPr>
        <p:spPr bwMode="auto">
          <a:xfrm>
            <a:off x="728663" y="763588"/>
            <a:ext cx="5340350" cy="36988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559245050"/>
      </p:ext>
    </p:extLst>
  </p:cSld>
  <p:clrMap bg1="lt1" tx1="dk1" bg2="lt2" tx2="dk2" accent1="accent1" accent2="accent2" accent3="accent3" accent4="accent4" accent5="accent5" accent6="accent6" hlink="hlink" folHlink="folHlink"/>
  <p:notesStyle>
    <a:lvl1pPr algn="l" defTabSz="1009650" rtl="0" eaLnBrk="0" fontAlgn="base" hangingPunct="0">
      <a:spcBef>
        <a:spcPct val="30000"/>
      </a:spcBef>
      <a:spcAft>
        <a:spcPct val="0"/>
      </a:spcAft>
      <a:defRPr kumimoji="1" sz="1200" kern="1200">
        <a:solidFill>
          <a:schemeClr val="tx1"/>
        </a:solidFill>
        <a:latin typeface="Arial" pitchFamily="34" charset="0"/>
        <a:ea typeface="굴림" pitchFamily="50" charset="-127"/>
        <a:cs typeface="+mn-cs"/>
      </a:defRPr>
    </a:lvl1pPr>
    <a:lvl2pPr marL="479425" algn="l" defTabSz="1009650" rtl="0" eaLnBrk="0" fontAlgn="base" hangingPunct="0">
      <a:spcBef>
        <a:spcPct val="30000"/>
      </a:spcBef>
      <a:spcAft>
        <a:spcPct val="0"/>
      </a:spcAft>
      <a:defRPr kumimoji="1" sz="1200" kern="1200">
        <a:solidFill>
          <a:schemeClr val="tx1"/>
        </a:solidFill>
        <a:latin typeface="Arial" pitchFamily="34" charset="0"/>
        <a:ea typeface="굴림" pitchFamily="50" charset="-127"/>
        <a:cs typeface="+mn-cs"/>
      </a:defRPr>
    </a:lvl2pPr>
    <a:lvl3pPr marL="962025" algn="l" defTabSz="1009650" rtl="0" eaLnBrk="0" fontAlgn="base" hangingPunct="0">
      <a:spcBef>
        <a:spcPct val="30000"/>
      </a:spcBef>
      <a:spcAft>
        <a:spcPct val="0"/>
      </a:spcAft>
      <a:defRPr kumimoji="1" sz="1200" kern="1200">
        <a:solidFill>
          <a:schemeClr val="tx1"/>
        </a:solidFill>
        <a:latin typeface="Arial" pitchFamily="34" charset="0"/>
        <a:ea typeface="굴림" pitchFamily="50" charset="-127"/>
        <a:cs typeface="+mn-cs"/>
      </a:defRPr>
    </a:lvl3pPr>
    <a:lvl4pPr marL="1438275" algn="l" defTabSz="1009650" rtl="0" eaLnBrk="0" fontAlgn="base" hangingPunct="0">
      <a:spcBef>
        <a:spcPct val="30000"/>
      </a:spcBef>
      <a:spcAft>
        <a:spcPct val="0"/>
      </a:spcAft>
      <a:defRPr kumimoji="1" sz="1200" kern="1200">
        <a:solidFill>
          <a:schemeClr val="tx1"/>
        </a:solidFill>
        <a:latin typeface="Arial" pitchFamily="34" charset="0"/>
        <a:ea typeface="굴림" pitchFamily="50" charset="-127"/>
        <a:cs typeface="+mn-cs"/>
      </a:defRPr>
    </a:lvl4pPr>
    <a:lvl5pPr marL="1920875" algn="l" defTabSz="1009650" rtl="0" eaLnBrk="0" fontAlgn="base" hangingPunct="0">
      <a:spcBef>
        <a:spcPct val="30000"/>
      </a:spcBef>
      <a:spcAft>
        <a:spcPct val="0"/>
      </a:spcAft>
      <a:defRPr kumimoji="1" sz="1200" kern="1200">
        <a:solidFill>
          <a:schemeClr val="tx1"/>
        </a:solidFill>
        <a:latin typeface="Arial" pitchFamily="34" charset="0"/>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3702A-E7F3-450D-B957-435D12F461FA}" type="slidenum">
              <a:rPr lang="ko-KR" altLang="en-US" smtClean="0"/>
              <a:t>19</a:t>
            </a:fld>
            <a:endParaRPr lang="ko-KR" altLang="en-US"/>
          </a:p>
        </p:txBody>
      </p:sp>
    </p:spTree>
    <p:extLst>
      <p:ext uri="{BB962C8B-B14F-4D97-AF65-F5344CB8AC3E}">
        <p14:creationId xmlns:p14="http://schemas.microsoft.com/office/powerpoint/2010/main" val="3136936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3702A-E7F3-450D-B957-435D12F461FA}" type="slidenum">
              <a:rPr lang="ko-KR" altLang="en-US" smtClean="0"/>
              <a:t>20</a:t>
            </a:fld>
            <a:endParaRPr lang="ko-KR" altLang="en-US"/>
          </a:p>
        </p:txBody>
      </p:sp>
    </p:spTree>
    <p:extLst>
      <p:ext uri="{BB962C8B-B14F-4D97-AF65-F5344CB8AC3E}">
        <p14:creationId xmlns:p14="http://schemas.microsoft.com/office/powerpoint/2010/main" val="154364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3702A-E7F3-450D-B957-435D12F461FA}" type="slidenum">
              <a:rPr lang="ko-KR" altLang="en-US" smtClean="0"/>
              <a:t>21</a:t>
            </a:fld>
            <a:endParaRPr lang="ko-KR" altLang="en-US"/>
          </a:p>
        </p:txBody>
      </p:sp>
    </p:spTree>
    <p:extLst>
      <p:ext uri="{BB962C8B-B14F-4D97-AF65-F5344CB8AC3E}">
        <p14:creationId xmlns:p14="http://schemas.microsoft.com/office/powerpoint/2010/main" val="283311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41D8E95D-E3FE-498A-922C-0C985EBB94D4}"/>
              </a:ext>
            </a:extLst>
          </p:cNvPr>
          <p:cNvSpPr txBox="1">
            <a:spLocks noGrp="1" noChangeArrowheads="1"/>
          </p:cNvSpPr>
          <p:nvPr/>
        </p:nvSpPr>
        <p:spPr bwMode="auto">
          <a:xfrm>
            <a:off x="3851597" y="9430070"/>
            <a:ext cx="2946078" cy="496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2" rIns="92360" bIns="46182" anchor="b"/>
          <a:lstStyle>
            <a:lvl1pPr defTabSz="931863">
              <a:defRPr sz="1400" b="1">
                <a:solidFill>
                  <a:schemeClr val="tx1"/>
                </a:solidFill>
                <a:latin typeface="Arial" panose="020B0604020202020204" pitchFamily="34" charset="0"/>
                <a:ea typeface="돋움체" panose="020B0609000101010101" pitchFamily="49" charset="-127"/>
              </a:defRPr>
            </a:lvl1pPr>
            <a:lvl2pPr marL="742950" indent="-285750" defTabSz="931863">
              <a:defRPr sz="1400" b="1">
                <a:solidFill>
                  <a:schemeClr val="tx1"/>
                </a:solidFill>
                <a:latin typeface="Arial" panose="020B0604020202020204" pitchFamily="34" charset="0"/>
                <a:ea typeface="돋움체" panose="020B0609000101010101" pitchFamily="49" charset="-127"/>
              </a:defRPr>
            </a:lvl2pPr>
            <a:lvl3pPr marL="1143000" indent="-228600" defTabSz="931863">
              <a:defRPr sz="1400" b="1">
                <a:solidFill>
                  <a:schemeClr val="tx1"/>
                </a:solidFill>
                <a:latin typeface="Arial" panose="020B0604020202020204" pitchFamily="34" charset="0"/>
                <a:ea typeface="돋움체" panose="020B0609000101010101" pitchFamily="49" charset="-127"/>
              </a:defRPr>
            </a:lvl3pPr>
            <a:lvl4pPr marL="1600200" indent="-228600" defTabSz="931863">
              <a:defRPr sz="1400" b="1">
                <a:solidFill>
                  <a:schemeClr val="tx1"/>
                </a:solidFill>
                <a:latin typeface="Arial" panose="020B0604020202020204" pitchFamily="34" charset="0"/>
                <a:ea typeface="돋움체" panose="020B0609000101010101" pitchFamily="49" charset="-127"/>
              </a:defRPr>
            </a:lvl4pPr>
            <a:lvl5pPr marL="2057400" indent="-228600" defTabSz="931863">
              <a:defRPr sz="1400" b="1">
                <a:solidFill>
                  <a:schemeClr val="tx1"/>
                </a:solidFill>
                <a:latin typeface="Arial" panose="020B0604020202020204" pitchFamily="34" charset="0"/>
                <a:ea typeface="돋움체" panose="020B0609000101010101" pitchFamily="49" charset="-127"/>
              </a:defRPr>
            </a:lvl5pPr>
            <a:lvl6pPr marL="2514600" indent="-228600" defTabSz="931863"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931863"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931863"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931863"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eaLnBrk="1" latinLnBrk="1" hangingPunct="1"/>
            <a:fld id="{C97C85E9-6A67-4D91-BFC0-ECBC90B8A90A}" type="slidenum">
              <a:rPr kumimoji="1" lang="en-US" altLang="ko-KR" sz="1200">
                <a:solidFill>
                  <a:schemeClr val="tx2"/>
                </a:solidFill>
                <a:ea typeface="HY헤드라인M" panose="02030600000101010101" pitchFamily="18" charset="-127"/>
              </a:rPr>
              <a:pPr algn="r" eaLnBrk="1" latinLnBrk="1" hangingPunct="1"/>
              <a:t>57</a:t>
            </a:fld>
            <a:endParaRPr kumimoji="1" lang="en-US" altLang="ko-KR" sz="1200">
              <a:solidFill>
                <a:schemeClr val="tx2"/>
              </a:solidFill>
              <a:ea typeface="HY헤드라인M" panose="02030600000101010101" pitchFamily="18" charset="-127"/>
            </a:endParaRPr>
          </a:p>
        </p:txBody>
      </p:sp>
      <p:sp>
        <p:nvSpPr>
          <p:cNvPr id="54275" name="Rectangle 2">
            <a:extLst>
              <a:ext uri="{FF2B5EF4-FFF2-40B4-BE49-F238E27FC236}">
                <a16:creationId xmlns:a16="http://schemas.microsoft.com/office/drawing/2014/main" id="{414611C4-F4B6-4FF0-9603-5257E7D08EE0}"/>
              </a:ext>
            </a:extLst>
          </p:cNvPr>
          <p:cNvSpPr>
            <a:spLocks noGrp="1" noRot="1" noChangeAspect="1" noChangeArrowheads="1" noTextEdit="1"/>
          </p:cNvSpPr>
          <p:nvPr>
            <p:ph type="sldImg"/>
          </p:nvPr>
        </p:nvSpPr>
        <p:spPr>
          <a:xfrm>
            <a:off x="719138" y="747713"/>
            <a:ext cx="5367337" cy="3717925"/>
          </a:xfrm>
          <a:ln/>
        </p:spPr>
      </p:sp>
      <p:sp>
        <p:nvSpPr>
          <p:cNvPr id="54276" name="Rectangle 3">
            <a:extLst>
              <a:ext uri="{FF2B5EF4-FFF2-40B4-BE49-F238E27FC236}">
                <a16:creationId xmlns:a16="http://schemas.microsoft.com/office/drawing/2014/main" id="{DC49547E-8BF0-43D0-969E-A304C13D7F89}"/>
              </a:ext>
            </a:extLst>
          </p:cNvPr>
          <p:cNvSpPr>
            <a:spLocks noGrp="1" noChangeArrowheads="1"/>
          </p:cNvSpPr>
          <p:nvPr>
            <p:ph type="body" idx="1"/>
          </p:nvPr>
        </p:nvSpPr>
        <p:spPr>
          <a:xfrm>
            <a:off x="908663" y="4713459"/>
            <a:ext cx="4980350" cy="447384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60" tIns="46182" rIns="92360" bIns="46182"/>
          <a:lstStyle/>
          <a:p>
            <a:pPr defTabSz="881799" eaLnBrk="1" hangingPunct="1"/>
            <a:endParaRPr lang="ko-KR" altLang="ko-KR"/>
          </a:p>
        </p:txBody>
      </p:sp>
    </p:spTree>
    <p:extLst>
      <p:ext uri="{BB962C8B-B14F-4D97-AF65-F5344CB8AC3E}">
        <p14:creationId xmlns:p14="http://schemas.microsoft.com/office/powerpoint/2010/main" val="266165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901E33-72FE-440C-A016-E82CAAC8F4AC}"/>
              </a:ext>
            </a:extLst>
          </p:cNvPr>
          <p:cNvSpPr>
            <a:spLocks noChangeArrowheads="1"/>
          </p:cNvSpPr>
          <p:nvPr/>
        </p:nvSpPr>
        <p:spPr bwMode="auto">
          <a:xfrm>
            <a:off x="0" y="3048000"/>
            <a:ext cx="9906000" cy="690563"/>
          </a:xfrm>
          <a:prstGeom prst="rect">
            <a:avLst/>
          </a:prstGeom>
          <a:solidFill>
            <a:schemeClr val="bg1"/>
          </a:solidFill>
          <a:ln>
            <a:noFill/>
          </a:ln>
        </p:spPr>
        <p:txBody>
          <a:bodyPr wrap="none" anchor="ctr"/>
          <a:lstStyle>
            <a:lvl1pPr algn="ctr">
              <a:defRPr sz="1400" b="1">
                <a:solidFill>
                  <a:schemeClr val="tx1"/>
                </a:solidFill>
                <a:latin typeface="Arial" panose="020B0604020202020204" pitchFamily="34" charset="0"/>
                <a:ea typeface="돋움체" panose="020B0609000101010101" pitchFamily="49" charset="-127"/>
              </a:defRPr>
            </a:lvl1pPr>
            <a:lvl2pPr marL="742950" indent="-285750" algn="ctr">
              <a:defRPr sz="1400" b="1">
                <a:solidFill>
                  <a:schemeClr val="tx1"/>
                </a:solidFill>
                <a:latin typeface="Arial" panose="020B0604020202020204" pitchFamily="34" charset="0"/>
                <a:ea typeface="돋움체" panose="020B0609000101010101" pitchFamily="49" charset="-127"/>
              </a:defRPr>
            </a:lvl2pPr>
            <a:lvl3pPr marL="1143000" indent="-228600" algn="ctr">
              <a:defRPr sz="1400" b="1">
                <a:solidFill>
                  <a:schemeClr val="tx1"/>
                </a:solidFill>
                <a:latin typeface="Arial" panose="020B0604020202020204" pitchFamily="34" charset="0"/>
                <a:ea typeface="돋움체" panose="020B0609000101010101" pitchFamily="49" charset="-127"/>
              </a:defRPr>
            </a:lvl3pPr>
            <a:lvl4pPr marL="1600200" indent="-228600" algn="ctr">
              <a:defRPr sz="1400" b="1">
                <a:solidFill>
                  <a:schemeClr val="tx1"/>
                </a:solidFill>
                <a:latin typeface="Arial" panose="020B0604020202020204" pitchFamily="34" charset="0"/>
                <a:ea typeface="돋움체" panose="020B0609000101010101" pitchFamily="49" charset="-127"/>
              </a:defRPr>
            </a:lvl4pPr>
            <a:lvl5pPr marL="2057400" indent="-228600" algn="ctr">
              <a:defRPr sz="1400" b="1">
                <a:solidFill>
                  <a:schemeClr val="tx1"/>
                </a:solidFill>
                <a:latin typeface="Arial" panose="020B0604020202020204" pitchFamily="34" charset="0"/>
                <a:ea typeface="돋움체" panose="020B0609000101010101" pitchFamily="49" charset="-127"/>
              </a:defRPr>
            </a:lvl5pPr>
            <a:lvl6pPr marL="25146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defRPr/>
            </a:pPr>
            <a:endParaRPr lang="ko-KR" altLang="ko-KR" sz="2400" b="0">
              <a:latin typeface="Times New Roman" panose="02020603050405020304" pitchFamily="18" charset="0"/>
              <a:ea typeface="굴림" panose="020B0600000101010101" pitchFamily="50" charset="-127"/>
            </a:endParaRPr>
          </a:p>
        </p:txBody>
      </p:sp>
      <p:sp>
        <p:nvSpPr>
          <p:cNvPr id="3" name="Rectangle 5">
            <a:extLst>
              <a:ext uri="{FF2B5EF4-FFF2-40B4-BE49-F238E27FC236}">
                <a16:creationId xmlns:a16="http://schemas.microsoft.com/office/drawing/2014/main" id="{E26EB51F-3A23-400D-96EF-4E5A61120131}"/>
              </a:ext>
            </a:extLst>
          </p:cNvPr>
          <p:cNvSpPr>
            <a:spLocks noChangeArrowheads="1"/>
          </p:cNvSpPr>
          <p:nvPr/>
        </p:nvSpPr>
        <p:spPr bwMode="auto">
          <a:xfrm>
            <a:off x="0" y="3738563"/>
            <a:ext cx="9906000" cy="3175000"/>
          </a:xfrm>
          <a:prstGeom prst="rect">
            <a:avLst/>
          </a:prstGeom>
          <a:solidFill>
            <a:srgbClr val="001358"/>
          </a:solidFill>
          <a:ln>
            <a:noFill/>
          </a:ln>
        </p:spPr>
        <p:txBody>
          <a:bodyPr wrap="none" anchor="ctr"/>
          <a:lstStyle>
            <a:lvl1pPr algn="ctr">
              <a:defRPr sz="1400" b="1">
                <a:solidFill>
                  <a:schemeClr val="tx1"/>
                </a:solidFill>
                <a:latin typeface="Arial" panose="020B0604020202020204" pitchFamily="34" charset="0"/>
                <a:ea typeface="돋움체" panose="020B0609000101010101" pitchFamily="49" charset="-127"/>
              </a:defRPr>
            </a:lvl1pPr>
            <a:lvl2pPr marL="742950" indent="-285750" algn="ctr">
              <a:defRPr sz="1400" b="1">
                <a:solidFill>
                  <a:schemeClr val="tx1"/>
                </a:solidFill>
                <a:latin typeface="Arial" panose="020B0604020202020204" pitchFamily="34" charset="0"/>
                <a:ea typeface="돋움체" panose="020B0609000101010101" pitchFamily="49" charset="-127"/>
              </a:defRPr>
            </a:lvl2pPr>
            <a:lvl3pPr marL="1143000" indent="-228600" algn="ctr">
              <a:defRPr sz="1400" b="1">
                <a:solidFill>
                  <a:schemeClr val="tx1"/>
                </a:solidFill>
                <a:latin typeface="Arial" panose="020B0604020202020204" pitchFamily="34" charset="0"/>
                <a:ea typeface="돋움체" panose="020B0609000101010101" pitchFamily="49" charset="-127"/>
              </a:defRPr>
            </a:lvl3pPr>
            <a:lvl4pPr marL="1600200" indent="-228600" algn="ctr">
              <a:defRPr sz="1400" b="1">
                <a:solidFill>
                  <a:schemeClr val="tx1"/>
                </a:solidFill>
                <a:latin typeface="Arial" panose="020B0604020202020204" pitchFamily="34" charset="0"/>
                <a:ea typeface="돋움체" panose="020B0609000101010101" pitchFamily="49" charset="-127"/>
              </a:defRPr>
            </a:lvl4pPr>
            <a:lvl5pPr marL="2057400" indent="-228600" algn="ctr">
              <a:defRPr sz="1400" b="1">
                <a:solidFill>
                  <a:schemeClr val="tx1"/>
                </a:solidFill>
                <a:latin typeface="Arial" panose="020B0604020202020204" pitchFamily="34" charset="0"/>
                <a:ea typeface="돋움체" panose="020B0609000101010101" pitchFamily="49" charset="-127"/>
              </a:defRPr>
            </a:lvl5pPr>
            <a:lvl6pPr marL="25146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defRPr/>
            </a:pPr>
            <a:endParaRPr lang="ko-KR" altLang="ko-KR" sz="2400">
              <a:latin typeface="Times New Roman" panose="02020603050405020304" pitchFamily="18" charset="0"/>
              <a:ea typeface="굴림" panose="020B0600000101010101" pitchFamily="50" charset="-127"/>
            </a:endParaRPr>
          </a:p>
        </p:txBody>
      </p:sp>
      <p:sp>
        <p:nvSpPr>
          <p:cNvPr id="4" name="Rectangle 7">
            <a:extLst>
              <a:ext uri="{FF2B5EF4-FFF2-40B4-BE49-F238E27FC236}">
                <a16:creationId xmlns:a16="http://schemas.microsoft.com/office/drawing/2014/main" id="{CD79216D-9B25-4C23-8825-F1A950E4A81B}"/>
              </a:ext>
            </a:extLst>
          </p:cNvPr>
          <p:cNvSpPr>
            <a:spLocks noChangeArrowheads="1"/>
          </p:cNvSpPr>
          <p:nvPr/>
        </p:nvSpPr>
        <p:spPr bwMode="auto">
          <a:xfrm>
            <a:off x="0" y="3657600"/>
            <a:ext cx="9906000" cy="95250"/>
          </a:xfrm>
          <a:prstGeom prst="rect">
            <a:avLst/>
          </a:prstGeom>
          <a:solidFill>
            <a:srgbClr val="969696"/>
          </a:solidFill>
          <a:ln>
            <a:noFill/>
          </a:ln>
        </p:spPr>
        <p:txBody>
          <a:bodyPr wrap="none" anchor="ctr"/>
          <a:lstStyle>
            <a:lvl1pPr algn="ctr">
              <a:defRPr sz="1400" b="1">
                <a:solidFill>
                  <a:schemeClr val="tx1"/>
                </a:solidFill>
                <a:latin typeface="Arial" panose="020B0604020202020204" pitchFamily="34" charset="0"/>
                <a:ea typeface="돋움체" panose="020B0609000101010101" pitchFamily="49" charset="-127"/>
              </a:defRPr>
            </a:lvl1pPr>
            <a:lvl2pPr marL="742950" indent="-285750" algn="ctr">
              <a:defRPr sz="1400" b="1">
                <a:solidFill>
                  <a:schemeClr val="tx1"/>
                </a:solidFill>
                <a:latin typeface="Arial" panose="020B0604020202020204" pitchFamily="34" charset="0"/>
                <a:ea typeface="돋움체" panose="020B0609000101010101" pitchFamily="49" charset="-127"/>
              </a:defRPr>
            </a:lvl2pPr>
            <a:lvl3pPr marL="1143000" indent="-228600" algn="ctr">
              <a:defRPr sz="1400" b="1">
                <a:solidFill>
                  <a:schemeClr val="tx1"/>
                </a:solidFill>
                <a:latin typeface="Arial" panose="020B0604020202020204" pitchFamily="34" charset="0"/>
                <a:ea typeface="돋움체" panose="020B0609000101010101" pitchFamily="49" charset="-127"/>
              </a:defRPr>
            </a:lvl3pPr>
            <a:lvl4pPr marL="1600200" indent="-228600" algn="ctr">
              <a:defRPr sz="1400" b="1">
                <a:solidFill>
                  <a:schemeClr val="tx1"/>
                </a:solidFill>
                <a:latin typeface="Arial" panose="020B0604020202020204" pitchFamily="34" charset="0"/>
                <a:ea typeface="돋움체" panose="020B0609000101010101" pitchFamily="49" charset="-127"/>
              </a:defRPr>
            </a:lvl4pPr>
            <a:lvl5pPr marL="2057400" indent="-228600" algn="ctr">
              <a:defRPr sz="1400" b="1">
                <a:solidFill>
                  <a:schemeClr val="tx1"/>
                </a:solidFill>
                <a:latin typeface="Arial" panose="020B0604020202020204" pitchFamily="34" charset="0"/>
                <a:ea typeface="돋움체" panose="020B0609000101010101" pitchFamily="49" charset="-127"/>
              </a:defRPr>
            </a:lvl5pPr>
            <a:lvl6pPr marL="25146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defRPr/>
            </a:pPr>
            <a:endParaRPr kumimoji="1" lang="ko-KR" altLang="en-US" sz="1200"/>
          </a:p>
        </p:txBody>
      </p:sp>
      <p:sp>
        <p:nvSpPr>
          <p:cNvPr id="6" name="Line 14">
            <a:extLst>
              <a:ext uri="{FF2B5EF4-FFF2-40B4-BE49-F238E27FC236}">
                <a16:creationId xmlns:a16="http://schemas.microsoft.com/office/drawing/2014/main" id="{09F62724-909D-4D5E-8852-D0F9F89CE53B}"/>
              </a:ext>
            </a:extLst>
          </p:cNvPr>
          <p:cNvSpPr>
            <a:spLocks noChangeShapeType="1"/>
          </p:cNvSpPr>
          <p:nvPr/>
        </p:nvSpPr>
        <p:spPr bwMode="auto">
          <a:xfrm>
            <a:off x="727075" y="2708275"/>
            <a:ext cx="842645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ko-KR" altLang="en-US"/>
          </a:p>
        </p:txBody>
      </p:sp>
      <p:sp>
        <p:nvSpPr>
          <p:cNvPr id="7" name="Rectangle 2">
            <a:extLst>
              <a:ext uri="{FF2B5EF4-FFF2-40B4-BE49-F238E27FC236}">
                <a16:creationId xmlns:a16="http://schemas.microsoft.com/office/drawing/2014/main" id="{9CFC4F52-85C6-48CF-AF17-6A767B5A133A}"/>
              </a:ext>
            </a:extLst>
          </p:cNvPr>
          <p:cNvSpPr>
            <a:spLocks noChangeArrowheads="1"/>
          </p:cNvSpPr>
          <p:nvPr/>
        </p:nvSpPr>
        <p:spPr bwMode="auto">
          <a:xfrm>
            <a:off x="344488" y="6165304"/>
            <a:ext cx="9217025" cy="693010"/>
          </a:xfrm>
          <a:prstGeom prst="rect">
            <a:avLst/>
          </a:prstGeom>
          <a:noFill/>
          <a:ln>
            <a:noFill/>
          </a:ln>
        </p:spPr>
        <p:txBody>
          <a:bodyPr lIns="90488" tIns="44450" rIns="90488" bIns="44450">
            <a:spAutoFit/>
          </a:bodyPr>
          <a:lstStyle>
            <a:lvl1pPr algn="ctr">
              <a:defRPr sz="1400" b="1">
                <a:solidFill>
                  <a:schemeClr val="tx1"/>
                </a:solidFill>
                <a:latin typeface="Arial" panose="020B0604020202020204" pitchFamily="34" charset="0"/>
                <a:ea typeface="돋움체" panose="020B0609000101010101" pitchFamily="49" charset="-127"/>
              </a:defRPr>
            </a:lvl1pPr>
            <a:lvl2pPr marL="742950" indent="-285750" algn="ctr">
              <a:defRPr sz="1400" b="1">
                <a:solidFill>
                  <a:schemeClr val="tx1"/>
                </a:solidFill>
                <a:latin typeface="Arial" panose="020B0604020202020204" pitchFamily="34" charset="0"/>
                <a:ea typeface="돋움체" panose="020B0609000101010101" pitchFamily="49" charset="-127"/>
              </a:defRPr>
            </a:lvl2pPr>
            <a:lvl3pPr marL="1143000" indent="-228600" algn="ctr">
              <a:defRPr sz="1400" b="1">
                <a:solidFill>
                  <a:schemeClr val="tx1"/>
                </a:solidFill>
                <a:latin typeface="Arial" panose="020B0604020202020204" pitchFamily="34" charset="0"/>
                <a:ea typeface="돋움체" panose="020B0609000101010101" pitchFamily="49" charset="-127"/>
              </a:defRPr>
            </a:lvl3pPr>
            <a:lvl4pPr marL="1600200" indent="-228600" algn="ctr">
              <a:defRPr sz="1400" b="1">
                <a:solidFill>
                  <a:schemeClr val="tx1"/>
                </a:solidFill>
                <a:latin typeface="Arial" panose="020B0604020202020204" pitchFamily="34" charset="0"/>
                <a:ea typeface="돋움체" panose="020B0609000101010101" pitchFamily="49" charset="-127"/>
              </a:defRPr>
            </a:lvl4pPr>
            <a:lvl5pPr marL="2057400" indent="-228600" algn="ctr">
              <a:defRPr sz="1400" b="1">
                <a:solidFill>
                  <a:schemeClr val="tx1"/>
                </a:solidFill>
                <a:latin typeface="Arial" panose="020B0604020202020204" pitchFamily="34" charset="0"/>
                <a:ea typeface="돋움체" panose="020B0609000101010101" pitchFamily="49" charset="-127"/>
              </a:defRPr>
            </a:lvl5pPr>
            <a:lvl6pPr marL="25146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latinLnBrk="1">
              <a:spcBef>
                <a:spcPct val="15000"/>
              </a:spcBef>
              <a:spcAft>
                <a:spcPct val="15000"/>
              </a:spcAft>
              <a:defRPr/>
            </a:pPr>
            <a:r>
              <a:rPr kumimoji="1" lang="en-US" altLang="ko-KR" sz="800" dirty="0">
                <a:solidFill>
                  <a:schemeClr val="bg1"/>
                </a:solidFill>
                <a:latin typeface="Tahoma" panose="020B0604030504040204" pitchFamily="34" charset="0"/>
                <a:ea typeface="돋움" panose="020B0600000101010101" pitchFamily="50" charset="-127"/>
                <a:cs typeface="Arial" panose="020B0604020202020204" pitchFamily="34" charset="0"/>
              </a:rPr>
              <a:t>NOTICE: </a:t>
            </a:r>
            <a:r>
              <a:rPr kumimoji="1" lang="en-US" altLang="ko-KR" sz="800" i="1" u="sng" dirty="0">
                <a:solidFill>
                  <a:schemeClr val="bg1"/>
                </a:solidFill>
                <a:latin typeface="Tahoma" panose="020B0604030504040204" pitchFamily="34" charset="0"/>
                <a:ea typeface="돋움" panose="020B0600000101010101" pitchFamily="50" charset="-127"/>
                <a:cs typeface="Arial" panose="020B0604020202020204" pitchFamily="34" charset="0"/>
              </a:rPr>
              <a:t>Proprietary and Confidential</a:t>
            </a:r>
            <a:endParaRPr kumimoji="1" lang="en-US" altLang="ko-KR" sz="800" i="1" dirty="0">
              <a:solidFill>
                <a:schemeClr val="bg1"/>
              </a:solidFill>
              <a:latin typeface="Tahoma" panose="020B0604030504040204" pitchFamily="34" charset="0"/>
              <a:ea typeface="돋움" panose="020B0600000101010101" pitchFamily="50" charset="-127"/>
              <a:cs typeface="Arial" panose="020B0604020202020204" pitchFamily="34" charset="0"/>
            </a:endParaRPr>
          </a:p>
          <a:p>
            <a:pPr latinLnBrk="1">
              <a:spcBef>
                <a:spcPct val="30000"/>
              </a:spcBef>
              <a:spcAft>
                <a:spcPct val="15000"/>
              </a:spcAft>
              <a:defRPr/>
            </a:pPr>
            <a:r>
              <a:rPr kumimoji="1" lang="en-US" altLang="ko-KR" sz="800" dirty="0">
                <a:solidFill>
                  <a:schemeClr val="bg1"/>
                </a:solidFill>
                <a:latin typeface="Tahoma" panose="020B0604030504040204" pitchFamily="34" charset="0"/>
                <a:ea typeface="돋움" panose="020B0600000101010101" pitchFamily="50" charset="-127"/>
                <a:cs typeface="Arial" panose="020B0604020202020204" pitchFamily="34" charset="0"/>
              </a:rPr>
              <a:t>This material is proprietary to Business Insight Collective. It contains trade secret and confidential information which is solely the property of BIC.  This material is for client’s internal use only. It shall not be used, reproduced, copied, disclosed, transmitted, in whole or in part, without the express consent of BIC.    </a:t>
            </a:r>
          </a:p>
          <a:p>
            <a:pPr latinLnBrk="1">
              <a:spcBef>
                <a:spcPct val="30000"/>
              </a:spcBef>
              <a:spcAft>
                <a:spcPct val="15000"/>
              </a:spcAft>
              <a:defRPr/>
            </a:pPr>
            <a:r>
              <a:rPr kumimoji="1" lang="en-US" altLang="ko-KR" sz="800" dirty="0">
                <a:solidFill>
                  <a:schemeClr val="bg1"/>
                </a:solidFill>
                <a:latin typeface="Tahoma" panose="020B0604030504040204" pitchFamily="34" charset="0"/>
                <a:ea typeface="돋움" panose="020B0600000101010101" pitchFamily="50" charset="-127"/>
                <a:cs typeface="Arial" panose="020B0604020202020204" pitchFamily="34" charset="0"/>
              </a:rPr>
              <a:t>2009 Business Insight, Inc. © All rights reserved.</a:t>
            </a:r>
          </a:p>
        </p:txBody>
      </p:sp>
    </p:spTree>
    <p:extLst>
      <p:ext uri="{BB962C8B-B14F-4D97-AF65-F5344CB8AC3E}">
        <p14:creationId xmlns:p14="http://schemas.microsoft.com/office/powerpoint/2010/main" val="303046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24850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555625"/>
            <a:ext cx="2238375" cy="2144713"/>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61963" y="555625"/>
            <a:ext cx="6567487" cy="214471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193967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제목, 내용 2개 및 텍스트">
    <p:spTree>
      <p:nvGrpSpPr>
        <p:cNvPr id="1" name=""/>
        <p:cNvGrpSpPr/>
        <p:nvPr/>
      </p:nvGrpSpPr>
      <p:grpSpPr>
        <a:xfrm>
          <a:off x="0" y="0"/>
          <a:ext cx="0" cy="0"/>
          <a:chOff x="0" y="0"/>
          <a:chExt cx="0" cy="0"/>
        </a:xfrm>
      </p:grpSpPr>
      <p:sp>
        <p:nvSpPr>
          <p:cNvPr id="2" name="제목 1"/>
          <p:cNvSpPr>
            <a:spLocks noGrp="1"/>
          </p:cNvSpPr>
          <p:nvPr>
            <p:ph type="title"/>
          </p:nvPr>
        </p:nvSpPr>
        <p:spPr>
          <a:xfrm>
            <a:off x="466725" y="555625"/>
            <a:ext cx="8953500" cy="244475"/>
          </a:xfrm>
        </p:spPr>
        <p:txBody>
          <a:bodyPr/>
          <a:lstStyle/>
          <a:p>
            <a:r>
              <a:rPr lang="ko-KR" altLang="en-US"/>
              <a:t>마스터 제목 스타일 편집</a:t>
            </a:r>
          </a:p>
        </p:txBody>
      </p:sp>
      <p:sp>
        <p:nvSpPr>
          <p:cNvPr id="3" name="내용 개체 틀 2"/>
          <p:cNvSpPr>
            <a:spLocks noGrp="1"/>
          </p:cNvSpPr>
          <p:nvPr>
            <p:ph sz="quarter" idx="1"/>
          </p:nvPr>
        </p:nvSpPr>
        <p:spPr>
          <a:xfrm>
            <a:off x="461963" y="1333500"/>
            <a:ext cx="4397375" cy="60642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461963" y="2092325"/>
            <a:ext cx="4397375" cy="60801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half" idx="3"/>
          </p:nvPr>
        </p:nvSpPr>
        <p:spPr>
          <a:xfrm>
            <a:off x="5011738" y="1333500"/>
            <a:ext cx="4398962" cy="13668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863127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238250" y="2759758"/>
            <a:ext cx="7429500" cy="750205"/>
          </a:xfrm>
        </p:spPr>
        <p:txBody>
          <a:bodyPr anchor="b"/>
          <a:lstStyle>
            <a:lvl1pPr algn="ctr">
              <a:defRPr sz="4875"/>
            </a:lvl1pPr>
          </a:lstStyle>
          <a:p>
            <a:r>
              <a:rPr lang="ko-KR" altLang="en-US"/>
              <a:t>마스터 제목 스타일 편집</a:t>
            </a:r>
          </a:p>
        </p:txBody>
      </p:sp>
      <p:sp>
        <p:nvSpPr>
          <p:cNvPr id="3" name="부제목 2"/>
          <p:cNvSpPr>
            <a:spLocks noGrp="1"/>
          </p:cNvSpPr>
          <p:nvPr>
            <p:ph type="subTitle" idx="1"/>
          </p:nvPr>
        </p:nvSpPr>
        <p:spPr>
          <a:xfrm>
            <a:off x="1238250" y="3602038"/>
            <a:ext cx="7429500" cy="393057"/>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ko-KR" altLang="en-US"/>
              <a:t>마스터 부제목 스타일 편집</a:t>
            </a:r>
          </a:p>
        </p:txBody>
      </p:sp>
      <p:sp>
        <p:nvSpPr>
          <p:cNvPr id="4" name="날짜 개체 틀 3"/>
          <p:cNvSpPr>
            <a:spLocks noGrp="1"/>
          </p:cNvSpPr>
          <p:nvPr>
            <p:ph type="dt" sz="half" idx="10"/>
          </p:nvPr>
        </p:nvSpPr>
        <p:spPr>
          <a:xfrm>
            <a:off x="681038" y="6356351"/>
            <a:ext cx="2228850" cy="365125"/>
          </a:xfrm>
          <a:prstGeom prst="rect">
            <a:avLst/>
          </a:prstGeom>
        </p:spPr>
        <p:txBody>
          <a:bodyPr/>
          <a:lstStyle/>
          <a:p>
            <a:fld id="{9B8274EF-853D-4E2A-9764-1BD41573DA08}" type="datetimeFigureOut">
              <a:rPr lang="ko-KR" altLang="en-US" smtClean="0"/>
              <a:t>2023-12-26</a:t>
            </a:fld>
            <a:endParaRPr lang="ko-KR" altLang="en-US"/>
          </a:p>
        </p:txBody>
      </p:sp>
      <p:sp>
        <p:nvSpPr>
          <p:cNvPr id="5" name="바닥글 개체 틀 4"/>
          <p:cNvSpPr>
            <a:spLocks noGrp="1"/>
          </p:cNvSpPr>
          <p:nvPr>
            <p:ph type="ftr" sz="quarter" idx="11"/>
          </p:nvPr>
        </p:nvSpPr>
        <p:spPr>
          <a:xfrm>
            <a:off x="3281363" y="6356351"/>
            <a:ext cx="3343275"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996113" y="6356351"/>
            <a:ext cx="2228850" cy="365125"/>
          </a:xfrm>
          <a:prstGeom prst="rect">
            <a:avLst/>
          </a:prstGeom>
        </p:spPr>
        <p:txBody>
          <a:bodyPr/>
          <a:lstStyle/>
          <a:p>
            <a:fld id="{B9F9F604-BB46-4250-B94F-D00430469D04}" type="slidenum">
              <a:rPr lang="ko-KR" altLang="en-US" smtClean="0"/>
              <a:t>‹#›</a:t>
            </a:fld>
            <a:endParaRPr lang="ko-KR" altLang="en-US"/>
          </a:p>
        </p:txBody>
      </p:sp>
    </p:spTree>
    <p:extLst>
      <p:ext uri="{BB962C8B-B14F-4D97-AF65-F5344CB8AC3E}">
        <p14:creationId xmlns:p14="http://schemas.microsoft.com/office/powerpoint/2010/main" val="189420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26524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6879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61963" y="1333500"/>
            <a:ext cx="4397375" cy="136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11738" y="1333500"/>
            <a:ext cx="4398962" cy="136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96094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21293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100015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29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138"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12996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236855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D0A4FE4-550D-4143-93E4-7175A948C336}"/>
              </a:ext>
            </a:extLst>
          </p:cNvPr>
          <p:cNvSpPr>
            <a:spLocks noGrp="1" noChangeArrowheads="1"/>
          </p:cNvSpPr>
          <p:nvPr>
            <p:ph type="title"/>
          </p:nvPr>
        </p:nvSpPr>
        <p:spPr bwMode="auto">
          <a:xfrm>
            <a:off x="466725" y="555625"/>
            <a:ext cx="8955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ko-KR"/>
              <a:t>Click to edit Master title style</a:t>
            </a:r>
          </a:p>
        </p:txBody>
      </p:sp>
      <p:sp>
        <p:nvSpPr>
          <p:cNvPr id="1027" name="Rectangle 3">
            <a:extLst>
              <a:ext uri="{FF2B5EF4-FFF2-40B4-BE49-F238E27FC236}">
                <a16:creationId xmlns:a16="http://schemas.microsoft.com/office/drawing/2014/main" id="{B5B6E72C-B408-4719-9E9A-860BC35B5617}"/>
              </a:ext>
            </a:extLst>
          </p:cNvPr>
          <p:cNvSpPr>
            <a:spLocks noGrp="1" noChangeArrowheads="1"/>
          </p:cNvSpPr>
          <p:nvPr>
            <p:ph type="body" idx="1"/>
          </p:nvPr>
        </p:nvSpPr>
        <p:spPr bwMode="auto">
          <a:xfrm>
            <a:off x="461963" y="1333500"/>
            <a:ext cx="8948737"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038" tIns="46038" rIns="46038" bIns="46038" numCol="1" anchor="t" anchorCtr="0" compatLnSpc="1">
            <a:prstTxWarp prst="textNoShape">
              <a:avLst/>
            </a:prstTxWarp>
            <a:sp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Line 4">
            <a:extLst>
              <a:ext uri="{FF2B5EF4-FFF2-40B4-BE49-F238E27FC236}">
                <a16:creationId xmlns:a16="http://schemas.microsoft.com/office/drawing/2014/main" id="{9B8F0DFC-75F9-4BCC-81F0-D9EBBC2C0B42}"/>
              </a:ext>
            </a:extLst>
          </p:cNvPr>
          <p:cNvSpPr>
            <a:spLocks noChangeShapeType="1"/>
          </p:cNvSpPr>
          <p:nvPr/>
        </p:nvSpPr>
        <p:spPr bwMode="auto">
          <a:xfrm>
            <a:off x="84138" y="6437313"/>
            <a:ext cx="97393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1029" name="Line 5">
            <a:extLst>
              <a:ext uri="{FF2B5EF4-FFF2-40B4-BE49-F238E27FC236}">
                <a16:creationId xmlns:a16="http://schemas.microsoft.com/office/drawing/2014/main" id="{16978937-57F6-47EC-94FC-E2465FE23218}"/>
              </a:ext>
            </a:extLst>
          </p:cNvPr>
          <p:cNvSpPr>
            <a:spLocks noChangeShapeType="1"/>
          </p:cNvSpPr>
          <p:nvPr/>
        </p:nvSpPr>
        <p:spPr bwMode="auto">
          <a:xfrm>
            <a:off x="387350" y="493713"/>
            <a:ext cx="9128125"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1030" name="Rectangle 6">
            <a:extLst>
              <a:ext uri="{FF2B5EF4-FFF2-40B4-BE49-F238E27FC236}">
                <a16:creationId xmlns:a16="http://schemas.microsoft.com/office/drawing/2014/main" id="{BDDD0204-35D6-444E-9A5F-5A12301E3DDB}"/>
              </a:ext>
            </a:extLst>
          </p:cNvPr>
          <p:cNvSpPr>
            <a:spLocks noChangeArrowheads="1"/>
          </p:cNvSpPr>
          <p:nvPr/>
        </p:nvSpPr>
        <p:spPr bwMode="auto">
          <a:xfrm>
            <a:off x="4764088" y="6491288"/>
            <a:ext cx="339725" cy="338137"/>
          </a:xfrm>
          <a:prstGeom prst="rect">
            <a:avLst/>
          </a:prstGeom>
          <a:noFill/>
          <a:ln w="9525">
            <a:noFill/>
            <a:miter lim="800000"/>
            <a:headEnd/>
            <a:tailEnd/>
          </a:ln>
        </p:spPr>
        <p:txBody>
          <a:bodyPr wrap="none" lIns="92075" tIns="46038" rIns="92075" bIns="46038">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ctr">
              <a:lnSpc>
                <a:spcPct val="90000"/>
              </a:lnSpc>
              <a:defRPr/>
            </a:pPr>
            <a:fld id="{581C6B9B-3FCC-4AC4-AE4F-7AA59C9B8D64}" type="slidenum">
              <a:rPr kumimoji="1" lang="en-US" altLang="ko-KR" sz="1000" b="0" smtClean="0">
                <a:ea typeface="굴림" panose="020B0600000101010101" pitchFamily="50" charset="-127"/>
              </a:rPr>
              <a:pPr algn="ctr">
                <a:lnSpc>
                  <a:spcPct val="90000"/>
                </a:lnSpc>
                <a:defRPr/>
              </a:pPr>
              <a:t>‹#›</a:t>
            </a:fld>
            <a:endParaRPr kumimoji="1" lang="en-US" altLang="ko-KR" sz="1000" b="0">
              <a:ea typeface="굴림" panose="020B0600000101010101" pitchFamily="50" charset="-127"/>
            </a:endParaRPr>
          </a:p>
          <a:p>
            <a:pPr algn="ctr">
              <a:lnSpc>
                <a:spcPct val="90000"/>
              </a:lnSpc>
              <a:defRPr/>
            </a:pPr>
            <a:endParaRPr kumimoji="1" lang="en-US" altLang="ko-KR" sz="800" b="0">
              <a:ea typeface="돋움" panose="020B0600000101010101" pitchFamily="50" charset="-127"/>
            </a:endParaRPr>
          </a:p>
        </p:txBody>
      </p:sp>
      <p:sp>
        <p:nvSpPr>
          <p:cNvPr id="1031" name="Rectangle 7">
            <a:extLst>
              <a:ext uri="{FF2B5EF4-FFF2-40B4-BE49-F238E27FC236}">
                <a16:creationId xmlns:a16="http://schemas.microsoft.com/office/drawing/2014/main" id="{5BDDFDD6-600D-4BBA-8F9A-CC2B0C0C4EF2}"/>
              </a:ext>
            </a:extLst>
          </p:cNvPr>
          <p:cNvSpPr>
            <a:spLocks noChangeArrowheads="1"/>
          </p:cNvSpPr>
          <p:nvPr/>
        </p:nvSpPr>
        <p:spPr bwMode="auto">
          <a:xfrm>
            <a:off x="3695700" y="0"/>
            <a:ext cx="200025" cy="282575"/>
          </a:xfrm>
          <a:prstGeom prst="rect">
            <a:avLst/>
          </a:prstGeom>
          <a:noFill/>
          <a:ln>
            <a:noFill/>
          </a:ln>
        </p:spPr>
        <p:txBody>
          <a:bodyPr wrap="none" anchor="ctr"/>
          <a:lstStyle>
            <a:lvl1pPr algn="ctr">
              <a:defRPr sz="1400" b="1">
                <a:solidFill>
                  <a:schemeClr val="tx1"/>
                </a:solidFill>
                <a:latin typeface="Arial" panose="020B0604020202020204" pitchFamily="34" charset="0"/>
                <a:ea typeface="돋움체" panose="020B0609000101010101" pitchFamily="49" charset="-127"/>
              </a:defRPr>
            </a:lvl1pPr>
            <a:lvl2pPr marL="742950" indent="-285750" algn="ctr">
              <a:defRPr sz="1400" b="1">
                <a:solidFill>
                  <a:schemeClr val="tx1"/>
                </a:solidFill>
                <a:latin typeface="Arial" panose="020B0604020202020204" pitchFamily="34" charset="0"/>
                <a:ea typeface="돋움체" panose="020B0609000101010101" pitchFamily="49" charset="-127"/>
              </a:defRPr>
            </a:lvl2pPr>
            <a:lvl3pPr marL="1143000" indent="-228600" algn="ctr">
              <a:defRPr sz="1400" b="1">
                <a:solidFill>
                  <a:schemeClr val="tx1"/>
                </a:solidFill>
                <a:latin typeface="Arial" panose="020B0604020202020204" pitchFamily="34" charset="0"/>
                <a:ea typeface="돋움체" panose="020B0609000101010101" pitchFamily="49" charset="-127"/>
              </a:defRPr>
            </a:lvl3pPr>
            <a:lvl4pPr marL="1600200" indent="-228600" algn="ctr">
              <a:defRPr sz="1400" b="1">
                <a:solidFill>
                  <a:schemeClr val="tx1"/>
                </a:solidFill>
                <a:latin typeface="Arial" panose="020B0604020202020204" pitchFamily="34" charset="0"/>
                <a:ea typeface="돋움체" panose="020B0609000101010101" pitchFamily="49" charset="-127"/>
              </a:defRPr>
            </a:lvl4pPr>
            <a:lvl5pPr marL="2057400" indent="-228600" algn="ctr">
              <a:defRPr sz="1400" b="1">
                <a:solidFill>
                  <a:schemeClr val="tx1"/>
                </a:solidFill>
                <a:latin typeface="Arial" panose="020B0604020202020204" pitchFamily="34" charset="0"/>
                <a:ea typeface="돋움체" panose="020B0609000101010101" pitchFamily="49" charset="-127"/>
              </a:defRPr>
            </a:lvl5pPr>
            <a:lvl6pPr marL="25146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defRPr/>
            </a:pPr>
            <a:endParaRPr kumimoji="1" lang="ko-KR" altLang="en-US" sz="1200"/>
          </a:p>
        </p:txBody>
      </p:sp>
      <p:sp>
        <p:nvSpPr>
          <p:cNvPr id="1032" name="Rectangle 10">
            <a:extLst>
              <a:ext uri="{FF2B5EF4-FFF2-40B4-BE49-F238E27FC236}">
                <a16:creationId xmlns:a16="http://schemas.microsoft.com/office/drawing/2014/main" id="{358E30BB-733F-4FCB-819C-89E00DD19DF9}"/>
              </a:ext>
            </a:extLst>
          </p:cNvPr>
          <p:cNvSpPr>
            <a:spLocks noChangeArrowheads="1"/>
          </p:cNvSpPr>
          <p:nvPr/>
        </p:nvSpPr>
        <p:spPr bwMode="auto">
          <a:xfrm>
            <a:off x="56456" y="6459451"/>
            <a:ext cx="2766783" cy="369974"/>
          </a:xfrm>
          <a:prstGeom prst="rect">
            <a:avLst/>
          </a:prstGeom>
          <a:noFill/>
          <a:ln>
            <a:noFill/>
          </a:ln>
        </p:spPr>
        <p:txBody>
          <a:bodyPr wrap="none" lIns="92075" tIns="46038" rIns="92075" bIns="46038">
            <a:spAutoFit/>
          </a:bodyPr>
          <a:lstStyle>
            <a:lvl1pPr algn="ctr">
              <a:defRPr sz="1400" b="1">
                <a:solidFill>
                  <a:schemeClr val="tx1"/>
                </a:solidFill>
                <a:latin typeface="Arial" panose="020B0604020202020204" pitchFamily="34" charset="0"/>
                <a:ea typeface="돋움체" panose="020B0609000101010101" pitchFamily="49" charset="-127"/>
              </a:defRPr>
            </a:lvl1pPr>
            <a:lvl2pPr marL="742950" indent="-285750" algn="ctr">
              <a:defRPr sz="1400" b="1">
                <a:solidFill>
                  <a:schemeClr val="tx1"/>
                </a:solidFill>
                <a:latin typeface="Arial" panose="020B0604020202020204" pitchFamily="34" charset="0"/>
                <a:ea typeface="돋움체" panose="020B0609000101010101" pitchFamily="49" charset="-127"/>
              </a:defRPr>
            </a:lvl2pPr>
            <a:lvl3pPr marL="1143000" indent="-228600" algn="ctr">
              <a:defRPr sz="1400" b="1">
                <a:solidFill>
                  <a:schemeClr val="tx1"/>
                </a:solidFill>
                <a:latin typeface="Arial" panose="020B0604020202020204" pitchFamily="34" charset="0"/>
                <a:ea typeface="돋움체" panose="020B0609000101010101" pitchFamily="49" charset="-127"/>
              </a:defRPr>
            </a:lvl3pPr>
            <a:lvl4pPr marL="1600200" indent="-228600" algn="ctr">
              <a:defRPr sz="1400" b="1">
                <a:solidFill>
                  <a:schemeClr val="tx1"/>
                </a:solidFill>
                <a:latin typeface="Arial" panose="020B0604020202020204" pitchFamily="34" charset="0"/>
                <a:ea typeface="돋움체" panose="020B0609000101010101" pitchFamily="49" charset="-127"/>
              </a:defRPr>
            </a:lvl4pPr>
            <a:lvl5pPr marL="2057400" indent="-228600" algn="ctr">
              <a:defRPr sz="1400" b="1">
                <a:solidFill>
                  <a:schemeClr val="tx1"/>
                </a:solidFill>
                <a:latin typeface="Arial" panose="020B0604020202020204" pitchFamily="34" charset="0"/>
                <a:ea typeface="돋움체" panose="020B0609000101010101" pitchFamily="49" charset="-127"/>
              </a:defRPr>
            </a:lvl5pPr>
            <a:lvl6pPr marL="25146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algn="ctr"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l">
              <a:defRPr/>
            </a:pPr>
            <a:r>
              <a:rPr kumimoji="1" lang="en-US" altLang="ko-KR" sz="900" dirty="0">
                <a:latin typeface="맑은 고딕" panose="020B0503020000020004" pitchFamily="50" charset="-127"/>
                <a:ea typeface="맑은 고딕" panose="020B0503020000020004" pitchFamily="50" charset="-127"/>
              </a:rPr>
              <a:t>Business Insight Collective - Rules &amp; Policies </a:t>
            </a:r>
          </a:p>
          <a:p>
            <a:pPr algn="l">
              <a:defRPr/>
            </a:pPr>
            <a:r>
              <a:rPr kumimoji="1" lang="en-US" altLang="ko-KR" sz="900" dirty="0">
                <a:latin typeface="맑은 고딕" panose="020B0503020000020004" pitchFamily="50" charset="-127"/>
                <a:ea typeface="맑은 고딕" panose="020B0503020000020004" pitchFamily="50" charset="-127"/>
              </a:rPr>
              <a:t>Confidential - Do Not Distribute</a:t>
            </a:r>
          </a:p>
        </p:txBody>
      </p:sp>
    </p:spTree>
  </p:cSld>
  <p:clrMap bg1="lt1" tx1="dk1" bg2="lt2" tx2="dk2" accent1="accent1" accent2="accent2" accent3="accent3" accent4="accent4" accent5="accent5" accent6="accent6" hlink="hlink" folHlink="folHlink"/>
  <p:sldLayoutIdLst>
    <p:sldLayoutId id="2147484712" r:id="rId1"/>
    <p:sldLayoutId id="2147484701" r:id="rId2"/>
    <p:sldLayoutId id="2147484702" r:id="rId3"/>
    <p:sldLayoutId id="2147484703" r:id="rId4"/>
    <p:sldLayoutId id="2147484704" r:id="rId5"/>
    <p:sldLayoutId id="2147484705" r:id="rId6"/>
    <p:sldLayoutId id="2147484706" r:id="rId7"/>
    <p:sldLayoutId id="2147484707" r:id="rId8"/>
    <p:sldLayoutId id="2147484708" r:id="rId9"/>
    <p:sldLayoutId id="2147484709" r:id="rId10"/>
    <p:sldLayoutId id="2147484710" r:id="rId11"/>
    <p:sldLayoutId id="2147484711" r:id="rId12"/>
    <p:sldLayoutId id="2147484713" r:id="rId13"/>
  </p:sldLayoutIdLst>
  <p:txStyles>
    <p:titleStyle>
      <a:lvl1pPr algn="l" rtl="0" eaLnBrk="0" fontAlgn="base" hangingPunct="0">
        <a:spcBef>
          <a:spcPct val="0"/>
        </a:spcBef>
        <a:spcAft>
          <a:spcPct val="0"/>
        </a:spcAft>
        <a:defRPr kumimoji="1" sz="1600" b="1">
          <a:solidFill>
            <a:schemeClr val="tx2"/>
          </a:solidFill>
          <a:latin typeface="+mj-lt"/>
          <a:ea typeface="+mj-ea"/>
          <a:cs typeface="+mj-cs"/>
        </a:defRPr>
      </a:lvl1pPr>
      <a:lvl2pPr algn="l" rtl="0" eaLnBrk="0" fontAlgn="base" hangingPunct="0">
        <a:spcBef>
          <a:spcPct val="0"/>
        </a:spcBef>
        <a:spcAft>
          <a:spcPct val="0"/>
        </a:spcAft>
        <a:defRPr kumimoji="1" sz="1600" b="1">
          <a:solidFill>
            <a:schemeClr val="tx2"/>
          </a:solidFill>
          <a:latin typeface="Arial" pitchFamily="34" charset="0"/>
          <a:ea typeface="돋움" pitchFamily="50" charset="-127"/>
        </a:defRPr>
      </a:lvl2pPr>
      <a:lvl3pPr algn="l" rtl="0" eaLnBrk="0" fontAlgn="base" hangingPunct="0">
        <a:spcBef>
          <a:spcPct val="0"/>
        </a:spcBef>
        <a:spcAft>
          <a:spcPct val="0"/>
        </a:spcAft>
        <a:defRPr kumimoji="1" sz="1600" b="1">
          <a:solidFill>
            <a:schemeClr val="tx2"/>
          </a:solidFill>
          <a:latin typeface="Arial" pitchFamily="34" charset="0"/>
          <a:ea typeface="돋움" pitchFamily="50" charset="-127"/>
        </a:defRPr>
      </a:lvl3pPr>
      <a:lvl4pPr algn="l" rtl="0" eaLnBrk="0" fontAlgn="base" hangingPunct="0">
        <a:spcBef>
          <a:spcPct val="0"/>
        </a:spcBef>
        <a:spcAft>
          <a:spcPct val="0"/>
        </a:spcAft>
        <a:defRPr kumimoji="1" sz="1600" b="1">
          <a:solidFill>
            <a:schemeClr val="tx2"/>
          </a:solidFill>
          <a:latin typeface="Arial" pitchFamily="34" charset="0"/>
          <a:ea typeface="돋움" pitchFamily="50" charset="-127"/>
        </a:defRPr>
      </a:lvl4pPr>
      <a:lvl5pPr algn="l" rtl="0" eaLnBrk="0" fontAlgn="base" hangingPunct="0">
        <a:spcBef>
          <a:spcPct val="0"/>
        </a:spcBef>
        <a:spcAft>
          <a:spcPct val="0"/>
        </a:spcAft>
        <a:defRPr kumimoji="1" sz="1600" b="1">
          <a:solidFill>
            <a:schemeClr val="tx2"/>
          </a:solidFill>
          <a:latin typeface="Arial" pitchFamily="34" charset="0"/>
          <a:ea typeface="돋움" pitchFamily="50" charset="-127"/>
        </a:defRPr>
      </a:lvl5pPr>
      <a:lvl6pPr marL="457200" algn="l" rtl="0" eaLnBrk="0" fontAlgn="base" hangingPunct="0">
        <a:spcBef>
          <a:spcPct val="0"/>
        </a:spcBef>
        <a:spcAft>
          <a:spcPct val="0"/>
        </a:spcAft>
        <a:defRPr kumimoji="1" sz="1600" b="1">
          <a:solidFill>
            <a:schemeClr val="tx2"/>
          </a:solidFill>
          <a:latin typeface="Arial" pitchFamily="34" charset="0"/>
          <a:ea typeface="돋움" pitchFamily="50" charset="-127"/>
        </a:defRPr>
      </a:lvl6pPr>
      <a:lvl7pPr marL="914400" algn="l" rtl="0" eaLnBrk="0" fontAlgn="base" hangingPunct="0">
        <a:spcBef>
          <a:spcPct val="0"/>
        </a:spcBef>
        <a:spcAft>
          <a:spcPct val="0"/>
        </a:spcAft>
        <a:defRPr kumimoji="1" sz="1600" b="1">
          <a:solidFill>
            <a:schemeClr val="tx2"/>
          </a:solidFill>
          <a:latin typeface="Arial" pitchFamily="34" charset="0"/>
          <a:ea typeface="돋움" pitchFamily="50" charset="-127"/>
        </a:defRPr>
      </a:lvl7pPr>
      <a:lvl8pPr marL="1371600" algn="l" rtl="0" eaLnBrk="0" fontAlgn="base" hangingPunct="0">
        <a:spcBef>
          <a:spcPct val="0"/>
        </a:spcBef>
        <a:spcAft>
          <a:spcPct val="0"/>
        </a:spcAft>
        <a:defRPr kumimoji="1" sz="1600" b="1">
          <a:solidFill>
            <a:schemeClr val="tx2"/>
          </a:solidFill>
          <a:latin typeface="Arial" pitchFamily="34" charset="0"/>
          <a:ea typeface="돋움" pitchFamily="50" charset="-127"/>
        </a:defRPr>
      </a:lvl8pPr>
      <a:lvl9pPr marL="1828800" algn="l" rtl="0" eaLnBrk="0" fontAlgn="base" hangingPunct="0">
        <a:spcBef>
          <a:spcPct val="0"/>
        </a:spcBef>
        <a:spcAft>
          <a:spcPct val="0"/>
        </a:spcAft>
        <a:defRPr kumimoji="1" sz="1600" b="1">
          <a:solidFill>
            <a:schemeClr val="tx2"/>
          </a:solidFill>
          <a:latin typeface="Arial" pitchFamily="34" charset="0"/>
          <a:ea typeface="돋움" pitchFamily="50" charset="-127"/>
        </a:defRPr>
      </a:lvl9pPr>
    </p:titleStyle>
    <p:bodyStyle>
      <a:lvl1pPr marL="190500" indent="-190500" algn="l" rtl="0" eaLnBrk="0" fontAlgn="base" hangingPunct="0">
        <a:spcBef>
          <a:spcPct val="50000"/>
        </a:spcBef>
        <a:spcAft>
          <a:spcPct val="0"/>
        </a:spcAft>
        <a:buFont typeface="Wingdings" panose="05000000000000000000" pitchFamily="2" charset="2"/>
        <a:buChar char="q"/>
        <a:defRPr kumimoji="1" sz="1600">
          <a:solidFill>
            <a:schemeClr val="tx1"/>
          </a:solidFill>
          <a:latin typeface="+mn-lt"/>
          <a:ea typeface="+mn-ea"/>
          <a:cs typeface="+mn-cs"/>
        </a:defRPr>
      </a:lvl1pPr>
      <a:lvl2pPr marL="476250" indent="-95250" algn="l" rtl="0" eaLnBrk="0" fontAlgn="base" hangingPunct="0">
        <a:lnSpc>
          <a:spcPct val="120000"/>
        </a:lnSpc>
        <a:spcBef>
          <a:spcPct val="20000"/>
        </a:spcBef>
        <a:spcAft>
          <a:spcPct val="0"/>
        </a:spcAft>
        <a:buFont typeface="Microsoft Sans Serif" panose="020B0604020202020204" pitchFamily="34" charset="0"/>
        <a:buChar char="•"/>
        <a:defRPr kumimoji="1" sz="1400">
          <a:solidFill>
            <a:schemeClr val="tx1"/>
          </a:solidFill>
          <a:latin typeface="+mn-lt"/>
          <a:ea typeface="+mn-ea"/>
        </a:defRPr>
      </a:lvl2pPr>
      <a:lvl3pPr marL="781050" indent="-114300" algn="l" rtl="0" eaLnBrk="0" fontAlgn="base" hangingPunct="0">
        <a:lnSpc>
          <a:spcPct val="70000"/>
        </a:lnSpc>
        <a:spcBef>
          <a:spcPct val="50000"/>
        </a:spcBef>
        <a:spcAft>
          <a:spcPct val="0"/>
        </a:spcAft>
        <a:buFont typeface="Times New Roman" panose="02020603050405020304" pitchFamily="18" charset="0"/>
        <a:buChar char="–"/>
        <a:defRPr kumimoji="1" sz="1400">
          <a:solidFill>
            <a:schemeClr val="tx1"/>
          </a:solidFill>
          <a:latin typeface="+mn-lt"/>
          <a:ea typeface="+mn-ea"/>
        </a:defRPr>
      </a:lvl3pPr>
      <a:lvl4pPr marL="1047750" indent="-76200" algn="l" rtl="0" eaLnBrk="0" fontAlgn="base" hangingPunct="0">
        <a:lnSpc>
          <a:spcPct val="80000"/>
        </a:lnSpc>
        <a:spcBef>
          <a:spcPct val="50000"/>
        </a:spcBef>
        <a:spcAft>
          <a:spcPct val="0"/>
        </a:spcAft>
        <a:buFont typeface="Wingdings" panose="05000000000000000000" pitchFamily="2" charset="2"/>
        <a:buChar char=" "/>
        <a:defRPr kumimoji="1" sz="1200">
          <a:solidFill>
            <a:schemeClr val="tx1"/>
          </a:solidFill>
          <a:latin typeface="+mn-lt"/>
          <a:ea typeface="+mn-ea"/>
        </a:defRPr>
      </a:lvl4pPr>
      <a:lvl5pPr marL="1352550" indent="-114300" algn="l" rtl="0" eaLnBrk="0" fontAlgn="base" hangingPunct="0">
        <a:lnSpc>
          <a:spcPct val="80000"/>
        </a:lnSpc>
        <a:spcBef>
          <a:spcPct val="50000"/>
        </a:spcBef>
        <a:spcAft>
          <a:spcPct val="0"/>
        </a:spcAft>
        <a:buSzPct val="79000"/>
        <a:buFont typeface="Wingdings" panose="05000000000000000000" pitchFamily="2" charset="2"/>
        <a:buChar char=" "/>
        <a:defRPr kumimoji="1" sz="1200">
          <a:solidFill>
            <a:schemeClr val="tx1"/>
          </a:solidFill>
          <a:latin typeface="+mn-lt"/>
          <a:ea typeface="+mn-ea"/>
        </a:defRPr>
      </a:lvl5pPr>
      <a:lvl6pPr marL="1809750" indent="-114300" algn="l" rtl="0" eaLnBrk="0" fontAlgn="base" hangingPunct="0">
        <a:lnSpc>
          <a:spcPct val="80000"/>
        </a:lnSpc>
        <a:spcBef>
          <a:spcPct val="50000"/>
        </a:spcBef>
        <a:spcAft>
          <a:spcPct val="0"/>
        </a:spcAft>
        <a:buSzPct val="79000"/>
        <a:buFont typeface="Wingdings" pitchFamily="2" charset="2"/>
        <a:buChar char=" "/>
        <a:defRPr kumimoji="1" sz="1200">
          <a:solidFill>
            <a:schemeClr val="tx1"/>
          </a:solidFill>
          <a:latin typeface="+mn-lt"/>
          <a:ea typeface="+mn-ea"/>
        </a:defRPr>
      </a:lvl6pPr>
      <a:lvl7pPr marL="2266950" indent="-114300" algn="l" rtl="0" eaLnBrk="0" fontAlgn="base" hangingPunct="0">
        <a:lnSpc>
          <a:spcPct val="80000"/>
        </a:lnSpc>
        <a:spcBef>
          <a:spcPct val="50000"/>
        </a:spcBef>
        <a:spcAft>
          <a:spcPct val="0"/>
        </a:spcAft>
        <a:buSzPct val="79000"/>
        <a:buFont typeface="Wingdings" pitchFamily="2" charset="2"/>
        <a:buChar char=" "/>
        <a:defRPr kumimoji="1" sz="1200">
          <a:solidFill>
            <a:schemeClr val="tx1"/>
          </a:solidFill>
          <a:latin typeface="+mn-lt"/>
          <a:ea typeface="+mn-ea"/>
        </a:defRPr>
      </a:lvl7pPr>
      <a:lvl8pPr marL="2724150" indent="-114300" algn="l" rtl="0" eaLnBrk="0" fontAlgn="base" hangingPunct="0">
        <a:lnSpc>
          <a:spcPct val="80000"/>
        </a:lnSpc>
        <a:spcBef>
          <a:spcPct val="50000"/>
        </a:spcBef>
        <a:spcAft>
          <a:spcPct val="0"/>
        </a:spcAft>
        <a:buSzPct val="79000"/>
        <a:buFont typeface="Wingdings" pitchFamily="2" charset="2"/>
        <a:buChar char=" "/>
        <a:defRPr kumimoji="1" sz="1200">
          <a:solidFill>
            <a:schemeClr val="tx1"/>
          </a:solidFill>
          <a:latin typeface="+mn-lt"/>
          <a:ea typeface="+mn-ea"/>
        </a:defRPr>
      </a:lvl8pPr>
      <a:lvl9pPr marL="3181350" indent="-114300" algn="l" rtl="0" eaLnBrk="0" fontAlgn="base" hangingPunct="0">
        <a:lnSpc>
          <a:spcPct val="80000"/>
        </a:lnSpc>
        <a:spcBef>
          <a:spcPct val="50000"/>
        </a:spcBef>
        <a:spcAft>
          <a:spcPct val="0"/>
        </a:spcAft>
        <a:buSzPct val="79000"/>
        <a:buFont typeface="Wingdings" pitchFamily="2" charset="2"/>
        <a:buChar char=" "/>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mailto:mail@businessInsight.co.k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open.kakao.com/o/sy6DJhe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https://open.kakao.com/o/sy6DJhee%2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hyperlink" Target="https://open.kakao.com/o/s0kfWae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hi.co.kr/" TargetMode="External"/><Relationship Id="rId2" Type="http://schemas.openxmlformats.org/officeDocument/2006/relationships/hyperlink" Target="https://www.meritzfire.com/" TargetMode="External"/><Relationship Id="rId1" Type="http://schemas.openxmlformats.org/officeDocument/2006/relationships/slideLayout" Target="../slideLayouts/slideLayout7.xml"/><Relationship Id="rId5" Type="http://schemas.openxmlformats.org/officeDocument/2006/relationships/hyperlink" Target="https://www.hwgeneralins.com/" TargetMode="External"/><Relationship Id="rId4" Type="http://schemas.openxmlformats.org/officeDocument/2006/relationships/hyperlink" Target="https://www.kbinsure.co.k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hyperlink" Target="mailto:hsample@businessinsight.co.kr"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C280666-6D6B-4298-84A0-21E622C17006}"/>
              </a:ext>
            </a:extLst>
          </p:cNvPr>
          <p:cNvSpPr txBox="1">
            <a:spLocks noChangeArrowheads="1"/>
          </p:cNvSpPr>
          <p:nvPr/>
        </p:nvSpPr>
        <p:spPr bwMode="auto">
          <a:xfrm>
            <a:off x="1106488" y="1511300"/>
            <a:ext cx="841216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lnSpc>
                <a:spcPct val="120000"/>
              </a:lnSpc>
            </a:pPr>
            <a:r>
              <a:rPr kumimoji="1" lang="en-US" altLang="ko-KR" sz="1600" dirty="0">
                <a:solidFill>
                  <a:schemeClr val="tx2"/>
                </a:solidFill>
                <a:latin typeface="맑은 고딕" panose="020B0503020000020004" pitchFamily="50" charset="-127"/>
                <a:ea typeface="맑은 고딕" panose="020B0503020000020004" pitchFamily="50" charset="-127"/>
              </a:rPr>
              <a:t>Business Insight Collective</a:t>
            </a:r>
            <a:br>
              <a:rPr kumimoji="1" lang="en-US" altLang="ko-KR" sz="3200" dirty="0">
                <a:solidFill>
                  <a:schemeClr val="tx2"/>
                </a:solidFill>
                <a:latin typeface="맑은 고딕" panose="020B0503020000020004" pitchFamily="50" charset="-127"/>
                <a:ea typeface="맑은 고딕" panose="020B0503020000020004" pitchFamily="50" charset="-127"/>
              </a:rPr>
            </a:br>
            <a:r>
              <a:rPr kumimoji="1" lang="en-US" altLang="ko-KR" sz="3200" dirty="0">
                <a:solidFill>
                  <a:schemeClr val="tx2"/>
                </a:solidFill>
                <a:latin typeface="맑은 고딕" panose="020B0503020000020004" pitchFamily="50" charset="-127"/>
                <a:ea typeface="맑은 고딕" panose="020B0503020000020004" pitchFamily="50" charset="-127"/>
              </a:rPr>
              <a:t>Rules &amp; Policies</a:t>
            </a:r>
          </a:p>
        </p:txBody>
      </p:sp>
      <p:sp>
        <p:nvSpPr>
          <p:cNvPr id="5123" name="Rectangle 6">
            <a:extLst>
              <a:ext uri="{FF2B5EF4-FFF2-40B4-BE49-F238E27FC236}">
                <a16:creationId xmlns:a16="http://schemas.microsoft.com/office/drawing/2014/main" id="{4FAFCF1C-EE6A-4620-B448-FA15868744A3}"/>
              </a:ext>
            </a:extLst>
          </p:cNvPr>
          <p:cNvSpPr>
            <a:spLocks noChangeArrowheads="1"/>
          </p:cNvSpPr>
          <p:nvPr/>
        </p:nvSpPr>
        <p:spPr bwMode="auto">
          <a:xfrm>
            <a:off x="8257092" y="4078288"/>
            <a:ext cx="1228221" cy="35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eaLnBrk="1" latinLnBrk="1" hangingPunct="1">
              <a:lnSpc>
                <a:spcPct val="140000"/>
              </a:lnSpc>
            </a:pPr>
            <a:r>
              <a:rPr kumimoji="1" lang="en-US" altLang="ko-KR" dirty="0">
                <a:solidFill>
                  <a:srgbClr val="C0C0C0"/>
                </a:solidFill>
              </a:rPr>
              <a:t>2023. 12. 26.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FA6FDCD-9D41-7CBD-0787-20EDAD52DFBB}"/>
              </a:ext>
            </a:extLst>
          </p:cNvPr>
          <p:cNvSpPr>
            <a:spLocks noChangeArrowheads="1"/>
          </p:cNvSpPr>
          <p:nvPr/>
        </p:nvSpPr>
        <p:spPr bwMode="auto">
          <a:xfrm>
            <a:off x="3224808" y="985912"/>
            <a:ext cx="2974975" cy="3307184"/>
          </a:xfrm>
          <a:prstGeom prst="rect">
            <a:avLst/>
          </a:prstGeom>
          <a:solidFill>
            <a:srgbClr val="1C1C1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1" name="Rectangle 3">
            <a:extLst>
              <a:ext uri="{FF2B5EF4-FFF2-40B4-BE49-F238E27FC236}">
                <a16:creationId xmlns:a16="http://schemas.microsoft.com/office/drawing/2014/main" id="{B17BBD02-F5E7-42FA-B8B1-746202F574E0}"/>
              </a:ext>
            </a:extLst>
          </p:cNvPr>
          <p:cNvSpPr>
            <a:spLocks noChangeArrowheads="1"/>
          </p:cNvSpPr>
          <p:nvPr/>
        </p:nvSpPr>
        <p:spPr bwMode="auto">
          <a:xfrm>
            <a:off x="561975" y="587375"/>
            <a:ext cx="8915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r>
              <a:rPr kumimoji="1" lang="en-US" altLang="ko-KR" sz="1600">
                <a:solidFill>
                  <a:srgbClr val="000000"/>
                </a:solidFill>
                <a:latin typeface="맑은 고딕" panose="020B0503020000020004" pitchFamily="50" charset="-127"/>
                <a:ea typeface="맑은 고딕" panose="020B0503020000020004" pitchFamily="50" charset="-127"/>
              </a:rPr>
              <a:t>Table of Contents</a:t>
            </a:r>
          </a:p>
        </p:txBody>
      </p:sp>
      <p:sp>
        <p:nvSpPr>
          <p:cNvPr id="7172" name="Rectangle 5">
            <a:extLst>
              <a:ext uri="{FF2B5EF4-FFF2-40B4-BE49-F238E27FC236}">
                <a16:creationId xmlns:a16="http://schemas.microsoft.com/office/drawing/2014/main" id="{F97A4DAB-5B9B-4C07-9FCE-1AB30BE553C2}"/>
              </a:ext>
            </a:extLst>
          </p:cNvPr>
          <p:cNvSpPr>
            <a:spLocks noChangeArrowheads="1"/>
          </p:cNvSpPr>
          <p:nvPr/>
        </p:nvSpPr>
        <p:spPr bwMode="auto">
          <a:xfrm>
            <a:off x="415925" y="980728"/>
            <a:ext cx="2952750" cy="225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Ⅰ.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개 요</a:t>
            </a: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일반 사항</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처리 절차</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관련 업체 담당자 현황</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경영관리 의사결정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위임전결규정</a:t>
            </a:r>
            <a:endParaRPr kumimoji="1" lang="ko-KR" altLang="en-US"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ko-KR" altLang="en-US" sz="1100"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3" name="Rectangle 5">
            <a:extLst>
              <a:ext uri="{FF2B5EF4-FFF2-40B4-BE49-F238E27FC236}">
                <a16:creationId xmlns:a16="http://schemas.microsoft.com/office/drawing/2014/main" id="{44BBE73A-740A-4520-A418-586BB5626DC7}"/>
              </a:ext>
            </a:extLst>
          </p:cNvPr>
          <p:cNvSpPr>
            <a:spLocks noChangeArrowheads="1"/>
          </p:cNvSpPr>
          <p:nvPr/>
        </p:nvSpPr>
        <p:spPr bwMode="auto">
          <a:xfrm>
            <a:off x="6537176" y="908720"/>
            <a:ext cx="2974975" cy="457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Ⅳ.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회계</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경비사용기준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경비항목별 처리기준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출장 및 장기파견 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도서구입기준 및 절차</a:t>
            </a: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Ⅴ.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근무 규정</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교육</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복장</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근태</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보안</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회의</a:t>
            </a: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F. Work Planning</a:t>
            </a:r>
          </a:p>
        </p:txBody>
      </p:sp>
      <p:sp>
        <p:nvSpPr>
          <p:cNvPr id="7174" name="Rectangle 5">
            <a:extLst>
              <a:ext uri="{FF2B5EF4-FFF2-40B4-BE49-F238E27FC236}">
                <a16:creationId xmlns:a16="http://schemas.microsoft.com/office/drawing/2014/main" id="{DB8A3634-04A2-4F02-8FD6-C84288260686}"/>
              </a:ext>
            </a:extLst>
          </p:cNvPr>
          <p:cNvSpPr>
            <a:spLocks noChangeArrowheads="1"/>
          </p:cNvSpPr>
          <p:nvPr/>
        </p:nvSpPr>
        <p:spPr bwMode="auto">
          <a:xfrm>
            <a:off x="3513138" y="908720"/>
            <a:ext cx="2952750" cy="644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Ⅱ.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인사</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채용</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급여</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상여</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퇴직</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휴가</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경조금 </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F.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의료비 지원</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G.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임직원 정기 건강검진</a:t>
            </a:r>
            <a:endPar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H.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사내 동호회 및 </a:t>
            </a:r>
            <a:r>
              <a:rPr kumimoji="1" lang="ko-KR" altLang="en-US" dirty="0" err="1">
                <a:solidFill>
                  <a:schemeClr val="bg1"/>
                </a:solidFill>
                <a:latin typeface="맑은 고딕" panose="020B0503020000020004" pitchFamily="50" charset="-127"/>
                <a:ea typeface="맑은 고딕" panose="020B0503020000020004" pitchFamily="50" charset="-127"/>
                <a:cs typeface="Arial" panose="020B0604020202020204" pitchFamily="34" charset="0"/>
              </a:rPr>
              <a:t>안식월</a:t>
            </a:r>
            <a:endPar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a:p>
            <a:pPr marL="0" indent="0">
              <a:lnSpc>
                <a:spcPct val="150000"/>
              </a:lnSpc>
            </a:pP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I.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자녀 학자금 지원</a:t>
            </a:r>
            <a:endPar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Ⅲ.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총무</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소모성물품 구입절차</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자산성물품</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구입기준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하드웨어 관리기준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소프트웨어 관리기준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기타</a:t>
            </a:r>
          </a:p>
          <a:p>
            <a:pPr>
              <a:lnSpc>
                <a:spcPct val="150000"/>
              </a:lnSpc>
            </a:pPr>
            <a:endParaRPr kumimoji="1" lang="en-US" altLang="ko-KR" sz="1100"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5" name="Text Box 34">
            <a:extLst>
              <a:ext uri="{FF2B5EF4-FFF2-40B4-BE49-F238E27FC236}">
                <a16:creationId xmlns:a16="http://schemas.microsoft.com/office/drawing/2014/main" id="{02A24F19-2952-4796-8494-8290CEB74572}"/>
              </a:ext>
            </a:extLst>
          </p:cNvPr>
          <p:cNvSpPr txBox="1">
            <a:spLocks noChangeArrowheads="1"/>
          </p:cNvSpPr>
          <p:nvPr/>
        </p:nvSpPr>
        <p:spPr bwMode="auto">
          <a:xfrm>
            <a:off x="5745163" y="109538"/>
            <a:ext cx="3744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dirty="0">
                <a:solidFill>
                  <a:schemeClr val="tx2"/>
                </a:solidFill>
                <a:latin typeface="맑은 고딕" panose="020B0503020000020004" pitchFamily="50" charset="-127"/>
                <a:ea typeface="맑은 고딕" panose="020B0503020000020004" pitchFamily="50" charset="-127"/>
              </a:rPr>
              <a:t>Ⅱ</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인사</a:t>
            </a:r>
            <a:endParaRPr lang="en-US" altLang="ko-KR" sz="1800" dirty="0">
              <a:solidFill>
                <a:schemeClr val="tx2"/>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87893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4">
            <a:extLst>
              <a:ext uri="{FF2B5EF4-FFF2-40B4-BE49-F238E27FC236}">
                <a16:creationId xmlns:a16="http://schemas.microsoft.com/office/drawing/2014/main" id="{56DE90BC-1F64-477D-A71C-0802D486257B}"/>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dirty="0">
                <a:solidFill>
                  <a:schemeClr val="tx2"/>
                </a:solidFill>
                <a:latin typeface="맑은 고딕" panose="020B0503020000020004" pitchFamily="50" charset="-127"/>
                <a:ea typeface="맑은 고딕" panose="020B0503020000020004" pitchFamily="50" charset="-127"/>
              </a:rPr>
              <a:t>Ⅱ</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인사</a:t>
            </a:r>
            <a:endParaRPr lang="en-US" altLang="ko-KR" sz="1800" dirty="0">
              <a:solidFill>
                <a:schemeClr val="tx2"/>
              </a:solidFill>
              <a:latin typeface="맑은 고딕" panose="020B0503020000020004" pitchFamily="50" charset="-127"/>
              <a:ea typeface="맑은 고딕" panose="020B0503020000020004" pitchFamily="50" charset="-127"/>
            </a:endParaRPr>
          </a:p>
        </p:txBody>
      </p:sp>
      <p:sp>
        <p:nvSpPr>
          <p:cNvPr id="15363" name="Text Box 34">
            <a:extLst>
              <a:ext uri="{FF2B5EF4-FFF2-40B4-BE49-F238E27FC236}">
                <a16:creationId xmlns:a16="http://schemas.microsoft.com/office/drawing/2014/main" id="{42CBEEEB-77E6-469F-9C33-C5DC5E536549}"/>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Ⅱ.A</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채용</a:t>
            </a:r>
            <a:endParaRPr lang="en-US" altLang="ko-KR" sz="1800">
              <a:solidFill>
                <a:schemeClr val="tx2"/>
              </a:solidFill>
              <a:latin typeface="맑은 고딕" panose="020B0503020000020004" pitchFamily="50" charset="-127"/>
              <a:ea typeface="맑은 고딕" panose="020B0503020000020004" pitchFamily="50" charset="-127"/>
            </a:endParaRPr>
          </a:p>
        </p:txBody>
      </p:sp>
      <p:graphicFrame>
        <p:nvGraphicFramePr>
          <p:cNvPr id="53399" name="Group 151">
            <a:extLst>
              <a:ext uri="{FF2B5EF4-FFF2-40B4-BE49-F238E27FC236}">
                <a16:creationId xmlns:a16="http://schemas.microsoft.com/office/drawing/2014/main" id="{6A1C937E-6269-4C7C-9406-44D5247265A7}"/>
              </a:ext>
            </a:extLst>
          </p:cNvPr>
          <p:cNvGraphicFramePr>
            <a:graphicFrameLocks noGrp="1"/>
          </p:cNvGraphicFramePr>
          <p:nvPr>
            <p:extLst>
              <p:ext uri="{D42A27DB-BD31-4B8C-83A1-F6EECF244321}">
                <p14:modId xmlns:p14="http://schemas.microsoft.com/office/powerpoint/2010/main" val="553354543"/>
              </p:ext>
            </p:extLst>
          </p:nvPr>
        </p:nvGraphicFramePr>
        <p:xfrm>
          <a:off x="415925" y="765175"/>
          <a:ext cx="9074150" cy="5327651"/>
        </p:xfrm>
        <a:graphic>
          <a:graphicData uri="http://schemas.openxmlformats.org/drawingml/2006/table">
            <a:tbl>
              <a:tblPr/>
              <a:tblGrid>
                <a:gridCol w="642938">
                  <a:extLst>
                    <a:ext uri="{9D8B030D-6E8A-4147-A177-3AD203B41FA5}">
                      <a16:colId xmlns:a16="http://schemas.microsoft.com/office/drawing/2014/main" val="20000"/>
                    </a:ext>
                  </a:extLst>
                </a:gridCol>
                <a:gridCol w="1182687">
                  <a:extLst>
                    <a:ext uri="{9D8B030D-6E8A-4147-A177-3AD203B41FA5}">
                      <a16:colId xmlns:a16="http://schemas.microsoft.com/office/drawing/2014/main" val="20001"/>
                    </a:ext>
                  </a:extLst>
                </a:gridCol>
                <a:gridCol w="1184275">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281113">
                  <a:extLst>
                    <a:ext uri="{9D8B030D-6E8A-4147-A177-3AD203B41FA5}">
                      <a16:colId xmlns:a16="http://schemas.microsoft.com/office/drawing/2014/main" val="20004"/>
                    </a:ext>
                  </a:extLst>
                </a:gridCol>
                <a:gridCol w="1201737">
                  <a:extLst>
                    <a:ext uri="{9D8B030D-6E8A-4147-A177-3AD203B41FA5}">
                      <a16:colId xmlns:a16="http://schemas.microsoft.com/office/drawing/2014/main" val="20005"/>
                    </a:ext>
                  </a:extLst>
                </a:gridCol>
                <a:gridCol w="1184275">
                  <a:extLst>
                    <a:ext uri="{9D8B030D-6E8A-4147-A177-3AD203B41FA5}">
                      <a16:colId xmlns:a16="http://schemas.microsoft.com/office/drawing/2014/main" val="20006"/>
                    </a:ext>
                  </a:extLst>
                </a:gridCol>
                <a:gridCol w="1222375">
                  <a:extLst>
                    <a:ext uri="{9D8B030D-6E8A-4147-A177-3AD203B41FA5}">
                      <a16:colId xmlns:a16="http://schemas.microsoft.com/office/drawing/2014/main" val="20007"/>
                    </a:ext>
                  </a:extLst>
                </a:gridCol>
              </a:tblGrid>
              <a:tr h="411163">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4406" marR="8440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입사지원</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입사인터뷰</a:t>
                      </a:r>
                      <a:endParaRPr kumimoji="0" lang="en-US" altLang="ko-KR" sz="1200" b="1" i="0" u="none" strike="noStrike" cap="none" normalizeH="0" baseline="0">
                        <a:ln>
                          <a:noFill/>
                        </a:ln>
                        <a:solidFill>
                          <a:schemeClr val="tx1"/>
                        </a:solidFill>
                        <a:effectLst/>
                        <a:latin typeface="맑은 고딕" pitchFamily="50" charset="-127"/>
                        <a:ea typeface="맑은 고딕" pitchFamily="50" charset="-127"/>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입사최종통보</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입사전서류 </a:t>
                      </a:r>
                      <a:endParaRPr kumimoji="0" lang="en-US" altLang="ko-KR" sz="1200" b="1" i="0" u="none" strike="noStrike" cap="none" normalizeH="0" baseline="0">
                        <a:ln>
                          <a:noFill/>
                        </a:ln>
                        <a:solidFill>
                          <a:schemeClr val="tx1"/>
                        </a:solidFill>
                        <a:effectLst/>
                        <a:latin typeface="맑은 고딕" pitchFamily="50" charset="-127"/>
                        <a:ea typeface="맑은 고딕" pitchFamily="50" charset="-127"/>
                      </a:endParaRP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접수 </a:t>
                      </a:r>
                      <a:endParaRPr kumimoji="0" lang="en-US" altLang="ko-KR" sz="1200" b="1" i="0" u="none" strike="noStrike" cap="none" normalizeH="0" baseline="0">
                        <a:ln>
                          <a:noFill/>
                        </a:ln>
                        <a:solidFill>
                          <a:schemeClr val="tx1"/>
                        </a:solidFill>
                        <a:effectLst/>
                        <a:latin typeface="맑은 고딕" pitchFamily="50" charset="-127"/>
                        <a:ea typeface="맑은 고딕" pitchFamily="50" charset="-127"/>
                      </a:endParaRP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2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인터뷰 통과시</a:t>
                      </a:r>
                      <a:r>
                        <a:rPr kumimoji="0" lang="en-US" altLang="ko-KR" sz="1200" b="1" i="0" u="none" strike="noStrike" cap="none" normalizeH="0" baseline="0">
                          <a:ln>
                            <a:noFill/>
                          </a:ln>
                          <a:solidFill>
                            <a:schemeClr val="tx1"/>
                          </a:solidFill>
                          <a:effectLst/>
                          <a:latin typeface="맑은 고딕" pitchFamily="50" charset="-127"/>
                          <a:ea typeface="맑은 고딕" pitchFamily="50" charset="-127"/>
                        </a:rPr>
                        <a:t>)</a:t>
                      </a:r>
                      <a:endParaRPr kumimoji="0" lang="ko-KR" altLang="en-US" sz="1200" b="1" i="0" u="none" strike="noStrike" cap="none" normalizeH="0" baseline="0">
                        <a:ln>
                          <a:noFill/>
                        </a:ln>
                        <a:solidFill>
                          <a:schemeClr val="tx1"/>
                        </a:solidFill>
                        <a:effectLst/>
                        <a:latin typeface="맑은 고딕" pitchFamily="50" charset="-127"/>
                        <a:ea typeface="맑은 고딕" pitchFamily="50" charset="-127"/>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입사당일</a:t>
                      </a:r>
                    </a:p>
                  </a:txBody>
                  <a:tcPr marL="84406" marR="844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7626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서류작성</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지급품</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200" b="1" i="0" u="none" strike="noStrike" cap="none" normalizeH="0" baseline="0">
                          <a:ln>
                            <a:noFill/>
                          </a:ln>
                          <a:solidFill>
                            <a:schemeClr val="tx1"/>
                          </a:solidFill>
                          <a:effectLst/>
                          <a:latin typeface="맑은 고딕" pitchFamily="50" charset="-127"/>
                          <a:ea typeface="맑은 고딕" pitchFamily="50" charset="-127"/>
                        </a:rPr>
                        <a:t>Orientation</a:t>
                      </a:r>
                      <a:endParaRPr kumimoji="0" lang="ko-KR" altLang="en-US" sz="1200" b="1" i="0" u="none" strike="noStrike" cap="none" normalizeH="0" baseline="0">
                        <a:ln>
                          <a:noFill/>
                        </a:ln>
                        <a:solidFill>
                          <a:schemeClr val="tx1"/>
                        </a:solidFill>
                        <a:effectLst/>
                        <a:latin typeface="맑은 고딕" pitchFamily="50" charset="-127"/>
                        <a:ea typeface="맑은 고딕" pitchFamily="50" charset="-127"/>
                      </a:endParaRPr>
                    </a:p>
                  </a:txBody>
                  <a:tcPr marL="84406" marR="844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2301875">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필요 </a:t>
                      </a:r>
                      <a:endParaRPr kumimoji="0" lang="en-US" altLang="ko-KR" sz="1200" b="1" i="0" u="none" strike="noStrike" cap="none" normalizeH="0" baseline="0">
                        <a:ln>
                          <a:noFill/>
                        </a:ln>
                        <a:solidFill>
                          <a:schemeClr val="tx1"/>
                        </a:solidFill>
                        <a:effectLst/>
                        <a:latin typeface="맑은 고딕" pitchFamily="50" charset="-127"/>
                        <a:ea typeface="맑은 고딕" pitchFamily="50" charset="-127"/>
                      </a:endParaRP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서류</a:t>
                      </a:r>
                    </a:p>
                  </a:txBody>
                  <a:tcPr marL="84406" marR="844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입사지원서</a:t>
                      </a:r>
                      <a:endParaRPr kumimoji="0" lang="en-US" altLang="ko-KR" sz="1200" b="1" i="0" u="none" strike="noStrike" cap="none" normalizeH="0" baseline="0">
                        <a:ln>
                          <a:noFill/>
                        </a:ln>
                        <a:solidFill>
                          <a:schemeClr val="tx1"/>
                        </a:solidFill>
                        <a:effectLst/>
                        <a:latin typeface="맑은 고딕" pitchFamily="50" charset="-127"/>
                        <a:ea typeface="맑은 고딕" pitchFamily="50" charset="-127"/>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이력서</a:t>
                      </a:r>
                      <a:endParaRPr kumimoji="0" lang="en-US" altLang="ko-KR" sz="1200" b="1" i="0" u="none" strike="noStrike" cap="none" normalizeH="0" baseline="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입사지원서              </a:t>
                      </a:r>
                      <a:r>
                        <a:rPr kumimoji="0" lang="en-US" altLang="ko-KR" sz="12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자유양식</a:t>
                      </a:r>
                      <a:r>
                        <a:rPr kumimoji="0" lang="en-US" altLang="ko-KR" sz="1200" b="1" i="0" u="none" strike="noStrike" cap="none" normalizeH="0" baseline="0">
                          <a:ln>
                            <a:noFill/>
                          </a:ln>
                          <a:solidFill>
                            <a:schemeClr val="tx1"/>
                          </a:solidFill>
                          <a:effectLst/>
                          <a:latin typeface="맑은 고딕" pitchFamily="50" charset="-127"/>
                          <a:ea typeface="맑은 고딕" pitchFamily="50" charset="-127"/>
                        </a:rPr>
                        <a:t>)</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맑은 고딕" pitchFamily="50" charset="-127"/>
                          <a:ea typeface="맑은 고딕" pitchFamily="50" charset="-127"/>
                        </a:rPr>
                        <a:t>−</a:t>
                      </a:r>
                      <a:endParaRPr kumimoji="0" lang="ko-KR" altLang="en-US" sz="1200" b="1" i="0" u="none" strike="noStrike" cap="none" normalizeH="0" baseline="0">
                        <a:ln>
                          <a:noFill/>
                        </a:ln>
                        <a:solidFill>
                          <a:schemeClr val="tx1"/>
                        </a:solidFill>
                        <a:effectLst/>
                        <a:latin typeface="맑은 고딕" pitchFamily="50" charset="-127"/>
                        <a:ea typeface="맑은 고딕" pitchFamily="50" charset="-127"/>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졸업증명서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학사</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석사</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박사</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성적증명서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최종학위</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전년도 원천징수영수증</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주민등록등본</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인사기록부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본인작성</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근로계약서 및 서약서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본인작성</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연봉계약서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회사작성</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보안서약서</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PC</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명함</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지문 등록</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회사소개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(CEO)</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직원소개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err="1">
                          <a:ln>
                            <a:noFill/>
                          </a:ln>
                          <a:solidFill>
                            <a:schemeClr val="tx1"/>
                          </a:solidFill>
                          <a:effectLst/>
                          <a:latin typeface="맑은 고딕" pitchFamily="50" charset="-127"/>
                          <a:ea typeface="맑은 고딕" pitchFamily="50" charset="-127"/>
                        </a:rPr>
                        <a:t>차상위</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 선임</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회사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Rule &amp; Policy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경영지원 담당</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출∙퇴근</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경비사용</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드레스코드</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84406" marR="8440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835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200" b="1" i="0" u="none" strike="noStrike" cap="none" normalizeH="0" baseline="0">
                          <a:ln>
                            <a:noFill/>
                          </a:ln>
                          <a:solidFill>
                            <a:schemeClr val="tx1"/>
                          </a:solidFill>
                          <a:effectLst/>
                          <a:latin typeface="맑은 고딕" pitchFamily="50" charset="-127"/>
                          <a:ea typeface="맑은 고딕" pitchFamily="50" charset="-127"/>
                        </a:rPr>
                        <a:t>비고</a:t>
                      </a:r>
                    </a:p>
                  </a:txBody>
                  <a:tcPr marL="84406" marR="8440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 입사지원 메일로 송부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hlinkClick r:id="rId2"/>
                        </a:rPr>
                        <a:t>mail@businessinsight.co.kr</a:t>
                      </a:r>
                      <a:endPar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1</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차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실무자</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본부장 면접</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2</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차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대표이사 최종 면접</a:t>
                      </a:r>
                    </a:p>
                    <a:p>
                      <a:pPr marL="0" marR="0" lvl="0" indent="0" algn="ctr" defTabSz="914400" rtl="0" eaLnBrk="1" fontAlgn="base" latinLnBrk="0" hangingPunct="1">
                        <a:lnSpc>
                          <a:spcPct val="100000"/>
                        </a:lnSpc>
                        <a:spcBef>
                          <a:spcPct val="0"/>
                        </a:spcBef>
                        <a:spcAft>
                          <a:spcPct val="0"/>
                        </a:spcAft>
                        <a:buClrTx/>
                        <a:buSzTx/>
                        <a:buFontTx/>
                        <a:buChar char="•"/>
                        <a:tabLst/>
                      </a:pPr>
                      <a:endPar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ctr" defTabSz="914400" rtl="0" eaLnBrk="1" fontAlgn="base" latinLnBrk="0" hangingPunct="1">
                        <a:lnSpc>
                          <a:spcPct val="100000"/>
                        </a:lnSpc>
                        <a:spcBef>
                          <a:spcPct val="0"/>
                        </a:spcBef>
                        <a:spcAft>
                          <a:spcPct val="0"/>
                        </a:spcAft>
                        <a:buClrTx/>
                        <a:buSzTx/>
                        <a:buFontTx/>
                        <a:buChar char="•"/>
                        <a:tabLst/>
                      </a:pPr>
                      <a:endPar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a:t>
                      </a:r>
                    </a:p>
                    <a:p>
                      <a:pPr marL="0" marR="0" lvl="0" indent="0" algn="ctr" defTabSz="914400" rtl="0" eaLnBrk="1" fontAlgn="base" latinLnBrk="0" hangingPunct="1">
                        <a:lnSpc>
                          <a:spcPct val="100000"/>
                        </a:lnSpc>
                        <a:spcBef>
                          <a:spcPct val="0"/>
                        </a:spcBef>
                        <a:spcAft>
                          <a:spcPct val="0"/>
                        </a:spcAft>
                        <a:buClrTx/>
                        <a:buSzTx/>
                        <a:buFontTx/>
                        <a:buChar char="•"/>
                        <a:tabLst/>
                      </a:pPr>
                      <a:endPar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입사전일</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별도</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요청일</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까지    </a:t>
                      </a:r>
                      <a:r>
                        <a:rPr kumimoji="0" lang="ko-KR" altLang="en-US" sz="1200" b="1" i="0" u="none" strike="noStrike" cap="none" normalizeH="0" baseline="0" dirty="0" err="1">
                          <a:ln>
                            <a:noFill/>
                          </a:ln>
                          <a:solidFill>
                            <a:schemeClr val="tx1"/>
                          </a:solidFill>
                          <a:effectLst/>
                          <a:latin typeface="맑은 고딕" pitchFamily="50" charset="-127"/>
                          <a:ea typeface="맑은 고딕" pitchFamily="50" charset="-127"/>
                        </a:rPr>
                        <a:t>경영지원담당에게</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 이메일 전달</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입사 후 여권 반드시 소지 하고 있어야 함</a:t>
                      </a:r>
                      <a:endPar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작성 후 </a:t>
                      </a:r>
                      <a:r>
                        <a:rPr kumimoji="0" lang="ko-KR" altLang="en-US" sz="1200" b="1" i="0" u="none" strike="noStrike" cap="none" normalizeH="0" baseline="0" dirty="0" err="1">
                          <a:ln>
                            <a:noFill/>
                          </a:ln>
                          <a:solidFill>
                            <a:schemeClr val="tx1"/>
                          </a:solidFill>
                          <a:effectLst/>
                          <a:latin typeface="맑은 고딕" pitchFamily="50" charset="-127"/>
                          <a:ea typeface="맑은 고딕" pitchFamily="50" charset="-127"/>
                        </a:rPr>
                        <a:t>경영지원담당에게</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 전달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메일로 </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1</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부 송부</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및  서명한 원본 파일 제출</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경영지원 담당 지급</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p>
                    <a:p>
                      <a:pPr marL="0" marR="0" lvl="0" indent="0" algn="ctr" defTabSz="914400" rtl="0" eaLnBrk="1" fontAlgn="base" latinLnBrk="0" hangingPunct="1">
                        <a:lnSpc>
                          <a:spcPct val="100000"/>
                        </a:lnSpc>
                        <a:spcBef>
                          <a:spcPct val="0"/>
                        </a:spcBef>
                        <a:spcAft>
                          <a:spcPct val="0"/>
                        </a:spcAft>
                        <a:buClrTx/>
                        <a:buSzTx/>
                        <a:buFontTx/>
                        <a:buChar char="•"/>
                        <a:tabLst/>
                      </a:pPr>
                      <a:endPar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4406" marR="8440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4">
            <a:extLst>
              <a:ext uri="{FF2B5EF4-FFF2-40B4-BE49-F238E27FC236}">
                <a16:creationId xmlns:a16="http://schemas.microsoft.com/office/drawing/2014/main" id="{03AE0BF6-267C-4F00-9C50-E395F8436456}"/>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16387" name="Text Box 34">
            <a:extLst>
              <a:ext uri="{FF2B5EF4-FFF2-40B4-BE49-F238E27FC236}">
                <a16:creationId xmlns:a16="http://schemas.microsoft.com/office/drawing/2014/main" id="{08C12AD0-FDB9-426E-89CA-C1A8172E57AC}"/>
              </a:ext>
            </a:extLst>
          </p:cNvPr>
          <p:cNvSpPr txBox="1">
            <a:spLocks noChangeArrowheads="1"/>
          </p:cNvSpPr>
          <p:nvPr/>
        </p:nvSpPr>
        <p:spPr bwMode="auto">
          <a:xfrm>
            <a:off x="415925" y="115888"/>
            <a:ext cx="5905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Ⅱ.B</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급여</a:t>
            </a:r>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상여 </a:t>
            </a:r>
            <a:r>
              <a:rPr lang="en-US" altLang="ko-KR" sz="1800">
                <a:solidFill>
                  <a:schemeClr val="tx2"/>
                </a:solidFill>
                <a:latin typeface="맑은 고딕" panose="020B0503020000020004" pitchFamily="50" charset="-127"/>
                <a:ea typeface="맑은 고딕" panose="020B0503020000020004" pitchFamily="50" charset="-127"/>
              </a:rPr>
              <a:t>(1/2)</a:t>
            </a:r>
          </a:p>
          <a:p>
            <a:endParaRPr lang="ko-KR" altLang="en-US" sz="1800">
              <a:solidFill>
                <a:schemeClr val="tx2"/>
              </a:solidFill>
              <a:latin typeface="맑은 고딕" panose="020B0503020000020004" pitchFamily="50" charset="-127"/>
              <a:ea typeface="맑은 고딕" panose="020B0503020000020004" pitchFamily="50" charset="-127"/>
            </a:endParaRPr>
          </a:p>
        </p:txBody>
      </p:sp>
      <p:sp>
        <p:nvSpPr>
          <p:cNvPr id="16388" name="Text Box 3">
            <a:extLst>
              <a:ext uri="{FF2B5EF4-FFF2-40B4-BE49-F238E27FC236}">
                <a16:creationId xmlns:a16="http://schemas.microsoft.com/office/drawing/2014/main" id="{38557AA1-7094-4499-AE62-033A98D874EC}"/>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buFontTx/>
              <a:buAutoNum type="arabicPeriod"/>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신규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입사자</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연봉</a:t>
            </a:r>
            <a:r>
              <a:rPr kumimoji="1" lang="ko-KR"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ko-KR"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Table</a:t>
            </a: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ㅇ</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“연봉 관리 규정</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에 따름</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lvl="1"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연봉 협상</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연봉 제도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PBC (Personal Business Commitment)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에 의하여</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개인 스스로가 목표와 연봉 책정</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협상 시기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매년</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월</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협상 절차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본부장 협의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대표이사 확정</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buFontTx/>
              <a:buAutoNum type="arabicPeriod"/>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상여 규정 </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graphicFrame>
        <p:nvGraphicFramePr>
          <p:cNvPr id="54307" name="Group 35">
            <a:extLst>
              <a:ext uri="{FF2B5EF4-FFF2-40B4-BE49-F238E27FC236}">
                <a16:creationId xmlns:a16="http://schemas.microsoft.com/office/drawing/2014/main" id="{C21CA9C1-319F-42C7-AE87-F3751E918FDB}"/>
              </a:ext>
            </a:extLst>
          </p:cNvPr>
          <p:cNvGraphicFramePr>
            <a:graphicFrameLocks noGrp="1"/>
          </p:cNvGraphicFramePr>
          <p:nvPr>
            <p:extLst>
              <p:ext uri="{D42A27DB-BD31-4B8C-83A1-F6EECF244321}">
                <p14:modId xmlns:p14="http://schemas.microsoft.com/office/powerpoint/2010/main" val="3147126198"/>
              </p:ext>
            </p:extLst>
          </p:nvPr>
        </p:nvGraphicFramePr>
        <p:xfrm>
          <a:off x="849313" y="3716338"/>
          <a:ext cx="8640762" cy="1858972"/>
        </p:xfrm>
        <a:graphic>
          <a:graphicData uri="http://schemas.openxmlformats.org/drawingml/2006/table">
            <a:tbl>
              <a:tblPr/>
              <a:tblGrid>
                <a:gridCol w="1876425">
                  <a:extLst>
                    <a:ext uri="{9D8B030D-6E8A-4147-A177-3AD203B41FA5}">
                      <a16:colId xmlns:a16="http://schemas.microsoft.com/office/drawing/2014/main" val="20000"/>
                    </a:ext>
                  </a:extLst>
                </a:gridCol>
                <a:gridCol w="2290762">
                  <a:extLst>
                    <a:ext uri="{9D8B030D-6E8A-4147-A177-3AD203B41FA5}">
                      <a16:colId xmlns:a16="http://schemas.microsoft.com/office/drawing/2014/main" val="20001"/>
                    </a:ext>
                  </a:extLst>
                </a:gridCol>
                <a:gridCol w="1069975">
                  <a:extLst>
                    <a:ext uri="{9D8B030D-6E8A-4147-A177-3AD203B41FA5}">
                      <a16:colId xmlns:a16="http://schemas.microsoft.com/office/drawing/2014/main" val="20002"/>
                    </a:ext>
                  </a:extLst>
                </a:gridCol>
                <a:gridCol w="3403600">
                  <a:extLst>
                    <a:ext uri="{9D8B030D-6E8A-4147-A177-3AD203B41FA5}">
                      <a16:colId xmlns:a16="http://schemas.microsoft.com/office/drawing/2014/main" val="20003"/>
                    </a:ext>
                  </a:extLst>
                </a:gridCol>
              </a:tblGrid>
              <a:tr h="304722">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지급 내용</a:t>
                      </a:r>
                    </a:p>
                  </a:txBody>
                  <a:tcPr marT="45682" marB="4568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지급 조건 </a:t>
                      </a:r>
                    </a:p>
                  </a:txBody>
                  <a:tcPr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지급 시기</a:t>
                      </a:r>
                    </a:p>
                  </a:txBody>
                  <a:tcPr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지급 금액</a:t>
                      </a:r>
                    </a:p>
                  </a:txBody>
                  <a:tcPr marT="45682" marB="4568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1808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rgbClr val="0000CC"/>
                          </a:solidFill>
                          <a:effectLst/>
                          <a:latin typeface="맑은 고딕" pitchFamily="50" charset="-127"/>
                          <a:ea typeface="맑은 고딕" pitchFamily="50" charset="-127"/>
                        </a:rPr>
                        <a:t>PS</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 (Profit Share)</a:t>
                      </a:r>
                    </a:p>
                  </a:txBody>
                  <a:tcPr marT="45682" marB="4568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개정 中</a:t>
                      </a:r>
                    </a:p>
                  </a:txBody>
                  <a:tcPr marT="45682" marB="4568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T="45682" marB="4568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22">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명절 상여</a:t>
                      </a:r>
                    </a:p>
                  </a:txBody>
                  <a:tcPr marT="45682" marB="4568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기준일 현재 재직자</a:t>
                      </a:r>
                    </a:p>
                  </a:txBody>
                  <a:tcPr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설</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추석</a:t>
                      </a:r>
                    </a:p>
                  </a:txBody>
                  <a:tcPr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전 직원 선물</a:t>
                      </a:r>
                    </a:p>
                  </a:txBody>
                  <a:tcPr marT="45682" marB="4568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438">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멈춰서 다시 보기</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T="45682" marB="4568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재직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3</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년 주기</a:t>
                      </a:r>
                    </a:p>
                  </a:txBody>
                  <a:tcPr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휴가시점</a:t>
                      </a:r>
                    </a:p>
                  </a:txBody>
                  <a:tcPr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입사 후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3</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년 주기</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(3</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년</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,6</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년</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,9</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년</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마다</a:t>
                      </a:r>
                      <a:endPar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안식휴가와 함께 해외여행에 대한 지원 제도</a:t>
                      </a:r>
                    </a:p>
                  </a:txBody>
                  <a:tcPr marT="45682" marB="4568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4">
            <a:extLst>
              <a:ext uri="{FF2B5EF4-FFF2-40B4-BE49-F238E27FC236}">
                <a16:creationId xmlns:a16="http://schemas.microsoft.com/office/drawing/2014/main" id="{57762C52-0716-4768-9A77-68BF7A36A146}"/>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17411" name="Text Box 34">
            <a:extLst>
              <a:ext uri="{FF2B5EF4-FFF2-40B4-BE49-F238E27FC236}">
                <a16:creationId xmlns:a16="http://schemas.microsoft.com/office/drawing/2014/main" id="{BEE7ABBE-4DD2-44EF-8CB8-745E64B6F840}"/>
              </a:ext>
            </a:extLst>
          </p:cNvPr>
          <p:cNvSpPr txBox="1">
            <a:spLocks noChangeArrowheads="1"/>
          </p:cNvSpPr>
          <p:nvPr/>
        </p:nvSpPr>
        <p:spPr bwMode="auto">
          <a:xfrm>
            <a:off x="415925" y="115888"/>
            <a:ext cx="5905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Ⅱ.B</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급여</a:t>
            </a:r>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상여 </a:t>
            </a:r>
            <a:r>
              <a:rPr lang="en-US" altLang="ko-KR" sz="1800">
                <a:solidFill>
                  <a:schemeClr val="tx2"/>
                </a:solidFill>
                <a:latin typeface="맑은 고딕" panose="020B0503020000020004" pitchFamily="50" charset="-127"/>
                <a:ea typeface="맑은 고딕" panose="020B0503020000020004" pitchFamily="50" charset="-127"/>
              </a:rPr>
              <a:t>(2/2)</a:t>
            </a:r>
          </a:p>
          <a:p>
            <a:endParaRPr lang="ko-KR" altLang="en-US" sz="1800">
              <a:solidFill>
                <a:schemeClr val="tx2"/>
              </a:solidFill>
              <a:latin typeface="맑은 고딕" panose="020B0503020000020004" pitchFamily="50" charset="-127"/>
              <a:ea typeface="맑은 고딕" panose="020B0503020000020004" pitchFamily="50" charset="-127"/>
            </a:endParaRPr>
          </a:p>
        </p:txBody>
      </p:sp>
      <p:sp>
        <p:nvSpPr>
          <p:cNvPr id="12292" name="Text Box 3">
            <a:extLst>
              <a:ext uri="{FF2B5EF4-FFF2-40B4-BE49-F238E27FC236}">
                <a16:creationId xmlns:a16="http://schemas.microsoft.com/office/drawing/2014/main" id="{15681347-234F-42A2-87E9-5650571E8DAC}"/>
              </a:ext>
            </a:extLst>
          </p:cNvPr>
          <p:cNvSpPr txBox="1">
            <a:spLocks noChangeArrowheads="1"/>
          </p:cNvSpPr>
          <p:nvPr/>
        </p:nvSpPr>
        <p:spPr bwMode="auto">
          <a:xfrm>
            <a:off x="386556" y="548680"/>
            <a:ext cx="9132888" cy="5904656"/>
          </a:xfrm>
          <a:prstGeom prst="rect">
            <a:avLst/>
          </a:prstGeom>
          <a:noFill/>
          <a:ln>
            <a:noFill/>
          </a:ln>
        </p:spPr>
        <p:txBody>
          <a:bodyPr wrap="none"/>
          <a:lstStyle>
            <a:lvl1pPr marL="342900" indent="-342900">
              <a:defRPr sz="1400" b="1">
                <a:solidFill>
                  <a:schemeClr val="tx1"/>
                </a:solidFill>
                <a:latin typeface="Arial" charset="0"/>
                <a:ea typeface="돋움체" pitchFamily="49" charset="-127"/>
              </a:defRPr>
            </a:lvl1pPr>
            <a:lvl2pPr marL="742950" indent="-285750">
              <a:defRPr sz="1400" b="1">
                <a:solidFill>
                  <a:schemeClr val="tx1"/>
                </a:solidFill>
                <a:latin typeface="Arial" charset="0"/>
                <a:ea typeface="돋움체" pitchFamily="49" charset="-127"/>
              </a:defRPr>
            </a:lvl2pPr>
            <a:lvl3pPr marL="1143000" indent="-228600">
              <a:defRPr sz="1400" b="1">
                <a:solidFill>
                  <a:schemeClr val="tx1"/>
                </a:solidFill>
                <a:latin typeface="Arial" charset="0"/>
                <a:ea typeface="돋움체" pitchFamily="49" charset="-127"/>
              </a:defRPr>
            </a:lvl3pPr>
            <a:lvl4pPr marL="1600200" indent="-228600">
              <a:defRPr sz="1400" b="1">
                <a:solidFill>
                  <a:schemeClr val="tx1"/>
                </a:solidFill>
                <a:latin typeface="Arial" charset="0"/>
                <a:ea typeface="돋움체" pitchFamily="49" charset="-127"/>
              </a:defRPr>
            </a:lvl4pPr>
            <a:lvl5pPr marL="2057400" indent="-228600">
              <a:defRPr sz="1400" b="1">
                <a:solidFill>
                  <a:schemeClr val="tx1"/>
                </a:solidFill>
                <a:latin typeface="Arial" charset="0"/>
                <a:ea typeface="돋움체" pitchFamily="49" charset="-127"/>
              </a:defRPr>
            </a:lvl5pPr>
            <a:lvl6pPr marL="2514600" indent="-228600" algn="ctr" eaLnBrk="0" fontAlgn="base" hangingPunct="0">
              <a:spcBef>
                <a:spcPct val="0"/>
              </a:spcBef>
              <a:spcAft>
                <a:spcPct val="0"/>
              </a:spcAft>
              <a:defRPr sz="1400" b="1">
                <a:solidFill>
                  <a:schemeClr val="tx1"/>
                </a:solidFill>
                <a:latin typeface="Arial" charset="0"/>
                <a:ea typeface="돋움체" pitchFamily="49" charset="-127"/>
              </a:defRPr>
            </a:lvl6pPr>
            <a:lvl7pPr marL="2971800" indent="-228600" algn="ctr" eaLnBrk="0" fontAlgn="base" hangingPunct="0">
              <a:spcBef>
                <a:spcPct val="0"/>
              </a:spcBef>
              <a:spcAft>
                <a:spcPct val="0"/>
              </a:spcAft>
              <a:defRPr sz="1400" b="1">
                <a:solidFill>
                  <a:schemeClr val="tx1"/>
                </a:solidFill>
                <a:latin typeface="Arial" charset="0"/>
                <a:ea typeface="돋움체" pitchFamily="49" charset="-127"/>
              </a:defRPr>
            </a:lvl7pPr>
            <a:lvl8pPr marL="3429000" indent="-228600" algn="ctr" eaLnBrk="0" fontAlgn="base" hangingPunct="0">
              <a:spcBef>
                <a:spcPct val="0"/>
              </a:spcBef>
              <a:spcAft>
                <a:spcPct val="0"/>
              </a:spcAft>
              <a:defRPr sz="1400" b="1">
                <a:solidFill>
                  <a:schemeClr val="tx1"/>
                </a:solidFill>
                <a:latin typeface="Arial" charset="0"/>
                <a:ea typeface="돋움체" pitchFamily="49" charset="-127"/>
              </a:defRPr>
            </a:lvl8pPr>
            <a:lvl9pPr marL="3886200" indent="-228600" algn="ctr" eaLnBrk="0" fontAlgn="base" hangingPunct="0">
              <a:spcBef>
                <a:spcPct val="0"/>
              </a:spcBef>
              <a:spcAft>
                <a:spcPct val="0"/>
              </a:spcAft>
              <a:defRPr sz="1400" b="1">
                <a:solidFill>
                  <a:schemeClr val="tx1"/>
                </a:solidFill>
                <a:latin typeface="Arial" charset="0"/>
                <a:ea typeface="돋움체" pitchFamily="49" charset="-127"/>
              </a:defRPr>
            </a:lvl9pPr>
          </a:lstStyle>
          <a:p>
            <a:pPr marL="0" indent="0"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4.   </a:t>
            </a:r>
            <a:r>
              <a:rPr kumimoji="1" lang="ko-KR" altLang="en-US" dirty="0">
                <a:solidFill>
                  <a:schemeClr val="tx2"/>
                </a:solidFill>
                <a:latin typeface="맑은 고딕" pitchFamily="50" charset="-127"/>
                <a:ea typeface="맑은 고딕" pitchFamily="50" charset="-127"/>
                <a:cs typeface="Arial" charset="0"/>
              </a:rPr>
              <a:t>멈춰서 다시 보기</a:t>
            </a: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1) </a:t>
            </a:r>
            <a:r>
              <a:rPr kumimoji="1" lang="ko-KR" altLang="en-US" dirty="0">
                <a:solidFill>
                  <a:schemeClr val="tx2"/>
                </a:solidFill>
                <a:latin typeface="맑은 고딕" pitchFamily="50" charset="-127"/>
                <a:ea typeface="맑은 고딕" pitchFamily="50" charset="-127"/>
                <a:cs typeface="Arial" charset="0"/>
              </a:rPr>
              <a:t>취지 </a:t>
            </a: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kumimoji="1" lang="ko-KR" altLang="en-US" dirty="0">
                <a:solidFill>
                  <a:schemeClr val="tx2"/>
                </a:solidFill>
                <a:latin typeface="맑은 고딕" pitchFamily="50" charset="-127"/>
                <a:ea typeface="맑은 고딕" pitchFamily="50" charset="-127"/>
                <a:cs typeface="Arial" charset="0"/>
              </a:rPr>
              <a:t>         </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재직 </a:t>
            </a:r>
            <a:r>
              <a:rPr kumimoji="1" lang="en-US" altLang="ko-KR" dirty="0">
                <a:solidFill>
                  <a:schemeClr val="tx2"/>
                </a:solidFill>
                <a:latin typeface="맑은 고딕" pitchFamily="50" charset="-127"/>
                <a:ea typeface="맑은 고딕" pitchFamily="50" charset="-127"/>
                <a:cs typeface="Arial" charset="0"/>
              </a:rPr>
              <a:t>3</a:t>
            </a:r>
            <a:r>
              <a:rPr kumimoji="1" lang="ko-KR" altLang="en-US" dirty="0">
                <a:solidFill>
                  <a:schemeClr val="tx2"/>
                </a:solidFill>
                <a:latin typeface="맑은 고딕" pitchFamily="50" charset="-127"/>
                <a:ea typeface="맑은 고딕" pitchFamily="50" charset="-127"/>
                <a:cs typeface="Arial" charset="0"/>
              </a:rPr>
              <a:t>년 주기 </a:t>
            </a:r>
            <a:r>
              <a:rPr kumimoji="1" lang="en-US" altLang="ko-KR" dirty="0">
                <a:solidFill>
                  <a:schemeClr val="tx2"/>
                </a:solidFill>
                <a:latin typeface="맑은 고딕" pitchFamily="50" charset="-127"/>
                <a:ea typeface="맑은 고딕" pitchFamily="50" charset="-127"/>
                <a:cs typeface="Arial" charset="0"/>
              </a:rPr>
              <a:t>(3</a:t>
            </a:r>
            <a:r>
              <a:rPr kumimoji="1" lang="ko-KR" altLang="en-US" dirty="0">
                <a:solidFill>
                  <a:schemeClr val="tx2"/>
                </a:solidFill>
                <a:latin typeface="맑은 고딕" pitchFamily="50" charset="-127"/>
                <a:ea typeface="맑은 고딕" pitchFamily="50" charset="-127"/>
                <a:cs typeface="Arial" charset="0"/>
              </a:rPr>
              <a:t>년</a:t>
            </a:r>
            <a:r>
              <a:rPr kumimoji="1" lang="en-US" altLang="ko-KR" dirty="0">
                <a:solidFill>
                  <a:schemeClr val="tx2"/>
                </a:solidFill>
                <a:latin typeface="맑은 고딕" pitchFamily="50" charset="-127"/>
                <a:ea typeface="맑은 고딕" pitchFamily="50" charset="-127"/>
                <a:cs typeface="Arial" charset="0"/>
              </a:rPr>
              <a:t>, 6</a:t>
            </a:r>
            <a:r>
              <a:rPr kumimoji="1" lang="ko-KR" altLang="en-US" dirty="0">
                <a:solidFill>
                  <a:schemeClr val="tx2"/>
                </a:solidFill>
                <a:latin typeface="맑은 고딕" pitchFamily="50" charset="-127"/>
                <a:ea typeface="맑은 고딕" pitchFamily="50" charset="-127"/>
                <a:cs typeface="Arial" charset="0"/>
              </a:rPr>
              <a:t>년</a:t>
            </a:r>
            <a:r>
              <a:rPr kumimoji="1" lang="en-US" altLang="ko-KR" dirty="0">
                <a:solidFill>
                  <a:schemeClr val="tx2"/>
                </a:solidFill>
                <a:latin typeface="맑은 고딕" pitchFamily="50" charset="-127"/>
                <a:ea typeface="맑은 고딕" pitchFamily="50" charset="-127"/>
                <a:cs typeface="Arial" charset="0"/>
              </a:rPr>
              <a:t>, 9</a:t>
            </a:r>
            <a:r>
              <a:rPr kumimoji="1" lang="ko-KR" altLang="en-US" dirty="0">
                <a:solidFill>
                  <a:schemeClr val="tx2"/>
                </a:solidFill>
                <a:latin typeface="맑은 고딕" pitchFamily="50" charset="-127"/>
                <a:ea typeface="맑은 고딕" pitchFamily="50" charset="-127"/>
                <a:cs typeface="Arial" charset="0"/>
              </a:rPr>
              <a:t>년</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로 해외여행 비용 지급</a:t>
            </a: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kumimoji="1" lang="ko-KR" altLang="en-US" dirty="0">
                <a:solidFill>
                  <a:schemeClr val="tx2"/>
                </a:solidFill>
                <a:latin typeface="맑은 고딕" pitchFamily="50" charset="-127"/>
                <a:ea typeface="맑은 고딕" pitchFamily="50" charset="-127"/>
                <a:cs typeface="Arial" charset="0"/>
              </a:rPr>
              <a:t>         </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업무와 일상을 잠시 멈추고 개인의 지나온 길</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앞으로 갈 길</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바쁘게 살면서 보지 않았던 것들</a:t>
            </a:r>
            <a:r>
              <a:rPr kumimoji="1" lang="en-US" altLang="ko-KR" dirty="0">
                <a:solidFill>
                  <a:schemeClr val="tx2"/>
                </a:solidFill>
                <a:latin typeface="맑은 고딕" pitchFamily="50" charset="-127"/>
                <a:ea typeface="맑은 고딕" pitchFamily="50" charset="-127"/>
                <a:cs typeface="Arial" charset="0"/>
              </a:rPr>
              <a:t>,</a:t>
            </a: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가족</a:t>
            </a:r>
            <a:r>
              <a:rPr kumimoji="1" lang="en-US" altLang="ko-KR" dirty="0">
                <a:solidFill>
                  <a:schemeClr val="tx2"/>
                </a:solidFill>
                <a:latin typeface="맑은 고딕" pitchFamily="50" charset="-127"/>
                <a:ea typeface="맑은 고딕" pitchFamily="50" charset="-127"/>
                <a:cs typeface="Arial" charset="0"/>
              </a:rPr>
              <a:t>/</a:t>
            </a:r>
            <a:r>
              <a:rPr kumimoji="1" lang="ko-KR" altLang="en-US" dirty="0">
                <a:solidFill>
                  <a:schemeClr val="tx2"/>
                </a:solidFill>
                <a:latin typeface="맑은 고딕" pitchFamily="50" charset="-127"/>
                <a:ea typeface="맑은 고딕" pitchFamily="50" charset="-127"/>
                <a:cs typeface="Arial" charset="0"/>
              </a:rPr>
              <a:t>친구</a:t>
            </a:r>
            <a:r>
              <a:rPr kumimoji="1" lang="en-US" altLang="ko-KR" dirty="0">
                <a:solidFill>
                  <a:schemeClr val="tx2"/>
                </a:solidFill>
                <a:latin typeface="맑은 고딕" pitchFamily="50" charset="-127"/>
                <a:ea typeface="맑은 고딕" pitchFamily="50" charset="-127"/>
                <a:cs typeface="Arial" charset="0"/>
              </a:rPr>
              <a:t>/</a:t>
            </a:r>
            <a:r>
              <a:rPr kumimoji="1" lang="ko-KR" altLang="en-US" dirty="0">
                <a:solidFill>
                  <a:schemeClr val="tx2"/>
                </a:solidFill>
                <a:latin typeface="맑은 고딕" pitchFamily="50" charset="-127"/>
                <a:ea typeface="맑은 고딕" pitchFamily="50" charset="-127"/>
                <a:cs typeface="Arial" charset="0"/>
              </a:rPr>
              <a:t>업무외적인 관계들</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다른 세상 등을 여유롭게 다시 보고 개인의 삶을 재충전하기 위함</a:t>
            </a: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2) </a:t>
            </a:r>
            <a:r>
              <a:rPr kumimoji="1" lang="ko-KR" altLang="en-US" dirty="0">
                <a:solidFill>
                  <a:schemeClr val="tx2"/>
                </a:solidFill>
                <a:latin typeface="맑은 고딕" pitchFamily="50" charset="-127"/>
                <a:ea typeface="맑은 고딕" pitchFamily="50" charset="-127"/>
                <a:cs typeface="Arial" charset="0"/>
              </a:rPr>
              <a:t>지급금액 및 휴가일수 </a:t>
            </a:r>
            <a:r>
              <a:rPr kumimoji="1" lang="en-US" altLang="ko-KR" dirty="0">
                <a:solidFill>
                  <a:srgbClr val="FF0000"/>
                </a:solidFill>
                <a:latin typeface="맑은 고딕" pitchFamily="50" charset="-127"/>
                <a:ea typeface="맑은 고딕" pitchFamily="50" charset="-127"/>
                <a:cs typeface="Arial" charset="0"/>
              </a:rPr>
              <a:t>(</a:t>
            </a:r>
            <a:r>
              <a:rPr kumimoji="1" lang="ko-KR" altLang="en-US" dirty="0">
                <a:solidFill>
                  <a:srgbClr val="FF0000"/>
                </a:solidFill>
                <a:latin typeface="맑은 고딕" pitchFamily="50" charset="-127"/>
                <a:ea typeface="맑은 고딕" pitchFamily="50" charset="-127"/>
                <a:cs typeface="Arial" charset="0"/>
              </a:rPr>
              <a:t>지급 기준표 참고</a:t>
            </a:r>
            <a:r>
              <a:rPr kumimoji="1" lang="en-US" altLang="ko-KR" dirty="0">
                <a:solidFill>
                  <a:srgbClr val="FF0000"/>
                </a:solidFill>
                <a:latin typeface="맑은 고딕" pitchFamily="50" charset="-127"/>
                <a:ea typeface="맑은 고딕" pitchFamily="50" charset="-127"/>
                <a:cs typeface="Arial" charset="0"/>
              </a:rPr>
              <a:t>)</a:t>
            </a: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a:t>
            </a:r>
          </a:p>
          <a:p>
            <a:pPr eaLnBrk="1" latinLnBrk="1" hangingPunct="1">
              <a:spcBef>
                <a:spcPct val="50000"/>
              </a:spcBef>
              <a:defRPr/>
            </a:pP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a:t>
            </a: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3) </a:t>
            </a:r>
            <a:r>
              <a:rPr kumimoji="1" lang="ko-KR" altLang="en-US" dirty="0">
                <a:solidFill>
                  <a:schemeClr val="tx2"/>
                </a:solidFill>
                <a:latin typeface="맑은 고딕" pitchFamily="50" charset="-127"/>
                <a:ea typeface="맑은 고딕" pitchFamily="50" charset="-127"/>
                <a:cs typeface="Arial" charset="0"/>
              </a:rPr>
              <a:t>경비처리 방법 및 유의사항</a:t>
            </a: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kumimoji="1" lang="ko-KR" altLang="en-US" dirty="0">
                <a:solidFill>
                  <a:schemeClr val="tx2"/>
                </a:solidFill>
                <a:latin typeface="맑은 고딕" pitchFamily="50" charset="-127"/>
                <a:ea typeface="맑은 고딕" pitchFamily="50" charset="-127"/>
                <a:cs typeface="Arial" charset="0"/>
              </a:rPr>
              <a:t>         </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해외여행에 한하며</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휴가일수는 남은 연차휴가를 추가하여 사용 가능</a:t>
            </a: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kumimoji="1" lang="ko-KR" altLang="en-US" dirty="0">
                <a:solidFill>
                  <a:schemeClr val="tx2"/>
                </a:solidFill>
                <a:latin typeface="맑은 고딕" pitchFamily="50" charset="-127"/>
                <a:ea typeface="맑은 고딕" pitchFamily="50" charset="-127"/>
                <a:cs typeface="Arial" charset="0"/>
              </a:rPr>
              <a:t>         </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적용시점으로부터 </a:t>
            </a:r>
            <a:r>
              <a:rPr kumimoji="1" lang="en-US" altLang="ko-KR" dirty="0">
                <a:solidFill>
                  <a:schemeClr val="tx2"/>
                </a:solidFill>
                <a:latin typeface="맑은 고딕" pitchFamily="50" charset="-127"/>
                <a:ea typeface="맑은 고딕" pitchFamily="50" charset="-127"/>
                <a:cs typeface="Arial" charset="0"/>
              </a:rPr>
              <a:t>1</a:t>
            </a:r>
            <a:r>
              <a:rPr kumimoji="1" lang="ko-KR" altLang="en-US" dirty="0" err="1">
                <a:solidFill>
                  <a:schemeClr val="tx2"/>
                </a:solidFill>
                <a:latin typeface="맑은 고딕" pitchFamily="50" charset="-127"/>
                <a:ea typeface="맑은 고딕" pitchFamily="50" charset="-127"/>
                <a:cs typeface="Arial" charset="0"/>
              </a:rPr>
              <a:t>년내</a:t>
            </a:r>
            <a:r>
              <a:rPr kumimoji="1" lang="ko-KR" altLang="en-US" dirty="0">
                <a:solidFill>
                  <a:schemeClr val="tx2"/>
                </a:solidFill>
                <a:latin typeface="맑은 고딕" pitchFamily="50" charset="-127"/>
                <a:ea typeface="맑은 고딕" pitchFamily="50" charset="-127"/>
                <a:cs typeface="Arial" charset="0"/>
              </a:rPr>
              <a:t> 사용을 원칙으로 함</a:t>
            </a: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 </a:t>
            </a:r>
            <a:r>
              <a:rPr kumimoji="1" lang="ko-KR" altLang="en-US" dirty="0">
                <a:solidFill>
                  <a:schemeClr val="tx2"/>
                </a:solidFill>
                <a:latin typeface="맑은 고딕" pitchFamily="50" charset="-127"/>
                <a:ea typeface="맑은 고딕" pitchFamily="50" charset="-127"/>
                <a:cs typeface="Arial" charset="0"/>
              </a:rPr>
              <a:t>자녀지급금액은 </a:t>
            </a:r>
            <a:r>
              <a:rPr kumimoji="1" lang="en-US" altLang="ko-KR" dirty="0">
                <a:solidFill>
                  <a:schemeClr val="tx2"/>
                </a:solidFill>
                <a:latin typeface="맑은 고딕" pitchFamily="50" charset="-127"/>
                <a:ea typeface="맑은 고딕" pitchFamily="50" charset="-127"/>
                <a:cs typeface="Arial" charset="0"/>
              </a:rPr>
              <a:t>1</a:t>
            </a:r>
            <a:r>
              <a:rPr kumimoji="1" lang="ko-KR" altLang="en-US" dirty="0">
                <a:solidFill>
                  <a:schemeClr val="tx2"/>
                </a:solidFill>
                <a:latin typeface="맑은 고딕" pitchFamily="50" charset="-127"/>
                <a:ea typeface="맑은 고딕" pitchFamily="50" charset="-127"/>
                <a:cs typeface="Arial" charset="0"/>
              </a:rPr>
              <a:t>명 기준으로 </a:t>
            </a:r>
            <a:r>
              <a:rPr kumimoji="1" lang="ko-KR" altLang="en-US" dirty="0" err="1">
                <a:solidFill>
                  <a:schemeClr val="tx2"/>
                </a:solidFill>
                <a:latin typeface="맑은 고딕" pitchFamily="50" charset="-127"/>
                <a:ea typeface="맑은 고딕" pitchFamily="50" charset="-127"/>
                <a:cs typeface="Arial" charset="0"/>
              </a:rPr>
              <a:t>자녀수에</a:t>
            </a:r>
            <a:r>
              <a:rPr kumimoji="1" lang="ko-KR" altLang="en-US" dirty="0">
                <a:solidFill>
                  <a:schemeClr val="tx2"/>
                </a:solidFill>
                <a:latin typeface="맑은 고딕" pitchFamily="50" charset="-127"/>
                <a:ea typeface="맑은 고딕" pitchFamily="50" charset="-127"/>
                <a:cs typeface="Arial" charset="0"/>
              </a:rPr>
              <a:t> 따라 지급 금액 달라짐</a:t>
            </a: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 </a:t>
            </a:r>
            <a:r>
              <a:rPr kumimoji="1" lang="ko-KR" altLang="en-US" dirty="0">
                <a:solidFill>
                  <a:schemeClr val="tx2"/>
                </a:solidFill>
                <a:latin typeface="맑은 고딕" pitchFamily="50" charset="-127"/>
                <a:ea typeface="맑은 고딕" pitchFamily="50" charset="-127"/>
                <a:cs typeface="Arial" charset="0"/>
              </a:rPr>
              <a:t>실비영수증은 경비 </a:t>
            </a:r>
            <a:r>
              <a:rPr kumimoji="1" lang="ko-KR" altLang="en-US" dirty="0" err="1">
                <a:solidFill>
                  <a:schemeClr val="tx2"/>
                </a:solidFill>
                <a:latin typeface="맑은 고딕" pitchFamily="50" charset="-127"/>
                <a:ea typeface="맑은 고딕" pitchFamily="50" charset="-127"/>
                <a:cs typeface="Arial" charset="0"/>
              </a:rPr>
              <a:t>정산일에</a:t>
            </a:r>
            <a:r>
              <a:rPr kumimoji="1" lang="ko-KR" altLang="en-US" dirty="0">
                <a:solidFill>
                  <a:schemeClr val="tx2"/>
                </a:solidFill>
                <a:latin typeface="맑은 고딕" pitchFamily="50" charset="-127"/>
                <a:ea typeface="맑은 고딕" pitchFamily="50" charset="-127"/>
                <a:cs typeface="Arial" charset="0"/>
              </a:rPr>
              <a:t> 맞춰 발생 익월 </a:t>
            </a:r>
            <a:r>
              <a:rPr kumimoji="1" lang="en-US" altLang="ko-KR" dirty="0">
                <a:solidFill>
                  <a:schemeClr val="tx2"/>
                </a:solidFill>
                <a:latin typeface="맑은 고딕" pitchFamily="50" charset="-127"/>
                <a:ea typeface="맑은 고딕" pitchFamily="50" charset="-127"/>
                <a:cs typeface="Arial" charset="0"/>
              </a:rPr>
              <a:t>10</a:t>
            </a:r>
            <a:r>
              <a:rPr kumimoji="1" lang="ko-KR" altLang="en-US" dirty="0">
                <a:solidFill>
                  <a:schemeClr val="tx2"/>
                </a:solidFill>
                <a:latin typeface="맑은 고딕" pitchFamily="50" charset="-127"/>
                <a:ea typeface="맑은 고딕" pitchFamily="50" charset="-127"/>
                <a:cs typeface="Arial" charset="0"/>
              </a:rPr>
              <a:t>일까지 경영지원실에 제출하여야 하며</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실비금액에서 </a:t>
            </a: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지급 금액만큼 계산하여 지급</a:t>
            </a:r>
            <a:endParaRPr kumimoji="1" lang="en-US" altLang="ko-KR" dirty="0">
              <a:solidFill>
                <a:schemeClr val="tx2"/>
              </a:solidFill>
              <a:latin typeface="맑은 고딕" pitchFamily="50" charset="-127"/>
              <a:ea typeface="맑은 고딕" pitchFamily="50" charset="-127"/>
              <a:cs typeface="Arial" charset="0"/>
            </a:endParaRPr>
          </a:p>
        </p:txBody>
      </p:sp>
      <p:graphicFrame>
        <p:nvGraphicFramePr>
          <p:cNvPr id="54307" name="Group 35">
            <a:extLst>
              <a:ext uri="{FF2B5EF4-FFF2-40B4-BE49-F238E27FC236}">
                <a16:creationId xmlns:a16="http://schemas.microsoft.com/office/drawing/2014/main" id="{D1D3B63E-3D9D-4E79-96C4-3378D11A8B66}"/>
              </a:ext>
            </a:extLst>
          </p:cNvPr>
          <p:cNvGraphicFramePr>
            <a:graphicFrameLocks noGrp="1"/>
          </p:cNvGraphicFramePr>
          <p:nvPr>
            <p:extLst>
              <p:ext uri="{D42A27DB-BD31-4B8C-83A1-F6EECF244321}">
                <p14:modId xmlns:p14="http://schemas.microsoft.com/office/powerpoint/2010/main" val="360950682"/>
              </p:ext>
            </p:extLst>
          </p:nvPr>
        </p:nvGraphicFramePr>
        <p:xfrm>
          <a:off x="848544" y="2492896"/>
          <a:ext cx="8496299" cy="1495440"/>
        </p:xfrm>
        <a:graphic>
          <a:graphicData uri="http://schemas.openxmlformats.org/drawingml/2006/table">
            <a:tbl>
              <a:tblPr/>
              <a:tblGrid>
                <a:gridCol w="1655441">
                  <a:extLst>
                    <a:ext uri="{9D8B030D-6E8A-4147-A177-3AD203B41FA5}">
                      <a16:colId xmlns:a16="http://schemas.microsoft.com/office/drawing/2014/main" val="20000"/>
                    </a:ext>
                  </a:extLst>
                </a:gridCol>
                <a:gridCol w="1728217">
                  <a:extLst>
                    <a:ext uri="{9D8B030D-6E8A-4147-A177-3AD203B41FA5}">
                      <a16:colId xmlns:a16="http://schemas.microsoft.com/office/drawing/2014/main" val="20001"/>
                    </a:ext>
                  </a:extLst>
                </a:gridCol>
                <a:gridCol w="1728217">
                  <a:extLst>
                    <a:ext uri="{9D8B030D-6E8A-4147-A177-3AD203B41FA5}">
                      <a16:colId xmlns:a16="http://schemas.microsoft.com/office/drawing/2014/main" val="20002"/>
                    </a:ext>
                  </a:extLst>
                </a:gridCol>
                <a:gridCol w="1648593">
                  <a:extLst>
                    <a:ext uri="{9D8B030D-6E8A-4147-A177-3AD203B41FA5}">
                      <a16:colId xmlns:a16="http://schemas.microsoft.com/office/drawing/2014/main" val="20003"/>
                    </a:ext>
                  </a:extLst>
                </a:gridCol>
                <a:gridCol w="1735831">
                  <a:extLst>
                    <a:ext uri="{9D8B030D-6E8A-4147-A177-3AD203B41FA5}">
                      <a16:colId xmlns:a16="http://schemas.microsoft.com/office/drawing/2014/main" val="20004"/>
                    </a:ext>
                  </a:extLst>
                </a:gridCol>
              </a:tblGrid>
              <a:tr h="249238">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주기</a:t>
                      </a:r>
                    </a:p>
                  </a:txBody>
                  <a:tcPr marL="91441" marR="91441" marT="3588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지급 금액</a:t>
                      </a:r>
                    </a:p>
                  </a:txBody>
                  <a:tcPr marL="91441" marR="91441" marT="3588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pPr latinLnBrk="1"/>
                      <a:endParaRPr lang="ko-KR" altLang="en-US"/>
                    </a:p>
                  </a:txBody>
                  <a:tcPr/>
                </a:tc>
                <a:tc hMerge="1">
                  <a:txBody>
                    <a:bodyPr/>
                    <a:lstStyle/>
                    <a:p>
                      <a:pPr latinLnBrk="1"/>
                      <a:endParaRPr lang="ko-KR" alt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휴가 일수</a:t>
                      </a:r>
                      <a:endPar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endParaRPr>
                    </a:p>
                  </a:txBody>
                  <a:tcPr marL="91441" marR="91441" marT="3588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249238">
                <a:tc vMerge="1">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T="45712" marB="4571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본인</a:t>
                      </a:r>
                    </a:p>
                  </a:txBody>
                  <a:tcPr marL="91441" marR="91441" marT="3588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배우자</a:t>
                      </a:r>
                    </a:p>
                  </a:txBody>
                  <a:tcPr marL="91441" marR="91441" marT="3588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자녀</a:t>
                      </a:r>
                    </a:p>
                  </a:txBody>
                  <a:tcPr marL="91441" marR="91441" marT="3588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vMerge="1">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249238">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3</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년</a:t>
                      </a:r>
                      <a:endPar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endParaRPr>
                    </a:p>
                  </a:txBody>
                  <a:tcPr marL="91441" marR="91441" marT="3588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100</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만원</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50</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만원</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25</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만원</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3</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일</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9238">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6</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년</a:t>
                      </a:r>
                    </a:p>
                  </a:txBody>
                  <a:tcPr marL="91441" marR="91441" marT="3588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200</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만원</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100</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만원</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50</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만원</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5</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일</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9238">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9</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년</a:t>
                      </a:r>
                      <a:endPar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endParaRPr>
                    </a:p>
                  </a:txBody>
                  <a:tcPr marL="91441" marR="91441" marT="3588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300</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만원</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150</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만원</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75</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만원</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7</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일</a:t>
                      </a:r>
                    </a:p>
                  </a:txBody>
                  <a:tcPr marL="91441" marR="91441" marT="35880" marB="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9238">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p>
                  </a:txBody>
                  <a:tcPr marL="91441" marR="91441" marT="0" marB="3588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L="91441" marR="91441" marT="0" marB="35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L="91441" marR="91441" marT="0" marB="35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L="91441" marR="91441" marT="0" marB="35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L="91441" marR="91441" marT="0" marB="3588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4">
            <a:extLst>
              <a:ext uri="{FF2B5EF4-FFF2-40B4-BE49-F238E27FC236}">
                <a16:creationId xmlns:a16="http://schemas.microsoft.com/office/drawing/2014/main" id="{E26AFD70-5F3F-4420-A0BB-0CF9CCACDD2D}"/>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18435" name="Text Box 34">
            <a:extLst>
              <a:ext uri="{FF2B5EF4-FFF2-40B4-BE49-F238E27FC236}">
                <a16:creationId xmlns:a16="http://schemas.microsoft.com/office/drawing/2014/main" id="{A913EB0E-0A09-4162-B352-A0827B1A283C}"/>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Ⅱ.C</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퇴직</a:t>
            </a:r>
          </a:p>
        </p:txBody>
      </p:sp>
      <p:sp>
        <p:nvSpPr>
          <p:cNvPr id="18436" name="Text Box 3">
            <a:extLst>
              <a:ext uri="{FF2B5EF4-FFF2-40B4-BE49-F238E27FC236}">
                <a16:creationId xmlns:a16="http://schemas.microsoft.com/office/drawing/2014/main" id="{6374F8DB-B7B2-4E66-A49B-C2833382FEE2}"/>
              </a:ext>
            </a:extLst>
          </p:cNvPr>
          <p:cNvSpPr txBox="1">
            <a:spLocks noChangeArrowheads="1"/>
          </p:cNvSpPr>
          <p:nvPr/>
        </p:nvSpPr>
        <p:spPr bwMode="auto">
          <a:xfrm>
            <a:off x="415925" y="692696"/>
            <a:ext cx="9132888"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buFontTx/>
              <a:buAutoNum type="arabicPeriod"/>
            </a:pP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사직서 작성 및 업무 인수인계</a:t>
            </a: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kumimoji="1" lang="ko-KR"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사직서 작성(퇴사자)</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하여 경영지원실에</a:t>
            </a:r>
            <a:r>
              <a:rPr kumimoji="1" lang="ko-KR"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제출</a:t>
            </a:r>
            <a:endPar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업무인수인계 내역 정리 후 파일 및 하드카피로 인수인계자에게 전달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업무 내용 빠짐없이 인수인계</a:t>
            </a:r>
            <a:endPar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회사 자산 반납</a:t>
            </a: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보안카드, PC, 법인카드 등 회사 자산 반납</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 담당</a:t>
            </a:r>
            <a:r>
              <a:rPr kumimoji="1" lang="ko-KR"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endPar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급여</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퇴직금 정산 </a:t>
            </a:r>
            <a:endPar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대상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입사 후 만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년 이상 근무자</a:t>
            </a: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정산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급여 및 퇴직금은 일할 계산하여 정산</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잔여 휴가는 퇴사 전 모두 소진 </a:t>
            </a:r>
            <a:endPar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퇴사일 확정 후 잔여 연차는 </a:t>
            </a:r>
            <a:r>
              <a:rPr kumimoji="1" lang="ko-KR" altLang="en-US" sz="1300"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퇴사월</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급여에 지급</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sz="1300"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sz="1300" dirty="0">
                <a:latin typeface="맑은 고딕" panose="020B0503020000020004" pitchFamily="50" charset="-127"/>
                <a:ea typeface="맑은 고딕" panose="020B0503020000020004" pitchFamily="50" charset="-127"/>
                <a:cs typeface="Arial" panose="020B0604020202020204" pitchFamily="34" charset="0"/>
              </a:rPr>
              <a:t>산정기준 </a:t>
            </a:r>
            <a:r>
              <a:rPr kumimoji="1" lang="en-US" altLang="ko-KR" sz="1300"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latin typeface="맑은 고딕" panose="020B0503020000020004" pitchFamily="50" charset="-127"/>
                <a:ea typeface="맑은 고딕" panose="020B0503020000020004" pitchFamily="50" charset="-127"/>
                <a:cs typeface="Arial" panose="020B0604020202020204" pitchFamily="34" charset="0"/>
              </a:rPr>
              <a:t>근로기준법에서 정한 퇴직금 지급규정에 따름</a:t>
            </a:r>
            <a:endParaRPr kumimoji="1" lang="en-US" altLang="ko-KR" sz="1300"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sz="1300"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latin typeface="맑은 고딕" panose="020B0503020000020004" pitchFamily="50" charset="-127"/>
                <a:ea typeface="맑은 고딕" panose="020B0503020000020004" pitchFamily="50" charset="-127"/>
                <a:cs typeface="Arial" panose="020B0604020202020204" pitchFamily="34" charset="0"/>
              </a:rPr>
              <a:t>단</a:t>
            </a:r>
            <a:r>
              <a:rPr kumimoji="1" lang="en-US" altLang="ko-KR" sz="1300" dirty="0">
                <a:latin typeface="맑은 고딕" panose="020B0503020000020004" pitchFamily="50" charset="-127"/>
                <a:ea typeface="맑은 고딕" panose="020B0503020000020004" pitchFamily="50" charset="-127"/>
                <a:cs typeface="Arial" panose="020B0604020202020204" pitchFamily="34" charset="0"/>
              </a:rPr>
              <a:t>, 3</a:t>
            </a:r>
            <a:r>
              <a:rPr kumimoji="1" lang="ko-KR" altLang="en-US" sz="1300" dirty="0">
                <a:latin typeface="맑은 고딕" panose="020B0503020000020004" pitchFamily="50" charset="-127"/>
                <a:ea typeface="맑은 고딕" panose="020B0503020000020004" pitchFamily="50" charset="-127"/>
                <a:cs typeface="Arial" panose="020B0604020202020204" pitchFamily="34" charset="0"/>
              </a:rPr>
              <a:t>년 이상 재직한 상무 이상의 임원은 당사 임원퇴직금지급 규정에 따름</a:t>
            </a:r>
            <a:endParaRPr kumimoji="1" lang="en-US" altLang="ko-KR" sz="1300" dirty="0">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4.   </a:t>
            </a:r>
            <a:r>
              <a:rPr kumimoji="1" lang="ko-KR"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보안서약서</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작성</a:t>
            </a: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보안유지각서 작성</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퇴사자</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경영지원실에 제출</a:t>
            </a:r>
            <a:endPar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5.   4</a:t>
            </a:r>
            <a:r>
              <a:rPr kumimoji="1" lang="ko-KR" altLang="en-US" sz="1300"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대보험</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&amp;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손해보험 해지</a:t>
            </a: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4</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대 보험 해지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퇴사일 해지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경영지원실 담당</a:t>
            </a:r>
            <a:r>
              <a:rPr kumimoji="1" lang="ko-KR"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endPar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손해 보험 해지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현대해상</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한화손해보험</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메리츠화재 고객센터 방문하여 해지 </a:t>
            </a:r>
            <a:r>
              <a:rPr kumimoji="1" lang="ko-KR"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경영지원실 담당</a:t>
            </a:r>
            <a:r>
              <a:rPr kumimoji="1" lang="ko-KR"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endPar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4">
            <a:extLst>
              <a:ext uri="{FF2B5EF4-FFF2-40B4-BE49-F238E27FC236}">
                <a16:creationId xmlns:a16="http://schemas.microsoft.com/office/drawing/2014/main" id="{D6B90140-6421-4C51-9DA3-7588B0B73CE7}"/>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20483" name="Text Box 34">
            <a:extLst>
              <a:ext uri="{FF2B5EF4-FFF2-40B4-BE49-F238E27FC236}">
                <a16:creationId xmlns:a16="http://schemas.microsoft.com/office/drawing/2014/main" id="{0CC7CF00-AA85-494F-B148-6BFCBC3756CD}"/>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Ⅱ.D</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휴가 </a:t>
            </a:r>
            <a:r>
              <a:rPr lang="en-US" altLang="ko-KR" sz="1800">
                <a:solidFill>
                  <a:schemeClr val="tx2"/>
                </a:solidFill>
                <a:latin typeface="맑은 고딕" panose="020B0503020000020004" pitchFamily="50" charset="-127"/>
                <a:ea typeface="맑은 고딕" panose="020B0503020000020004" pitchFamily="50" charset="-127"/>
              </a:rPr>
              <a:t>(1/4) </a:t>
            </a:r>
          </a:p>
        </p:txBody>
      </p:sp>
      <p:sp>
        <p:nvSpPr>
          <p:cNvPr id="20484" name="Text Box 3">
            <a:extLst>
              <a:ext uri="{FF2B5EF4-FFF2-40B4-BE49-F238E27FC236}">
                <a16:creationId xmlns:a16="http://schemas.microsoft.com/office/drawing/2014/main" id="{E55D3798-59A8-46F6-A12C-31AC812205ED}"/>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buFontTx/>
              <a:buAutoNum type="arabicPeriod"/>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휴가의 종류</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연차휴가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산전</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산후휴가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3)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건강휴가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4)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경조휴가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5)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이재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차단휴가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6)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포상휴가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7)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병결휴가</a:t>
            </a:r>
          </a:p>
          <a:p>
            <a:pPr eaLnBrk="1" latinLnBrk="1" hangingPunct="1">
              <a:spcBef>
                <a:spcPct val="50000"/>
              </a:spcBef>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휴가 사용 기준</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연차휴가</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매년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12</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월말일 현재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년간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80%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이상 개근한 사원의 경우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15</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일의 유급휴가가 발생</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- 3</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년 이상 근무한 경우 최초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년을 초과하는 매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2</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년에 대해 추가로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일의 유급휴가가 발생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최대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25</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①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계산기간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매년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월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12</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월말</a:t>
            </a:r>
          </a:p>
          <a:p>
            <a:pPr eaLnBrk="1" latinLnBrk="1" hangingPunct="1">
              <a:spcBef>
                <a:spcPct val="50000"/>
              </a:spcBef>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② 사용기간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익년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월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12</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월말 </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③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사용방법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분할 사용할 수 있음</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- 1</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년 미만인 근로자의 경우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개월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개근시</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일의 유급휴가 사용</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sz="700"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산전</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산후 휴가</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임신중의 여직원은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90</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 유급휴가를 사용할 수 있으며</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다만 이 경우 산후에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45</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 이상의 휴가가 확보 되도록 해야 함</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sz="700"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3)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건강휴가</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건강상의 문제로 직원이 요청할 시에는 월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2</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 내에서 무급휴가를 부여함</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4">
            <a:extLst>
              <a:ext uri="{FF2B5EF4-FFF2-40B4-BE49-F238E27FC236}">
                <a16:creationId xmlns:a16="http://schemas.microsoft.com/office/drawing/2014/main" id="{3D2B8934-FEE2-4908-A686-6CBCCE40BF82}"/>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21507" name="Text Box 34">
            <a:extLst>
              <a:ext uri="{FF2B5EF4-FFF2-40B4-BE49-F238E27FC236}">
                <a16:creationId xmlns:a16="http://schemas.microsoft.com/office/drawing/2014/main" id="{41F79E7D-16B2-46E3-8BE2-7D5D19956C99}"/>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Ⅱ.D</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휴가 </a:t>
            </a:r>
            <a:r>
              <a:rPr lang="en-US" altLang="ko-KR" sz="1800">
                <a:solidFill>
                  <a:schemeClr val="tx2"/>
                </a:solidFill>
                <a:latin typeface="맑은 고딕" panose="020B0503020000020004" pitchFamily="50" charset="-127"/>
                <a:ea typeface="맑은 고딕" panose="020B0503020000020004" pitchFamily="50" charset="-127"/>
              </a:rPr>
              <a:t>(2/4) </a:t>
            </a:r>
          </a:p>
        </p:txBody>
      </p:sp>
      <p:sp>
        <p:nvSpPr>
          <p:cNvPr id="21508" name="Text Box 3">
            <a:extLst>
              <a:ext uri="{FF2B5EF4-FFF2-40B4-BE49-F238E27FC236}">
                <a16:creationId xmlns:a16="http://schemas.microsoft.com/office/drawing/2014/main" id="{B72B7559-2E62-41F0-A3A7-35B05BC538A3}"/>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4</a:t>
            </a:r>
            <a:r>
              <a:rPr kumimoji="1" lang="en-US"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경조 휴가</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사원에게 경조사가 발생시에는 신청에 의하여 별도로 정한 경조휴가를 사용할 수 있음 </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휴가일수는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en-US" altLang="ko-KR"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Ⅱ.E</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경조금</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참조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5)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이재</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차단 휴가</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천재지변 기타 불가항력의 사태 또는 전염병방지법에 의하여 교통이 차단되거나 출근정지를</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당하거나 기타 법적 조치로 인하여 근무할 수 없는 경우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그 해당기간 동안은 이재 또는 차단의</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유급휴가가 발생</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이 경우 전사 또는 개별 건에 대한 품의서를 득한 경우에 한 함</a:t>
            </a: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6)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포상휴가</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회사 업무상 특히 공적이 있는 사원에게 회사에서 특별히 유급휴가를 부여할 수 있음</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Ⅱ.B.4.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멈춰서 다시 보기</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휴가 및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사전 특별 품의를 득한 건에 한 함</a:t>
            </a: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7)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병결휴가</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병결휴가는 </a:t>
            </a:r>
            <a:r>
              <a:rPr kumimoji="1" lang="en-US" altLang="ko-KR"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6</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개월을 유급휴가로 사용할 수 있으며</a:t>
            </a:r>
            <a:r>
              <a:rPr kumimoji="1" lang="en-US" altLang="ko-KR"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다만 연차를 소진 후 사용할 수 있음  </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월 급여는 처음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개월은 연봉의 월 분할금의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그리고 나머지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개월은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1/3</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이 지급됨</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병결휴가를 신청하기 위해서는 의사의 소견서를 제출해야 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4">
            <a:extLst>
              <a:ext uri="{FF2B5EF4-FFF2-40B4-BE49-F238E27FC236}">
                <a16:creationId xmlns:a16="http://schemas.microsoft.com/office/drawing/2014/main" id="{A4563ED9-D01C-4347-B8E1-D1DC20B2D153}"/>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22531" name="Text Box 34">
            <a:extLst>
              <a:ext uri="{FF2B5EF4-FFF2-40B4-BE49-F238E27FC236}">
                <a16:creationId xmlns:a16="http://schemas.microsoft.com/office/drawing/2014/main" id="{4550EB7B-5BFD-4C51-9096-0764AE01221F}"/>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Ⅱ.D</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휴가 </a:t>
            </a:r>
            <a:r>
              <a:rPr lang="en-US" altLang="ko-KR" sz="1800">
                <a:solidFill>
                  <a:schemeClr val="tx2"/>
                </a:solidFill>
                <a:latin typeface="맑은 고딕" panose="020B0503020000020004" pitchFamily="50" charset="-127"/>
                <a:ea typeface="맑은 고딕" panose="020B0503020000020004" pitchFamily="50" charset="-127"/>
              </a:rPr>
              <a:t>(3/4) </a:t>
            </a:r>
          </a:p>
        </p:txBody>
      </p:sp>
      <p:sp>
        <p:nvSpPr>
          <p:cNvPr id="22532" name="Text Box 3">
            <a:extLst>
              <a:ext uri="{FF2B5EF4-FFF2-40B4-BE49-F238E27FC236}">
                <a16:creationId xmlns:a16="http://schemas.microsoft.com/office/drawing/2014/main" id="{E860CA27-16A9-4CE6-80F8-4576C8F89185}"/>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휴가사용 기본원칙</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휴가는 사원이 필요한 시기에 사용하는 것을 원칙으로 하며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경영지원담당자의 사용가능 일수 확인 후</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전자결재를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통하여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PM/</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팀장</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&gt;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본부장 순으로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상신하며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휴가 사용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5</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일전</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까지 최종승인 받아야 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프로젝트 또는 외근 시에 내부절차 및 승인</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없이 휴가 불가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무단 결근으로 간주함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고객사 창립기념일</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전일 밤샘 야근 등 쉬게 되는 경우도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담당</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PM,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사업부장</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경영지원실에 통보</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해야 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본인의 부상</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가족의 사망 등 부득이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사전 연락을 취하지 못한 경우</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차후</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병가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경조 휴가를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상신</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해야 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4)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담당</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PM,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사업부장</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및 대표이사는 청구한 휴가 사용으로 인하여 업무에 지장이 있다고 판단될 경우에는</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그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시기나 사용일수를 조정할 수 있음</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5)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누적 되어있는 휴가일수 내에서 자유롭게 사용할 수 있으며 휴가기간 중에 휴일이 있는 경우에는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휴일을 </a:t>
            </a:r>
          </a:p>
          <a:p>
            <a:pPr eaLnBrk="1" latinLnBrk="1" hangingPunct="1">
              <a:spcBef>
                <a:spcPct val="50000"/>
              </a:spcBef>
            </a:pP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	   휴가일수에 포함하지 않음</a:t>
            </a:r>
            <a:endPar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발생일을 기준으로 하는 </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경조휴가와 산전</a:t>
            </a:r>
            <a:r>
              <a:rPr kumimoji="1" lang="en-US" altLang="ko-KR"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산후휴가의 경우에는 기간중의 휴일을 포함하여 계산</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6)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연차휴가는 하루 중 오전과 오후로 나누어</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반일</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사용할 수 있음</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7)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병결휴가 신청 시</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병가 신청원</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을 작성하고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진단서를 첨부</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하여야 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8) “Ⅱ.D.1”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에 지정된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6</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 이외의 휴가는 무급휴가로 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rgbClr val="FF0000"/>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sz="1000" dirty="0">
                <a:solidFill>
                  <a:srgbClr val="FF0000"/>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rgbClr val="FF0000"/>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9)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산후휴가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병가를 제외한 본인 요청에 의한 무급휴가는 근속기간에서 제외한다</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endParaRPr kumimoji="1" lang="en-US" altLang="ko-KR" sz="5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4.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휴가사용전의 의무</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ㅇ</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비상연락망</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작성</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업무인계서</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작성</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4">
            <a:extLst>
              <a:ext uri="{FF2B5EF4-FFF2-40B4-BE49-F238E27FC236}">
                <a16:creationId xmlns:a16="http://schemas.microsoft.com/office/drawing/2014/main" id="{C45B2FF9-DF9A-4671-8F91-CA0ECCDED143}"/>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23555" name="Text Box 34">
            <a:extLst>
              <a:ext uri="{FF2B5EF4-FFF2-40B4-BE49-F238E27FC236}">
                <a16:creationId xmlns:a16="http://schemas.microsoft.com/office/drawing/2014/main" id="{978542D3-9680-4674-BFF8-C531EA9036AF}"/>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Ⅱ.D</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휴가 </a:t>
            </a:r>
            <a:r>
              <a:rPr lang="en-US" altLang="ko-KR" sz="1800">
                <a:solidFill>
                  <a:schemeClr val="tx2"/>
                </a:solidFill>
                <a:latin typeface="맑은 고딕" panose="020B0503020000020004" pitchFamily="50" charset="-127"/>
                <a:ea typeface="맑은 고딕" panose="020B0503020000020004" pitchFamily="50" charset="-127"/>
              </a:rPr>
              <a:t>(4/4) </a:t>
            </a:r>
          </a:p>
        </p:txBody>
      </p:sp>
      <p:sp>
        <p:nvSpPr>
          <p:cNvPr id="23556" name="Text Box 3">
            <a:extLst>
              <a:ext uri="{FF2B5EF4-FFF2-40B4-BE49-F238E27FC236}">
                <a16:creationId xmlns:a16="http://schemas.microsoft.com/office/drawing/2014/main" id="{64CDC8EB-6CED-4FAC-A929-76795DD0E181}"/>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5.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사용 가능한 휴가일수 계산방법</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1</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년 이상 근속한 경우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80%</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이상 근무했을 때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15</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일의 연차휴가 발생함</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사용기간 동안 미사용 부분은 익년으로 이월되지 않음</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근속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년 미만자에게는 최초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년간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개월 개근 시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일의 유급휴가를 부여</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4)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입사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년차의</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월할연차</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산정은 다음과 같음</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입사연도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중도퇴사</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시 부여 연차 초과하는 경우에는 사용한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월할연차를</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급여에서 정산함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6.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신청 및 결재 단계</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모든 휴가 신청은 그룹웨어 전자결재로 진행하며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전자결재</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&gt;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휴가신청서</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로 상신</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결재 단계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상신</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본인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승인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(PM/</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팀장</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승인</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본부장</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 </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프로젝트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미투입</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 인력은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승인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(PM)”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단계 생략</a:t>
            </a: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graphicFrame>
        <p:nvGraphicFramePr>
          <p:cNvPr id="17456" name="Group 48">
            <a:extLst>
              <a:ext uri="{FF2B5EF4-FFF2-40B4-BE49-F238E27FC236}">
                <a16:creationId xmlns:a16="http://schemas.microsoft.com/office/drawing/2014/main" id="{257B2627-4F9E-4FAD-A7D3-97EC3A350926}"/>
              </a:ext>
            </a:extLst>
          </p:cNvPr>
          <p:cNvGraphicFramePr>
            <a:graphicFrameLocks noGrp="1"/>
          </p:cNvGraphicFramePr>
          <p:nvPr/>
        </p:nvGraphicFramePr>
        <p:xfrm>
          <a:off x="1136650" y="2781300"/>
          <a:ext cx="7488238" cy="647700"/>
        </p:xfrm>
        <a:graphic>
          <a:graphicData uri="http://schemas.openxmlformats.org/drawingml/2006/table">
            <a:tbl>
              <a:tblPr/>
              <a:tblGrid>
                <a:gridCol w="7488238">
                  <a:extLst>
                    <a:ext uri="{9D8B030D-6E8A-4147-A177-3AD203B41FA5}">
                      <a16:colId xmlns:a16="http://schemas.microsoft.com/office/drawing/2014/main" val="20000"/>
                    </a:ext>
                  </a:extLst>
                </a:gridCol>
              </a:tblGrid>
              <a:tr h="647700">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tabLst/>
                      </a:pP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예시</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입사일 </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 2019.01.01</a:t>
                      </a: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tabLst/>
                      </a:pP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2</a:t>
                      </a:r>
                      <a:r>
                        <a:rPr kumimoji="1" lang="ko-KR" altLang="en-US" sz="1200" b="1" i="0" u="none" strike="noStrike" cap="none" normalizeH="0" baseline="0" dirty="0" err="1">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년차</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 연차 </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15</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일 </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200" b="1" i="0" u="none" strike="noStrike" cap="none" normalizeH="0" baseline="0" dirty="0" err="1">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입사년</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 재직일수 </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364/365)*15</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일</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4">
            <a:extLst>
              <a:ext uri="{FF2B5EF4-FFF2-40B4-BE49-F238E27FC236}">
                <a16:creationId xmlns:a16="http://schemas.microsoft.com/office/drawing/2014/main" id="{13E24D6F-60DB-45EC-94A5-A1DB56E136CD}"/>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24579" name="Text Box 34">
            <a:extLst>
              <a:ext uri="{FF2B5EF4-FFF2-40B4-BE49-F238E27FC236}">
                <a16:creationId xmlns:a16="http://schemas.microsoft.com/office/drawing/2014/main" id="{1E29589C-2D56-4309-93AA-1930942E1EF1}"/>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Ⅱ.E</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경조금</a:t>
            </a:r>
            <a:r>
              <a:rPr lang="en-US" altLang="ko-KR" sz="1800" dirty="0">
                <a:solidFill>
                  <a:schemeClr val="tx2"/>
                </a:solidFill>
                <a:latin typeface="맑은 고딕" panose="020B0503020000020004" pitchFamily="50" charset="-127"/>
                <a:ea typeface="맑은 고딕" panose="020B0503020000020004" pitchFamily="50" charset="-127"/>
              </a:rPr>
              <a:t> </a:t>
            </a:r>
          </a:p>
        </p:txBody>
      </p:sp>
      <p:graphicFrame>
        <p:nvGraphicFramePr>
          <p:cNvPr id="69786" name="Group 154">
            <a:extLst>
              <a:ext uri="{FF2B5EF4-FFF2-40B4-BE49-F238E27FC236}">
                <a16:creationId xmlns:a16="http://schemas.microsoft.com/office/drawing/2014/main" id="{4A6C80F2-D024-4F31-B901-2ADBE25DE734}"/>
              </a:ext>
            </a:extLst>
          </p:cNvPr>
          <p:cNvGraphicFramePr>
            <a:graphicFrameLocks noGrp="1"/>
          </p:cNvGraphicFramePr>
          <p:nvPr>
            <p:extLst>
              <p:ext uri="{D42A27DB-BD31-4B8C-83A1-F6EECF244321}">
                <p14:modId xmlns:p14="http://schemas.microsoft.com/office/powerpoint/2010/main" val="3204735069"/>
              </p:ext>
            </p:extLst>
          </p:nvPr>
        </p:nvGraphicFramePr>
        <p:xfrm>
          <a:off x="488950" y="839791"/>
          <a:ext cx="9001125" cy="4489446"/>
        </p:xfrm>
        <a:graphic>
          <a:graphicData uri="http://schemas.openxmlformats.org/drawingml/2006/table">
            <a:tbl>
              <a:tblPr/>
              <a:tblGrid>
                <a:gridCol w="1597025">
                  <a:extLst>
                    <a:ext uri="{9D8B030D-6E8A-4147-A177-3AD203B41FA5}">
                      <a16:colId xmlns:a16="http://schemas.microsoft.com/office/drawing/2014/main" val="20000"/>
                    </a:ext>
                  </a:extLst>
                </a:gridCol>
                <a:gridCol w="2600325">
                  <a:extLst>
                    <a:ext uri="{9D8B030D-6E8A-4147-A177-3AD203B41FA5}">
                      <a16:colId xmlns:a16="http://schemas.microsoft.com/office/drawing/2014/main" val="20001"/>
                    </a:ext>
                  </a:extLst>
                </a:gridCol>
                <a:gridCol w="1662113">
                  <a:extLst>
                    <a:ext uri="{9D8B030D-6E8A-4147-A177-3AD203B41FA5}">
                      <a16:colId xmlns:a16="http://schemas.microsoft.com/office/drawing/2014/main" val="20002"/>
                    </a:ext>
                  </a:extLst>
                </a:gridCol>
                <a:gridCol w="1533525">
                  <a:extLst>
                    <a:ext uri="{9D8B030D-6E8A-4147-A177-3AD203B41FA5}">
                      <a16:colId xmlns:a16="http://schemas.microsoft.com/office/drawing/2014/main" val="20003"/>
                    </a:ext>
                  </a:extLst>
                </a:gridCol>
                <a:gridCol w="1608137">
                  <a:extLst>
                    <a:ext uri="{9D8B030D-6E8A-4147-A177-3AD203B41FA5}">
                      <a16:colId xmlns:a16="http://schemas.microsoft.com/office/drawing/2014/main" val="20004"/>
                    </a:ext>
                  </a:extLst>
                </a:gridCol>
              </a:tblGrid>
              <a:tr h="345342">
                <a:tc gridSpan="2">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구 분</a:t>
                      </a:r>
                      <a:endPar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72000" marR="90000" marT="17989" marB="17989"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pPr latinLnBrk="1"/>
                      <a:endParaRPr lang="ko-KR" altLang="en-US"/>
                    </a:p>
                  </a:txBody>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경조금</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화환</a:t>
                      </a: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화분</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휴가일</a:t>
                      </a:r>
                      <a:endPar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45342">
                <a:tc rowSpan="3">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결 혼</a:t>
                      </a:r>
                    </a:p>
                  </a:txBody>
                  <a:tcPr marL="72000" marR="90000" marT="17989" marB="17989"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본인</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5</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5342">
                <a:tc vMerge="1">
                  <a:txBody>
                    <a:bodyPr/>
                    <a:lstStyle/>
                    <a:p>
                      <a:pPr latinLnBrk="1"/>
                      <a:endParaRPr lang="ko-KR" altLang="en-US"/>
                    </a:p>
                  </a:txBody>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자녀</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50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5342">
                <a:tc vMerge="1">
                  <a:txBody>
                    <a:bodyPr/>
                    <a:lstStyle/>
                    <a:p>
                      <a:pPr latinLnBrk="1"/>
                      <a:endParaRPr lang="ko-KR" altLang="en-US"/>
                    </a:p>
                  </a:txBody>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본인</a:t>
                      </a: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배우자의 형제</a:t>
                      </a: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자매</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20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5342">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회갑</a:t>
                      </a: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cs typeface="Arial" panose="020B0604020202020204" pitchFamily="34" charset="0"/>
                        </a:rPr>
                        <a:t>칠순</a:t>
                      </a:r>
                      <a:r>
                        <a:rPr kumimoji="1" lang="en-US" altLang="ko-KR" sz="1400" b="1"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cs typeface="Arial" panose="020B0604020202020204" pitchFamily="34" charset="0"/>
                        </a:rPr>
                        <a:t>팔순</a:t>
                      </a:r>
                    </a:p>
                  </a:txBody>
                  <a:tcPr marL="72000" marR="90000" marT="17989" marB="17989"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본인</a:t>
                      </a: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배우자의 부모</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30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5342">
                <a:tc rowSpan="7">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조 의</a:t>
                      </a:r>
                    </a:p>
                  </a:txBody>
                  <a:tcPr marL="72000" marR="90000" marT="17989" marB="17989"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본인</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200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5342">
                <a:tc vMerge="1">
                  <a:txBody>
                    <a:bodyPr/>
                    <a:lstStyle/>
                    <a:p>
                      <a:pPr latinLnBrk="1"/>
                      <a:endParaRPr lang="ko-KR" altLang="en-US"/>
                    </a:p>
                  </a:txBody>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배우자</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200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5342">
                <a:tc vMerge="1">
                  <a:txBody>
                    <a:bodyPr/>
                    <a:lstStyle/>
                    <a:p>
                      <a:pPr latinLnBrk="1"/>
                      <a:endParaRPr lang="ko-KR" altLang="en-US"/>
                    </a:p>
                  </a:txBody>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본인</a:t>
                      </a: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배우자의 부모</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50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5</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5342">
                <a:tc vMerge="1">
                  <a:txBody>
                    <a:bodyPr/>
                    <a:lstStyle/>
                    <a:p>
                      <a:pPr latinLnBrk="1"/>
                      <a:endParaRPr lang="ko-KR" altLang="en-US"/>
                    </a:p>
                  </a:txBody>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자녀 </a:t>
                      </a:r>
                      <a:endPar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200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5342">
                <a:tc vMerge="1">
                  <a:txBody>
                    <a:bodyPr/>
                    <a:lstStyle/>
                    <a:p>
                      <a:pPr latinLnBrk="1"/>
                      <a:endParaRPr lang="ko-KR" altLang="en-US"/>
                    </a:p>
                  </a:txBody>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본인의 </a:t>
                      </a: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외</a:t>
                      </a: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조부모</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20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5342">
                <a:tc vMerge="1">
                  <a:txBody>
                    <a:bodyPr/>
                    <a:lstStyle/>
                    <a:p>
                      <a:pPr latinLnBrk="1"/>
                      <a:endParaRPr lang="ko-KR" altLang="en-US"/>
                    </a:p>
                  </a:txBody>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배우자의 </a:t>
                      </a: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외</a:t>
                      </a: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조부모</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20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5342">
                <a:tc vMerge="1">
                  <a:txBody>
                    <a:bodyPr/>
                    <a:lstStyle/>
                    <a:p>
                      <a:pPr latinLnBrk="1"/>
                      <a:endParaRPr lang="ko-KR" altLang="en-US"/>
                    </a:p>
                  </a:txBody>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본인</a:t>
                      </a: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배우자의 형제</a:t>
                      </a: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자매</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30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5342">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출 산</a:t>
                      </a:r>
                    </a:p>
                  </a:txBody>
                  <a:tcPr marL="72000" marR="90000" marT="17989" marB="17989"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첫째 </a:t>
                      </a: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둘째 </a:t>
                      </a: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셋째이상 </a:t>
                      </a:r>
                      <a:endParaRPr kumimoji="1" lang="ko-KR"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20 / 50 / 100</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L="72000" marR="90000" marT="17989" marB="179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50000"/>
                        </a:spcBef>
                        <a:buFont typeface="Wingdings" panose="05000000000000000000" pitchFamily="2" charset="2"/>
                        <a:defRPr kumimoji="1" sz="1400">
                          <a:solidFill>
                            <a:schemeClr val="tx1"/>
                          </a:solidFill>
                          <a:latin typeface="Arial" panose="020B0604020202020204" pitchFamily="34" charset="0"/>
                          <a:ea typeface="굴림" panose="020B0600000101010101" pitchFamily="50" charset="-127"/>
                        </a:defRPr>
                      </a:lvl1pPr>
                      <a:lvl2pPr marL="742950" indent="-285750" algn="l">
                        <a:lnSpc>
                          <a:spcPct val="120000"/>
                        </a:lnSpc>
                        <a:spcBef>
                          <a:spcPct val="20000"/>
                        </a:spcBef>
                        <a:buFont typeface="Microsoft Sans Serif" panose="020B0604020202020204" pitchFamily="34" charset="0"/>
                        <a:defRPr kumimoji="1" sz="1200">
                          <a:solidFill>
                            <a:schemeClr val="tx1"/>
                          </a:solidFill>
                          <a:latin typeface="Arial" panose="020B0604020202020204" pitchFamily="34" charset="0"/>
                          <a:ea typeface="굴림" panose="020B0600000101010101" pitchFamily="50" charset="-127"/>
                        </a:defRPr>
                      </a:lvl2pPr>
                      <a:lvl3pPr marL="1143000" indent="-228600" algn="l">
                        <a:lnSpc>
                          <a:spcPct val="70000"/>
                        </a:lnSpc>
                        <a:spcBef>
                          <a:spcPct val="50000"/>
                        </a:spcBef>
                        <a:buFont typeface="Times New Roman" panose="02020603050405020304" pitchFamily="18" charset="0"/>
                        <a:defRPr kumimoji="1" sz="1200">
                          <a:solidFill>
                            <a:schemeClr val="tx1"/>
                          </a:solidFill>
                          <a:latin typeface="Arial" panose="020B0604020202020204" pitchFamily="34" charset="0"/>
                          <a:ea typeface="굴림" panose="020B0600000101010101" pitchFamily="50" charset="-127"/>
                        </a:defRPr>
                      </a:lvl3pPr>
                      <a:lvl4pPr marL="1600200" indent="-228600" algn="l">
                        <a:lnSpc>
                          <a:spcPct val="80000"/>
                        </a:lnSpc>
                        <a:spcBef>
                          <a:spcPct val="50000"/>
                        </a:spcBef>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4pPr>
                      <a:lvl5pPr marL="2057400" indent="-228600" algn="l">
                        <a:lnSpc>
                          <a:spcPct val="80000"/>
                        </a:lnSpc>
                        <a:spcBef>
                          <a:spcPct val="50000"/>
                        </a:spcBef>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5pPr>
                      <a:lvl6pPr marL="25146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6pPr>
                      <a:lvl7pPr marL="29718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7pPr>
                      <a:lvl8pPr marL="34290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8pPr>
                      <a:lvl9pPr marL="3886200" indent="-228600" eaLnBrk="0" fontAlgn="base" hangingPunct="0">
                        <a:lnSpc>
                          <a:spcPct val="80000"/>
                        </a:lnSpc>
                        <a:spcBef>
                          <a:spcPct val="50000"/>
                        </a:spcBef>
                        <a:spcAft>
                          <a:spcPct val="0"/>
                        </a:spcAft>
                        <a:buSzPct val="79000"/>
                        <a:buFont typeface="Wingdings" panose="05000000000000000000" pitchFamily="2" charset="2"/>
                        <a:defRPr kumimoji="1" sz="1000">
                          <a:solidFill>
                            <a:schemeClr val="tx1"/>
                          </a:solidFill>
                          <a:latin typeface="Arial" panose="020B0604020202020204" pitchFamily="34" charset="0"/>
                          <a:ea typeface="굴림" panose="020B0600000101010101" pitchFamily="50" charset="-127"/>
                        </a:defRPr>
                      </a:lvl9pPr>
                    </a:lstStyle>
                    <a:p>
                      <a:pPr marL="0" marR="0" lvl="0" indent="0" algn="ctr"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 (</a:t>
                      </a:r>
                      <a:r>
                        <a:rPr kumimoji="1" lang="ko-KR" altLang="en-US"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父인 경우</a:t>
                      </a:r>
                      <a:r>
                        <a:rPr kumimoji="1" lang="en-US" altLang="ko-KR" sz="14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L="72000" marR="90000" marT="17989" marB="1798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4655" name="TextBox 4">
            <a:extLst>
              <a:ext uri="{FF2B5EF4-FFF2-40B4-BE49-F238E27FC236}">
                <a16:creationId xmlns:a16="http://schemas.microsoft.com/office/drawing/2014/main" id="{7E6D4281-5B72-4E27-840A-41B98C6B72C9}"/>
              </a:ext>
            </a:extLst>
          </p:cNvPr>
          <p:cNvSpPr txBox="1">
            <a:spLocks noChangeArrowheads="1"/>
          </p:cNvSpPr>
          <p:nvPr/>
        </p:nvSpPr>
        <p:spPr bwMode="auto">
          <a:xfrm>
            <a:off x="8079804" y="531816"/>
            <a:ext cx="1409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dirty="0"/>
              <a:t>[</a:t>
            </a:r>
            <a:r>
              <a:rPr lang="ko-KR" altLang="en-US" dirty="0"/>
              <a:t>단위</a:t>
            </a:r>
            <a:r>
              <a:rPr lang="en-US" altLang="ko-KR" dirty="0"/>
              <a:t>: </a:t>
            </a:r>
            <a:r>
              <a:rPr lang="ko-KR" altLang="en-US" dirty="0"/>
              <a:t>만원</a:t>
            </a:r>
            <a:r>
              <a:rPr lang="en-US" altLang="ko-KR" dirty="0"/>
              <a:t>, </a:t>
            </a:r>
            <a:r>
              <a:rPr lang="ko-KR" altLang="en-US" dirty="0"/>
              <a:t>일</a:t>
            </a:r>
            <a:r>
              <a:rPr lang="en-US" altLang="ko-KR" dirty="0"/>
              <a:t>]</a:t>
            </a:r>
            <a:endParaRPr lang="ko-KR" altLang="en-US" dirty="0"/>
          </a:p>
        </p:txBody>
      </p:sp>
      <p:sp>
        <p:nvSpPr>
          <p:cNvPr id="24656" name="직사각형 5">
            <a:extLst>
              <a:ext uri="{FF2B5EF4-FFF2-40B4-BE49-F238E27FC236}">
                <a16:creationId xmlns:a16="http://schemas.microsoft.com/office/drawing/2014/main" id="{219A0F69-A645-4ABB-8F2B-10E0D4CD7339}"/>
              </a:ext>
            </a:extLst>
          </p:cNvPr>
          <p:cNvSpPr>
            <a:spLocks noChangeArrowheads="1"/>
          </p:cNvSpPr>
          <p:nvPr/>
        </p:nvSpPr>
        <p:spPr bwMode="auto">
          <a:xfrm>
            <a:off x="510343" y="5372077"/>
            <a:ext cx="9361488" cy="630942"/>
          </a:xfrm>
          <a:prstGeom prst="rect">
            <a:avLst/>
          </a:prstGeom>
          <a:noFill/>
          <a:ln>
            <a:noFill/>
          </a:ln>
        </p:spPr>
        <p:txBody>
          <a:bodyPr>
            <a:spAutoFit/>
          </a:bodyPr>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marL="0" indent="0">
              <a:spcBef>
                <a:spcPts val="720"/>
              </a:spcBef>
              <a:spcAft>
                <a:spcPts val="0"/>
              </a:spcAft>
              <a:defRPr/>
            </a:pPr>
            <a:r>
              <a:rPr kumimoji="1" lang="en-US" altLang="ko-KR" dirty="0">
                <a:solidFill>
                  <a:srgbClr val="000000"/>
                </a:solidFill>
                <a:latin typeface="맑은 고딕" panose="020B0503020000020004" pitchFamily="50" charset="-127"/>
                <a:ea typeface="맑은 고딕" panose="020B0503020000020004" pitchFamily="50" charset="-127"/>
              </a:rPr>
              <a:t>- </a:t>
            </a:r>
            <a:r>
              <a:rPr kumimoji="1" lang="ko-KR" altLang="ko-KR" dirty="0">
                <a:solidFill>
                  <a:srgbClr val="0000FF"/>
                </a:solidFill>
                <a:latin typeface="맑은 고딕" panose="020B0503020000020004" pitchFamily="50" charset="-127"/>
                <a:ea typeface="맑은 고딕" panose="020B0503020000020004" pitchFamily="50" charset="-127"/>
              </a:rPr>
              <a:t>경조금 직전 </a:t>
            </a:r>
            <a:r>
              <a:rPr kumimoji="1" lang="en-US" altLang="ko-KR" dirty="0">
                <a:solidFill>
                  <a:srgbClr val="0000FF"/>
                </a:solidFill>
                <a:latin typeface="맑은 고딕" panose="020B0503020000020004" pitchFamily="50" charset="-127"/>
                <a:ea typeface="맑은 고딕" panose="020B0503020000020004" pitchFamily="50" charset="-127"/>
              </a:rPr>
              <a:t>2</a:t>
            </a:r>
            <a:r>
              <a:rPr kumimoji="1" lang="ko-KR" altLang="ko-KR" dirty="0">
                <a:solidFill>
                  <a:srgbClr val="0000FF"/>
                </a:solidFill>
                <a:latin typeface="맑은 고딕" panose="020B0503020000020004" pitchFamily="50" charset="-127"/>
                <a:ea typeface="맑은 고딕" panose="020B0503020000020004" pitchFamily="50" charset="-127"/>
              </a:rPr>
              <a:t>개월 </a:t>
            </a:r>
            <a:r>
              <a:rPr kumimoji="1" lang="en-US" altLang="ko-KR" dirty="0">
                <a:solidFill>
                  <a:srgbClr val="0000FF"/>
                </a:solidFill>
                <a:latin typeface="맑은 고딕" panose="020B0503020000020004" pitchFamily="50" charset="-127"/>
                <a:ea typeface="맑은 고딕" panose="020B0503020000020004" pitchFamily="50" charset="-127"/>
              </a:rPr>
              <a:t>~ </a:t>
            </a:r>
            <a:r>
              <a:rPr kumimoji="1" lang="ko-KR" altLang="ko-KR" dirty="0">
                <a:solidFill>
                  <a:srgbClr val="0000FF"/>
                </a:solidFill>
                <a:latin typeface="맑은 고딕" panose="020B0503020000020004" pitchFamily="50" charset="-127"/>
                <a:ea typeface="맑은 고딕" panose="020B0503020000020004" pitchFamily="50" charset="-127"/>
              </a:rPr>
              <a:t>직후 </a:t>
            </a:r>
            <a:r>
              <a:rPr kumimoji="1" lang="en-US" altLang="ko-KR" dirty="0">
                <a:solidFill>
                  <a:srgbClr val="0000FF"/>
                </a:solidFill>
                <a:latin typeface="맑은 고딕" panose="020B0503020000020004" pitchFamily="50" charset="-127"/>
                <a:ea typeface="맑은 고딕" panose="020B0503020000020004" pitchFamily="50" charset="-127"/>
              </a:rPr>
              <a:t>1</a:t>
            </a:r>
            <a:r>
              <a:rPr kumimoji="1" lang="ko-KR" altLang="ko-KR" dirty="0">
                <a:solidFill>
                  <a:srgbClr val="0000FF"/>
                </a:solidFill>
                <a:latin typeface="맑은 고딕" panose="020B0503020000020004" pitchFamily="50" charset="-127"/>
                <a:ea typeface="맑은 고딕" panose="020B0503020000020004" pitchFamily="50" charset="-127"/>
              </a:rPr>
              <a:t>개월 </a:t>
            </a:r>
            <a:r>
              <a:rPr kumimoji="1" lang="ko-KR" altLang="ko-KR" dirty="0" err="1">
                <a:solidFill>
                  <a:srgbClr val="0000FF"/>
                </a:solidFill>
                <a:latin typeface="맑은 고딕" panose="020B0503020000020004" pitchFamily="50" charset="-127"/>
                <a:ea typeface="맑은 고딕" panose="020B0503020000020004" pitchFamily="50" charset="-127"/>
              </a:rPr>
              <a:t>기간내에만</a:t>
            </a:r>
            <a:r>
              <a:rPr kumimoji="1" lang="ko-KR" altLang="ko-KR" dirty="0">
                <a:solidFill>
                  <a:srgbClr val="0000FF"/>
                </a:solidFill>
                <a:latin typeface="맑은 고딕" panose="020B0503020000020004" pitchFamily="50" charset="-127"/>
                <a:ea typeface="맑은 고딕" panose="020B0503020000020004" pitchFamily="50" charset="-127"/>
              </a:rPr>
              <a:t> 신청 유효</a:t>
            </a:r>
            <a:r>
              <a:rPr kumimoji="1" lang="en-US" altLang="ko-KR" dirty="0">
                <a:solidFill>
                  <a:srgbClr val="0000FF"/>
                </a:solidFill>
                <a:latin typeface="맑은 고딕" panose="020B0503020000020004" pitchFamily="50" charset="-127"/>
                <a:ea typeface="맑은 고딕" panose="020B0503020000020004" pitchFamily="50" charset="-127"/>
              </a:rPr>
              <a:t> / </a:t>
            </a:r>
            <a:r>
              <a:rPr kumimoji="1" lang="ko-KR" altLang="ko-KR" dirty="0">
                <a:solidFill>
                  <a:srgbClr val="0000FF"/>
                </a:solidFill>
                <a:latin typeface="맑은 고딕" panose="020B0503020000020004" pitchFamily="50" charset="-127"/>
                <a:ea typeface="맑은 고딕" panose="020B0503020000020004" pitchFamily="50" charset="-127"/>
              </a:rPr>
              <a:t>경조 휴가일 발생일로부터 인정 </a:t>
            </a:r>
            <a:r>
              <a:rPr kumimoji="1" lang="en-US" altLang="ko-KR" dirty="0">
                <a:solidFill>
                  <a:srgbClr val="0000FF"/>
                </a:solidFill>
                <a:latin typeface="맑은 고딕" panose="020B0503020000020004" pitchFamily="50" charset="-127"/>
                <a:ea typeface="맑은 고딕" panose="020B0503020000020004" pitchFamily="50" charset="-127"/>
              </a:rPr>
              <a:t>(</a:t>
            </a:r>
            <a:r>
              <a:rPr kumimoji="1" lang="ko-KR" altLang="ko-KR" dirty="0">
                <a:solidFill>
                  <a:srgbClr val="0000FF"/>
                </a:solidFill>
                <a:latin typeface="맑은 고딕" panose="020B0503020000020004" pitchFamily="50" charset="-127"/>
                <a:ea typeface="맑은 고딕" panose="020B0503020000020004" pitchFamily="50" charset="-127"/>
              </a:rPr>
              <a:t>토</a:t>
            </a:r>
            <a:r>
              <a:rPr kumimoji="1" lang="en-US" altLang="ko-KR" dirty="0">
                <a:solidFill>
                  <a:srgbClr val="0000FF"/>
                </a:solidFill>
                <a:latin typeface="맑은 고딕" panose="020B0503020000020004" pitchFamily="50" charset="-127"/>
                <a:ea typeface="맑은 고딕" panose="020B0503020000020004" pitchFamily="50" charset="-127"/>
              </a:rPr>
              <a:t>,</a:t>
            </a:r>
            <a:r>
              <a:rPr kumimoji="1" lang="ko-KR" altLang="ko-KR" dirty="0">
                <a:solidFill>
                  <a:srgbClr val="0000FF"/>
                </a:solidFill>
                <a:latin typeface="맑은 고딕" panose="020B0503020000020004" pitchFamily="50" charset="-127"/>
                <a:ea typeface="맑은 고딕" panose="020B0503020000020004" pitchFamily="50" charset="-127"/>
              </a:rPr>
              <a:t>일</a:t>
            </a:r>
            <a:r>
              <a:rPr kumimoji="1" lang="en-US" altLang="ko-KR" dirty="0">
                <a:solidFill>
                  <a:srgbClr val="0000FF"/>
                </a:solidFill>
                <a:latin typeface="맑은 고딕" panose="020B0503020000020004" pitchFamily="50" charset="-127"/>
                <a:ea typeface="맑은 고딕" panose="020B0503020000020004" pitchFamily="50" charset="-127"/>
              </a:rPr>
              <a:t>,</a:t>
            </a:r>
            <a:r>
              <a:rPr kumimoji="1" lang="ko-KR" altLang="ko-KR" dirty="0">
                <a:solidFill>
                  <a:srgbClr val="0000FF"/>
                </a:solidFill>
                <a:latin typeface="맑은 고딕" panose="020B0503020000020004" pitchFamily="50" charset="-127"/>
                <a:ea typeface="맑은 고딕" panose="020B0503020000020004" pitchFamily="50" charset="-127"/>
              </a:rPr>
              <a:t>공휴일포함</a:t>
            </a:r>
            <a:r>
              <a:rPr kumimoji="1" lang="en-US" altLang="ko-KR" dirty="0">
                <a:solidFill>
                  <a:srgbClr val="0000FF"/>
                </a:solidFill>
                <a:latin typeface="맑은 고딕" panose="020B0503020000020004" pitchFamily="50" charset="-127"/>
                <a:ea typeface="맑은 고딕" panose="020B0503020000020004" pitchFamily="50" charset="-127"/>
              </a:rPr>
              <a:t>)</a:t>
            </a:r>
            <a:endParaRPr lang="ko-KR" altLang="ko-KR" sz="2000" b="0" dirty="0">
              <a:solidFill>
                <a:srgbClr val="0000FF"/>
              </a:solidFill>
            </a:endParaRP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신청절차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상신</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본인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상신 및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PM/</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본부장 공유</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 담당자</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승인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대표이사</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경조금 지급</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
        <p:nvSpPr>
          <p:cNvPr id="3" name="TextBox 2">
            <a:extLst>
              <a:ext uri="{FF2B5EF4-FFF2-40B4-BE49-F238E27FC236}">
                <a16:creationId xmlns:a16="http://schemas.microsoft.com/office/drawing/2014/main" id="{967EB28E-D442-50B9-E17F-CEFF5095B431}"/>
              </a:ext>
            </a:extLst>
          </p:cNvPr>
          <p:cNvSpPr txBox="1"/>
          <p:nvPr/>
        </p:nvSpPr>
        <p:spPr>
          <a:xfrm>
            <a:off x="1712640" y="165312"/>
            <a:ext cx="4955308" cy="307777"/>
          </a:xfrm>
          <a:prstGeom prst="rect">
            <a:avLst/>
          </a:prstGeom>
          <a:noFill/>
        </p:spPr>
        <p:txBody>
          <a:bodyPr wrap="square">
            <a:spAutoFit/>
          </a:bodyPr>
          <a:lstStyle/>
          <a:p>
            <a:pPr eaLnBrk="1" latinLnBrk="1" hangingPunct="1">
              <a:spcBef>
                <a:spcPct val="50000"/>
              </a:spcBef>
              <a:defRPr/>
            </a:pPr>
            <a:r>
              <a:rPr kumimoji="1" lang="en-US" altLang="ko-KR" dirty="0">
                <a:solidFill>
                  <a:srgbClr val="FF0000"/>
                </a:solidFill>
                <a:latin typeface="맑은 고딕" pitchFamily="50" charset="-127"/>
                <a:ea typeface="맑은 고딕" pitchFamily="50" charset="-127"/>
                <a:cs typeface="Arial" charset="0"/>
              </a:rPr>
              <a:t>(</a:t>
            </a:r>
            <a:r>
              <a:rPr kumimoji="1" lang="ko-KR" altLang="en-US" dirty="0">
                <a:solidFill>
                  <a:srgbClr val="FF0000"/>
                </a:solidFill>
                <a:latin typeface="맑은 고딕" pitchFamily="50" charset="-127"/>
                <a:ea typeface="맑은 고딕" pitchFamily="50" charset="-127"/>
                <a:cs typeface="Arial" charset="0"/>
              </a:rPr>
              <a:t>지급 기준표 참고</a:t>
            </a:r>
            <a:r>
              <a:rPr kumimoji="1" lang="en-US" altLang="ko-KR" dirty="0">
                <a:solidFill>
                  <a:srgbClr val="FF0000"/>
                </a:solidFill>
                <a:latin typeface="맑은 고딕" pitchFamily="50" charset="-127"/>
                <a:ea typeface="맑은 고딕" pitchFamily="50" charset="-127"/>
                <a:cs typeface="Arial"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4E93D21B-7BE2-4DEE-AD26-685043D54974}"/>
              </a:ext>
            </a:extLst>
          </p:cNvPr>
          <p:cNvSpPr>
            <a:spLocks noChangeArrowheads="1"/>
          </p:cNvSpPr>
          <p:nvPr/>
        </p:nvSpPr>
        <p:spPr bwMode="auto">
          <a:xfrm>
            <a:off x="561975" y="587375"/>
            <a:ext cx="8915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r>
              <a:rPr kumimoji="1" lang="en-US" altLang="ko-KR" sz="1600">
                <a:solidFill>
                  <a:srgbClr val="000000"/>
                </a:solidFill>
                <a:latin typeface="맑은 고딕" panose="020B0503020000020004" pitchFamily="50" charset="-127"/>
                <a:ea typeface="맑은 고딕" panose="020B0503020000020004" pitchFamily="50" charset="-127"/>
              </a:rPr>
              <a:t>Table of Contents</a:t>
            </a:r>
          </a:p>
        </p:txBody>
      </p:sp>
      <p:sp>
        <p:nvSpPr>
          <p:cNvPr id="6147" name="Rectangle 5">
            <a:extLst>
              <a:ext uri="{FF2B5EF4-FFF2-40B4-BE49-F238E27FC236}">
                <a16:creationId xmlns:a16="http://schemas.microsoft.com/office/drawing/2014/main" id="{CD5FDB25-FB65-4B6D-BD3A-0A5FC47AA884}"/>
              </a:ext>
            </a:extLst>
          </p:cNvPr>
          <p:cNvSpPr>
            <a:spLocks noChangeArrowheads="1"/>
          </p:cNvSpPr>
          <p:nvPr/>
        </p:nvSpPr>
        <p:spPr bwMode="auto">
          <a:xfrm>
            <a:off x="415925" y="908163"/>
            <a:ext cx="2952750" cy="1990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Ⅰ.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개 요</a:t>
            </a: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일반 사항</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처리 절차</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관련 업체 담당자 현황</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경영관리 의사결정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위임전결규정</a:t>
            </a:r>
            <a:endParaRPr kumimoji="1" lang="ko-KR" altLang="en-US"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6148" name="Rectangle 5">
            <a:extLst>
              <a:ext uri="{FF2B5EF4-FFF2-40B4-BE49-F238E27FC236}">
                <a16:creationId xmlns:a16="http://schemas.microsoft.com/office/drawing/2014/main" id="{B93D9DFB-5BE4-4C03-AFB8-98E2A14EB13E}"/>
              </a:ext>
            </a:extLst>
          </p:cNvPr>
          <p:cNvSpPr>
            <a:spLocks noChangeArrowheads="1"/>
          </p:cNvSpPr>
          <p:nvPr/>
        </p:nvSpPr>
        <p:spPr bwMode="auto">
          <a:xfrm>
            <a:off x="6537327" y="908163"/>
            <a:ext cx="2974975" cy="457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Ⅳ.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회계</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경비사용기준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경비항목별 처리기준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출장 및 장기파견 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도서구입기준 및 절차</a:t>
            </a: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Ⅴ.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근무 규정</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교육</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복장</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근태</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보안</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회의</a:t>
            </a: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F. Work Planning</a:t>
            </a:r>
          </a:p>
        </p:txBody>
      </p:sp>
      <p:sp>
        <p:nvSpPr>
          <p:cNvPr id="6149" name="Rectangle 5">
            <a:extLst>
              <a:ext uri="{FF2B5EF4-FFF2-40B4-BE49-F238E27FC236}">
                <a16:creationId xmlns:a16="http://schemas.microsoft.com/office/drawing/2014/main" id="{EDCA0EBF-E35D-42B1-9BD1-B8D604CE6672}"/>
              </a:ext>
            </a:extLst>
          </p:cNvPr>
          <p:cNvSpPr>
            <a:spLocks noChangeArrowheads="1"/>
          </p:cNvSpPr>
          <p:nvPr/>
        </p:nvSpPr>
        <p:spPr bwMode="auto">
          <a:xfrm>
            <a:off x="3513138" y="908163"/>
            <a:ext cx="2952750" cy="554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Ⅱ.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인사</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채용</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급여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상여</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퇴직</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휴가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경조금 </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F.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의료비 지원</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G.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임직원 정기 건강검진</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H.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사내 동호회 및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안식월</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marL="0" indent="0">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I.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자녀 학자금 지원</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marL="0" indent="0">
              <a:lnSpc>
                <a:spcPct val="150000"/>
              </a:lnSpc>
            </a:pPr>
            <a:endParaRPr kumimoji="1" lang="ko-KR" altLang="en-US"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Ⅲ.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총무</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소모성물품 구입절차</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자산성물품</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구입기준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하드웨어 관리기준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소프트웨어 관리기준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기타</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직사각형 24"/>
          <p:cNvSpPr/>
          <p:nvPr/>
        </p:nvSpPr>
        <p:spPr>
          <a:xfrm>
            <a:off x="216874" y="3755061"/>
            <a:ext cx="9474017" cy="505075"/>
          </a:xfrm>
          <a:prstGeom prst="rect">
            <a:avLst/>
          </a:prstGeom>
          <a:solidFill>
            <a:schemeClr val="bg1">
              <a:lumMod val="95000"/>
              <a:alpha val="41000"/>
            </a:schemeClr>
          </a:solidFill>
        </p:spPr>
        <p:txBody>
          <a:bodyPr wrap="square" anchor="ctr">
            <a:spAutoFit/>
          </a:bodyPr>
          <a:lstStyle/>
          <a:p>
            <a:pPr>
              <a:lnSpc>
                <a:spcPct val="150000"/>
              </a:lnSpc>
            </a:pPr>
            <a:endParaRPr lang="ko-KR" altLang="en-US" sz="1788" dirty="0">
              <a:solidFill>
                <a:srgbClr val="F6360F"/>
              </a:solidFill>
              <a:latin typeface="+mj-lt"/>
              <a:ea typeface="G마켓 산스 TTF Medium" panose="02000000000000000000" pitchFamily="2" charset="-127"/>
            </a:endParaRPr>
          </a:p>
        </p:txBody>
      </p:sp>
      <p:sp>
        <p:nvSpPr>
          <p:cNvPr id="26" name="직사각형 25"/>
          <p:cNvSpPr/>
          <p:nvPr/>
        </p:nvSpPr>
        <p:spPr>
          <a:xfrm>
            <a:off x="216874" y="5258084"/>
            <a:ext cx="9474017" cy="505075"/>
          </a:xfrm>
          <a:prstGeom prst="rect">
            <a:avLst/>
          </a:prstGeom>
          <a:solidFill>
            <a:schemeClr val="bg1">
              <a:lumMod val="95000"/>
              <a:alpha val="41000"/>
            </a:schemeClr>
          </a:solidFill>
        </p:spPr>
        <p:txBody>
          <a:bodyPr wrap="square" anchor="ctr">
            <a:spAutoFit/>
          </a:bodyPr>
          <a:lstStyle/>
          <a:p>
            <a:pPr>
              <a:lnSpc>
                <a:spcPct val="150000"/>
              </a:lnSpc>
            </a:pPr>
            <a:endParaRPr lang="ko-KR" altLang="en-US" sz="1788" dirty="0">
              <a:solidFill>
                <a:srgbClr val="F6360F"/>
              </a:solidFill>
              <a:latin typeface="+mj-lt"/>
              <a:ea typeface="G마켓 산스 TTF Medium" panose="02000000000000000000" pitchFamily="2" charset="-127"/>
            </a:endParaRPr>
          </a:p>
        </p:txBody>
      </p:sp>
      <p:sp>
        <p:nvSpPr>
          <p:cNvPr id="23" name="직사각형 22"/>
          <p:cNvSpPr/>
          <p:nvPr/>
        </p:nvSpPr>
        <p:spPr>
          <a:xfrm>
            <a:off x="8519160" y="2604728"/>
            <a:ext cx="1386840" cy="486159"/>
          </a:xfrm>
          <a:prstGeom prst="rect">
            <a:avLst/>
          </a:prstGeom>
          <a:solidFill>
            <a:schemeClr val="bg1">
              <a:lumMod val="95000"/>
              <a:alpha val="41000"/>
            </a:schemeClr>
          </a:solidFill>
        </p:spPr>
        <p:txBody>
          <a:bodyPr wrap="square" anchor="ctr">
            <a:spAutoFit/>
          </a:bodyPr>
          <a:lstStyle/>
          <a:p>
            <a:pPr>
              <a:lnSpc>
                <a:spcPct val="150000"/>
              </a:lnSpc>
            </a:pPr>
            <a:r>
              <a:rPr lang="en-US" altLang="ko-KR" sz="853" u="sng" spc="-122" dirty="0">
                <a:ln>
                  <a:solidFill>
                    <a:srgbClr val="FF0000"/>
                  </a:solidFill>
                </a:ln>
                <a:solidFill>
                  <a:srgbClr val="FF0505"/>
                </a:solidFill>
              </a:rPr>
              <a:t>1: 1</a:t>
            </a:r>
            <a:r>
              <a:rPr lang="ko-KR" altLang="en-US" sz="853" u="sng" spc="-122" dirty="0" err="1">
                <a:ln>
                  <a:solidFill>
                    <a:srgbClr val="FF0000"/>
                  </a:solidFill>
                </a:ln>
                <a:solidFill>
                  <a:srgbClr val="FF0505"/>
                </a:solidFill>
              </a:rPr>
              <a:t>오픈채팅</a:t>
            </a:r>
            <a:r>
              <a:rPr lang="ko-KR" altLang="en-US" sz="853" u="sng" spc="-122" dirty="0">
                <a:ln>
                  <a:solidFill>
                    <a:srgbClr val="FF0000"/>
                  </a:solidFill>
                </a:ln>
                <a:solidFill>
                  <a:srgbClr val="FF0505"/>
                </a:solidFill>
              </a:rPr>
              <a:t> </a:t>
            </a:r>
            <a:r>
              <a:rPr lang="en-US" altLang="ko-KR" sz="853" u="sng" spc="-122" dirty="0">
                <a:ln>
                  <a:solidFill>
                    <a:srgbClr val="FF0000"/>
                  </a:solidFill>
                </a:ln>
                <a:solidFill>
                  <a:srgbClr val="FF0505"/>
                </a:solidFill>
              </a:rPr>
              <a:t>“</a:t>
            </a:r>
            <a:r>
              <a:rPr lang="ko-KR" altLang="en-US" sz="853" u="sng" spc="-122" dirty="0" err="1">
                <a:ln>
                  <a:solidFill>
                    <a:srgbClr val="FF0000"/>
                  </a:solidFill>
                </a:ln>
                <a:solidFill>
                  <a:srgbClr val="FF0505"/>
                </a:solidFill>
              </a:rPr>
              <a:t>마이토마토</a:t>
            </a:r>
            <a:r>
              <a:rPr lang="en-US" altLang="ko-KR" sz="853" u="sng" spc="-122" dirty="0">
                <a:ln>
                  <a:solidFill>
                    <a:srgbClr val="FF0000"/>
                  </a:solidFill>
                </a:ln>
                <a:solidFill>
                  <a:srgbClr val="FF0505"/>
                </a:solidFill>
              </a:rPr>
              <a:t>”</a:t>
            </a:r>
            <a:r>
              <a:rPr lang="ko-KR" altLang="en-US" sz="853" u="sng" spc="-122" dirty="0">
                <a:ln>
                  <a:solidFill>
                    <a:srgbClr val="FF0000"/>
                  </a:solidFill>
                </a:ln>
                <a:solidFill>
                  <a:srgbClr val="FF0505"/>
                </a:solidFill>
              </a:rPr>
              <a:t>검색</a:t>
            </a:r>
            <a:endParaRPr lang="ko-KR" altLang="en-US" sz="853" dirty="0">
              <a:solidFill>
                <a:srgbClr val="F6360F"/>
              </a:solidFill>
              <a:latin typeface="+mj-lt"/>
              <a:ea typeface="G마켓 산스 TTF Medium" panose="02000000000000000000" pitchFamily="2" charset="-127"/>
            </a:endParaRPr>
          </a:p>
        </p:txBody>
      </p:sp>
      <p:sp>
        <p:nvSpPr>
          <p:cNvPr id="2" name="직사각형 1"/>
          <p:cNvSpPr/>
          <p:nvPr/>
        </p:nvSpPr>
        <p:spPr>
          <a:xfrm>
            <a:off x="86139" y="815216"/>
            <a:ext cx="3682448" cy="1776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cxnSp>
        <p:nvCxnSpPr>
          <p:cNvPr id="74" name="직선 연결선 73">
            <a:extLst>
              <a:ext uri="{FF2B5EF4-FFF2-40B4-BE49-F238E27FC236}">
                <a16:creationId xmlns:a16="http://schemas.microsoft.com/office/drawing/2014/main" id="{8C09E90E-5382-41AE-B358-06377FD29764}"/>
              </a:ext>
            </a:extLst>
          </p:cNvPr>
          <p:cNvCxnSpPr>
            <a:cxnSpLocks/>
          </p:cNvCxnSpPr>
          <p:nvPr/>
        </p:nvCxnSpPr>
        <p:spPr>
          <a:xfrm flipH="1">
            <a:off x="-8392" y="1128486"/>
            <a:ext cx="9915750" cy="5741"/>
          </a:xfrm>
          <a:prstGeom prst="line">
            <a:avLst/>
          </a:prstGeom>
          <a:gradFill flip="none" rotWithShape="1">
            <a:gsLst>
              <a:gs pos="0">
                <a:srgbClr val="E7C49D"/>
              </a:gs>
              <a:gs pos="100000">
                <a:srgbClr val="F3D5BB"/>
              </a:gs>
            </a:gsLst>
            <a:path path="circle">
              <a:fillToRect r="100000" b="100000"/>
            </a:path>
            <a:tileRect l="-100000" t="-100000"/>
          </a:gradFill>
          <a:ln w="88900">
            <a:gradFill flip="none" rotWithShape="1">
              <a:gsLst>
                <a:gs pos="0">
                  <a:srgbClr val="F6350E"/>
                </a:gs>
                <a:gs pos="74000">
                  <a:srgbClr val="FDD3CB"/>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cxnSp>
      <p:sp>
        <p:nvSpPr>
          <p:cNvPr id="81" name="직사각형 80">
            <a:extLst>
              <a:ext uri="{FF2B5EF4-FFF2-40B4-BE49-F238E27FC236}">
                <a16:creationId xmlns:a16="http://schemas.microsoft.com/office/drawing/2014/main" id="{9B99CF23-24B5-489F-A79C-82479AACB4D6}"/>
              </a:ext>
            </a:extLst>
          </p:cNvPr>
          <p:cNvSpPr/>
          <p:nvPr/>
        </p:nvSpPr>
        <p:spPr>
          <a:xfrm>
            <a:off x="0" y="667255"/>
            <a:ext cx="3734036" cy="392415"/>
          </a:xfrm>
          <a:prstGeom prst="rect">
            <a:avLst/>
          </a:prstGeom>
        </p:spPr>
        <p:txBody>
          <a:bodyPr wrap="none">
            <a:spAutoFit/>
          </a:bodyPr>
          <a:lstStyle/>
          <a:p>
            <a:r>
              <a:rPr lang="en-US" altLang="ko-KR" sz="1950" spc="-122" dirty="0">
                <a:latin typeface="+mj-lt"/>
                <a:sym typeface="Monotype Sorts"/>
              </a:rPr>
              <a:t>“</a:t>
            </a:r>
            <a:r>
              <a:rPr lang="ko-KR" altLang="en-US" sz="1950" spc="-122" dirty="0">
                <a:latin typeface="+mj-lt"/>
                <a:sym typeface="Monotype Sorts"/>
              </a:rPr>
              <a:t>마이 토마토 캠페인</a:t>
            </a:r>
            <a:r>
              <a:rPr lang="en-US" altLang="ko-KR" sz="1950" spc="-122" dirty="0">
                <a:latin typeface="+mj-lt"/>
                <a:sym typeface="Monotype Sorts"/>
              </a:rPr>
              <a:t>” (My Tomato)</a:t>
            </a:r>
          </a:p>
        </p:txBody>
      </p:sp>
      <p:pic>
        <p:nvPicPr>
          <p:cNvPr id="88" name="그림 87" descr="실외, 표지판, 어두운, 전면이(가) 표시된 사진&#10;&#10;자동 생성된 설명">
            <a:extLst>
              <a:ext uri="{FF2B5EF4-FFF2-40B4-BE49-F238E27FC236}">
                <a16:creationId xmlns:a16="http://schemas.microsoft.com/office/drawing/2014/main" id="{0704CC44-4A1E-4FFA-A357-69BC6FCC5E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3559" y="681708"/>
            <a:ext cx="1212283" cy="385586"/>
          </a:xfrm>
          <a:prstGeom prst="rect">
            <a:avLst/>
          </a:prstGeom>
        </p:spPr>
      </p:pic>
      <p:sp>
        <p:nvSpPr>
          <p:cNvPr id="20" name="직사각형 19"/>
          <p:cNvSpPr/>
          <p:nvPr/>
        </p:nvSpPr>
        <p:spPr>
          <a:xfrm>
            <a:off x="2998854" y="4042021"/>
            <a:ext cx="1604792" cy="1284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sp>
        <p:nvSpPr>
          <p:cNvPr id="206" name="직사각형 205"/>
          <p:cNvSpPr/>
          <p:nvPr/>
        </p:nvSpPr>
        <p:spPr>
          <a:xfrm>
            <a:off x="459765" y="3733053"/>
            <a:ext cx="5361330" cy="592470"/>
          </a:xfrm>
          <a:prstGeom prst="rect">
            <a:avLst/>
          </a:prstGeom>
        </p:spPr>
        <p:txBody>
          <a:bodyPr wrap="square">
            <a:spAutoFit/>
          </a:bodyPr>
          <a:lstStyle/>
          <a:p>
            <a:r>
              <a:rPr lang="en-US" altLang="ko-KR" sz="3250" dirty="0">
                <a:solidFill>
                  <a:srgbClr val="FF0000"/>
                </a:solidFill>
                <a:latin typeface="+mj-lt"/>
                <a:ea typeface="G마켓 산스 TTF Bold" panose="02000000000000000000" pitchFamily="2" charset="-127"/>
              </a:rPr>
              <a:t>2. “MY</a:t>
            </a:r>
            <a:r>
              <a:rPr lang="ko-KR" altLang="en-US" sz="3250" dirty="0" err="1">
                <a:solidFill>
                  <a:srgbClr val="FF0000"/>
                </a:solidFill>
                <a:latin typeface="+mj-lt"/>
                <a:ea typeface="G마켓 산스 TTF Bold" panose="02000000000000000000" pitchFamily="2" charset="-127"/>
              </a:rPr>
              <a:t>마트</a:t>
            </a:r>
            <a:r>
              <a:rPr lang="en-US" altLang="ko-KR" sz="3250" dirty="0">
                <a:solidFill>
                  <a:srgbClr val="FF0000"/>
                </a:solidFill>
                <a:latin typeface="+mj-lt"/>
                <a:ea typeface="G마켓 산스 TTF Bold" panose="02000000000000000000" pitchFamily="2" charset="-127"/>
              </a:rPr>
              <a:t>”</a:t>
            </a:r>
            <a:r>
              <a:rPr lang="ko-KR" altLang="en-US" sz="3250" dirty="0">
                <a:solidFill>
                  <a:srgbClr val="FF0000"/>
                </a:solidFill>
                <a:latin typeface="+mj-lt"/>
                <a:ea typeface="G마켓 산스 TTF Bold" panose="02000000000000000000" pitchFamily="2" charset="-127"/>
              </a:rPr>
              <a:t> 활용하기</a:t>
            </a:r>
            <a:endParaRPr lang="en-US" altLang="ko-KR" sz="3250" dirty="0">
              <a:solidFill>
                <a:srgbClr val="FF0000"/>
              </a:solidFill>
              <a:latin typeface="+mj-lt"/>
              <a:ea typeface="G마켓 산스 TTF Bold" panose="02000000000000000000" pitchFamily="2" charset="-127"/>
            </a:endParaRPr>
          </a:p>
        </p:txBody>
      </p:sp>
      <p:sp>
        <p:nvSpPr>
          <p:cNvPr id="21" name="직사각형 20"/>
          <p:cNvSpPr/>
          <p:nvPr/>
        </p:nvSpPr>
        <p:spPr>
          <a:xfrm>
            <a:off x="1200075" y="5782859"/>
            <a:ext cx="2417387" cy="1485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25">
              <a:latin typeface="+mj-lt"/>
            </a:endParaRPr>
          </a:p>
        </p:txBody>
      </p:sp>
      <p:sp>
        <p:nvSpPr>
          <p:cNvPr id="209" name="직사각형 208"/>
          <p:cNvSpPr/>
          <p:nvPr/>
        </p:nvSpPr>
        <p:spPr>
          <a:xfrm>
            <a:off x="445571" y="5006898"/>
            <a:ext cx="5195926" cy="1067665"/>
          </a:xfrm>
          <a:prstGeom prst="rect">
            <a:avLst/>
          </a:prstGeom>
        </p:spPr>
        <p:txBody>
          <a:bodyPr wrap="square">
            <a:spAutoFit/>
          </a:bodyPr>
          <a:lstStyle/>
          <a:p>
            <a:r>
              <a:rPr lang="en-US" altLang="ko-KR" sz="3088" dirty="0">
                <a:solidFill>
                  <a:srgbClr val="FF0000"/>
                </a:solidFill>
                <a:latin typeface="+mj-lt"/>
                <a:ea typeface="G마켓 산스 TTF Bold" panose="02000000000000000000" pitchFamily="2" charset="-127"/>
              </a:rPr>
              <a:t>3. </a:t>
            </a:r>
            <a:r>
              <a:rPr lang="en-US" altLang="ko-KR" sz="3250" dirty="0">
                <a:solidFill>
                  <a:srgbClr val="FF0000"/>
                </a:solidFill>
                <a:latin typeface="+mj-lt"/>
                <a:ea typeface="G마켓 산스 TTF Bold" panose="02000000000000000000" pitchFamily="2" charset="-127"/>
              </a:rPr>
              <a:t>“MY</a:t>
            </a:r>
            <a:r>
              <a:rPr lang="ko-KR" altLang="en-US" sz="3250" dirty="0" err="1">
                <a:solidFill>
                  <a:srgbClr val="FF0000"/>
                </a:solidFill>
                <a:latin typeface="+mj-lt"/>
                <a:ea typeface="G마켓 산스 TTF Bold" panose="02000000000000000000" pitchFamily="2" charset="-127"/>
              </a:rPr>
              <a:t>마트</a:t>
            </a:r>
            <a:r>
              <a:rPr lang="en-US" altLang="ko-KR" sz="3250" dirty="0">
                <a:solidFill>
                  <a:srgbClr val="FF0000"/>
                </a:solidFill>
                <a:latin typeface="+mj-lt"/>
                <a:ea typeface="G마켓 산스 TTF Bold" panose="02000000000000000000" pitchFamily="2" charset="-127"/>
              </a:rPr>
              <a:t>”</a:t>
            </a:r>
            <a:r>
              <a:rPr lang="ko-KR" altLang="en-US" sz="3250" dirty="0">
                <a:solidFill>
                  <a:srgbClr val="FF0000"/>
                </a:solidFill>
                <a:latin typeface="+mj-lt"/>
                <a:ea typeface="G마켓 산스 TTF Bold" panose="02000000000000000000" pitchFamily="2" charset="-127"/>
              </a:rPr>
              <a:t> </a:t>
            </a:r>
            <a:r>
              <a:rPr lang="ko-KR" altLang="en-US" sz="3088" dirty="0">
                <a:solidFill>
                  <a:srgbClr val="FF0000"/>
                </a:solidFill>
                <a:latin typeface="+mj-lt"/>
                <a:ea typeface="G마켓 산스 TTF Bold" panose="02000000000000000000" pitchFamily="2" charset="-127"/>
              </a:rPr>
              <a:t>활용 </a:t>
            </a:r>
            <a:endParaRPr lang="en-US" altLang="ko-KR" sz="3088" dirty="0">
              <a:solidFill>
                <a:srgbClr val="FF0000"/>
              </a:solidFill>
              <a:latin typeface="+mj-lt"/>
              <a:ea typeface="G마켓 산스 TTF Bold" panose="02000000000000000000" pitchFamily="2" charset="-127"/>
            </a:endParaRPr>
          </a:p>
          <a:p>
            <a:r>
              <a:rPr lang="en-US" altLang="ko-KR" sz="3088" dirty="0">
                <a:solidFill>
                  <a:srgbClr val="FF0000"/>
                </a:solidFill>
                <a:latin typeface="+mj-lt"/>
                <a:ea typeface="G마켓 산스 TTF Bold" panose="02000000000000000000" pitchFamily="2" charset="-127"/>
              </a:rPr>
              <a:t>     </a:t>
            </a:r>
            <a:r>
              <a:rPr lang="ko-KR" altLang="en-US" sz="3088" dirty="0">
                <a:solidFill>
                  <a:srgbClr val="FF0000"/>
                </a:solidFill>
                <a:latin typeface="+mj-lt"/>
                <a:ea typeface="G마켓 산스 TTF Bold" panose="02000000000000000000" pitchFamily="2" charset="-127"/>
              </a:rPr>
              <a:t>인센티브 받기</a:t>
            </a:r>
            <a:endParaRPr lang="en-US" altLang="ko-KR" sz="3088" dirty="0">
              <a:solidFill>
                <a:srgbClr val="FF0000"/>
              </a:solidFill>
              <a:latin typeface="+mj-lt"/>
              <a:ea typeface="G마켓 산스 TTF Bold" panose="02000000000000000000" pitchFamily="2" charset="-127"/>
            </a:endParaRPr>
          </a:p>
        </p:txBody>
      </p:sp>
      <p:sp>
        <p:nvSpPr>
          <p:cNvPr id="19" name="직사각형 18"/>
          <p:cNvSpPr/>
          <p:nvPr/>
        </p:nvSpPr>
        <p:spPr>
          <a:xfrm>
            <a:off x="2914292" y="2439891"/>
            <a:ext cx="1205705" cy="14133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sp>
        <p:nvSpPr>
          <p:cNvPr id="218" name="직사각형 217"/>
          <p:cNvSpPr/>
          <p:nvPr/>
        </p:nvSpPr>
        <p:spPr>
          <a:xfrm>
            <a:off x="459765" y="2142392"/>
            <a:ext cx="5361330" cy="592470"/>
          </a:xfrm>
          <a:prstGeom prst="rect">
            <a:avLst/>
          </a:prstGeom>
        </p:spPr>
        <p:txBody>
          <a:bodyPr wrap="square">
            <a:spAutoFit/>
          </a:bodyPr>
          <a:lstStyle/>
          <a:p>
            <a:pPr marL="417909" indent="-417909">
              <a:buAutoNum type="arabicPeriod"/>
            </a:pPr>
            <a:r>
              <a:rPr lang="en-US" altLang="ko-KR" sz="3250" dirty="0">
                <a:solidFill>
                  <a:srgbClr val="FF0000"/>
                </a:solidFill>
                <a:latin typeface="+mj-lt"/>
                <a:ea typeface="G마켓 산스 TTF Bold" panose="02000000000000000000" pitchFamily="2" charset="-127"/>
              </a:rPr>
              <a:t>“MY</a:t>
            </a:r>
            <a:r>
              <a:rPr lang="ko-KR" altLang="en-US" sz="3250" dirty="0" err="1">
                <a:solidFill>
                  <a:srgbClr val="FF0000"/>
                </a:solidFill>
                <a:latin typeface="+mj-lt"/>
                <a:ea typeface="G마켓 산스 TTF Bold" panose="02000000000000000000" pitchFamily="2" charset="-127"/>
              </a:rPr>
              <a:t>마트</a:t>
            </a:r>
            <a:r>
              <a:rPr lang="en-US" altLang="ko-KR" sz="3250" dirty="0">
                <a:solidFill>
                  <a:srgbClr val="FF0000"/>
                </a:solidFill>
                <a:latin typeface="+mj-lt"/>
                <a:ea typeface="G마켓 산스 TTF Bold" panose="02000000000000000000" pitchFamily="2" charset="-127"/>
              </a:rPr>
              <a:t>”</a:t>
            </a:r>
            <a:r>
              <a:rPr lang="ko-KR" altLang="en-US" sz="3250" dirty="0">
                <a:solidFill>
                  <a:srgbClr val="FF0000"/>
                </a:solidFill>
                <a:latin typeface="+mj-lt"/>
                <a:ea typeface="G마켓 산스 TTF Bold" panose="02000000000000000000" pitchFamily="2" charset="-127"/>
              </a:rPr>
              <a:t> 만들기</a:t>
            </a:r>
            <a:endParaRPr lang="en-US" altLang="ko-KR" sz="3250" dirty="0">
              <a:solidFill>
                <a:srgbClr val="FF0000"/>
              </a:solidFill>
              <a:latin typeface="+mj-lt"/>
              <a:ea typeface="G마켓 산스 TTF Bold" panose="02000000000000000000" pitchFamily="2" charset="-127"/>
            </a:endParaRPr>
          </a:p>
        </p:txBody>
      </p:sp>
      <p:sp>
        <p:nvSpPr>
          <p:cNvPr id="16" name="직사각형 15"/>
          <p:cNvSpPr/>
          <p:nvPr/>
        </p:nvSpPr>
        <p:spPr>
          <a:xfrm>
            <a:off x="3227070" y="1023746"/>
            <a:ext cx="6469847" cy="917815"/>
          </a:xfrm>
          <a:prstGeom prst="rect">
            <a:avLst/>
          </a:prstGeom>
          <a:solidFill>
            <a:schemeClr val="bg1">
              <a:lumMod val="95000"/>
            </a:schemeClr>
          </a:solidFill>
        </p:spPr>
        <p:txBody>
          <a:bodyPr wrap="square" anchor="ctr">
            <a:spAutoFit/>
          </a:bodyPr>
          <a:lstStyle/>
          <a:p>
            <a:pPr algn="ctr">
              <a:lnSpc>
                <a:spcPct val="150000"/>
              </a:lnSpc>
            </a:pPr>
            <a:r>
              <a:rPr lang="ko-KR" altLang="en-US" sz="1788" dirty="0">
                <a:solidFill>
                  <a:srgbClr val="F6360F"/>
                </a:solidFill>
                <a:latin typeface="+mj-lt"/>
                <a:ea typeface="G마켓 산스 TTF Medium" panose="02000000000000000000" pitchFamily="2" charset="-127"/>
              </a:rPr>
              <a:t>우리 회사의 서비스를 </a:t>
            </a:r>
            <a:r>
              <a:rPr lang="en-US" altLang="ko-KR" sz="1788" dirty="0">
                <a:solidFill>
                  <a:srgbClr val="F6360F"/>
                </a:solidFill>
                <a:latin typeface="+mj-lt"/>
                <a:ea typeface="G마켓 산스 TTF Medium" panose="02000000000000000000" pitchFamily="2" charset="-127"/>
              </a:rPr>
              <a:t>“</a:t>
            </a:r>
            <a:r>
              <a:rPr lang="ko-KR" altLang="en-US" sz="1788" dirty="0">
                <a:solidFill>
                  <a:srgbClr val="F6360F"/>
                </a:solidFill>
                <a:latin typeface="+mj-lt"/>
                <a:ea typeface="G마켓 산스 TTF Medium" panose="02000000000000000000" pitchFamily="2" charset="-127"/>
              </a:rPr>
              <a:t>우리가 직접 사용</a:t>
            </a:r>
            <a:r>
              <a:rPr lang="en-US" altLang="ko-KR" sz="1788" dirty="0">
                <a:solidFill>
                  <a:srgbClr val="F6360F"/>
                </a:solidFill>
                <a:latin typeface="+mj-lt"/>
                <a:ea typeface="G마켓 산스 TTF Medium" panose="02000000000000000000" pitchFamily="2" charset="-127"/>
              </a:rPr>
              <a:t>”</a:t>
            </a:r>
            <a:r>
              <a:rPr lang="ko-KR" altLang="en-US" sz="1788" dirty="0">
                <a:solidFill>
                  <a:srgbClr val="F6360F"/>
                </a:solidFill>
                <a:latin typeface="+mj-lt"/>
                <a:ea typeface="G마켓 산스 TTF Medium" panose="02000000000000000000" pitchFamily="2" charset="-127"/>
              </a:rPr>
              <a:t>해서 발전시켜 나가자</a:t>
            </a:r>
          </a:p>
        </p:txBody>
      </p:sp>
      <p:sp>
        <p:nvSpPr>
          <p:cNvPr id="17" name="모서리가 둥근 직사각형 16"/>
          <p:cNvSpPr/>
          <p:nvPr/>
        </p:nvSpPr>
        <p:spPr bwMode="auto">
          <a:xfrm>
            <a:off x="216874" y="1274082"/>
            <a:ext cx="2961967" cy="426143"/>
          </a:xfrm>
          <a:prstGeom prst="round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75" dirty="0">
                <a:solidFill>
                  <a:srgbClr val="FFFF00"/>
                </a:solidFill>
                <a:latin typeface="+mj-lt"/>
              </a:rPr>
              <a:t>“</a:t>
            </a:r>
            <a:r>
              <a:rPr lang="ko-KR" altLang="en-US" sz="2275" dirty="0">
                <a:solidFill>
                  <a:srgbClr val="FFFF00"/>
                </a:solidFill>
                <a:latin typeface="+mj-lt"/>
              </a:rPr>
              <a:t>마이 토마토 캠페인</a:t>
            </a:r>
            <a:r>
              <a:rPr lang="en-US" altLang="ko-KR" sz="2275" dirty="0">
                <a:solidFill>
                  <a:srgbClr val="FFFF00"/>
                </a:solidFill>
                <a:latin typeface="+mj-lt"/>
              </a:rPr>
              <a:t>”</a:t>
            </a:r>
            <a:endParaRPr lang="ko-KR" altLang="en-US" sz="2275" dirty="0">
              <a:solidFill>
                <a:srgbClr val="FFFF00"/>
              </a:solidFill>
              <a:latin typeface="+mj-lt"/>
            </a:endParaRPr>
          </a:p>
        </p:txBody>
      </p:sp>
      <p:sp>
        <p:nvSpPr>
          <p:cNvPr id="22" name="직사각형 21"/>
          <p:cNvSpPr/>
          <p:nvPr/>
        </p:nvSpPr>
        <p:spPr>
          <a:xfrm>
            <a:off x="5062918" y="2739171"/>
            <a:ext cx="3456243" cy="2036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sp>
        <p:nvSpPr>
          <p:cNvPr id="24" name="직사각형 23"/>
          <p:cNvSpPr/>
          <p:nvPr/>
        </p:nvSpPr>
        <p:spPr>
          <a:xfrm>
            <a:off x="5062918" y="4514443"/>
            <a:ext cx="4242531" cy="2036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sp>
        <p:nvSpPr>
          <p:cNvPr id="27" name="직사각형 26"/>
          <p:cNvSpPr/>
          <p:nvPr/>
        </p:nvSpPr>
        <p:spPr>
          <a:xfrm>
            <a:off x="6092190" y="5658926"/>
            <a:ext cx="2761298" cy="1869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sp>
        <p:nvSpPr>
          <p:cNvPr id="28" name="직사각형 27"/>
          <p:cNvSpPr/>
          <p:nvPr/>
        </p:nvSpPr>
        <p:spPr>
          <a:xfrm>
            <a:off x="5062917" y="3233811"/>
            <a:ext cx="5071094" cy="1555362"/>
          </a:xfrm>
          <a:prstGeom prst="rect">
            <a:avLst/>
          </a:prstGeom>
        </p:spPr>
        <p:txBody>
          <a:bodyPr wrap="square">
            <a:spAutoFit/>
          </a:bodyPr>
          <a:lstStyle/>
          <a:p>
            <a:r>
              <a:rPr lang="ko-KR" altLang="en-US" sz="1950" u="sng" dirty="0">
                <a:latin typeface="+mj-lt"/>
                <a:ea typeface="G마켓 산스 TTF Medium" panose="02000000000000000000" pitchFamily="2" charset="-127"/>
              </a:rPr>
              <a:t>토마토 </a:t>
            </a:r>
            <a:r>
              <a:rPr lang="en-US" altLang="ko-KR" sz="1950" u="sng" dirty="0">
                <a:latin typeface="+mj-lt"/>
                <a:ea typeface="G마켓 산스 TTF Medium" panose="02000000000000000000" pitchFamily="2" charset="-127"/>
              </a:rPr>
              <a:t>APP</a:t>
            </a:r>
            <a:r>
              <a:rPr lang="ko-KR" altLang="en-US" sz="1950" u="sng" dirty="0">
                <a:latin typeface="+mj-lt"/>
                <a:ea typeface="G마켓 산스 TTF Medium" panose="02000000000000000000" pitchFamily="2" charset="-127"/>
              </a:rPr>
              <a:t>으로 </a:t>
            </a:r>
            <a:endParaRPr lang="en-US" altLang="ko-KR" sz="1950" u="sng" dirty="0">
              <a:latin typeface="+mj-lt"/>
              <a:ea typeface="G마켓 산스 TTF Medium" panose="02000000000000000000" pitchFamily="2" charset="-127"/>
            </a:endParaRPr>
          </a:p>
          <a:p>
            <a:r>
              <a:rPr lang="en-US" altLang="ko-KR" sz="1950" u="sng" dirty="0">
                <a:latin typeface="+mj-lt"/>
                <a:ea typeface="G마켓 산스 TTF Medium" panose="02000000000000000000" pitchFamily="2" charset="-127"/>
              </a:rPr>
              <a:t>MY</a:t>
            </a:r>
            <a:r>
              <a:rPr lang="ko-KR" altLang="en-US" sz="1950" u="sng" dirty="0">
                <a:latin typeface="+mj-lt"/>
                <a:ea typeface="G마켓 산스 TTF Medium" panose="02000000000000000000" pitchFamily="2" charset="-127"/>
              </a:rPr>
              <a:t> </a:t>
            </a:r>
            <a:r>
              <a:rPr lang="ko-KR" altLang="en-US" sz="1950" u="sng" dirty="0" err="1">
                <a:latin typeface="+mj-lt"/>
                <a:ea typeface="G마켓 산스 TTF Medium" panose="02000000000000000000" pitchFamily="2" charset="-127"/>
              </a:rPr>
              <a:t>마트에서</a:t>
            </a:r>
            <a:r>
              <a:rPr lang="ko-KR" altLang="en-US" sz="1950" u="sng" dirty="0">
                <a:latin typeface="+mj-lt"/>
                <a:ea typeface="G마켓 산스 TTF Medium" panose="02000000000000000000" pitchFamily="2" charset="-127"/>
              </a:rPr>
              <a:t> 마음껏 장보기</a:t>
            </a:r>
            <a:endParaRPr lang="en-US" altLang="ko-KR" sz="1950" u="sng" dirty="0">
              <a:latin typeface="+mj-lt"/>
              <a:ea typeface="G마켓 산스 TTF Medium" panose="02000000000000000000" pitchFamily="2" charset="-127"/>
            </a:endParaRPr>
          </a:p>
          <a:p>
            <a:pPr marL="371475" indent="-371475">
              <a:buFont typeface="Arial" panose="020B0604020202020204" pitchFamily="34" charset="0"/>
              <a:buChar char="•"/>
            </a:pPr>
            <a:r>
              <a:rPr lang="ko-KR" altLang="en-US" sz="975" dirty="0">
                <a:solidFill>
                  <a:srgbClr val="002060"/>
                </a:solidFill>
                <a:latin typeface="+mj-lt"/>
                <a:ea typeface="G마켓 산스 TTF Medium" panose="02000000000000000000" pitchFamily="2" charset="-127"/>
              </a:rPr>
              <a:t>가장 빠르게</a:t>
            </a:r>
            <a:r>
              <a:rPr lang="en-US" altLang="ko-KR" sz="975" dirty="0">
                <a:solidFill>
                  <a:srgbClr val="002060"/>
                </a:solidFill>
                <a:latin typeface="+mj-lt"/>
                <a:ea typeface="G마켓 산스 TTF Medium" panose="02000000000000000000" pitchFamily="2" charset="-127"/>
              </a:rPr>
              <a:t>!</a:t>
            </a:r>
            <a:r>
              <a:rPr lang="ko-KR" altLang="en-US" sz="975" dirty="0">
                <a:solidFill>
                  <a:srgbClr val="002060"/>
                </a:solidFill>
                <a:latin typeface="+mj-lt"/>
                <a:ea typeface="G마켓 산스 TTF Medium" panose="02000000000000000000" pitchFamily="2" charset="-127"/>
              </a:rPr>
              <a:t> </a:t>
            </a:r>
            <a:r>
              <a:rPr lang="en-US" altLang="ko-KR" sz="975" dirty="0">
                <a:solidFill>
                  <a:srgbClr val="002060"/>
                </a:solidFill>
                <a:latin typeface="+mj-lt"/>
                <a:ea typeface="G마켓 산스 TTF Medium" panose="02000000000000000000" pitchFamily="2" charset="-127"/>
              </a:rPr>
              <a:t>“1</a:t>
            </a:r>
            <a:r>
              <a:rPr lang="ko-KR" altLang="en-US" sz="975" dirty="0">
                <a:solidFill>
                  <a:srgbClr val="002060"/>
                </a:solidFill>
                <a:latin typeface="+mj-lt"/>
                <a:ea typeface="G마켓 산스 TTF Medium" panose="02000000000000000000" pitchFamily="2" charset="-127"/>
              </a:rPr>
              <a:t>시간 내 신선 식품 배송</a:t>
            </a:r>
            <a:r>
              <a:rPr lang="en-US" altLang="ko-KR" sz="975" dirty="0">
                <a:solidFill>
                  <a:srgbClr val="002060"/>
                </a:solidFill>
                <a:latin typeface="+mj-lt"/>
                <a:ea typeface="G마켓 산스 TTF Medium" panose="02000000000000000000" pitchFamily="2" charset="-127"/>
              </a:rPr>
              <a:t>!”</a:t>
            </a:r>
          </a:p>
          <a:p>
            <a:pPr marL="371475" indent="-371475">
              <a:buFont typeface="Arial" panose="020B0604020202020204" pitchFamily="34" charset="0"/>
              <a:buChar char="•"/>
            </a:pPr>
            <a:r>
              <a:rPr lang="ko-KR" altLang="en-US" sz="975" dirty="0">
                <a:solidFill>
                  <a:srgbClr val="002060"/>
                </a:solidFill>
                <a:latin typeface="+mj-lt"/>
                <a:ea typeface="G마켓 산스 TTF Medium" panose="02000000000000000000" pitchFamily="2" charset="-127"/>
              </a:rPr>
              <a:t>신선 식품 선도 확인 후 안심하고 </a:t>
            </a:r>
            <a:r>
              <a:rPr lang="en-US" altLang="ko-KR" sz="975" dirty="0">
                <a:solidFill>
                  <a:srgbClr val="002060"/>
                </a:solidFill>
                <a:latin typeface="+mj-lt"/>
                <a:ea typeface="G마켓 산스 TTF Medium" panose="02000000000000000000" pitchFamily="2" charset="-127"/>
              </a:rPr>
              <a:t>“</a:t>
            </a:r>
            <a:r>
              <a:rPr lang="ko-KR" altLang="en-US" sz="975" dirty="0">
                <a:solidFill>
                  <a:srgbClr val="002060"/>
                </a:solidFill>
                <a:latin typeface="+mj-lt"/>
                <a:ea typeface="G마켓 산스 TTF Medium" panose="02000000000000000000" pitchFamily="2" charset="-127"/>
              </a:rPr>
              <a:t>만나서 결제</a:t>
            </a:r>
            <a:r>
              <a:rPr lang="en-US" altLang="ko-KR" sz="975" dirty="0">
                <a:solidFill>
                  <a:srgbClr val="002060"/>
                </a:solidFill>
                <a:latin typeface="+mj-lt"/>
                <a:ea typeface="G마켓 산스 TTF Medium" panose="02000000000000000000" pitchFamily="2" charset="-127"/>
              </a:rPr>
              <a:t>!” </a:t>
            </a:r>
          </a:p>
          <a:p>
            <a:pPr marL="371475" indent="-371475">
              <a:buFont typeface="Arial" panose="020B0604020202020204" pitchFamily="34" charset="0"/>
              <a:buChar char="•"/>
            </a:pPr>
            <a:r>
              <a:rPr lang="ko-KR" altLang="en-US" sz="975" dirty="0">
                <a:solidFill>
                  <a:srgbClr val="002060"/>
                </a:solidFill>
                <a:latin typeface="+mj-lt"/>
                <a:ea typeface="G마켓 산스 TTF Medium" panose="02000000000000000000" pitchFamily="2" charset="-127"/>
              </a:rPr>
              <a:t>우리동네 상권과 상생하는 </a:t>
            </a:r>
            <a:r>
              <a:rPr lang="en-US" altLang="ko-KR" sz="975" dirty="0">
                <a:solidFill>
                  <a:srgbClr val="002060"/>
                </a:solidFill>
                <a:latin typeface="+mj-lt"/>
                <a:ea typeface="G마켓 산스 TTF Medium" panose="02000000000000000000" pitchFamily="2" charset="-127"/>
              </a:rPr>
              <a:t>“</a:t>
            </a:r>
            <a:r>
              <a:rPr lang="ko-KR" altLang="en-US" sz="975" dirty="0">
                <a:solidFill>
                  <a:srgbClr val="002060"/>
                </a:solidFill>
                <a:latin typeface="+mj-lt"/>
                <a:ea typeface="G마켓 산스 TTF Medium" panose="02000000000000000000" pitchFamily="2" charset="-127"/>
              </a:rPr>
              <a:t>지역화폐 사용</a:t>
            </a:r>
            <a:r>
              <a:rPr lang="en-US" altLang="ko-KR" sz="975" dirty="0">
                <a:solidFill>
                  <a:srgbClr val="002060"/>
                </a:solidFill>
                <a:latin typeface="+mj-lt"/>
                <a:ea typeface="G마켓 산스 TTF Medium" panose="02000000000000000000" pitchFamily="2" charset="-127"/>
              </a:rPr>
              <a:t>!”</a:t>
            </a:r>
          </a:p>
          <a:p>
            <a:pPr marL="371475" indent="-371475">
              <a:buFont typeface="Arial" panose="020B0604020202020204" pitchFamily="34" charset="0"/>
              <a:buChar char="•"/>
            </a:pPr>
            <a:r>
              <a:rPr lang="ko-KR" altLang="en-US" sz="975" dirty="0">
                <a:solidFill>
                  <a:srgbClr val="002060"/>
                </a:solidFill>
                <a:latin typeface="+mj-lt"/>
                <a:ea typeface="G마켓 산스 TTF Medium" panose="02000000000000000000" pitchFamily="2" charset="-127"/>
              </a:rPr>
              <a:t>다양한 </a:t>
            </a:r>
            <a:r>
              <a:rPr lang="en-US" altLang="ko-KR" sz="975" dirty="0">
                <a:solidFill>
                  <a:srgbClr val="002060"/>
                </a:solidFill>
                <a:latin typeface="+mj-lt"/>
                <a:ea typeface="G마켓 산스 TTF Medium" panose="02000000000000000000" pitchFamily="2" charset="-127"/>
              </a:rPr>
              <a:t>“</a:t>
            </a:r>
            <a:r>
              <a:rPr lang="ko-KR" altLang="en-US" sz="975" dirty="0">
                <a:solidFill>
                  <a:srgbClr val="002060"/>
                </a:solidFill>
                <a:latin typeface="+mj-lt"/>
                <a:ea typeface="G마켓 산스 TTF Medium" panose="02000000000000000000" pitchFamily="2" charset="-127"/>
              </a:rPr>
              <a:t>제조사 쿠폰</a:t>
            </a:r>
            <a:r>
              <a:rPr lang="en-US" altLang="ko-KR" sz="975" dirty="0">
                <a:solidFill>
                  <a:srgbClr val="002060"/>
                </a:solidFill>
                <a:latin typeface="+mj-lt"/>
                <a:ea typeface="G마켓 산스 TTF Medium" panose="02000000000000000000" pitchFamily="2" charset="-127"/>
              </a:rPr>
              <a:t>”</a:t>
            </a:r>
            <a:r>
              <a:rPr lang="ko-KR" altLang="en-US" sz="975" dirty="0">
                <a:solidFill>
                  <a:srgbClr val="002060"/>
                </a:solidFill>
                <a:latin typeface="+mj-lt"/>
                <a:ea typeface="G마켓 산스 TTF Medium" panose="02000000000000000000" pitchFamily="2" charset="-127"/>
              </a:rPr>
              <a:t>과 한정 수량</a:t>
            </a:r>
            <a:r>
              <a:rPr lang="en-US" altLang="ko-KR" sz="975" dirty="0">
                <a:solidFill>
                  <a:srgbClr val="002060"/>
                </a:solidFill>
                <a:latin typeface="+mj-lt"/>
                <a:ea typeface="G마켓 산스 TTF Medium" panose="02000000000000000000" pitchFamily="2" charset="-127"/>
              </a:rPr>
              <a:t>!</a:t>
            </a:r>
            <a:r>
              <a:rPr lang="ko-KR" altLang="en-US" sz="975" dirty="0">
                <a:solidFill>
                  <a:srgbClr val="002060"/>
                </a:solidFill>
                <a:latin typeface="+mj-lt"/>
                <a:ea typeface="G마켓 산스 TTF Medium" panose="02000000000000000000" pitchFamily="2" charset="-127"/>
              </a:rPr>
              <a:t> </a:t>
            </a:r>
            <a:r>
              <a:rPr lang="en-US" altLang="ko-KR" sz="975" dirty="0">
                <a:solidFill>
                  <a:srgbClr val="002060"/>
                </a:solidFill>
                <a:latin typeface="+mj-lt"/>
                <a:ea typeface="G마켓 산스 TTF Medium" panose="02000000000000000000" pitchFamily="2" charset="-127"/>
              </a:rPr>
              <a:t>“</a:t>
            </a:r>
            <a:r>
              <a:rPr lang="ko-KR" altLang="en-US" sz="975" dirty="0">
                <a:solidFill>
                  <a:srgbClr val="002060"/>
                </a:solidFill>
                <a:latin typeface="+mj-lt"/>
                <a:ea typeface="G마켓 산스 TTF Medium" panose="02000000000000000000" pitchFamily="2" charset="-127"/>
              </a:rPr>
              <a:t>마감세일</a:t>
            </a:r>
            <a:r>
              <a:rPr lang="en-US" altLang="ko-KR" sz="975" dirty="0">
                <a:solidFill>
                  <a:srgbClr val="002060"/>
                </a:solidFill>
                <a:latin typeface="+mj-lt"/>
                <a:ea typeface="G마켓 산스 TTF Medium" panose="02000000000000000000" pitchFamily="2" charset="-127"/>
              </a:rPr>
              <a:t>”</a:t>
            </a:r>
            <a:r>
              <a:rPr lang="ko-KR" altLang="en-US" sz="975" dirty="0">
                <a:solidFill>
                  <a:srgbClr val="002060"/>
                </a:solidFill>
                <a:latin typeface="+mj-lt"/>
                <a:ea typeface="G마켓 산스 TTF Medium" panose="02000000000000000000" pitchFamily="2" charset="-127"/>
              </a:rPr>
              <a:t>까지  </a:t>
            </a:r>
            <a:endParaRPr lang="en-US" altLang="ko-KR" sz="975" dirty="0">
              <a:solidFill>
                <a:srgbClr val="002060"/>
              </a:solidFill>
              <a:latin typeface="+mj-lt"/>
              <a:ea typeface="G마켓 산스 TTF Medium" panose="02000000000000000000" pitchFamily="2" charset="-127"/>
            </a:endParaRPr>
          </a:p>
          <a:p>
            <a:pPr>
              <a:lnSpc>
                <a:spcPct val="150000"/>
              </a:lnSpc>
            </a:pPr>
            <a:r>
              <a:rPr lang="ko-KR" altLang="en-US" sz="1138" u="sng" dirty="0">
                <a:solidFill>
                  <a:srgbClr val="0070C0"/>
                </a:solidFill>
                <a:latin typeface="+mj-lt"/>
                <a:ea typeface="G마켓 산스 TTF Medium" panose="02000000000000000000" pitchFamily="2" charset="-127"/>
                <a:hlinkClick r:id="rId4"/>
              </a:rPr>
              <a:t>▶ 토마토의 개선</a:t>
            </a:r>
            <a:r>
              <a:rPr lang="en-US" altLang="ko-KR" sz="1138" u="sng" dirty="0">
                <a:solidFill>
                  <a:srgbClr val="0070C0"/>
                </a:solidFill>
                <a:latin typeface="+mj-lt"/>
                <a:ea typeface="G마켓 산스 TTF Medium" panose="02000000000000000000" pitchFamily="2" charset="-127"/>
                <a:hlinkClick r:id="rId4"/>
              </a:rPr>
              <a:t>/</a:t>
            </a:r>
            <a:r>
              <a:rPr lang="ko-KR" altLang="en-US" sz="1138" u="sng" dirty="0">
                <a:solidFill>
                  <a:srgbClr val="0070C0"/>
                </a:solidFill>
                <a:latin typeface="+mj-lt"/>
                <a:ea typeface="G마켓 산스 TTF Medium" panose="02000000000000000000" pitchFamily="2" charset="-127"/>
                <a:hlinkClick r:id="rId4"/>
              </a:rPr>
              <a:t>제안 사항은 언제든지 </a:t>
            </a:r>
            <a:r>
              <a:rPr lang="en-US" altLang="ko-KR" sz="1138" u="sng" dirty="0">
                <a:solidFill>
                  <a:srgbClr val="0070C0"/>
                </a:solidFill>
                <a:latin typeface="+mj-lt"/>
                <a:ea typeface="G마켓 산스 TTF Medium" panose="02000000000000000000" pitchFamily="2" charset="-127"/>
                <a:hlinkClick r:id="rId4"/>
              </a:rPr>
              <a:t>1:1</a:t>
            </a:r>
            <a:r>
              <a:rPr lang="ko-KR" altLang="en-US" sz="1138" u="sng" dirty="0">
                <a:solidFill>
                  <a:srgbClr val="0070C0"/>
                </a:solidFill>
                <a:latin typeface="+mj-lt"/>
                <a:ea typeface="G마켓 산스 TTF Medium" panose="02000000000000000000" pitchFamily="2" charset="-127"/>
                <a:hlinkClick r:id="rId4"/>
              </a:rPr>
              <a:t>오픈 채팅에 공유하기</a:t>
            </a:r>
            <a:r>
              <a:rPr lang="en-US" altLang="ko-KR" sz="975" dirty="0">
                <a:solidFill>
                  <a:srgbClr val="002060"/>
                </a:solidFill>
                <a:latin typeface="+mj-lt"/>
                <a:ea typeface="G마켓 산스 TTF Medium" panose="02000000000000000000" pitchFamily="2" charset="-127"/>
                <a:hlinkClick r:id="rId4"/>
              </a:rPr>
              <a:t>!</a:t>
            </a:r>
            <a:r>
              <a:rPr lang="ko-KR" altLang="en-US" sz="975" dirty="0">
                <a:solidFill>
                  <a:srgbClr val="002060"/>
                </a:solidFill>
                <a:latin typeface="+mj-lt"/>
                <a:ea typeface="G마켓 산스 TTF Medium" panose="02000000000000000000" pitchFamily="2" charset="-127"/>
                <a:hlinkClick r:id="rId4"/>
              </a:rPr>
              <a:t> </a:t>
            </a:r>
            <a:endParaRPr lang="en-US" altLang="ko-KR" sz="975" dirty="0">
              <a:solidFill>
                <a:srgbClr val="002060"/>
              </a:solidFill>
              <a:latin typeface="+mj-lt"/>
              <a:ea typeface="G마켓 산스 TTF Medium" panose="02000000000000000000" pitchFamily="2" charset="-127"/>
            </a:endParaRPr>
          </a:p>
        </p:txBody>
      </p:sp>
      <p:sp>
        <p:nvSpPr>
          <p:cNvPr id="29" name="직사각형 28"/>
          <p:cNvSpPr/>
          <p:nvPr/>
        </p:nvSpPr>
        <p:spPr>
          <a:xfrm>
            <a:off x="5048724" y="5044759"/>
            <a:ext cx="4792910" cy="992579"/>
          </a:xfrm>
          <a:prstGeom prst="rect">
            <a:avLst/>
          </a:prstGeom>
        </p:spPr>
        <p:txBody>
          <a:bodyPr wrap="square">
            <a:spAutoFit/>
          </a:bodyPr>
          <a:lstStyle/>
          <a:p>
            <a:r>
              <a:rPr lang="ko-KR" altLang="en-US" sz="1950" u="sng" dirty="0">
                <a:latin typeface="+mj-lt"/>
                <a:ea typeface="G마켓 산스 TTF Medium" panose="02000000000000000000" pitchFamily="2" charset="-127"/>
              </a:rPr>
              <a:t>월 한도 </a:t>
            </a:r>
            <a:r>
              <a:rPr lang="en-US" altLang="ko-KR" sz="1950" u="sng" dirty="0">
                <a:latin typeface="+mj-lt"/>
                <a:ea typeface="G마켓 산스 TTF Medium" panose="02000000000000000000" pitchFamily="2" charset="-127"/>
              </a:rPr>
              <a:t>/ ID </a:t>
            </a:r>
            <a:r>
              <a:rPr lang="ko-KR" altLang="en-US" sz="1950" u="sng" dirty="0">
                <a:latin typeface="+mj-lt"/>
                <a:ea typeface="G마켓 산스 TTF Medium" panose="02000000000000000000" pitchFamily="2" charset="-127"/>
              </a:rPr>
              <a:t>공유 제한 없이</a:t>
            </a:r>
            <a:endParaRPr lang="en-US" altLang="ko-KR" sz="1950" u="sng" dirty="0">
              <a:latin typeface="+mj-lt"/>
              <a:ea typeface="G마켓 산스 TTF Medium" panose="02000000000000000000" pitchFamily="2" charset="-127"/>
            </a:endParaRPr>
          </a:p>
          <a:p>
            <a:r>
              <a:rPr lang="en-US" altLang="ko-KR" sz="1950" dirty="0">
                <a:latin typeface="+mj-lt"/>
                <a:ea typeface="G마켓 산스 TTF Medium" panose="02000000000000000000" pitchFamily="2" charset="-127"/>
              </a:rPr>
              <a:t>APP</a:t>
            </a:r>
            <a:r>
              <a:rPr lang="ko-KR" altLang="en-US" sz="1950" dirty="0">
                <a:latin typeface="+mj-lt"/>
                <a:ea typeface="G마켓 산스 TTF Medium" panose="02000000000000000000" pitchFamily="2" charset="-127"/>
              </a:rPr>
              <a:t>구매금액의 </a:t>
            </a:r>
            <a:r>
              <a:rPr lang="en-US" altLang="ko-KR" sz="1950" u="sng" dirty="0">
                <a:latin typeface="+mj-lt"/>
                <a:ea typeface="G마켓 산스 TTF Medium" panose="02000000000000000000" pitchFamily="2" charset="-127"/>
              </a:rPr>
              <a:t>20% </a:t>
            </a:r>
            <a:r>
              <a:rPr lang="ko-KR" altLang="en-US" sz="1950" u="sng" dirty="0" err="1">
                <a:latin typeface="+mj-lt"/>
                <a:ea typeface="G마켓 산스 TTF Medium" panose="02000000000000000000" pitchFamily="2" charset="-127"/>
              </a:rPr>
              <a:t>페이백</a:t>
            </a:r>
            <a:endParaRPr lang="ko-KR" altLang="en-US" sz="1950" dirty="0">
              <a:latin typeface="+mj-lt"/>
              <a:ea typeface="G마켓 산스 TTF Medium" panose="02000000000000000000" pitchFamily="2" charset="-127"/>
            </a:endParaRPr>
          </a:p>
          <a:p>
            <a:pPr marL="232172" indent="-232172">
              <a:buFont typeface="Arial" panose="020B0604020202020204" pitchFamily="34" charset="0"/>
              <a:buChar char="•"/>
            </a:pPr>
            <a:r>
              <a:rPr lang="ko-KR" altLang="en-US" sz="975" dirty="0">
                <a:latin typeface="+mj-lt"/>
                <a:ea typeface="G마켓 산스 TTF Medium" panose="02000000000000000000" pitchFamily="2" charset="-127"/>
              </a:rPr>
              <a:t>단</a:t>
            </a:r>
            <a:r>
              <a:rPr lang="en-US" altLang="ko-KR" sz="975" dirty="0">
                <a:latin typeface="+mj-lt"/>
                <a:ea typeface="G마켓 산스 TTF Medium" panose="02000000000000000000" pitchFamily="2" charset="-127"/>
              </a:rPr>
              <a:t>, </a:t>
            </a:r>
            <a:r>
              <a:rPr lang="en-US" altLang="ko-KR" sz="975" dirty="0">
                <a:solidFill>
                  <a:srgbClr val="002060"/>
                </a:solidFill>
                <a:latin typeface="+mj-lt"/>
                <a:ea typeface="G마켓 산스 TTF Medium" panose="02000000000000000000" pitchFamily="2" charset="-127"/>
              </a:rPr>
              <a:t>RI</a:t>
            </a:r>
            <a:r>
              <a:rPr lang="ko-KR" altLang="en-US" sz="975" dirty="0">
                <a:solidFill>
                  <a:srgbClr val="002060"/>
                </a:solidFill>
                <a:latin typeface="+mj-lt"/>
                <a:ea typeface="G마켓 산스 TTF Medium" panose="02000000000000000000" pitchFamily="2" charset="-127"/>
              </a:rPr>
              <a:t>정규직</a:t>
            </a:r>
            <a:r>
              <a:rPr lang="en-US" altLang="ko-KR" sz="975" dirty="0">
                <a:solidFill>
                  <a:srgbClr val="002060"/>
                </a:solidFill>
                <a:latin typeface="+mj-lt"/>
                <a:ea typeface="G마켓 산스 TTF Medium" panose="02000000000000000000" pitchFamily="2" charset="-127"/>
              </a:rPr>
              <a:t>, </a:t>
            </a:r>
            <a:r>
              <a:rPr lang="ko-KR" altLang="en-US" sz="975" dirty="0">
                <a:solidFill>
                  <a:srgbClr val="002060"/>
                </a:solidFill>
                <a:latin typeface="+mj-lt"/>
                <a:ea typeface="G마켓 산스 TTF Medium" panose="02000000000000000000" pitchFamily="2" charset="-127"/>
              </a:rPr>
              <a:t>그룹웨어 등록 핸드폰번호 기준 </a:t>
            </a:r>
            <a:r>
              <a:rPr lang="en-US" altLang="ko-KR" sz="975" dirty="0">
                <a:solidFill>
                  <a:srgbClr val="002060"/>
                </a:solidFill>
                <a:latin typeface="+mj-lt"/>
                <a:ea typeface="G마켓 산스 TTF Medium" panose="02000000000000000000" pitchFamily="2" charset="-127"/>
              </a:rPr>
              <a:t>1</a:t>
            </a:r>
            <a:r>
              <a:rPr lang="ko-KR" altLang="en-US" sz="975" dirty="0">
                <a:solidFill>
                  <a:srgbClr val="002060"/>
                </a:solidFill>
                <a:latin typeface="+mj-lt"/>
                <a:ea typeface="G마켓 산스 TTF Medium" panose="02000000000000000000" pitchFamily="2" charset="-127"/>
              </a:rPr>
              <a:t>개 아이디 </a:t>
            </a:r>
            <a:r>
              <a:rPr lang="en-US" altLang="ko-KR" sz="975" dirty="0">
                <a:solidFill>
                  <a:srgbClr val="002060"/>
                </a:solidFill>
                <a:latin typeface="+mj-lt"/>
                <a:ea typeface="G마켓 산스 TTF Medium" panose="02000000000000000000" pitchFamily="2" charset="-127"/>
              </a:rPr>
              <a:t>ID </a:t>
            </a:r>
            <a:r>
              <a:rPr lang="ko-KR" altLang="en-US" sz="975" dirty="0">
                <a:solidFill>
                  <a:srgbClr val="002060"/>
                </a:solidFill>
                <a:latin typeface="+mj-lt"/>
                <a:ea typeface="G마켓 산스 TTF Medium" panose="02000000000000000000" pitchFamily="2" charset="-127"/>
              </a:rPr>
              <a:t>한정</a:t>
            </a:r>
            <a:endParaRPr lang="en-US" altLang="ko-KR" sz="975" dirty="0">
              <a:solidFill>
                <a:srgbClr val="002060"/>
              </a:solidFill>
              <a:latin typeface="+mj-lt"/>
              <a:ea typeface="G마켓 산스 TTF Medium" panose="02000000000000000000" pitchFamily="2" charset="-127"/>
            </a:endParaRPr>
          </a:p>
          <a:p>
            <a:pPr marL="232172" indent="-232172">
              <a:buFont typeface="Arial" panose="020B0604020202020204" pitchFamily="34" charset="0"/>
              <a:buChar char="•"/>
            </a:pPr>
            <a:r>
              <a:rPr lang="ko-KR" altLang="en-US" sz="975" dirty="0" err="1">
                <a:latin typeface="+mj-lt"/>
                <a:ea typeface="G마켓 산스 TTF Medium" panose="02000000000000000000" pitchFamily="2" charset="-127"/>
              </a:rPr>
              <a:t>페이백은</a:t>
            </a:r>
            <a:r>
              <a:rPr lang="en-US" altLang="ko-KR" sz="975" dirty="0">
                <a:latin typeface="+mj-lt"/>
                <a:ea typeface="G마켓 산스 TTF Medium" panose="02000000000000000000" pitchFamily="2" charset="-127"/>
              </a:rPr>
              <a:t> ID</a:t>
            </a:r>
            <a:r>
              <a:rPr lang="ko-KR" altLang="en-US" sz="975" dirty="0">
                <a:latin typeface="+mj-lt"/>
                <a:ea typeface="G마켓 산스 TTF Medium" panose="02000000000000000000" pitchFamily="2" charset="-127"/>
              </a:rPr>
              <a:t>별 </a:t>
            </a:r>
            <a:r>
              <a:rPr lang="ko-KR" altLang="en-US" sz="975" dirty="0" err="1">
                <a:latin typeface="+mj-lt"/>
                <a:ea typeface="G마켓 산스 TTF Medium" panose="02000000000000000000" pitchFamily="2" charset="-127"/>
              </a:rPr>
              <a:t>월합산</a:t>
            </a:r>
            <a:r>
              <a:rPr lang="ko-KR" altLang="en-US" sz="975" dirty="0">
                <a:latin typeface="+mj-lt"/>
                <a:ea typeface="G마켓 산스 TTF Medium" panose="02000000000000000000" pitchFamily="2" charset="-127"/>
              </a:rPr>
              <a:t> 산정하여 </a:t>
            </a:r>
            <a:r>
              <a:rPr lang="ko-KR" altLang="en-US" sz="975" dirty="0">
                <a:solidFill>
                  <a:srgbClr val="002060"/>
                </a:solidFill>
                <a:latin typeface="+mj-lt"/>
                <a:ea typeface="G마켓 산스 TTF Medium" panose="02000000000000000000" pitchFamily="2" charset="-127"/>
              </a:rPr>
              <a:t>익월 </a:t>
            </a:r>
            <a:r>
              <a:rPr lang="en-US" altLang="ko-KR" sz="975" dirty="0">
                <a:solidFill>
                  <a:srgbClr val="002060"/>
                </a:solidFill>
                <a:latin typeface="+mj-lt"/>
                <a:ea typeface="G마켓 산스 TTF Medium" panose="02000000000000000000" pitchFamily="2" charset="-127"/>
              </a:rPr>
              <a:t>10</a:t>
            </a:r>
            <a:r>
              <a:rPr lang="ko-KR" altLang="en-US" sz="975" dirty="0">
                <a:solidFill>
                  <a:srgbClr val="002060"/>
                </a:solidFill>
                <a:latin typeface="+mj-lt"/>
                <a:ea typeface="G마켓 산스 TTF Medium" panose="02000000000000000000" pitchFamily="2" charset="-127"/>
              </a:rPr>
              <a:t>일 지급</a:t>
            </a:r>
          </a:p>
        </p:txBody>
      </p:sp>
      <p:sp>
        <p:nvSpPr>
          <p:cNvPr id="30" name="직사각형 29"/>
          <p:cNvSpPr/>
          <p:nvPr/>
        </p:nvSpPr>
        <p:spPr>
          <a:xfrm>
            <a:off x="5062917" y="1923153"/>
            <a:ext cx="4683887" cy="1105239"/>
          </a:xfrm>
          <a:prstGeom prst="rect">
            <a:avLst/>
          </a:prstGeom>
        </p:spPr>
        <p:txBody>
          <a:bodyPr wrap="square">
            <a:spAutoFit/>
          </a:bodyPr>
          <a:lstStyle/>
          <a:p>
            <a:r>
              <a:rPr lang="en-US" altLang="ko-KR" sz="1950" u="sng" dirty="0">
                <a:latin typeface="+mj-lt"/>
                <a:ea typeface="G마켓 산스 TTF Medium" panose="02000000000000000000" pitchFamily="2" charset="-127"/>
              </a:rPr>
              <a:t>1</a:t>
            </a:r>
            <a:r>
              <a:rPr lang="ko-KR" altLang="en-US" sz="1950" u="sng" dirty="0">
                <a:latin typeface="+mj-lt"/>
                <a:ea typeface="G마켓 산스 TTF Medium" panose="02000000000000000000" pitchFamily="2" charset="-127"/>
              </a:rPr>
              <a:t>차 오픈</a:t>
            </a:r>
            <a:r>
              <a:rPr lang="ko-KR" altLang="en-US" sz="1950" dirty="0">
                <a:latin typeface="+mj-lt"/>
                <a:ea typeface="G마켓 산스 TTF Medium" panose="02000000000000000000" pitchFamily="2" charset="-127"/>
              </a:rPr>
              <a:t> 목표 </a:t>
            </a:r>
            <a:r>
              <a:rPr lang="en-US" altLang="ko-KR" sz="1950" dirty="0">
                <a:latin typeface="+mj-lt"/>
                <a:ea typeface="G마켓 산스 TTF Medium" panose="02000000000000000000" pitchFamily="2" charset="-127"/>
              </a:rPr>
              <a:t>: </a:t>
            </a:r>
            <a:r>
              <a:rPr lang="en-US" altLang="ko-KR" sz="1950" u="sng" dirty="0">
                <a:latin typeface="+mj-lt"/>
                <a:ea typeface="G마켓 산스 TTF Medium" panose="02000000000000000000" pitchFamily="2" charset="-127"/>
              </a:rPr>
              <a:t>5</a:t>
            </a:r>
            <a:r>
              <a:rPr lang="ko-KR" altLang="en-US" sz="1950" u="sng" dirty="0">
                <a:latin typeface="+mj-lt"/>
                <a:ea typeface="G마켓 산스 TTF Medium" panose="02000000000000000000" pitchFamily="2" charset="-127"/>
              </a:rPr>
              <a:t>월 말</a:t>
            </a:r>
            <a:r>
              <a:rPr lang="ko-KR" altLang="en-US" sz="1950" dirty="0">
                <a:latin typeface="+mj-lt"/>
                <a:ea typeface="G마켓 산스 TTF Medium" panose="02000000000000000000" pitchFamily="2" charset="-127"/>
              </a:rPr>
              <a:t>까지 </a:t>
            </a:r>
            <a:endParaRPr lang="en-US" altLang="ko-KR" sz="1950" dirty="0">
              <a:latin typeface="+mj-lt"/>
              <a:ea typeface="G마켓 산스 TTF Medium" panose="02000000000000000000" pitchFamily="2" charset="-127"/>
            </a:endParaRPr>
          </a:p>
          <a:p>
            <a:r>
              <a:rPr lang="en-US" altLang="ko-KR" sz="1950" u="sng" dirty="0">
                <a:latin typeface="+mj-lt"/>
                <a:ea typeface="G마켓 산스 TTF Medium" panose="02000000000000000000" pitchFamily="2" charset="-127"/>
              </a:rPr>
              <a:t>2</a:t>
            </a:r>
            <a:r>
              <a:rPr lang="ko-KR" altLang="en-US" sz="1950" u="sng" dirty="0">
                <a:latin typeface="+mj-lt"/>
                <a:ea typeface="G마켓 산스 TTF Medium" panose="02000000000000000000" pitchFamily="2" charset="-127"/>
              </a:rPr>
              <a:t>차 오픈</a:t>
            </a:r>
            <a:r>
              <a:rPr lang="ko-KR" altLang="en-US" sz="1950" dirty="0">
                <a:latin typeface="+mj-lt"/>
                <a:ea typeface="G마켓 산스 TTF Medium" panose="02000000000000000000" pitchFamily="2" charset="-127"/>
              </a:rPr>
              <a:t> 목표</a:t>
            </a:r>
            <a:r>
              <a:rPr lang="en-US" altLang="ko-KR" sz="1950" dirty="0">
                <a:latin typeface="+mj-lt"/>
                <a:ea typeface="G마켓 산스 TTF Medium" panose="02000000000000000000" pitchFamily="2" charset="-127"/>
              </a:rPr>
              <a:t> : </a:t>
            </a:r>
            <a:r>
              <a:rPr lang="en-US" altLang="ko-KR" sz="1950" u="sng" dirty="0">
                <a:latin typeface="+mj-lt"/>
                <a:ea typeface="G마켓 산스 TTF Medium" panose="02000000000000000000" pitchFamily="2" charset="-127"/>
              </a:rPr>
              <a:t>6</a:t>
            </a:r>
            <a:r>
              <a:rPr lang="ko-KR" altLang="en-US" sz="1950" u="sng" dirty="0">
                <a:latin typeface="+mj-lt"/>
                <a:ea typeface="G마켓 산스 TTF Medium" panose="02000000000000000000" pitchFamily="2" charset="-127"/>
              </a:rPr>
              <a:t>월 말</a:t>
            </a:r>
            <a:r>
              <a:rPr lang="ko-KR" altLang="en-US" sz="1950" dirty="0">
                <a:latin typeface="+mj-lt"/>
                <a:ea typeface="G마켓 산스 TTF Medium" panose="02000000000000000000" pitchFamily="2" charset="-127"/>
              </a:rPr>
              <a:t>까지</a:t>
            </a:r>
            <a:endParaRPr lang="en-US" altLang="ko-KR" sz="1950" dirty="0">
              <a:latin typeface="+mj-lt"/>
              <a:ea typeface="G마켓 산스 TTF Medium" panose="02000000000000000000" pitchFamily="2" charset="-127"/>
            </a:endParaRPr>
          </a:p>
          <a:p>
            <a:pPr marL="232172" indent="-232172">
              <a:buFont typeface="Arial" panose="020B0604020202020204" pitchFamily="34" charset="0"/>
              <a:buChar char="•"/>
            </a:pPr>
            <a:r>
              <a:rPr lang="ko-KR" altLang="en-US" sz="975" dirty="0">
                <a:solidFill>
                  <a:srgbClr val="002060"/>
                </a:solidFill>
                <a:latin typeface="+mj-lt"/>
                <a:ea typeface="G마켓 산스 TTF Medium" panose="02000000000000000000" pitchFamily="2" charset="-127"/>
              </a:rPr>
              <a:t>희망 </a:t>
            </a:r>
            <a:r>
              <a:rPr lang="en-US" altLang="ko-KR" sz="975" dirty="0">
                <a:solidFill>
                  <a:srgbClr val="002060"/>
                </a:solidFill>
                <a:latin typeface="+mj-lt"/>
                <a:ea typeface="G마켓 산스 TTF Medium" panose="02000000000000000000" pitchFamily="2" charset="-127"/>
              </a:rPr>
              <a:t>MY</a:t>
            </a:r>
            <a:r>
              <a:rPr lang="ko-KR" altLang="en-US" sz="975" dirty="0" err="1">
                <a:solidFill>
                  <a:srgbClr val="002060"/>
                </a:solidFill>
                <a:latin typeface="+mj-lt"/>
                <a:ea typeface="G마켓 산스 TTF Medium" panose="02000000000000000000" pitchFamily="2" charset="-127"/>
              </a:rPr>
              <a:t>마트</a:t>
            </a:r>
            <a:r>
              <a:rPr lang="ko-KR" altLang="en-US" sz="975" dirty="0">
                <a:solidFill>
                  <a:srgbClr val="002060"/>
                </a:solidFill>
                <a:latin typeface="+mj-lt"/>
                <a:ea typeface="G마켓 산스 TTF Medium" panose="02000000000000000000" pitchFamily="2" charset="-127"/>
              </a:rPr>
              <a:t> 정보는 전략기획팀 </a:t>
            </a:r>
            <a:r>
              <a:rPr lang="ko-KR" altLang="en-US" sz="975" dirty="0" err="1">
                <a:solidFill>
                  <a:srgbClr val="002060"/>
                </a:solidFill>
                <a:latin typeface="+mj-lt"/>
                <a:ea typeface="G마켓 산스 TTF Medium" panose="02000000000000000000" pitchFamily="2" charset="-127"/>
              </a:rPr>
              <a:t>박태유</a:t>
            </a:r>
            <a:r>
              <a:rPr lang="ko-KR" altLang="en-US" sz="975" dirty="0">
                <a:solidFill>
                  <a:srgbClr val="002060"/>
                </a:solidFill>
                <a:latin typeface="+mj-lt"/>
                <a:ea typeface="G마켓 산스 TTF Medium" panose="02000000000000000000" pitchFamily="2" charset="-127"/>
              </a:rPr>
              <a:t> 대리에게 상시 공유</a:t>
            </a:r>
            <a:r>
              <a:rPr lang="ko-KR" altLang="en-US" sz="975" dirty="0">
                <a:latin typeface="+mj-lt"/>
                <a:ea typeface="G마켓 산스 TTF Medium" panose="02000000000000000000" pitchFamily="2" charset="-127"/>
              </a:rPr>
              <a:t> </a:t>
            </a:r>
            <a:endParaRPr lang="en-US" altLang="ko-KR" sz="975" dirty="0">
              <a:latin typeface="+mj-lt"/>
              <a:ea typeface="G마켓 산스 TTF Medium" panose="02000000000000000000" pitchFamily="2" charset="-127"/>
            </a:endParaRPr>
          </a:p>
          <a:p>
            <a:pPr>
              <a:lnSpc>
                <a:spcPct val="150000"/>
              </a:lnSpc>
            </a:pPr>
            <a:r>
              <a:rPr lang="ko-KR" altLang="en-US" sz="1138" u="sng" dirty="0">
                <a:solidFill>
                  <a:srgbClr val="0070C0"/>
                </a:solidFill>
                <a:latin typeface="+mj-lt"/>
                <a:ea typeface="G마켓 산스 TTF Medium" panose="02000000000000000000" pitchFamily="2" charset="-127"/>
                <a:hlinkClick r:id="rId4"/>
              </a:rPr>
              <a:t>▶</a:t>
            </a:r>
            <a:r>
              <a:rPr lang="en-US" altLang="ko-KR" sz="1138" u="sng" dirty="0">
                <a:solidFill>
                  <a:srgbClr val="0070C0"/>
                </a:solidFill>
                <a:latin typeface="+mj-lt"/>
                <a:ea typeface="G마켓 산스 TTF Medium" panose="02000000000000000000" pitchFamily="2" charset="-127"/>
                <a:hlinkClick r:id="rId4"/>
              </a:rPr>
              <a:t> “</a:t>
            </a:r>
            <a:r>
              <a:rPr lang="ko-KR" altLang="en-US" sz="1138" u="sng" dirty="0">
                <a:solidFill>
                  <a:srgbClr val="0070C0"/>
                </a:solidFill>
                <a:latin typeface="+mj-lt"/>
                <a:ea typeface="G마켓 산스 TTF Medium" panose="02000000000000000000" pitchFamily="2" charset="-127"/>
                <a:hlinkClick r:id="rId4"/>
              </a:rPr>
              <a:t>마이 토마토 캠페인</a:t>
            </a:r>
            <a:r>
              <a:rPr lang="en-US" altLang="ko-KR" sz="1138" u="sng" dirty="0">
                <a:solidFill>
                  <a:srgbClr val="0070C0"/>
                </a:solidFill>
                <a:latin typeface="+mj-lt"/>
                <a:ea typeface="G마켓 산스 TTF Medium" panose="02000000000000000000" pitchFamily="2" charset="-127"/>
                <a:hlinkClick r:id="rId4"/>
              </a:rPr>
              <a:t>” “1:1 </a:t>
            </a:r>
            <a:r>
              <a:rPr lang="ko-KR" altLang="en-US" sz="1138" u="sng" dirty="0">
                <a:solidFill>
                  <a:srgbClr val="0070C0"/>
                </a:solidFill>
                <a:latin typeface="+mj-lt"/>
                <a:ea typeface="G마켓 산스 TTF Medium" panose="02000000000000000000" pitchFamily="2" charset="-127"/>
                <a:hlinkClick r:id="rId4"/>
              </a:rPr>
              <a:t>오픈 </a:t>
            </a:r>
            <a:r>
              <a:rPr lang="ko-KR" altLang="en-US" sz="1138" u="sng" dirty="0" err="1">
                <a:solidFill>
                  <a:srgbClr val="0070C0"/>
                </a:solidFill>
                <a:latin typeface="+mj-lt"/>
                <a:ea typeface="G마켓 산스 TTF Medium" panose="02000000000000000000" pitchFamily="2" charset="-127"/>
                <a:hlinkClick r:id="rId4"/>
              </a:rPr>
              <a:t>채팅방</a:t>
            </a:r>
            <a:r>
              <a:rPr lang="en-US" altLang="ko-KR" sz="1138" u="sng" dirty="0">
                <a:solidFill>
                  <a:srgbClr val="0070C0"/>
                </a:solidFill>
                <a:latin typeface="+mj-lt"/>
                <a:ea typeface="G마켓 산스 TTF Medium" panose="02000000000000000000" pitchFamily="2" charset="-127"/>
                <a:hlinkClick r:id="rId4"/>
              </a:rPr>
              <a:t>”</a:t>
            </a:r>
            <a:r>
              <a:rPr lang="ko-KR" altLang="en-US" sz="1138" u="sng" dirty="0">
                <a:solidFill>
                  <a:srgbClr val="0070C0"/>
                </a:solidFill>
                <a:latin typeface="+mj-lt"/>
                <a:ea typeface="G마켓 산스 TTF Medium" panose="02000000000000000000" pitchFamily="2" charset="-127"/>
                <a:hlinkClick r:id="rId4"/>
              </a:rPr>
              <a:t> 상시 운영</a:t>
            </a:r>
            <a:r>
              <a:rPr lang="en-US" altLang="ko-KR" sz="1138" u="sng" dirty="0">
                <a:solidFill>
                  <a:srgbClr val="0070C0"/>
                </a:solidFill>
                <a:latin typeface="+mj-lt"/>
                <a:ea typeface="G마켓 산스 TTF Medium" panose="02000000000000000000" pitchFamily="2" charset="-127"/>
                <a:hlinkClick r:id="rId4"/>
              </a:rPr>
              <a:t>!</a:t>
            </a:r>
            <a:endParaRPr lang="ko-KR" altLang="en-US" sz="1138" u="sng" dirty="0">
              <a:solidFill>
                <a:srgbClr val="0070C0"/>
              </a:solidFill>
              <a:latin typeface="+mj-lt"/>
              <a:ea typeface="G마켓 산스 TTF Medium" panose="02000000000000000000" pitchFamily="2" charset="-127"/>
            </a:endParaRPr>
          </a:p>
        </p:txBody>
      </p:sp>
    </p:spTree>
    <p:extLst>
      <p:ext uri="{BB962C8B-B14F-4D97-AF65-F5344CB8AC3E}">
        <p14:creationId xmlns:p14="http://schemas.microsoft.com/office/powerpoint/2010/main" val="2489969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직사각형 38"/>
          <p:cNvSpPr/>
          <p:nvPr/>
        </p:nvSpPr>
        <p:spPr>
          <a:xfrm>
            <a:off x="2061687" y="2749261"/>
            <a:ext cx="7430841" cy="505075"/>
          </a:xfrm>
          <a:prstGeom prst="rect">
            <a:avLst/>
          </a:prstGeom>
          <a:solidFill>
            <a:schemeClr val="accent6">
              <a:lumMod val="40000"/>
              <a:lumOff val="60000"/>
              <a:alpha val="41000"/>
            </a:schemeClr>
          </a:solidFill>
        </p:spPr>
        <p:txBody>
          <a:bodyPr wrap="square" anchor="ctr">
            <a:spAutoFit/>
          </a:bodyPr>
          <a:lstStyle/>
          <a:p>
            <a:pPr>
              <a:lnSpc>
                <a:spcPct val="150000"/>
              </a:lnSpc>
            </a:pPr>
            <a:endParaRPr lang="ko-KR" altLang="en-US" sz="1788" dirty="0">
              <a:solidFill>
                <a:srgbClr val="F6360F"/>
              </a:solidFill>
              <a:latin typeface="+mj-lt"/>
              <a:ea typeface="G마켓 산스 TTF Medium" panose="02000000000000000000" pitchFamily="2" charset="-127"/>
            </a:endParaRPr>
          </a:p>
        </p:txBody>
      </p:sp>
      <p:cxnSp>
        <p:nvCxnSpPr>
          <p:cNvPr id="74" name="직선 연결선 73">
            <a:extLst>
              <a:ext uri="{FF2B5EF4-FFF2-40B4-BE49-F238E27FC236}">
                <a16:creationId xmlns:a16="http://schemas.microsoft.com/office/drawing/2014/main" id="{8C09E90E-5382-41AE-B358-06377FD29764}"/>
              </a:ext>
            </a:extLst>
          </p:cNvPr>
          <p:cNvCxnSpPr>
            <a:cxnSpLocks/>
          </p:cNvCxnSpPr>
          <p:nvPr/>
        </p:nvCxnSpPr>
        <p:spPr>
          <a:xfrm flipH="1">
            <a:off x="-8392" y="1128486"/>
            <a:ext cx="9915750" cy="5741"/>
          </a:xfrm>
          <a:prstGeom prst="line">
            <a:avLst/>
          </a:prstGeom>
          <a:gradFill flip="none" rotWithShape="1">
            <a:gsLst>
              <a:gs pos="0">
                <a:srgbClr val="E7C49D"/>
              </a:gs>
              <a:gs pos="100000">
                <a:srgbClr val="F3D5BB"/>
              </a:gs>
            </a:gsLst>
            <a:path path="circle">
              <a:fillToRect r="100000" b="100000"/>
            </a:path>
            <a:tileRect l="-100000" t="-100000"/>
          </a:gradFill>
          <a:ln w="88900">
            <a:gradFill flip="none" rotWithShape="1">
              <a:gsLst>
                <a:gs pos="0">
                  <a:srgbClr val="F6350E"/>
                </a:gs>
                <a:gs pos="74000">
                  <a:srgbClr val="FDD3CB"/>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cxnSp>
      <p:pic>
        <p:nvPicPr>
          <p:cNvPr id="88" name="그림 87" descr="실외, 표지판, 어두운, 전면이(가) 표시된 사진&#10;&#10;자동 생성된 설명">
            <a:extLst>
              <a:ext uri="{FF2B5EF4-FFF2-40B4-BE49-F238E27FC236}">
                <a16:creationId xmlns:a16="http://schemas.microsoft.com/office/drawing/2014/main" id="{0704CC44-4A1E-4FFA-A357-69BC6FCC5E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3559" y="681708"/>
            <a:ext cx="1212283" cy="385586"/>
          </a:xfrm>
          <a:prstGeom prst="rect">
            <a:avLst/>
          </a:prstGeom>
        </p:spPr>
      </p:pic>
      <p:sp>
        <p:nvSpPr>
          <p:cNvPr id="2" name="직사각형 1"/>
          <p:cNvSpPr/>
          <p:nvPr/>
        </p:nvSpPr>
        <p:spPr>
          <a:xfrm>
            <a:off x="2216466" y="2510272"/>
            <a:ext cx="1378227" cy="944838"/>
          </a:xfrm>
          <a:prstGeom prst="rect">
            <a:avLst/>
          </a:prstGeom>
          <a:solidFill>
            <a:srgbClr val="FF5D5D"/>
          </a:solidFill>
          <a:ln>
            <a:solidFill>
              <a:srgbClr val="FF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latin typeface="+mj-lt"/>
              </a:rPr>
              <a:t>APP </a:t>
            </a:r>
            <a:r>
              <a:rPr lang="ko-KR" altLang="en-US" sz="1300" dirty="0">
                <a:latin typeface="+mj-lt"/>
              </a:rPr>
              <a:t>구매</a:t>
            </a:r>
            <a:endParaRPr lang="en-US" altLang="ko-KR" sz="1300" dirty="0">
              <a:latin typeface="+mj-lt"/>
            </a:endParaRPr>
          </a:p>
          <a:p>
            <a:pPr algn="ctr"/>
            <a:endParaRPr lang="en-US" altLang="ko-KR" sz="1300" dirty="0">
              <a:latin typeface="+mj-lt"/>
            </a:endParaRPr>
          </a:p>
          <a:p>
            <a:pPr algn="ctr"/>
            <a:r>
              <a:rPr lang="en-US" altLang="ko-KR" sz="894" dirty="0">
                <a:latin typeface="+mj-lt"/>
              </a:rPr>
              <a:t>&gt; </a:t>
            </a:r>
            <a:r>
              <a:rPr lang="ko-KR" altLang="en-US" sz="894" dirty="0">
                <a:latin typeface="+mj-lt"/>
              </a:rPr>
              <a:t>임직원 </a:t>
            </a:r>
            <a:r>
              <a:rPr lang="ko-KR" altLang="en-US" sz="894" dirty="0"/>
              <a:t>그룹웨어 등록 </a:t>
            </a:r>
            <a:r>
              <a:rPr lang="ko-KR" altLang="en-US" sz="894" dirty="0">
                <a:solidFill>
                  <a:srgbClr val="FFFF00"/>
                </a:solidFill>
              </a:rPr>
              <a:t>핸드폰번호 </a:t>
            </a:r>
            <a:r>
              <a:rPr lang="en-US" altLang="ko-KR" sz="894" dirty="0">
                <a:solidFill>
                  <a:srgbClr val="FFFF00"/>
                </a:solidFill>
              </a:rPr>
              <a:t>ID</a:t>
            </a:r>
            <a:r>
              <a:rPr lang="ko-KR" altLang="en-US" sz="894" dirty="0">
                <a:solidFill>
                  <a:srgbClr val="FFFF00"/>
                </a:solidFill>
              </a:rPr>
              <a:t> </a:t>
            </a:r>
            <a:r>
              <a:rPr lang="en-US" altLang="ko-KR" sz="894" dirty="0">
                <a:solidFill>
                  <a:srgbClr val="FFFF00"/>
                </a:solidFill>
                <a:latin typeface="+mj-lt"/>
              </a:rPr>
              <a:t>1</a:t>
            </a:r>
            <a:r>
              <a:rPr lang="ko-KR" altLang="en-US" sz="894" dirty="0">
                <a:solidFill>
                  <a:srgbClr val="FFFF00"/>
                </a:solidFill>
                <a:latin typeface="+mj-lt"/>
              </a:rPr>
              <a:t>개</a:t>
            </a:r>
            <a:r>
              <a:rPr lang="ko-KR" altLang="en-US" sz="894" dirty="0">
                <a:latin typeface="+mj-lt"/>
              </a:rPr>
              <a:t> 기준</a:t>
            </a:r>
            <a:endParaRPr lang="en-US" altLang="ko-KR" sz="894" dirty="0">
              <a:latin typeface="+mj-lt"/>
            </a:endParaRPr>
          </a:p>
          <a:p>
            <a:pPr algn="ctr"/>
            <a:r>
              <a:rPr lang="en-US" altLang="ko-KR" sz="894" dirty="0"/>
              <a:t>&gt; </a:t>
            </a:r>
            <a:r>
              <a:rPr lang="ko-KR" altLang="en-US" sz="894" dirty="0"/>
              <a:t>구매 </a:t>
            </a:r>
            <a:r>
              <a:rPr lang="ko-KR" altLang="en-US" sz="894" u="sng" dirty="0"/>
              <a:t>금액 제한 없음</a:t>
            </a:r>
            <a:r>
              <a:rPr lang="ko-KR" altLang="en-US" sz="894" dirty="0">
                <a:latin typeface="+mj-lt"/>
              </a:rPr>
              <a:t> </a:t>
            </a:r>
            <a:endParaRPr lang="en-US" altLang="ko-KR" sz="894" dirty="0">
              <a:latin typeface="+mj-lt"/>
            </a:endParaRPr>
          </a:p>
        </p:txBody>
      </p:sp>
      <p:sp>
        <p:nvSpPr>
          <p:cNvPr id="18" name="직사각형 17"/>
          <p:cNvSpPr/>
          <p:nvPr/>
        </p:nvSpPr>
        <p:spPr>
          <a:xfrm>
            <a:off x="4127677" y="2510272"/>
            <a:ext cx="1378227" cy="944838"/>
          </a:xfrm>
          <a:prstGeom prst="rect">
            <a:avLst/>
          </a:prstGeom>
          <a:solidFill>
            <a:srgbClr val="FF5D5D"/>
          </a:solidFill>
          <a:ln>
            <a:solidFill>
              <a:srgbClr val="FF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atin typeface="+mj-lt"/>
              </a:rPr>
              <a:t>구매 확인</a:t>
            </a:r>
            <a:endParaRPr lang="en-US" altLang="ko-KR" sz="1300" dirty="0">
              <a:latin typeface="+mj-lt"/>
            </a:endParaRPr>
          </a:p>
          <a:p>
            <a:pPr algn="ctr"/>
            <a:endParaRPr lang="en-US" altLang="ko-KR" sz="1300" dirty="0">
              <a:latin typeface="+mj-lt"/>
            </a:endParaRPr>
          </a:p>
          <a:p>
            <a:pPr algn="ctr"/>
            <a:r>
              <a:rPr lang="en-US" altLang="ko-KR" sz="894" dirty="0">
                <a:latin typeface="+mj-lt"/>
              </a:rPr>
              <a:t>&gt; </a:t>
            </a:r>
            <a:r>
              <a:rPr lang="ko-KR" altLang="en-US" sz="894" dirty="0">
                <a:latin typeface="+mj-lt"/>
              </a:rPr>
              <a:t>당월 </a:t>
            </a:r>
            <a:r>
              <a:rPr lang="en-US" altLang="ko-KR" sz="894" dirty="0">
                <a:latin typeface="+mj-lt"/>
              </a:rPr>
              <a:t>1</a:t>
            </a:r>
            <a:r>
              <a:rPr lang="ko-KR" altLang="en-US" sz="894" dirty="0">
                <a:latin typeface="+mj-lt"/>
              </a:rPr>
              <a:t>일</a:t>
            </a:r>
            <a:r>
              <a:rPr lang="en-US" altLang="ko-KR" sz="894" dirty="0">
                <a:latin typeface="+mj-lt"/>
              </a:rPr>
              <a:t>~</a:t>
            </a:r>
            <a:r>
              <a:rPr lang="ko-KR" altLang="en-US" sz="894" dirty="0">
                <a:latin typeface="+mj-lt"/>
              </a:rPr>
              <a:t>말일 기준</a:t>
            </a:r>
            <a:br>
              <a:rPr lang="en-US" altLang="ko-KR" sz="894" dirty="0">
                <a:latin typeface="+mj-lt"/>
              </a:rPr>
            </a:br>
            <a:r>
              <a:rPr lang="ko-KR" altLang="en-US" sz="894" dirty="0">
                <a:latin typeface="+mj-lt"/>
              </a:rPr>
              <a:t>합산금액</a:t>
            </a:r>
            <a:br>
              <a:rPr lang="en-US" altLang="ko-KR" sz="894" dirty="0">
                <a:latin typeface="+mj-lt"/>
              </a:rPr>
            </a:br>
            <a:r>
              <a:rPr lang="en-US" altLang="ko-KR" sz="894" dirty="0">
                <a:latin typeface="+mj-lt"/>
              </a:rPr>
              <a:t>(</a:t>
            </a:r>
            <a:r>
              <a:rPr lang="ko-KR" altLang="en-US" sz="894" dirty="0">
                <a:latin typeface="+mj-lt"/>
              </a:rPr>
              <a:t>담당자 집계</a:t>
            </a:r>
            <a:r>
              <a:rPr lang="en-US" altLang="ko-KR" sz="894" dirty="0">
                <a:latin typeface="+mj-lt"/>
              </a:rPr>
              <a:t>:</a:t>
            </a:r>
            <a:r>
              <a:rPr lang="ko-KR" altLang="en-US" sz="894" dirty="0" err="1">
                <a:latin typeface="+mj-lt"/>
              </a:rPr>
              <a:t>박태유</a:t>
            </a:r>
            <a:r>
              <a:rPr lang="en-US" altLang="ko-KR" sz="894" dirty="0">
                <a:latin typeface="+mj-lt"/>
              </a:rPr>
              <a:t>)</a:t>
            </a:r>
          </a:p>
        </p:txBody>
      </p:sp>
      <p:sp>
        <p:nvSpPr>
          <p:cNvPr id="19" name="직사각형 18"/>
          <p:cNvSpPr/>
          <p:nvPr/>
        </p:nvSpPr>
        <p:spPr>
          <a:xfrm>
            <a:off x="6017354" y="2510272"/>
            <a:ext cx="1378227" cy="944838"/>
          </a:xfrm>
          <a:prstGeom prst="rect">
            <a:avLst/>
          </a:prstGeom>
          <a:solidFill>
            <a:srgbClr val="FF5D5D"/>
          </a:solidFill>
          <a:ln>
            <a:solidFill>
              <a:srgbClr val="FF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atin typeface="+mj-lt"/>
              </a:rPr>
              <a:t>월 마감 진행</a:t>
            </a:r>
            <a:endParaRPr lang="en-US" altLang="ko-KR" sz="1300" dirty="0">
              <a:latin typeface="+mj-lt"/>
            </a:endParaRPr>
          </a:p>
          <a:p>
            <a:pPr algn="ctr"/>
            <a:endParaRPr lang="en-US" altLang="ko-KR" sz="1300" dirty="0">
              <a:latin typeface="+mj-lt"/>
            </a:endParaRPr>
          </a:p>
          <a:p>
            <a:pPr algn="ctr"/>
            <a:r>
              <a:rPr lang="en-US" altLang="ko-KR" sz="894" dirty="0">
                <a:latin typeface="+mj-lt"/>
              </a:rPr>
              <a:t>&gt;</a:t>
            </a:r>
            <a:r>
              <a:rPr lang="ko-KR" altLang="en-US" sz="894" dirty="0">
                <a:latin typeface="+mj-lt"/>
              </a:rPr>
              <a:t> 구매금액 최종 확인</a:t>
            </a:r>
            <a:endParaRPr lang="en-US" altLang="ko-KR" sz="894" dirty="0">
              <a:solidFill>
                <a:srgbClr val="FFFF00"/>
              </a:solidFill>
              <a:latin typeface="+mj-lt"/>
            </a:endParaRPr>
          </a:p>
          <a:p>
            <a:pPr algn="ctr"/>
            <a:r>
              <a:rPr lang="en-US" altLang="ko-KR" sz="894" dirty="0">
                <a:solidFill>
                  <a:srgbClr val="FFFF00"/>
                </a:solidFill>
                <a:latin typeface="+mj-lt"/>
              </a:rPr>
              <a:t>&gt; 20%</a:t>
            </a:r>
            <a:r>
              <a:rPr lang="ko-KR" altLang="en-US" sz="894" dirty="0" err="1">
                <a:solidFill>
                  <a:srgbClr val="FFFF00"/>
                </a:solidFill>
                <a:latin typeface="+mj-lt"/>
              </a:rPr>
              <a:t>페이백</a:t>
            </a:r>
            <a:r>
              <a:rPr lang="ko-KR" altLang="en-US" sz="894" dirty="0">
                <a:solidFill>
                  <a:srgbClr val="FFFF00"/>
                </a:solidFill>
                <a:latin typeface="+mj-lt"/>
              </a:rPr>
              <a:t> 금액 확정</a:t>
            </a:r>
            <a:endParaRPr lang="en-US" altLang="ko-KR" sz="894" dirty="0">
              <a:solidFill>
                <a:srgbClr val="FFFF00"/>
              </a:solidFill>
              <a:latin typeface="+mj-lt"/>
            </a:endParaRPr>
          </a:p>
        </p:txBody>
      </p:sp>
      <p:sp>
        <p:nvSpPr>
          <p:cNvPr id="20" name="직사각형 19"/>
          <p:cNvSpPr/>
          <p:nvPr/>
        </p:nvSpPr>
        <p:spPr>
          <a:xfrm>
            <a:off x="7912415" y="2510272"/>
            <a:ext cx="1378227" cy="94483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err="1">
                <a:latin typeface="+mj-lt"/>
              </a:rPr>
              <a:t>페이백</a:t>
            </a:r>
            <a:endParaRPr lang="en-US" altLang="ko-KR" sz="1300" dirty="0">
              <a:latin typeface="+mj-lt"/>
            </a:endParaRPr>
          </a:p>
          <a:p>
            <a:pPr algn="ctr"/>
            <a:endParaRPr lang="en-US" altLang="ko-KR" sz="1300" dirty="0">
              <a:latin typeface="+mj-lt"/>
            </a:endParaRPr>
          </a:p>
          <a:p>
            <a:pPr algn="ctr"/>
            <a:r>
              <a:rPr lang="en-US" altLang="ko-KR" sz="894" dirty="0">
                <a:latin typeface="+mj-lt"/>
              </a:rPr>
              <a:t>&gt; </a:t>
            </a:r>
            <a:r>
              <a:rPr lang="ko-KR" altLang="en-US" sz="894" dirty="0">
                <a:latin typeface="+mj-lt"/>
              </a:rPr>
              <a:t>구매 익월 </a:t>
            </a:r>
            <a:r>
              <a:rPr lang="en-US" altLang="ko-KR" sz="894" dirty="0">
                <a:latin typeface="+mj-lt"/>
              </a:rPr>
              <a:t>10</a:t>
            </a:r>
            <a:r>
              <a:rPr lang="ko-KR" altLang="en-US" sz="894" dirty="0">
                <a:latin typeface="+mj-lt"/>
              </a:rPr>
              <a:t>일</a:t>
            </a:r>
            <a:endParaRPr lang="en-US" altLang="ko-KR" sz="894" dirty="0">
              <a:latin typeface="+mj-lt"/>
            </a:endParaRPr>
          </a:p>
          <a:p>
            <a:pPr algn="ctr"/>
            <a:r>
              <a:rPr lang="en-US" altLang="ko-KR" sz="894" dirty="0">
                <a:latin typeface="+mj-lt"/>
              </a:rPr>
              <a:t>&gt; </a:t>
            </a:r>
            <a:r>
              <a:rPr lang="ko-KR" altLang="en-US" sz="894" dirty="0">
                <a:latin typeface="+mj-lt"/>
              </a:rPr>
              <a:t>급여 통장 정산</a:t>
            </a:r>
          </a:p>
        </p:txBody>
      </p:sp>
      <p:sp>
        <p:nvSpPr>
          <p:cNvPr id="21" name="직사각형 20"/>
          <p:cNvSpPr/>
          <p:nvPr/>
        </p:nvSpPr>
        <p:spPr>
          <a:xfrm>
            <a:off x="5115926" y="3887126"/>
            <a:ext cx="1378227" cy="944838"/>
          </a:xfrm>
          <a:prstGeom prst="rect">
            <a:avLst/>
          </a:prstGeom>
          <a:solidFill>
            <a:srgbClr val="FF5D5D"/>
          </a:solidFill>
          <a:ln>
            <a:solidFill>
              <a:srgbClr val="FF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atin typeface="+mj-lt"/>
              </a:rPr>
              <a:t>확인 문자 발송</a:t>
            </a:r>
            <a:endParaRPr lang="en-US" altLang="ko-KR" sz="1300" dirty="0">
              <a:latin typeface="+mj-lt"/>
            </a:endParaRPr>
          </a:p>
          <a:p>
            <a:pPr algn="ctr"/>
            <a:br>
              <a:rPr lang="en-US" altLang="ko-KR" sz="975" dirty="0">
                <a:latin typeface="+mj-lt"/>
              </a:rPr>
            </a:br>
            <a:r>
              <a:rPr lang="en-US" altLang="ko-KR" sz="894" dirty="0">
                <a:latin typeface="+mj-lt"/>
              </a:rPr>
              <a:t>&gt; </a:t>
            </a:r>
            <a:r>
              <a:rPr lang="ko-KR" altLang="en-US" sz="894" dirty="0">
                <a:latin typeface="+mj-lt"/>
              </a:rPr>
              <a:t>구매</a:t>
            </a:r>
            <a:r>
              <a:rPr lang="en-US" altLang="ko-KR" sz="894" dirty="0">
                <a:latin typeface="+mj-lt"/>
              </a:rPr>
              <a:t>/</a:t>
            </a:r>
            <a:r>
              <a:rPr lang="ko-KR" altLang="en-US" sz="894" dirty="0" err="1">
                <a:latin typeface="+mj-lt"/>
              </a:rPr>
              <a:t>페이백</a:t>
            </a:r>
            <a:r>
              <a:rPr lang="ko-KR" altLang="en-US" sz="894" dirty="0">
                <a:latin typeface="+mj-lt"/>
              </a:rPr>
              <a:t> 내역</a:t>
            </a:r>
            <a:br>
              <a:rPr lang="en-US" altLang="ko-KR" sz="894" dirty="0">
                <a:latin typeface="+mj-lt"/>
              </a:rPr>
            </a:br>
            <a:r>
              <a:rPr lang="en-US" altLang="ko-KR" sz="894" dirty="0">
                <a:latin typeface="+mj-lt"/>
              </a:rPr>
              <a:t>&gt; </a:t>
            </a:r>
            <a:r>
              <a:rPr lang="ko-KR" altLang="en-US" sz="894" dirty="0">
                <a:solidFill>
                  <a:srgbClr val="FFFF00"/>
                </a:solidFill>
                <a:latin typeface="+mj-lt"/>
              </a:rPr>
              <a:t>설문조사</a:t>
            </a:r>
            <a:r>
              <a:rPr lang="ko-KR" altLang="en-US" sz="894" dirty="0">
                <a:latin typeface="+mj-lt"/>
              </a:rPr>
              <a:t> 링크</a:t>
            </a:r>
            <a:r>
              <a:rPr lang="en-US" altLang="ko-KR" sz="894" dirty="0">
                <a:latin typeface="+mj-lt"/>
              </a:rPr>
              <a:t>(</a:t>
            </a:r>
            <a:r>
              <a:rPr lang="ko-KR" altLang="en-US" sz="894" dirty="0">
                <a:latin typeface="+mj-lt"/>
              </a:rPr>
              <a:t>무기명</a:t>
            </a:r>
            <a:r>
              <a:rPr lang="en-US" altLang="ko-KR" sz="894" dirty="0">
                <a:latin typeface="+mj-lt"/>
              </a:rPr>
              <a:t>)</a:t>
            </a:r>
            <a:r>
              <a:rPr lang="ko-KR" altLang="en-US" sz="894" dirty="0">
                <a:latin typeface="+mj-lt"/>
              </a:rPr>
              <a:t> </a:t>
            </a:r>
            <a:endParaRPr lang="en-US" altLang="ko-KR" sz="894" dirty="0">
              <a:latin typeface="+mj-lt"/>
            </a:endParaRPr>
          </a:p>
        </p:txBody>
      </p:sp>
      <p:sp>
        <p:nvSpPr>
          <p:cNvPr id="22" name="직사각형 21"/>
          <p:cNvSpPr/>
          <p:nvPr/>
        </p:nvSpPr>
        <p:spPr>
          <a:xfrm>
            <a:off x="2216466" y="1292577"/>
            <a:ext cx="1378227" cy="944838"/>
          </a:xfrm>
          <a:prstGeom prst="rect">
            <a:avLst/>
          </a:prstGeom>
          <a:solidFill>
            <a:srgbClr val="FF5D5D"/>
          </a:solidFill>
          <a:ln>
            <a:solidFill>
              <a:srgbClr val="FF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atin typeface="+mj-lt"/>
              </a:rPr>
              <a:t>희망 </a:t>
            </a:r>
            <a:r>
              <a:rPr lang="en-US" altLang="ko-KR" sz="1300" dirty="0">
                <a:latin typeface="+mj-lt"/>
              </a:rPr>
              <a:t>MY </a:t>
            </a:r>
            <a:r>
              <a:rPr lang="ko-KR" altLang="en-US" sz="1300" dirty="0" err="1">
                <a:latin typeface="+mj-lt"/>
              </a:rPr>
              <a:t>마트</a:t>
            </a:r>
            <a:endParaRPr lang="en-US" altLang="ko-KR" sz="1300" dirty="0">
              <a:latin typeface="+mj-lt"/>
            </a:endParaRPr>
          </a:p>
          <a:p>
            <a:pPr algn="ctr"/>
            <a:endParaRPr lang="en-US" altLang="ko-KR" sz="1300" dirty="0">
              <a:latin typeface="+mj-lt"/>
            </a:endParaRPr>
          </a:p>
          <a:p>
            <a:pPr algn="ctr"/>
            <a:r>
              <a:rPr lang="en-US" altLang="ko-KR" sz="894" dirty="0">
                <a:latin typeface="+mj-lt"/>
              </a:rPr>
              <a:t>&gt;</a:t>
            </a:r>
            <a:r>
              <a:rPr lang="en-US" altLang="ko-KR" sz="894" dirty="0">
                <a:solidFill>
                  <a:srgbClr val="FFFF00"/>
                </a:solidFill>
                <a:latin typeface="+mj-lt"/>
              </a:rPr>
              <a:t>1:1 </a:t>
            </a:r>
            <a:r>
              <a:rPr lang="ko-KR" altLang="en-US" sz="894" dirty="0" err="1">
                <a:solidFill>
                  <a:srgbClr val="FFFF00"/>
                </a:solidFill>
                <a:latin typeface="+mj-lt"/>
              </a:rPr>
              <a:t>오픈채팅</a:t>
            </a:r>
            <a:r>
              <a:rPr lang="ko-KR" altLang="en-US" sz="894" dirty="0">
                <a:solidFill>
                  <a:srgbClr val="FFFF00"/>
                </a:solidFill>
                <a:latin typeface="+mj-lt"/>
              </a:rPr>
              <a:t> </a:t>
            </a:r>
            <a:r>
              <a:rPr lang="ko-KR" altLang="en-US" sz="894" dirty="0">
                <a:latin typeface="+mj-lt"/>
              </a:rPr>
              <a:t>활용</a:t>
            </a:r>
            <a:endParaRPr lang="en-US" altLang="ko-KR" sz="894" dirty="0">
              <a:latin typeface="+mj-lt"/>
            </a:endParaRPr>
          </a:p>
          <a:p>
            <a:pPr algn="ctr"/>
            <a:r>
              <a:rPr lang="ko-KR" altLang="en-US" sz="894" dirty="0">
                <a:latin typeface="+mj-lt"/>
              </a:rPr>
              <a:t>질의</a:t>
            </a:r>
            <a:r>
              <a:rPr lang="en-US" altLang="ko-KR" sz="894" dirty="0">
                <a:latin typeface="+mj-lt"/>
              </a:rPr>
              <a:t>/</a:t>
            </a:r>
            <a:r>
              <a:rPr lang="ko-KR" altLang="en-US" sz="894" dirty="0">
                <a:latin typeface="+mj-lt"/>
              </a:rPr>
              <a:t>요청 상시 수취</a:t>
            </a:r>
            <a:endParaRPr lang="en-US" altLang="ko-KR" sz="894" dirty="0">
              <a:latin typeface="+mj-lt"/>
            </a:endParaRPr>
          </a:p>
        </p:txBody>
      </p:sp>
      <p:cxnSp>
        <p:nvCxnSpPr>
          <p:cNvPr id="5" name="직선 화살표 연결선 4"/>
          <p:cNvCxnSpPr>
            <a:stCxn id="2" idx="3"/>
          </p:cNvCxnSpPr>
          <p:nvPr/>
        </p:nvCxnSpPr>
        <p:spPr>
          <a:xfrm flipV="1">
            <a:off x="3594693" y="2981344"/>
            <a:ext cx="532983" cy="1348"/>
          </a:xfrm>
          <a:prstGeom prst="straightConnector1">
            <a:avLst/>
          </a:prstGeom>
          <a:ln w="38100">
            <a:solidFill>
              <a:srgbClr val="FF050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8" idx="3"/>
            <a:endCxn id="19" idx="1"/>
          </p:cNvCxnSpPr>
          <p:nvPr/>
        </p:nvCxnSpPr>
        <p:spPr>
          <a:xfrm>
            <a:off x="5505903" y="2982691"/>
            <a:ext cx="511451" cy="0"/>
          </a:xfrm>
          <a:prstGeom prst="straightConnector1">
            <a:avLst/>
          </a:prstGeom>
          <a:ln w="38100">
            <a:solidFill>
              <a:srgbClr val="FF0505"/>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19" idx="3"/>
            <a:endCxn id="20" idx="1"/>
          </p:cNvCxnSpPr>
          <p:nvPr/>
        </p:nvCxnSpPr>
        <p:spPr>
          <a:xfrm>
            <a:off x="7395581" y="2982691"/>
            <a:ext cx="516834" cy="0"/>
          </a:xfrm>
          <a:prstGeom prst="straightConnector1">
            <a:avLst/>
          </a:prstGeom>
          <a:ln w="38100">
            <a:solidFill>
              <a:srgbClr val="FF0505"/>
            </a:solidFill>
            <a:tailEnd type="triangle"/>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5115926" y="5015229"/>
            <a:ext cx="1378227" cy="902653"/>
          </a:xfrm>
          <a:prstGeom prst="rect">
            <a:avLst/>
          </a:prstGeom>
          <a:solidFill>
            <a:srgbClr val="FF5D5D"/>
          </a:solidFill>
          <a:ln>
            <a:solidFill>
              <a:srgbClr val="FF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atin typeface="+mj-lt"/>
              </a:rPr>
              <a:t>사용 내역 공유</a:t>
            </a:r>
            <a:endParaRPr lang="en-US" altLang="ko-KR" sz="1300" dirty="0">
              <a:latin typeface="+mj-lt"/>
            </a:endParaRPr>
          </a:p>
          <a:p>
            <a:pPr algn="ctr"/>
            <a:br>
              <a:rPr lang="en-US" altLang="ko-KR" sz="975" dirty="0">
                <a:latin typeface="+mj-lt"/>
              </a:rPr>
            </a:br>
            <a:r>
              <a:rPr lang="en-US" altLang="ko-KR" sz="894" dirty="0">
                <a:latin typeface="+mj-lt"/>
              </a:rPr>
              <a:t>&gt; </a:t>
            </a:r>
            <a:r>
              <a:rPr lang="ko-KR" altLang="en-US" sz="894" dirty="0">
                <a:solidFill>
                  <a:srgbClr val="FFFF00"/>
                </a:solidFill>
                <a:latin typeface="+mj-lt"/>
              </a:rPr>
              <a:t>본부</a:t>
            </a:r>
            <a:r>
              <a:rPr lang="en-US" altLang="ko-KR" sz="894" dirty="0">
                <a:solidFill>
                  <a:srgbClr val="FFFF00"/>
                </a:solidFill>
                <a:latin typeface="+mj-lt"/>
              </a:rPr>
              <a:t>/</a:t>
            </a:r>
            <a:r>
              <a:rPr lang="ko-KR" altLang="en-US" sz="894" dirty="0" err="1">
                <a:solidFill>
                  <a:srgbClr val="FFFF00"/>
                </a:solidFill>
                <a:latin typeface="+mj-lt"/>
              </a:rPr>
              <a:t>팀별</a:t>
            </a:r>
            <a:r>
              <a:rPr lang="ko-KR" altLang="en-US" sz="894" dirty="0">
                <a:solidFill>
                  <a:srgbClr val="FFFF00"/>
                </a:solidFill>
                <a:latin typeface="+mj-lt"/>
              </a:rPr>
              <a:t> 현황 </a:t>
            </a:r>
            <a:r>
              <a:rPr lang="ko-KR" altLang="en-US" sz="894" dirty="0">
                <a:latin typeface="+mj-lt"/>
              </a:rPr>
              <a:t>공유</a:t>
            </a:r>
            <a:br>
              <a:rPr lang="en-US" altLang="ko-KR" sz="894" dirty="0">
                <a:latin typeface="+mj-lt"/>
              </a:rPr>
            </a:br>
            <a:r>
              <a:rPr lang="en-US" altLang="ko-KR" sz="894" dirty="0">
                <a:latin typeface="+mj-lt"/>
              </a:rPr>
              <a:t>&gt; </a:t>
            </a:r>
            <a:r>
              <a:rPr lang="ko-KR" altLang="en-US" sz="894" dirty="0">
                <a:latin typeface="+mj-lt"/>
              </a:rPr>
              <a:t>개선</a:t>
            </a:r>
            <a:r>
              <a:rPr lang="en-US" altLang="ko-KR" sz="894" dirty="0">
                <a:latin typeface="+mj-lt"/>
              </a:rPr>
              <a:t>/</a:t>
            </a:r>
            <a:r>
              <a:rPr lang="ko-KR" altLang="en-US" sz="894" dirty="0">
                <a:latin typeface="+mj-lt"/>
              </a:rPr>
              <a:t>희망 의견 수렴</a:t>
            </a:r>
            <a:endParaRPr lang="en-US" altLang="ko-KR" sz="894" dirty="0">
              <a:latin typeface="+mj-lt"/>
            </a:endParaRPr>
          </a:p>
        </p:txBody>
      </p:sp>
      <p:cxnSp>
        <p:nvCxnSpPr>
          <p:cNvPr id="9" name="꺾인 연결선 8"/>
          <p:cNvCxnSpPr>
            <a:stCxn id="19" idx="2"/>
            <a:endCxn id="21" idx="3"/>
          </p:cNvCxnSpPr>
          <p:nvPr/>
        </p:nvCxnSpPr>
        <p:spPr>
          <a:xfrm rot="5400000">
            <a:off x="6148093" y="3801171"/>
            <a:ext cx="904434" cy="212315"/>
          </a:xfrm>
          <a:prstGeom prst="bentConnector2">
            <a:avLst/>
          </a:prstGeom>
          <a:ln w="38100">
            <a:solidFill>
              <a:srgbClr val="FF0505"/>
            </a:solidFill>
            <a:tailEnd type="triangle"/>
          </a:ln>
        </p:spPr>
        <p:style>
          <a:lnRef idx="1">
            <a:schemeClr val="accent1"/>
          </a:lnRef>
          <a:fillRef idx="0">
            <a:schemeClr val="accent1"/>
          </a:fillRef>
          <a:effectRef idx="0">
            <a:schemeClr val="accent1"/>
          </a:effectRef>
          <a:fontRef idx="minor">
            <a:schemeClr val="tx1"/>
          </a:fontRef>
        </p:style>
      </p:cxnSp>
      <p:cxnSp>
        <p:nvCxnSpPr>
          <p:cNvPr id="32" name="꺾인 연결선 31"/>
          <p:cNvCxnSpPr>
            <a:stCxn id="19" idx="2"/>
            <a:endCxn id="29" idx="3"/>
          </p:cNvCxnSpPr>
          <p:nvPr/>
        </p:nvCxnSpPr>
        <p:spPr>
          <a:xfrm rot="5400000">
            <a:off x="5594589" y="4354676"/>
            <a:ext cx="2011445" cy="212315"/>
          </a:xfrm>
          <a:prstGeom prst="bentConnector2">
            <a:avLst/>
          </a:prstGeom>
          <a:ln w="38100">
            <a:solidFill>
              <a:srgbClr val="FF0505"/>
            </a:solidFill>
            <a:tailEnd type="triangle"/>
          </a:ln>
        </p:spPr>
        <p:style>
          <a:lnRef idx="1">
            <a:schemeClr val="accent1"/>
          </a:lnRef>
          <a:fillRef idx="0">
            <a:schemeClr val="accent1"/>
          </a:fillRef>
          <a:effectRef idx="0">
            <a:schemeClr val="accent1"/>
          </a:effectRef>
          <a:fontRef idx="minor">
            <a:schemeClr val="tx1"/>
          </a:fontRef>
        </p:style>
      </p:cxnSp>
      <p:sp>
        <p:nvSpPr>
          <p:cNvPr id="34" name="직사각형 33"/>
          <p:cNvSpPr/>
          <p:nvPr/>
        </p:nvSpPr>
        <p:spPr>
          <a:xfrm>
            <a:off x="3220867" y="3890376"/>
            <a:ext cx="1378227" cy="94483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latin typeface="+mj-lt"/>
              </a:rPr>
              <a:t>APP </a:t>
            </a:r>
            <a:r>
              <a:rPr lang="ko-KR" altLang="en-US" sz="1300" dirty="0">
                <a:latin typeface="+mj-lt"/>
              </a:rPr>
              <a:t>개선 실행</a:t>
            </a:r>
            <a:endParaRPr lang="en-US" altLang="ko-KR" sz="1300" dirty="0">
              <a:latin typeface="+mj-lt"/>
            </a:endParaRPr>
          </a:p>
          <a:p>
            <a:pPr algn="ctr"/>
            <a:endParaRPr lang="en-US" altLang="ko-KR" sz="894" dirty="0">
              <a:latin typeface="+mj-lt"/>
            </a:endParaRPr>
          </a:p>
          <a:p>
            <a:pPr algn="ctr"/>
            <a:r>
              <a:rPr lang="en-US" altLang="ko-KR" sz="894" dirty="0">
                <a:latin typeface="+mj-lt"/>
              </a:rPr>
              <a:t>&gt; </a:t>
            </a:r>
            <a:r>
              <a:rPr lang="ko-KR" altLang="en-US" sz="894" dirty="0">
                <a:latin typeface="+mj-lt"/>
              </a:rPr>
              <a:t>개선</a:t>
            </a:r>
            <a:r>
              <a:rPr lang="en-US" altLang="ko-KR" sz="894" dirty="0">
                <a:latin typeface="+mj-lt"/>
              </a:rPr>
              <a:t>/</a:t>
            </a:r>
            <a:r>
              <a:rPr lang="ko-KR" altLang="en-US" sz="894" dirty="0">
                <a:latin typeface="+mj-lt"/>
              </a:rPr>
              <a:t>수정 사항 확인</a:t>
            </a:r>
            <a:br>
              <a:rPr lang="en-US" altLang="ko-KR" sz="894" dirty="0">
                <a:latin typeface="+mj-lt"/>
              </a:rPr>
            </a:br>
            <a:r>
              <a:rPr lang="en-US" altLang="ko-KR" sz="894" dirty="0">
                <a:latin typeface="+mj-lt"/>
              </a:rPr>
              <a:t>&gt; </a:t>
            </a:r>
            <a:r>
              <a:rPr lang="ko-KR" altLang="en-US" sz="894" dirty="0">
                <a:latin typeface="+mj-lt"/>
              </a:rPr>
              <a:t>진행</a:t>
            </a:r>
            <a:r>
              <a:rPr lang="en-US" altLang="ko-KR" sz="894" dirty="0">
                <a:latin typeface="+mj-lt"/>
              </a:rPr>
              <a:t>/</a:t>
            </a:r>
            <a:r>
              <a:rPr lang="ko-KR" altLang="en-US" sz="894" dirty="0">
                <a:latin typeface="+mj-lt"/>
              </a:rPr>
              <a:t>완료 사항 알림</a:t>
            </a:r>
          </a:p>
        </p:txBody>
      </p:sp>
      <p:cxnSp>
        <p:nvCxnSpPr>
          <p:cNvPr id="35" name="직선 화살표 연결선 34"/>
          <p:cNvCxnSpPr>
            <a:stCxn id="21" idx="1"/>
            <a:endCxn id="34" idx="3"/>
          </p:cNvCxnSpPr>
          <p:nvPr/>
        </p:nvCxnSpPr>
        <p:spPr>
          <a:xfrm flipH="1">
            <a:off x="4599094" y="4359545"/>
            <a:ext cx="516832" cy="3250"/>
          </a:xfrm>
          <a:prstGeom prst="straightConnector1">
            <a:avLst/>
          </a:prstGeom>
          <a:ln w="38100">
            <a:solidFill>
              <a:srgbClr val="FF0505"/>
            </a:solidFill>
            <a:tailEnd type="triangle"/>
          </a:ln>
        </p:spPr>
        <p:style>
          <a:lnRef idx="1">
            <a:schemeClr val="accent1"/>
          </a:lnRef>
          <a:fillRef idx="0">
            <a:schemeClr val="accent1"/>
          </a:fillRef>
          <a:effectRef idx="0">
            <a:schemeClr val="accent1"/>
          </a:effectRef>
          <a:fontRef idx="minor">
            <a:schemeClr val="tx1"/>
          </a:fontRef>
        </p:style>
      </p:cxnSp>
      <p:sp>
        <p:nvSpPr>
          <p:cNvPr id="94" name="직사각형 93"/>
          <p:cNvSpPr/>
          <p:nvPr/>
        </p:nvSpPr>
        <p:spPr>
          <a:xfrm>
            <a:off x="4127676" y="1292577"/>
            <a:ext cx="1378227" cy="94483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latin typeface="+mj-lt"/>
              </a:rPr>
              <a:t>오픈 영업 지원</a:t>
            </a:r>
            <a:endParaRPr lang="en-US" altLang="ko-KR" sz="1300" dirty="0">
              <a:latin typeface="+mj-lt"/>
            </a:endParaRPr>
          </a:p>
          <a:p>
            <a:pPr algn="ctr"/>
            <a:endParaRPr lang="en-US" altLang="ko-KR" sz="894" dirty="0">
              <a:latin typeface="+mj-lt"/>
            </a:endParaRPr>
          </a:p>
          <a:p>
            <a:pPr algn="ctr"/>
            <a:r>
              <a:rPr lang="en-US" altLang="ko-KR" sz="894" dirty="0">
                <a:latin typeface="+mj-lt"/>
              </a:rPr>
              <a:t>&gt; </a:t>
            </a:r>
            <a:r>
              <a:rPr lang="ko-KR" altLang="en-US" sz="894" dirty="0">
                <a:latin typeface="+mj-lt"/>
              </a:rPr>
              <a:t>섹터 </a:t>
            </a:r>
            <a:r>
              <a:rPr lang="ko-KR" altLang="en-US" sz="894" dirty="0" err="1">
                <a:latin typeface="+mj-lt"/>
              </a:rPr>
              <a:t>세일즈</a:t>
            </a:r>
            <a:r>
              <a:rPr lang="ko-KR" altLang="en-US" sz="894" dirty="0">
                <a:latin typeface="+mj-lt"/>
              </a:rPr>
              <a:t> 풀 반영</a:t>
            </a:r>
            <a:endParaRPr lang="en-US" altLang="ko-KR" sz="894" dirty="0">
              <a:latin typeface="+mj-lt"/>
            </a:endParaRPr>
          </a:p>
          <a:p>
            <a:pPr algn="ctr"/>
            <a:r>
              <a:rPr lang="en-US" altLang="ko-KR" sz="894" dirty="0">
                <a:latin typeface="+mj-lt"/>
              </a:rPr>
              <a:t>&gt;</a:t>
            </a:r>
            <a:r>
              <a:rPr lang="ko-KR" altLang="en-US" sz="894" dirty="0">
                <a:latin typeface="+mj-lt"/>
              </a:rPr>
              <a:t> 홍보물</a:t>
            </a:r>
            <a:r>
              <a:rPr lang="en-US" altLang="ko-KR" sz="894" dirty="0">
                <a:latin typeface="+mj-lt"/>
              </a:rPr>
              <a:t>/DM </a:t>
            </a:r>
            <a:r>
              <a:rPr lang="ko-KR" altLang="en-US" sz="894" dirty="0">
                <a:latin typeface="+mj-lt"/>
              </a:rPr>
              <a:t>발송</a:t>
            </a:r>
            <a:br>
              <a:rPr lang="en-US" altLang="ko-KR" sz="894" dirty="0">
                <a:latin typeface="+mj-lt"/>
              </a:rPr>
            </a:br>
            <a:r>
              <a:rPr lang="en-US" altLang="ko-KR" sz="894" dirty="0">
                <a:latin typeface="+mj-lt"/>
              </a:rPr>
              <a:t>&gt; </a:t>
            </a:r>
            <a:r>
              <a:rPr lang="ko-KR" altLang="en-US" sz="894" dirty="0">
                <a:latin typeface="+mj-lt"/>
              </a:rPr>
              <a:t>진행</a:t>
            </a:r>
            <a:r>
              <a:rPr lang="en-US" altLang="ko-KR" sz="894" dirty="0">
                <a:latin typeface="+mj-lt"/>
              </a:rPr>
              <a:t> </a:t>
            </a:r>
            <a:r>
              <a:rPr lang="ko-KR" altLang="en-US" sz="894" dirty="0">
                <a:latin typeface="+mj-lt"/>
              </a:rPr>
              <a:t>사항</a:t>
            </a:r>
            <a:r>
              <a:rPr lang="en-US" altLang="ko-KR" sz="894" dirty="0">
                <a:latin typeface="+mj-lt"/>
              </a:rPr>
              <a:t>/</a:t>
            </a:r>
            <a:r>
              <a:rPr lang="ko-KR" altLang="en-US" sz="894" dirty="0">
                <a:latin typeface="+mj-lt"/>
              </a:rPr>
              <a:t>오픈 알림</a:t>
            </a:r>
          </a:p>
        </p:txBody>
      </p:sp>
      <p:cxnSp>
        <p:nvCxnSpPr>
          <p:cNvPr id="95" name="직선 화살표 연결선 94"/>
          <p:cNvCxnSpPr>
            <a:stCxn id="22" idx="3"/>
          </p:cNvCxnSpPr>
          <p:nvPr/>
        </p:nvCxnSpPr>
        <p:spPr>
          <a:xfrm flipV="1">
            <a:off x="3594693" y="1763649"/>
            <a:ext cx="532982" cy="1347"/>
          </a:xfrm>
          <a:prstGeom prst="straightConnector1">
            <a:avLst/>
          </a:prstGeom>
          <a:ln w="38100">
            <a:solidFill>
              <a:srgbClr val="FF0505"/>
            </a:solidFill>
            <a:tailEnd type="triangle"/>
          </a:ln>
        </p:spPr>
        <p:style>
          <a:lnRef idx="1">
            <a:schemeClr val="accent1"/>
          </a:lnRef>
          <a:fillRef idx="0">
            <a:schemeClr val="accent1"/>
          </a:fillRef>
          <a:effectRef idx="0">
            <a:schemeClr val="accent1"/>
          </a:effectRef>
          <a:fontRef idx="minor">
            <a:schemeClr val="tx1"/>
          </a:fontRef>
        </p:style>
      </p:cxnSp>
      <p:cxnSp>
        <p:nvCxnSpPr>
          <p:cNvPr id="91" name="꺾인 연결선 90"/>
          <p:cNvCxnSpPr>
            <a:stCxn id="94" idx="2"/>
            <a:endCxn id="2" idx="0"/>
          </p:cNvCxnSpPr>
          <p:nvPr/>
        </p:nvCxnSpPr>
        <p:spPr>
          <a:xfrm rot="5400000">
            <a:off x="3724756" y="1418239"/>
            <a:ext cx="272857" cy="1911210"/>
          </a:xfrm>
          <a:prstGeom prst="bentConnector3">
            <a:avLst/>
          </a:prstGeom>
          <a:ln w="381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1" name="꺾인 연결선 110"/>
          <p:cNvCxnSpPr>
            <a:endCxn id="22" idx="1"/>
          </p:cNvCxnSpPr>
          <p:nvPr/>
        </p:nvCxnSpPr>
        <p:spPr>
          <a:xfrm rot="10800000" flipH="1">
            <a:off x="1499273" y="1764997"/>
            <a:ext cx="717193" cy="246835"/>
          </a:xfrm>
          <a:prstGeom prst="bentConnector3">
            <a:avLst>
              <a:gd name="adj1" fmla="val -25898"/>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꺾인 연결선 120"/>
          <p:cNvCxnSpPr>
            <a:endCxn id="2" idx="1"/>
          </p:cNvCxnSpPr>
          <p:nvPr/>
        </p:nvCxnSpPr>
        <p:spPr>
          <a:xfrm rot="10800000" flipH="1" flipV="1">
            <a:off x="1499273" y="2011831"/>
            <a:ext cx="717193" cy="970860"/>
          </a:xfrm>
          <a:prstGeom prst="bentConnector3">
            <a:avLst>
              <a:gd name="adj1" fmla="val -25898"/>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 name="그룹 6"/>
          <p:cNvGrpSpPr/>
          <p:nvPr/>
        </p:nvGrpSpPr>
        <p:grpSpPr>
          <a:xfrm>
            <a:off x="4860131" y="751170"/>
            <a:ext cx="3506934" cy="372083"/>
            <a:chOff x="6003111" y="1046336"/>
            <a:chExt cx="5658796" cy="600392"/>
          </a:xfrm>
        </p:grpSpPr>
        <p:sp>
          <p:nvSpPr>
            <p:cNvPr id="144" name="직사각형 143"/>
            <p:cNvSpPr/>
            <p:nvPr/>
          </p:nvSpPr>
          <p:spPr>
            <a:xfrm>
              <a:off x="7001190" y="1048179"/>
              <a:ext cx="1053257" cy="370529"/>
            </a:xfrm>
            <a:prstGeom prst="rect">
              <a:avLst/>
            </a:prstGeom>
            <a:solidFill>
              <a:srgbClr val="FF5D5D"/>
            </a:solidFill>
            <a:ln>
              <a:solidFill>
                <a:srgbClr val="FF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50" dirty="0">
                  <a:latin typeface="+mj-lt"/>
                </a:rPr>
                <a:t>전략기획팀</a:t>
              </a:r>
            </a:p>
          </p:txBody>
        </p:sp>
        <p:sp>
          <p:nvSpPr>
            <p:cNvPr id="145" name="직사각형 144"/>
            <p:cNvSpPr/>
            <p:nvPr/>
          </p:nvSpPr>
          <p:spPr>
            <a:xfrm>
              <a:off x="9406164" y="1048179"/>
              <a:ext cx="1053257" cy="3705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50" dirty="0" err="1">
                  <a:latin typeface="+mj-lt"/>
                </a:rPr>
                <a:t>커머스운영팀</a:t>
              </a:r>
              <a:endParaRPr lang="ko-KR" altLang="en-US" sz="650" dirty="0">
                <a:latin typeface="+mj-lt"/>
              </a:endParaRPr>
            </a:p>
          </p:txBody>
        </p:sp>
        <p:sp>
          <p:nvSpPr>
            <p:cNvPr id="146" name="직사각형 145"/>
            <p:cNvSpPr/>
            <p:nvPr/>
          </p:nvSpPr>
          <p:spPr>
            <a:xfrm>
              <a:off x="8203677" y="1048785"/>
              <a:ext cx="1053257" cy="37052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50" dirty="0">
                  <a:latin typeface="+mj-lt"/>
                </a:rPr>
                <a:t>V2</a:t>
              </a:r>
              <a:r>
                <a:rPr lang="ko-KR" altLang="en-US" sz="650" dirty="0">
                  <a:latin typeface="+mj-lt"/>
                </a:rPr>
                <a:t>기획팀</a:t>
              </a:r>
            </a:p>
          </p:txBody>
        </p:sp>
        <p:sp>
          <p:nvSpPr>
            <p:cNvPr id="201" name="TextBox 200"/>
            <p:cNvSpPr txBox="1"/>
            <p:nvPr/>
          </p:nvSpPr>
          <p:spPr>
            <a:xfrm>
              <a:off x="6003111" y="1094023"/>
              <a:ext cx="975740" cy="552705"/>
            </a:xfrm>
            <a:prstGeom prst="rect">
              <a:avLst/>
            </a:prstGeom>
            <a:noFill/>
          </p:spPr>
          <p:txBody>
            <a:bodyPr wrap="square" rtlCol="0">
              <a:spAutoFit/>
            </a:bodyPr>
            <a:lstStyle/>
            <a:p>
              <a:pPr algn="ctr"/>
              <a:r>
                <a:rPr lang="ko-KR" altLang="en-US" sz="813" dirty="0">
                  <a:latin typeface="+mj-lt"/>
                </a:rPr>
                <a:t>운영 주체</a:t>
              </a:r>
            </a:p>
          </p:txBody>
        </p:sp>
        <p:sp>
          <p:nvSpPr>
            <p:cNvPr id="149" name="직사각형 148"/>
            <p:cNvSpPr/>
            <p:nvPr/>
          </p:nvSpPr>
          <p:spPr>
            <a:xfrm>
              <a:off x="10608651" y="1046336"/>
              <a:ext cx="1053256" cy="37237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50" dirty="0" err="1">
                  <a:latin typeface="+mj-lt"/>
                </a:rPr>
                <a:t>경영지원실</a:t>
              </a:r>
              <a:endParaRPr lang="ko-KR" altLang="en-US" sz="650" dirty="0">
                <a:latin typeface="+mj-lt"/>
              </a:endParaRPr>
            </a:p>
          </p:txBody>
        </p:sp>
      </p:grpSp>
      <p:sp>
        <p:nvSpPr>
          <p:cNvPr id="37" name="직사각형 36"/>
          <p:cNvSpPr/>
          <p:nvPr/>
        </p:nvSpPr>
        <p:spPr>
          <a:xfrm>
            <a:off x="86139" y="815216"/>
            <a:ext cx="3682448" cy="1776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sp>
        <p:nvSpPr>
          <p:cNvPr id="38" name="직사각형 37">
            <a:extLst>
              <a:ext uri="{FF2B5EF4-FFF2-40B4-BE49-F238E27FC236}">
                <a16:creationId xmlns:a16="http://schemas.microsoft.com/office/drawing/2014/main" id="{9B99CF23-24B5-489F-A79C-82479AACB4D6}"/>
              </a:ext>
            </a:extLst>
          </p:cNvPr>
          <p:cNvSpPr/>
          <p:nvPr/>
        </p:nvSpPr>
        <p:spPr>
          <a:xfrm>
            <a:off x="0" y="667255"/>
            <a:ext cx="3734036" cy="392415"/>
          </a:xfrm>
          <a:prstGeom prst="rect">
            <a:avLst/>
          </a:prstGeom>
        </p:spPr>
        <p:txBody>
          <a:bodyPr wrap="none">
            <a:spAutoFit/>
          </a:bodyPr>
          <a:lstStyle/>
          <a:p>
            <a:r>
              <a:rPr lang="en-US" altLang="ko-KR" sz="1950" spc="-122" dirty="0">
                <a:latin typeface="+mj-lt"/>
                <a:sym typeface="Monotype Sorts"/>
              </a:rPr>
              <a:t>“</a:t>
            </a:r>
            <a:r>
              <a:rPr lang="ko-KR" altLang="en-US" sz="1950" spc="-122" dirty="0">
                <a:latin typeface="+mj-lt"/>
                <a:sym typeface="Monotype Sorts"/>
              </a:rPr>
              <a:t>마이 토마토 캠페인</a:t>
            </a:r>
            <a:r>
              <a:rPr lang="en-US" altLang="ko-KR" sz="1950" spc="-122" dirty="0">
                <a:latin typeface="+mj-lt"/>
                <a:sym typeface="Monotype Sorts"/>
              </a:rPr>
              <a:t>” (My Tomato)</a:t>
            </a:r>
          </a:p>
        </p:txBody>
      </p:sp>
      <p:sp>
        <p:nvSpPr>
          <p:cNvPr id="3" name="TextBox 2"/>
          <p:cNvSpPr txBox="1"/>
          <p:nvPr/>
        </p:nvSpPr>
        <p:spPr>
          <a:xfrm>
            <a:off x="699881" y="5185523"/>
            <a:ext cx="4116908" cy="442557"/>
          </a:xfrm>
          <a:prstGeom prst="rect">
            <a:avLst/>
          </a:prstGeom>
          <a:solidFill>
            <a:srgbClr val="FFFF00"/>
          </a:solidFill>
          <a:ln>
            <a:solidFill>
              <a:srgbClr val="FFFF00"/>
            </a:solidFill>
          </a:ln>
        </p:spPr>
        <p:txBody>
          <a:bodyPr wrap="square" rtlCol="0" anchor="ctr">
            <a:spAutoFit/>
          </a:bodyPr>
          <a:lstStyle/>
          <a:p>
            <a:pPr algn="r"/>
            <a:r>
              <a:rPr lang="ko-KR" altLang="en-US" sz="1138" spc="-122" dirty="0">
                <a:latin typeface="+mj-lt"/>
              </a:rPr>
              <a:t>관련 문의는 </a:t>
            </a:r>
            <a:r>
              <a:rPr lang="en-US" altLang="ko-KR" sz="1138" spc="-122" dirty="0">
                <a:latin typeface="+mj-lt"/>
              </a:rPr>
              <a:t>&gt; </a:t>
            </a:r>
            <a:r>
              <a:rPr lang="ko-KR" altLang="en-US" sz="1138" u="sng" spc="-122" dirty="0">
                <a:latin typeface="+mj-lt"/>
              </a:rPr>
              <a:t>전략기획팀 </a:t>
            </a:r>
            <a:r>
              <a:rPr lang="ko-KR" altLang="en-US" sz="1138" u="sng" spc="-122" dirty="0" err="1">
                <a:latin typeface="+mj-lt"/>
              </a:rPr>
              <a:t>박태유</a:t>
            </a:r>
            <a:r>
              <a:rPr lang="ko-KR" altLang="en-US" sz="1138" u="sng" spc="-122" dirty="0">
                <a:latin typeface="+mj-lt"/>
              </a:rPr>
              <a:t> 대리</a:t>
            </a:r>
            <a:endParaRPr lang="en-US" altLang="ko-KR" sz="1138" u="sng" spc="-122" dirty="0">
              <a:latin typeface="+mj-lt"/>
            </a:endParaRPr>
          </a:p>
          <a:p>
            <a:pPr algn="r"/>
            <a:r>
              <a:rPr lang="en-US" altLang="ko-KR" sz="1138" u="sng" spc="-122" dirty="0">
                <a:latin typeface="+mj-lt"/>
              </a:rPr>
              <a:t>(H.P 010-9448-5311 or </a:t>
            </a:r>
            <a:r>
              <a:rPr lang="en-US" altLang="ko-KR" sz="1138" u="sng" spc="-122" dirty="0">
                <a:ln>
                  <a:solidFill>
                    <a:srgbClr val="FF0000"/>
                  </a:solidFill>
                </a:ln>
                <a:solidFill>
                  <a:srgbClr val="FF0505"/>
                </a:solidFill>
                <a:latin typeface="+mj-lt"/>
              </a:rPr>
              <a:t>1: 1</a:t>
            </a:r>
            <a:r>
              <a:rPr lang="ko-KR" altLang="en-US" sz="1138" u="sng" spc="-122" dirty="0" err="1">
                <a:ln>
                  <a:solidFill>
                    <a:srgbClr val="FF0000"/>
                  </a:solidFill>
                </a:ln>
                <a:solidFill>
                  <a:srgbClr val="FF0505"/>
                </a:solidFill>
                <a:latin typeface="+mj-lt"/>
              </a:rPr>
              <a:t>오픈채팅</a:t>
            </a:r>
            <a:r>
              <a:rPr lang="ko-KR" altLang="en-US" sz="1138" u="sng" spc="-122" dirty="0">
                <a:ln>
                  <a:solidFill>
                    <a:srgbClr val="FF0000"/>
                  </a:solidFill>
                </a:ln>
                <a:solidFill>
                  <a:srgbClr val="FF0505"/>
                </a:solidFill>
                <a:latin typeface="+mj-lt"/>
              </a:rPr>
              <a:t> </a:t>
            </a:r>
            <a:r>
              <a:rPr lang="en-US" altLang="ko-KR" sz="1138" u="sng" spc="-122" dirty="0">
                <a:ln>
                  <a:solidFill>
                    <a:srgbClr val="FF0000"/>
                  </a:solidFill>
                </a:ln>
                <a:solidFill>
                  <a:srgbClr val="FF0505"/>
                </a:solidFill>
                <a:latin typeface="+mj-lt"/>
              </a:rPr>
              <a:t>“</a:t>
            </a:r>
            <a:r>
              <a:rPr lang="ko-KR" altLang="en-US" sz="1138" u="sng" spc="-122" dirty="0" err="1">
                <a:ln>
                  <a:solidFill>
                    <a:srgbClr val="FF0000"/>
                  </a:solidFill>
                </a:ln>
                <a:solidFill>
                  <a:srgbClr val="FF0505"/>
                </a:solidFill>
                <a:latin typeface="+mj-lt"/>
              </a:rPr>
              <a:t>마이토마토</a:t>
            </a:r>
            <a:r>
              <a:rPr lang="en-US" altLang="ko-KR" sz="1138" u="sng" spc="-122" dirty="0">
                <a:ln>
                  <a:solidFill>
                    <a:srgbClr val="FF0000"/>
                  </a:solidFill>
                </a:ln>
                <a:solidFill>
                  <a:srgbClr val="FF0505"/>
                </a:solidFill>
                <a:latin typeface="+mj-lt"/>
              </a:rPr>
              <a:t>”</a:t>
            </a:r>
            <a:r>
              <a:rPr lang="ko-KR" altLang="en-US" sz="1138" u="sng" spc="-122" dirty="0">
                <a:ln>
                  <a:solidFill>
                    <a:srgbClr val="FF0000"/>
                  </a:solidFill>
                </a:ln>
                <a:solidFill>
                  <a:srgbClr val="FF0505"/>
                </a:solidFill>
                <a:latin typeface="+mj-lt"/>
              </a:rPr>
              <a:t>검색</a:t>
            </a:r>
            <a:r>
              <a:rPr lang="en-US" altLang="ko-KR" sz="1138" u="sng" spc="-122" dirty="0">
                <a:latin typeface="+mj-lt"/>
              </a:rPr>
              <a:t>)</a:t>
            </a:r>
            <a:endParaRPr lang="ko-KR" altLang="en-US" sz="1138" u="sng" spc="-122" dirty="0">
              <a:latin typeface="+mj-lt"/>
            </a:endParaRPr>
          </a:p>
        </p:txBody>
      </p:sp>
      <p:sp>
        <p:nvSpPr>
          <p:cNvPr id="25" name="직사각형 24"/>
          <p:cNvSpPr/>
          <p:nvPr/>
        </p:nvSpPr>
        <p:spPr>
          <a:xfrm>
            <a:off x="2291029" y="5651218"/>
            <a:ext cx="2795958" cy="267446"/>
          </a:xfrm>
          <a:prstGeom prst="rect">
            <a:avLst/>
          </a:prstGeom>
        </p:spPr>
        <p:txBody>
          <a:bodyPr wrap="none">
            <a:spAutoFit/>
          </a:bodyPr>
          <a:lstStyle/>
          <a:p>
            <a:r>
              <a:rPr lang="en-US" altLang="ko-KR" sz="1138" dirty="0">
                <a:hlinkClick r:id="rId4"/>
              </a:rPr>
              <a:t>https://open.kakao.com/o/sy6DJhee /</a:t>
            </a:r>
            <a:r>
              <a:rPr lang="en-US" altLang="ko-KR" sz="1138" dirty="0"/>
              <a:t> </a:t>
            </a:r>
            <a:endParaRPr lang="ko-KR" altLang="en-US" sz="1138" dirty="0"/>
          </a:p>
        </p:txBody>
      </p:sp>
      <p:pic>
        <p:nvPicPr>
          <p:cNvPr id="4" name="그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646" y="4922774"/>
            <a:ext cx="1304557" cy="1139190"/>
          </a:xfrm>
          <a:prstGeom prst="rect">
            <a:avLst/>
          </a:prstGeom>
        </p:spPr>
      </p:pic>
      <p:sp>
        <p:nvSpPr>
          <p:cNvPr id="42" name="직사각형 41"/>
          <p:cNvSpPr/>
          <p:nvPr/>
        </p:nvSpPr>
        <p:spPr>
          <a:xfrm>
            <a:off x="166897" y="1299900"/>
            <a:ext cx="1628565" cy="2333475"/>
          </a:xfrm>
          <a:prstGeom prst="rect">
            <a:avLst/>
          </a:prstGeom>
          <a:solidFill>
            <a:schemeClr val="bg1">
              <a:lumMod val="50000"/>
            </a:schemeClr>
          </a:solidFill>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1300" dirty="0">
                <a:solidFill>
                  <a:schemeClr val="lt1"/>
                </a:solidFill>
                <a:latin typeface="+mj-lt"/>
              </a:rPr>
              <a:t>RI </a:t>
            </a:r>
            <a:r>
              <a:rPr lang="ko-KR" altLang="en-US" sz="1300" dirty="0">
                <a:solidFill>
                  <a:schemeClr val="lt1"/>
                </a:solidFill>
                <a:latin typeface="+mj-lt"/>
              </a:rPr>
              <a:t>모든 임직원</a:t>
            </a:r>
            <a:endParaRPr lang="en-US" altLang="ko-KR" sz="1300" dirty="0">
              <a:solidFill>
                <a:schemeClr val="lt1"/>
              </a:solidFill>
              <a:latin typeface="+mj-lt"/>
            </a:endParaRPr>
          </a:p>
          <a:p>
            <a:endParaRPr lang="en-US" altLang="ko-KR" sz="894" dirty="0">
              <a:solidFill>
                <a:schemeClr val="lt1"/>
              </a:solidFill>
              <a:latin typeface="+mj-lt"/>
            </a:endParaRPr>
          </a:p>
          <a:p>
            <a:pPr algn="ctr"/>
            <a:r>
              <a:rPr lang="ko-KR" altLang="en-US" sz="894" dirty="0">
                <a:solidFill>
                  <a:schemeClr val="lt1"/>
                </a:solidFill>
                <a:latin typeface="+mj-lt"/>
              </a:rPr>
              <a:t>▶</a:t>
            </a:r>
            <a:r>
              <a:rPr lang="en-US" altLang="ko-KR" sz="894" dirty="0">
                <a:solidFill>
                  <a:schemeClr val="lt1"/>
                </a:solidFill>
                <a:latin typeface="+mj-lt"/>
              </a:rPr>
              <a:t> </a:t>
            </a:r>
            <a:r>
              <a:rPr lang="ko-KR" altLang="en-US" sz="894" dirty="0">
                <a:solidFill>
                  <a:schemeClr val="lt1"/>
                </a:solidFill>
                <a:latin typeface="+mj-lt"/>
              </a:rPr>
              <a:t>최소 </a:t>
            </a:r>
            <a:r>
              <a:rPr lang="en-US" altLang="ko-KR" sz="894" dirty="0">
                <a:solidFill>
                  <a:srgbClr val="FFFF00"/>
                </a:solidFill>
                <a:latin typeface="+mj-lt"/>
              </a:rPr>
              <a:t>1</a:t>
            </a:r>
            <a:r>
              <a:rPr lang="ko-KR" altLang="en-US" sz="894" dirty="0">
                <a:solidFill>
                  <a:srgbClr val="FFFF00"/>
                </a:solidFill>
                <a:latin typeface="+mj-lt"/>
              </a:rPr>
              <a:t>개 이상 </a:t>
            </a:r>
            <a:r>
              <a:rPr lang="en-US" altLang="ko-KR" sz="894" dirty="0">
                <a:solidFill>
                  <a:srgbClr val="FFFF00"/>
                </a:solidFill>
                <a:latin typeface="+mj-lt"/>
              </a:rPr>
              <a:t>MY</a:t>
            </a:r>
            <a:r>
              <a:rPr lang="ko-KR" altLang="en-US" sz="894" dirty="0">
                <a:solidFill>
                  <a:srgbClr val="FFFF00"/>
                </a:solidFill>
                <a:latin typeface="+mj-lt"/>
              </a:rPr>
              <a:t> </a:t>
            </a:r>
            <a:r>
              <a:rPr lang="ko-KR" altLang="en-US" sz="894" dirty="0" err="1">
                <a:solidFill>
                  <a:srgbClr val="FFFF00"/>
                </a:solidFill>
                <a:latin typeface="+mj-lt"/>
              </a:rPr>
              <a:t>마트</a:t>
            </a:r>
            <a:r>
              <a:rPr lang="ko-KR" altLang="en-US" sz="894" dirty="0">
                <a:solidFill>
                  <a:srgbClr val="FFFF00"/>
                </a:solidFill>
                <a:latin typeface="+mj-lt"/>
              </a:rPr>
              <a:t> </a:t>
            </a:r>
            <a:r>
              <a:rPr lang="ko-KR" altLang="en-US" sz="894" dirty="0">
                <a:solidFill>
                  <a:schemeClr val="lt1"/>
                </a:solidFill>
                <a:latin typeface="+mj-lt"/>
              </a:rPr>
              <a:t>희망 매장 정보 공유</a:t>
            </a:r>
            <a:br>
              <a:rPr lang="en-US" altLang="ko-KR" sz="894" dirty="0">
                <a:solidFill>
                  <a:schemeClr val="lt1"/>
                </a:solidFill>
                <a:latin typeface="+mj-lt"/>
              </a:rPr>
            </a:br>
            <a:endParaRPr lang="en-US" altLang="ko-KR" sz="894" dirty="0">
              <a:solidFill>
                <a:schemeClr val="lt1"/>
              </a:solidFill>
              <a:latin typeface="+mj-lt"/>
            </a:endParaRPr>
          </a:p>
          <a:p>
            <a:pPr algn="ctr"/>
            <a:r>
              <a:rPr lang="ko-KR" altLang="en-US" sz="894" dirty="0">
                <a:solidFill>
                  <a:schemeClr val="lt1"/>
                </a:solidFill>
                <a:latin typeface="+mj-lt"/>
              </a:rPr>
              <a:t>▶ 토마토 </a:t>
            </a:r>
            <a:r>
              <a:rPr lang="en-US" altLang="ko-KR" sz="894" dirty="0">
                <a:solidFill>
                  <a:srgbClr val="FFFF00"/>
                </a:solidFill>
                <a:latin typeface="+mj-lt"/>
              </a:rPr>
              <a:t>APP</a:t>
            </a:r>
            <a:r>
              <a:rPr lang="ko-KR" altLang="en-US" sz="894" dirty="0">
                <a:solidFill>
                  <a:srgbClr val="FFFF00"/>
                </a:solidFill>
                <a:latin typeface="+mj-lt"/>
              </a:rPr>
              <a:t>가입 후 단골매장 등록 및 주문 </a:t>
            </a:r>
            <a:r>
              <a:rPr lang="ko-KR" altLang="en-US" sz="894" dirty="0">
                <a:solidFill>
                  <a:schemeClr val="lt1"/>
                </a:solidFill>
                <a:latin typeface="+mj-lt"/>
              </a:rPr>
              <a:t>활용</a:t>
            </a:r>
            <a:endParaRPr lang="en-US" altLang="ko-KR" sz="894" dirty="0">
              <a:solidFill>
                <a:schemeClr val="lt1"/>
              </a:solidFill>
              <a:latin typeface="+mj-lt"/>
            </a:endParaRPr>
          </a:p>
        </p:txBody>
      </p:sp>
      <p:cxnSp>
        <p:nvCxnSpPr>
          <p:cNvPr id="50" name="꺾인 연결선 49"/>
          <p:cNvCxnSpPr>
            <a:stCxn id="34" idx="1"/>
            <a:endCxn id="2" idx="2"/>
          </p:cNvCxnSpPr>
          <p:nvPr/>
        </p:nvCxnSpPr>
        <p:spPr>
          <a:xfrm rot="10800000">
            <a:off x="2905580" y="3455111"/>
            <a:ext cx="315287" cy="907684"/>
          </a:xfrm>
          <a:prstGeom prst="bentConnector2">
            <a:avLst/>
          </a:prstGeom>
          <a:ln w="38100">
            <a:solidFill>
              <a:srgbClr val="FF0505"/>
            </a:solidFill>
            <a:tailEnd type="triangl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508950" y="5872108"/>
            <a:ext cx="2373470" cy="229935"/>
          </a:xfrm>
          <a:prstGeom prst="rect">
            <a:avLst/>
          </a:prstGeom>
        </p:spPr>
        <p:txBody>
          <a:bodyPr wrap="none">
            <a:spAutoFit/>
          </a:bodyPr>
          <a:lstStyle/>
          <a:p>
            <a:r>
              <a:rPr lang="en-US" altLang="ko-KR" sz="894" u="sng" spc="-122" dirty="0"/>
              <a:t>*</a:t>
            </a:r>
            <a:r>
              <a:rPr lang="ko-KR" altLang="en-US" sz="894" u="sng" spc="-122" dirty="0"/>
              <a:t>여러분들의 </a:t>
            </a:r>
            <a:r>
              <a:rPr lang="en-US" altLang="ko-KR" sz="894" u="sng" spc="-122" dirty="0"/>
              <a:t>1:1 </a:t>
            </a:r>
            <a:r>
              <a:rPr lang="ko-KR" altLang="en-US" sz="894" u="sng" spc="-122" dirty="0"/>
              <a:t>상담 채널</a:t>
            </a:r>
            <a:r>
              <a:rPr lang="en-US" altLang="ko-KR" sz="894" u="sng" spc="-122" dirty="0"/>
              <a:t>! </a:t>
            </a:r>
            <a:r>
              <a:rPr lang="ko-KR" altLang="en-US" sz="894" u="sng" spc="-122" dirty="0"/>
              <a:t>자유롭게 이용해 주세요</a:t>
            </a:r>
            <a:r>
              <a:rPr lang="en-US" altLang="ko-KR" sz="894" u="sng" spc="-122" dirty="0"/>
              <a:t>!</a:t>
            </a:r>
            <a:endParaRPr lang="ko-KR" altLang="en-US" sz="894" dirty="0"/>
          </a:p>
        </p:txBody>
      </p:sp>
    </p:spTree>
    <p:extLst>
      <p:ext uri="{BB962C8B-B14F-4D97-AF65-F5344CB8AC3E}">
        <p14:creationId xmlns:p14="http://schemas.microsoft.com/office/powerpoint/2010/main" val="1075721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직사각형 51"/>
          <p:cNvSpPr/>
          <p:nvPr/>
        </p:nvSpPr>
        <p:spPr>
          <a:xfrm>
            <a:off x="204001" y="1386853"/>
            <a:ext cx="9474017" cy="467436"/>
          </a:xfrm>
          <a:prstGeom prst="rect">
            <a:avLst/>
          </a:prstGeom>
          <a:solidFill>
            <a:schemeClr val="bg1">
              <a:lumMod val="95000"/>
              <a:alpha val="41000"/>
            </a:schemeClr>
          </a:solidFill>
        </p:spPr>
        <p:txBody>
          <a:bodyPr wrap="square" anchor="ctr">
            <a:spAutoFit/>
          </a:bodyPr>
          <a:lstStyle/>
          <a:p>
            <a:pPr>
              <a:lnSpc>
                <a:spcPct val="150000"/>
              </a:lnSpc>
            </a:pPr>
            <a:endParaRPr lang="ko-KR" altLang="en-US" sz="1625" dirty="0">
              <a:solidFill>
                <a:srgbClr val="F6360F"/>
              </a:solidFill>
              <a:latin typeface="+mj-lt"/>
              <a:ea typeface="G마켓 산스 TTF Medium" panose="02000000000000000000" pitchFamily="2" charset="-127"/>
            </a:endParaRPr>
          </a:p>
        </p:txBody>
      </p:sp>
      <p:sp>
        <p:nvSpPr>
          <p:cNvPr id="53" name="직사각형 52"/>
          <p:cNvSpPr/>
          <p:nvPr/>
        </p:nvSpPr>
        <p:spPr>
          <a:xfrm>
            <a:off x="204001" y="4758361"/>
            <a:ext cx="9474017" cy="467436"/>
          </a:xfrm>
          <a:prstGeom prst="rect">
            <a:avLst/>
          </a:prstGeom>
          <a:solidFill>
            <a:schemeClr val="bg1">
              <a:lumMod val="95000"/>
              <a:alpha val="41000"/>
            </a:schemeClr>
          </a:solidFill>
        </p:spPr>
        <p:txBody>
          <a:bodyPr wrap="square" anchor="ctr">
            <a:spAutoFit/>
          </a:bodyPr>
          <a:lstStyle/>
          <a:p>
            <a:pPr>
              <a:lnSpc>
                <a:spcPct val="150000"/>
              </a:lnSpc>
            </a:pPr>
            <a:endParaRPr lang="ko-KR" altLang="en-US" sz="1625" dirty="0">
              <a:solidFill>
                <a:srgbClr val="F6360F"/>
              </a:solidFill>
              <a:latin typeface="+mj-lt"/>
              <a:ea typeface="G마켓 산스 TTF Medium" panose="02000000000000000000" pitchFamily="2" charset="-127"/>
            </a:endParaRPr>
          </a:p>
        </p:txBody>
      </p:sp>
      <p:sp>
        <p:nvSpPr>
          <p:cNvPr id="50" name="직사각형 49"/>
          <p:cNvSpPr/>
          <p:nvPr/>
        </p:nvSpPr>
        <p:spPr>
          <a:xfrm>
            <a:off x="204001" y="3892796"/>
            <a:ext cx="9474017" cy="467436"/>
          </a:xfrm>
          <a:prstGeom prst="rect">
            <a:avLst/>
          </a:prstGeom>
          <a:solidFill>
            <a:schemeClr val="bg1">
              <a:lumMod val="95000"/>
              <a:alpha val="41000"/>
            </a:schemeClr>
          </a:solidFill>
        </p:spPr>
        <p:txBody>
          <a:bodyPr wrap="square" anchor="ctr">
            <a:spAutoFit/>
          </a:bodyPr>
          <a:lstStyle/>
          <a:p>
            <a:pPr>
              <a:lnSpc>
                <a:spcPct val="150000"/>
              </a:lnSpc>
            </a:pPr>
            <a:endParaRPr lang="ko-KR" altLang="en-US" sz="1625" dirty="0">
              <a:solidFill>
                <a:srgbClr val="F6360F"/>
              </a:solidFill>
              <a:latin typeface="+mj-lt"/>
              <a:ea typeface="G마켓 산스 TTF Medium" panose="02000000000000000000" pitchFamily="2" charset="-127"/>
            </a:endParaRPr>
          </a:p>
        </p:txBody>
      </p:sp>
      <p:cxnSp>
        <p:nvCxnSpPr>
          <p:cNvPr id="74" name="직선 연결선 73">
            <a:extLst>
              <a:ext uri="{FF2B5EF4-FFF2-40B4-BE49-F238E27FC236}">
                <a16:creationId xmlns:a16="http://schemas.microsoft.com/office/drawing/2014/main" id="{8C09E90E-5382-41AE-B358-06377FD29764}"/>
              </a:ext>
            </a:extLst>
          </p:cNvPr>
          <p:cNvCxnSpPr>
            <a:cxnSpLocks/>
          </p:cNvCxnSpPr>
          <p:nvPr/>
        </p:nvCxnSpPr>
        <p:spPr>
          <a:xfrm flipH="1">
            <a:off x="-8392" y="1128486"/>
            <a:ext cx="9915750" cy="5741"/>
          </a:xfrm>
          <a:prstGeom prst="line">
            <a:avLst/>
          </a:prstGeom>
          <a:gradFill flip="none" rotWithShape="1">
            <a:gsLst>
              <a:gs pos="0">
                <a:srgbClr val="E7C49D"/>
              </a:gs>
              <a:gs pos="100000">
                <a:srgbClr val="F3D5BB"/>
              </a:gs>
            </a:gsLst>
            <a:path path="circle">
              <a:fillToRect r="100000" b="100000"/>
            </a:path>
            <a:tileRect l="-100000" t="-100000"/>
          </a:gradFill>
          <a:ln w="88900">
            <a:gradFill flip="none" rotWithShape="1">
              <a:gsLst>
                <a:gs pos="0">
                  <a:srgbClr val="F6350E"/>
                </a:gs>
                <a:gs pos="74000">
                  <a:srgbClr val="FDD3CB"/>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cxnSp>
      <p:pic>
        <p:nvPicPr>
          <p:cNvPr id="88" name="그림 87" descr="실외, 표지판, 어두운, 전면이(가) 표시된 사진&#10;&#10;자동 생성된 설명">
            <a:extLst>
              <a:ext uri="{FF2B5EF4-FFF2-40B4-BE49-F238E27FC236}">
                <a16:creationId xmlns:a16="http://schemas.microsoft.com/office/drawing/2014/main" id="{0704CC44-4A1E-4FFA-A357-69BC6FCC5E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3559" y="681708"/>
            <a:ext cx="1212283" cy="385586"/>
          </a:xfrm>
          <a:prstGeom prst="rect">
            <a:avLst/>
          </a:prstGeom>
        </p:spPr>
      </p:pic>
      <p:sp>
        <p:nvSpPr>
          <p:cNvPr id="37" name="직사각형 36"/>
          <p:cNvSpPr/>
          <p:nvPr/>
        </p:nvSpPr>
        <p:spPr>
          <a:xfrm>
            <a:off x="68958" y="819377"/>
            <a:ext cx="2773633" cy="1735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sp>
        <p:nvSpPr>
          <p:cNvPr id="38" name="직사각형 37">
            <a:extLst>
              <a:ext uri="{FF2B5EF4-FFF2-40B4-BE49-F238E27FC236}">
                <a16:creationId xmlns:a16="http://schemas.microsoft.com/office/drawing/2014/main" id="{9B99CF23-24B5-489F-A79C-82479AACB4D6}"/>
              </a:ext>
            </a:extLst>
          </p:cNvPr>
          <p:cNvSpPr/>
          <p:nvPr/>
        </p:nvSpPr>
        <p:spPr>
          <a:xfrm>
            <a:off x="0" y="667255"/>
            <a:ext cx="3224807" cy="392415"/>
          </a:xfrm>
          <a:prstGeom prst="rect">
            <a:avLst/>
          </a:prstGeom>
        </p:spPr>
        <p:txBody>
          <a:bodyPr wrap="square">
            <a:spAutoFit/>
          </a:bodyPr>
          <a:lstStyle/>
          <a:p>
            <a:r>
              <a:rPr lang="en-US" altLang="ko-KR" sz="1950" spc="-122" dirty="0">
                <a:latin typeface="+mj-lt"/>
                <a:sym typeface="Monotype Sorts"/>
              </a:rPr>
              <a:t>FAQ ! </a:t>
            </a:r>
            <a:r>
              <a:rPr lang="ko-KR" altLang="en-US" sz="1950" spc="-122" dirty="0">
                <a:latin typeface="+mj-lt"/>
                <a:sym typeface="Monotype Sorts"/>
              </a:rPr>
              <a:t>도와줘</a:t>
            </a:r>
            <a:r>
              <a:rPr lang="en-US" altLang="ko-KR" sz="1950" spc="-122" dirty="0">
                <a:latin typeface="+mj-lt"/>
                <a:sym typeface="Monotype Sorts"/>
              </a:rPr>
              <a:t>, </a:t>
            </a:r>
            <a:r>
              <a:rPr lang="ko-KR" altLang="en-US" sz="1950" spc="-122" dirty="0">
                <a:latin typeface="+mj-lt"/>
                <a:sym typeface="Monotype Sorts"/>
              </a:rPr>
              <a:t>최승환 과장</a:t>
            </a:r>
            <a:r>
              <a:rPr lang="en-US" altLang="ko-KR" sz="1950" spc="-122" dirty="0">
                <a:latin typeface="+mj-lt"/>
                <a:sym typeface="Monotype Sorts"/>
              </a:rPr>
              <a:t>! </a:t>
            </a:r>
          </a:p>
        </p:txBody>
      </p:sp>
      <p:sp>
        <p:nvSpPr>
          <p:cNvPr id="4" name="TextBox 3"/>
          <p:cNvSpPr txBox="1"/>
          <p:nvPr/>
        </p:nvSpPr>
        <p:spPr>
          <a:xfrm>
            <a:off x="204001" y="3734931"/>
            <a:ext cx="9413789" cy="267446"/>
          </a:xfrm>
          <a:prstGeom prst="rect">
            <a:avLst/>
          </a:prstGeom>
          <a:noFill/>
        </p:spPr>
        <p:txBody>
          <a:bodyPr wrap="square" rtlCol="0">
            <a:spAutoFit/>
          </a:bodyPr>
          <a:lstStyle/>
          <a:p>
            <a:r>
              <a:rPr lang="en-US" altLang="ko-KR" sz="1138" dirty="0">
                <a:latin typeface="G마켓 산스 TTF Light" panose="02000000000000000000" pitchFamily="2" charset="-127"/>
                <a:ea typeface="G마켓 산스 TTF Light" panose="02000000000000000000" pitchFamily="2" charset="-127"/>
              </a:rPr>
              <a:t>Q. </a:t>
            </a:r>
            <a:r>
              <a:rPr lang="ko-KR" altLang="en-US" sz="1138" dirty="0">
                <a:latin typeface="G마켓 산스 TTF Light" panose="02000000000000000000" pitchFamily="2" charset="-127"/>
                <a:ea typeface="G마켓 산스 TTF Light" panose="02000000000000000000" pitchFamily="2" charset="-127"/>
              </a:rPr>
              <a:t>부모님께 장을 봐드리고 싶은데 별도로 회원가입이 필요한가요</a:t>
            </a:r>
            <a:r>
              <a:rPr lang="en-US" altLang="ko-KR" sz="1138" dirty="0">
                <a:latin typeface="G마켓 산스 TTF Light" panose="02000000000000000000" pitchFamily="2" charset="-127"/>
                <a:ea typeface="G마켓 산스 TTF Light" panose="02000000000000000000" pitchFamily="2" charset="-127"/>
              </a:rPr>
              <a:t>?</a:t>
            </a:r>
          </a:p>
        </p:txBody>
      </p:sp>
      <p:sp>
        <p:nvSpPr>
          <p:cNvPr id="44" name="TextBox 43"/>
          <p:cNvSpPr txBox="1"/>
          <p:nvPr/>
        </p:nvSpPr>
        <p:spPr>
          <a:xfrm>
            <a:off x="204001" y="1312923"/>
            <a:ext cx="9413789" cy="267446"/>
          </a:xfrm>
          <a:prstGeom prst="rect">
            <a:avLst/>
          </a:prstGeom>
          <a:noFill/>
        </p:spPr>
        <p:txBody>
          <a:bodyPr wrap="square" rtlCol="0">
            <a:spAutoFit/>
          </a:bodyPr>
          <a:lstStyle/>
          <a:p>
            <a:r>
              <a:rPr lang="en-US" altLang="ko-KR" sz="1138" dirty="0">
                <a:latin typeface="G마켓 산스 TTF Light" panose="02000000000000000000" pitchFamily="2" charset="-127"/>
                <a:ea typeface="G마켓 산스 TTF Light" panose="02000000000000000000" pitchFamily="2" charset="-127"/>
              </a:rPr>
              <a:t>Q. </a:t>
            </a:r>
            <a:r>
              <a:rPr lang="ko-KR" altLang="en-US" sz="1138" dirty="0">
                <a:latin typeface="G마켓 산스 TTF Light" panose="02000000000000000000" pitchFamily="2" charset="-127"/>
                <a:ea typeface="G마켓 산스 TTF Light" panose="02000000000000000000" pitchFamily="2" charset="-127"/>
              </a:rPr>
              <a:t>주변에 토마토를 쓰고 있는 </a:t>
            </a:r>
            <a:r>
              <a:rPr lang="ko-KR" altLang="en-US" sz="1138" dirty="0" err="1">
                <a:latin typeface="G마켓 산스 TTF Light" panose="02000000000000000000" pitchFamily="2" charset="-127"/>
                <a:ea typeface="G마켓 산스 TTF Light" panose="02000000000000000000" pitchFamily="2" charset="-127"/>
              </a:rPr>
              <a:t>마트가</a:t>
            </a:r>
            <a:r>
              <a:rPr lang="ko-KR" altLang="en-US" sz="1138" dirty="0">
                <a:latin typeface="G마켓 산스 TTF Light" panose="02000000000000000000" pitchFamily="2" charset="-127"/>
                <a:ea typeface="G마켓 산스 TTF Light" panose="02000000000000000000" pitchFamily="2" charset="-127"/>
              </a:rPr>
              <a:t> 있는데</a:t>
            </a:r>
            <a:r>
              <a:rPr lang="en-US" altLang="ko-KR" sz="1138" dirty="0">
                <a:latin typeface="G마켓 산스 TTF Light" panose="02000000000000000000" pitchFamily="2" charset="-127"/>
                <a:ea typeface="G마켓 산스 TTF Light" panose="02000000000000000000" pitchFamily="2" charset="-127"/>
              </a:rPr>
              <a:t>, </a:t>
            </a:r>
            <a:r>
              <a:rPr lang="ko-KR" altLang="en-US" sz="1138" dirty="0">
                <a:latin typeface="G마켓 산스 TTF Light" panose="02000000000000000000" pitchFamily="2" charset="-127"/>
                <a:ea typeface="G마켓 산스 TTF Light" panose="02000000000000000000" pitchFamily="2" charset="-127"/>
              </a:rPr>
              <a:t>여기도 </a:t>
            </a:r>
            <a:r>
              <a:rPr lang="ko-KR" altLang="en-US" sz="1138" dirty="0" err="1">
                <a:latin typeface="G마켓 산스 TTF Light" panose="02000000000000000000" pitchFamily="2" charset="-127"/>
                <a:ea typeface="G마켓 산스 TTF Light" panose="02000000000000000000" pitchFamily="2" charset="-127"/>
              </a:rPr>
              <a:t>페이백</a:t>
            </a:r>
            <a:r>
              <a:rPr lang="ko-KR" altLang="en-US" sz="1138" dirty="0">
                <a:latin typeface="G마켓 산스 TTF Light" panose="02000000000000000000" pitchFamily="2" charset="-127"/>
                <a:ea typeface="G마켓 산스 TTF Light" panose="02000000000000000000" pitchFamily="2" charset="-127"/>
              </a:rPr>
              <a:t> 적용이 가능한가요</a:t>
            </a:r>
            <a:r>
              <a:rPr lang="en-US" altLang="ko-KR" sz="1138" dirty="0">
                <a:latin typeface="G마켓 산스 TTF Light" panose="02000000000000000000" pitchFamily="2" charset="-127"/>
                <a:ea typeface="G마켓 산스 TTF Light" panose="02000000000000000000" pitchFamily="2" charset="-127"/>
              </a:rPr>
              <a:t>?</a:t>
            </a:r>
          </a:p>
        </p:txBody>
      </p:sp>
      <p:sp>
        <p:nvSpPr>
          <p:cNvPr id="45" name="직사각형 44"/>
          <p:cNvSpPr/>
          <p:nvPr/>
        </p:nvSpPr>
        <p:spPr>
          <a:xfrm>
            <a:off x="434350" y="1650002"/>
            <a:ext cx="9413789" cy="267446"/>
          </a:xfrm>
          <a:prstGeom prst="rect">
            <a:avLst/>
          </a:prstGeom>
        </p:spPr>
        <p:txBody>
          <a:bodyPr wrap="square">
            <a:spAutoFit/>
          </a:bodyPr>
          <a:lstStyle/>
          <a:p>
            <a:pPr marL="278606" indent="-278606">
              <a:buAutoNum type="alphaUcPeriod"/>
            </a:pPr>
            <a:r>
              <a:rPr lang="ko-KR" altLang="en-US" sz="1138" dirty="0">
                <a:solidFill>
                  <a:srgbClr val="002060"/>
                </a:solidFill>
                <a:latin typeface="G마켓 산스 TTF Bold" panose="02000000000000000000" pitchFamily="2" charset="-127"/>
                <a:ea typeface="G마켓 산스 TTF Bold" panose="02000000000000000000" pitchFamily="2" charset="-127"/>
              </a:rPr>
              <a:t>토마토</a:t>
            </a:r>
            <a:r>
              <a:rPr lang="en-US" altLang="ko-KR" sz="1138" dirty="0">
                <a:solidFill>
                  <a:srgbClr val="002060"/>
                </a:solidFill>
                <a:latin typeface="G마켓 산스 TTF Bold" panose="02000000000000000000" pitchFamily="2" charset="-127"/>
                <a:ea typeface="G마켓 산스 TTF Bold" panose="02000000000000000000" pitchFamily="2" charset="-127"/>
              </a:rPr>
              <a:t>APP</a:t>
            </a:r>
            <a:r>
              <a:rPr lang="ko-KR" altLang="en-US" sz="1138" dirty="0">
                <a:solidFill>
                  <a:srgbClr val="002060"/>
                </a:solidFill>
                <a:latin typeface="G마켓 산스 TTF Bold" panose="02000000000000000000" pitchFamily="2" charset="-127"/>
                <a:ea typeface="G마켓 산스 TTF Bold" panose="02000000000000000000" pitchFamily="2" charset="-127"/>
              </a:rPr>
              <a:t>에서 주문 가능한 전국의 모든</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r>
              <a:rPr lang="ko-KR" altLang="en-US" sz="1138" dirty="0">
                <a:solidFill>
                  <a:srgbClr val="002060"/>
                </a:solidFill>
                <a:latin typeface="G마켓 산스 TTF Bold" panose="02000000000000000000" pitchFamily="2" charset="-127"/>
                <a:ea typeface="G마켓 산스 TTF Bold" panose="02000000000000000000" pitchFamily="2" charset="-127"/>
              </a:rPr>
              <a:t>매장이 대상입니다</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endParaRPr lang="ko-KR" altLang="en-US" sz="1138" dirty="0">
              <a:solidFill>
                <a:srgbClr val="002060"/>
              </a:solidFill>
              <a:latin typeface="G마켓 산스 TTF Bold" panose="02000000000000000000" pitchFamily="2" charset="-127"/>
              <a:ea typeface="G마켓 산스 TTF Bold" panose="02000000000000000000" pitchFamily="2" charset="-127"/>
            </a:endParaRPr>
          </a:p>
        </p:txBody>
      </p:sp>
      <p:sp>
        <p:nvSpPr>
          <p:cNvPr id="46" name="TextBox 45"/>
          <p:cNvSpPr txBox="1"/>
          <p:nvPr/>
        </p:nvSpPr>
        <p:spPr>
          <a:xfrm>
            <a:off x="204001" y="4676058"/>
            <a:ext cx="9413789" cy="267446"/>
          </a:xfrm>
          <a:prstGeom prst="rect">
            <a:avLst/>
          </a:prstGeom>
          <a:noFill/>
        </p:spPr>
        <p:txBody>
          <a:bodyPr wrap="square" rtlCol="0">
            <a:spAutoFit/>
          </a:bodyPr>
          <a:lstStyle/>
          <a:p>
            <a:r>
              <a:rPr lang="en-US" altLang="ko-KR" sz="1138" dirty="0">
                <a:latin typeface="G마켓 산스 TTF Light" panose="02000000000000000000" pitchFamily="2" charset="-127"/>
                <a:ea typeface="G마켓 산스 TTF Light" panose="02000000000000000000" pitchFamily="2" charset="-127"/>
              </a:rPr>
              <a:t>Q. </a:t>
            </a:r>
            <a:r>
              <a:rPr lang="ko-KR" altLang="en-US" sz="1138" dirty="0">
                <a:latin typeface="G마켓 산스 TTF Light" panose="02000000000000000000" pitchFamily="2" charset="-127"/>
                <a:ea typeface="G마켓 산스 TTF Light" panose="02000000000000000000" pitchFamily="2" charset="-127"/>
              </a:rPr>
              <a:t>오프라인 </a:t>
            </a:r>
            <a:r>
              <a:rPr lang="ko-KR" altLang="en-US" sz="1138" dirty="0" err="1">
                <a:latin typeface="G마켓 산스 TTF Light" panose="02000000000000000000" pitchFamily="2" charset="-127"/>
                <a:ea typeface="G마켓 산스 TTF Light" panose="02000000000000000000" pitchFamily="2" charset="-127"/>
              </a:rPr>
              <a:t>마트</a:t>
            </a:r>
            <a:r>
              <a:rPr lang="ko-KR" altLang="en-US" sz="1138" dirty="0">
                <a:latin typeface="G마켓 산스 TTF Light" panose="02000000000000000000" pitchFamily="2" charset="-127"/>
                <a:ea typeface="G마켓 산스 TTF Light" panose="02000000000000000000" pitchFamily="2" charset="-127"/>
              </a:rPr>
              <a:t> 구매도 </a:t>
            </a:r>
            <a:r>
              <a:rPr lang="ko-KR" altLang="en-US" sz="1138" dirty="0" err="1">
                <a:latin typeface="G마켓 산스 TTF Light" panose="02000000000000000000" pitchFamily="2" charset="-127"/>
                <a:ea typeface="G마켓 산스 TTF Light" panose="02000000000000000000" pitchFamily="2" charset="-127"/>
              </a:rPr>
              <a:t>페이백</a:t>
            </a:r>
            <a:r>
              <a:rPr lang="ko-KR" altLang="en-US" sz="1138" dirty="0">
                <a:latin typeface="G마켓 산스 TTF Light" panose="02000000000000000000" pitchFamily="2" charset="-127"/>
                <a:ea typeface="G마켓 산스 TTF Light" panose="02000000000000000000" pitchFamily="2" charset="-127"/>
              </a:rPr>
              <a:t> 적용이 되나요</a:t>
            </a:r>
            <a:r>
              <a:rPr lang="en-US" altLang="ko-KR" sz="1138" dirty="0">
                <a:latin typeface="G마켓 산스 TTF Light" panose="02000000000000000000" pitchFamily="2" charset="-127"/>
                <a:ea typeface="G마켓 산스 TTF Light" panose="02000000000000000000" pitchFamily="2" charset="-127"/>
              </a:rPr>
              <a:t>?</a:t>
            </a:r>
          </a:p>
        </p:txBody>
      </p:sp>
      <p:sp>
        <p:nvSpPr>
          <p:cNvPr id="47" name="직사각형 46"/>
          <p:cNvSpPr/>
          <p:nvPr/>
        </p:nvSpPr>
        <p:spPr>
          <a:xfrm>
            <a:off x="434350" y="5019329"/>
            <a:ext cx="9413789" cy="267446"/>
          </a:xfrm>
          <a:prstGeom prst="rect">
            <a:avLst/>
          </a:prstGeom>
        </p:spPr>
        <p:txBody>
          <a:bodyPr wrap="square">
            <a:spAutoFit/>
          </a:bodyPr>
          <a:lstStyle/>
          <a:p>
            <a:pPr marL="278606" indent="-278606">
              <a:buFontTx/>
              <a:buAutoNum type="alphaUcPeriod"/>
            </a:pPr>
            <a:r>
              <a:rPr lang="ko-KR" altLang="en-US" sz="1138" dirty="0">
                <a:solidFill>
                  <a:srgbClr val="002060"/>
                </a:solidFill>
                <a:latin typeface="G마켓 산스 TTF Bold" panose="02000000000000000000" pitchFamily="2" charset="-127"/>
                <a:ea typeface="G마켓 산스 TTF Bold" panose="02000000000000000000" pitchFamily="2" charset="-127"/>
              </a:rPr>
              <a:t>토마토 </a:t>
            </a:r>
            <a:r>
              <a:rPr lang="en-US" altLang="ko-KR" sz="1138" dirty="0">
                <a:solidFill>
                  <a:srgbClr val="002060"/>
                </a:solidFill>
                <a:latin typeface="G마켓 산스 TTF Bold" panose="02000000000000000000" pitchFamily="2" charset="-127"/>
                <a:ea typeface="G마켓 산스 TTF Bold" panose="02000000000000000000" pitchFamily="2" charset="-127"/>
              </a:rPr>
              <a:t>APP</a:t>
            </a:r>
            <a:r>
              <a:rPr lang="ko-KR" altLang="en-US" sz="1138" dirty="0">
                <a:solidFill>
                  <a:srgbClr val="002060"/>
                </a:solidFill>
                <a:latin typeface="G마켓 산스 TTF Bold" panose="02000000000000000000" pitchFamily="2" charset="-127"/>
                <a:ea typeface="G마켓 산스 TTF Bold" panose="02000000000000000000" pitchFamily="2" charset="-127"/>
              </a:rPr>
              <a:t>주문에만 적용됩니다</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r>
              <a:rPr lang="ko-KR" altLang="en-US" sz="1138" dirty="0">
                <a:solidFill>
                  <a:srgbClr val="002060"/>
                </a:solidFill>
                <a:latin typeface="G마켓 산스 TTF Bold" panose="02000000000000000000" pitchFamily="2" charset="-127"/>
                <a:ea typeface="G마켓 산스 TTF Bold" panose="02000000000000000000" pitchFamily="2" charset="-127"/>
              </a:rPr>
              <a:t>현장 구매</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r>
              <a:rPr lang="ko-KR" altLang="en-US" sz="1138" dirty="0">
                <a:solidFill>
                  <a:srgbClr val="002060"/>
                </a:solidFill>
                <a:latin typeface="G마켓 산스 TTF Bold" panose="02000000000000000000" pitchFamily="2" charset="-127"/>
                <a:ea typeface="G마켓 산스 TTF Bold" panose="02000000000000000000" pitchFamily="2" charset="-127"/>
              </a:rPr>
              <a:t>전화 주문 등 </a:t>
            </a:r>
            <a:r>
              <a:rPr lang="ko-KR" altLang="en-US" sz="1138" dirty="0" err="1">
                <a:solidFill>
                  <a:srgbClr val="002060"/>
                </a:solidFill>
                <a:latin typeface="G마켓 산스 TTF Bold" panose="02000000000000000000" pitchFamily="2" charset="-127"/>
                <a:ea typeface="G마켓 산스 TTF Bold" panose="02000000000000000000" pitchFamily="2" charset="-127"/>
              </a:rPr>
              <a:t>미적용</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endParaRPr lang="ko-KR" altLang="en-US" sz="1138" dirty="0">
              <a:solidFill>
                <a:srgbClr val="002060"/>
              </a:solidFill>
              <a:latin typeface="G마켓 산스 TTF Bold" panose="02000000000000000000" pitchFamily="2" charset="-127"/>
              <a:ea typeface="G마켓 산스 TTF Bold" panose="02000000000000000000" pitchFamily="2" charset="-127"/>
            </a:endParaRPr>
          </a:p>
        </p:txBody>
      </p:sp>
      <p:sp>
        <p:nvSpPr>
          <p:cNvPr id="55" name="직사각형 54"/>
          <p:cNvSpPr/>
          <p:nvPr/>
        </p:nvSpPr>
        <p:spPr>
          <a:xfrm>
            <a:off x="204001" y="5545248"/>
            <a:ext cx="9474017" cy="467436"/>
          </a:xfrm>
          <a:prstGeom prst="rect">
            <a:avLst/>
          </a:prstGeom>
          <a:solidFill>
            <a:schemeClr val="bg1">
              <a:lumMod val="95000"/>
              <a:alpha val="41000"/>
            </a:schemeClr>
          </a:solidFill>
        </p:spPr>
        <p:txBody>
          <a:bodyPr wrap="square" anchor="ctr">
            <a:spAutoFit/>
          </a:bodyPr>
          <a:lstStyle/>
          <a:p>
            <a:pPr>
              <a:lnSpc>
                <a:spcPct val="150000"/>
              </a:lnSpc>
            </a:pPr>
            <a:endParaRPr lang="ko-KR" altLang="en-US" sz="1625" dirty="0">
              <a:solidFill>
                <a:srgbClr val="F6360F"/>
              </a:solidFill>
              <a:latin typeface="+mj-lt"/>
              <a:ea typeface="G마켓 산스 TTF Medium" panose="02000000000000000000" pitchFamily="2" charset="-127"/>
            </a:endParaRPr>
          </a:p>
        </p:txBody>
      </p:sp>
      <p:sp>
        <p:nvSpPr>
          <p:cNvPr id="56" name="TextBox 55"/>
          <p:cNvSpPr txBox="1"/>
          <p:nvPr/>
        </p:nvSpPr>
        <p:spPr>
          <a:xfrm>
            <a:off x="204001" y="5499114"/>
            <a:ext cx="9413789" cy="267446"/>
          </a:xfrm>
          <a:prstGeom prst="rect">
            <a:avLst/>
          </a:prstGeom>
          <a:noFill/>
        </p:spPr>
        <p:txBody>
          <a:bodyPr wrap="square" rtlCol="0">
            <a:spAutoFit/>
          </a:bodyPr>
          <a:lstStyle/>
          <a:p>
            <a:r>
              <a:rPr lang="en-US" altLang="ko-KR" sz="1138" dirty="0">
                <a:latin typeface="G마켓 산스 TTF Light" panose="02000000000000000000" pitchFamily="2" charset="-127"/>
                <a:ea typeface="G마켓 산스 TTF Light" panose="02000000000000000000" pitchFamily="2" charset="-127"/>
              </a:rPr>
              <a:t>Q. </a:t>
            </a:r>
            <a:r>
              <a:rPr lang="ko-KR" altLang="en-US" sz="1138" dirty="0">
                <a:latin typeface="G마켓 산스 TTF Light" panose="02000000000000000000" pitchFamily="2" charset="-127"/>
                <a:ea typeface="G마켓 산스 TTF Light" panose="02000000000000000000" pitchFamily="2" charset="-127"/>
              </a:rPr>
              <a:t>월 한도가 있나요</a:t>
            </a:r>
            <a:r>
              <a:rPr lang="en-US" altLang="ko-KR" sz="1138" dirty="0">
                <a:latin typeface="G마켓 산스 TTF Light" panose="02000000000000000000" pitchFamily="2" charset="-127"/>
                <a:ea typeface="G마켓 산스 TTF Light" panose="02000000000000000000" pitchFamily="2" charset="-127"/>
              </a:rPr>
              <a:t>?</a:t>
            </a:r>
          </a:p>
        </p:txBody>
      </p:sp>
      <p:sp>
        <p:nvSpPr>
          <p:cNvPr id="58" name="직사각형 57"/>
          <p:cNvSpPr/>
          <p:nvPr/>
        </p:nvSpPr>
        <p:spPr>
          <a:xfrm>
            <a:off x="204001" y="2106113"/>
            <a:ext cx="9474017" cy="1480342"/>
          </a:xfrm>
          <a:prstGeom prst="rect">
            <a:avLst/>
          </a:prstGeom>
          <a:solidFill>
            <a:schemeClr val="bg1">
              <a:lumMod val="95000"/>
              <a:alpha val="41000"/>
            </a:schemeClr>
          </a:solidFill>
        </p:spPr>
        <p:txBody>
          <a:bodyPr wrap="square" anchor="ctr">
            <a:spAutoFit/>
          </a:bodyPr>
          <a:lstStyle/>
          <a:p>
            <a:pPr>
              <a:lnSpc>
                <a:spcPct val="150000"/>
              </a:lnSpc>
            </a:pPr>
            <a:endParaRPr lang="en-US" altLang="ko-KR" sz="1625" dirty="0">
              <a:solidFill>
                <a:srgbClr val="F6360F"/>
              </a:solidFill>
              <a:latin typeface="+mj-lt"/>
              <a:ea typeface="G마켓 산스 TTF Medium" panose="02000000000000000000" pitchFamily="2" charset="-127"/>
            </a:endParaRPr>
          </a:p>
          <a:p>
            <a:pPr>
              <a:lnSpc>
                <a:spcPct val="150000"/>
              </a:lnSpc>
            </a:pPr>
            <a:endParaRPr lang="en-US" altLang="ko-KR" sz="1625" dirty="0">
              <a:solidFill>
                <a:srgbClr val="F6360F"/>
              </a:solidFill>
              <a:latin typeface="+mj-lt"/>
              <a:ea typeface="G마켓 산스 TTF Medium" panose="02000000000000000000" pitchFamily="2" charset="-127"/>
            </a:endParaRPr>
          </a:p>
          <a:p>
            <a:pPr>
              <a:lnSpc>
                <a:spcPct val="150000"/>
              </a:lnSpc>
            </a:pPr>
            <a:endParaRPr lang="en-US" altLang="ko-KR" sz="1138" dirty="0">
              <a:solidFill>
                <a:srgbClr val="F6360F"/>
              </a:solidFill>
              <a:latin typeface="+mj-lt"/>
              <a:ea typeface="G마켓 산스 TTF Medium" panose="02000000000000000000" pitchFamily="2" charset="-127"/>
            </a:endParaRPr>
          </a:p>
          <a:p>
            <a:pPr>
              <a:lnSpc>
                <a:spcPct val="150000"/>
              </a:lnSpc>
            </a:pPr>
            <a:endParaRPr lang="ko-KR" altLang="en-US" sz="1625" dirty="0">
              <a:solidFill>
                <a:srgbClr val="F6360F"/>
              </a:solidFill>
              <a:latin typeface="+mj-lt"/>
              <a:ea typeface="G마켓 산스 TTF Medium" panose="02000000000000000000" pitchFamily="2" charset="-127"/>
            </a:endParaRPr>
          </a:p>
        </p:txBody>
      </p:sp>
      <p:sp>
        <p:nvSpPr>
          <p:cNvPr id="59" name="TextBox 58"/>
          <p:cNvSpPr txBox="1"/>
          <p:nvPr/>
        </p:nvSpPr>
        <p:spPr>
          <a:xfrm>
            <a:off x="204001" y="2113478"/>
            <a:ext cx="9413789" cy="267446"/>
          </a:xfrm>
          <a:prstGeom prst="rect">
            <a:avLst/>
          </a:prstGeom>
          <a:noFill/>
        </p:spPr>
        <p:txBody>
          <a:bodyPr wrap="square" rtlCol="0">
            <a:spAutoFit/>
          </a:bodyPr>
          <a:lstStyle/>
          <a:p>
            <a:r>
              <a:rPr lang="en-US" altLang="ko-KR" sz="1138" dirty="0">
                <a:latin typeface="G마켓 산스 TTF Light" panose="02000000000000000000" pitchFamily="2" charset="-127"/>
                <a:ea typeface="G마켓 산스 TTF Light" panose="02000000000000000000" pitchFamily="2" charset="-127"/>
              </a:rPr>
              <a:t>Q. </a:t>
            </a:r>
            <a:r>
              <a:rPr lang="ko-KR" altLang="en-US" sz="1138" dirty="0">
                <a:latin typeface="G마켓 산스 TTF Light" panose="02000000000000000000" pitchFamily="2" charset="-127"/>
                <a:ea typeface="G마켓 산스 TTF Light" panose="02000000000000000000" pitchFamily="2" charset="-127"/>
              </a:rPr>
              <a:t>제 주변엔 토마토로 주문 가능한 </a:t>
            </a:r>
            <a:r>
              <a:rPr lang="ko-KR" altLang="en-US" sz="1138" dirty="0" err="1">
                <a:latin typeface="G마켓 산스 TTF Light" panose="02000000000000000000" pitchFamily="2" charset="-127"/>
                <a:ea typeface="G마켓 산스 TTF Light" panose="02000000000000000000" pitchFamily="2" charset="-127"/>
              </a:rPr>
              <a:t>마트가</a:t>
            </a:r>
            <a:r>
              <a:rPr lang="ko-KR" altLang="en-US" sz="1138" dirty="0">
                <a:latin typeface="G마켓 산스 TTF Light" panose="02000000000000000000" pitchFamily="2" charset="-127"/>
                <a:ea typeface="G마켓 산스 TTF Light" panose="02000000000000000000" pitchFamily="2" charset="-127"/>
              </a:rPr>
              <a:t> 없는데 어떻게 하죠</a:t>
            </a:r>
            <a:r>
              <a:rPr lang="en-US" altLang="ko-KR" sz="1138" dirty="0">
                <a:latin typeface="G마켓 산스 TTF Light" panose="02000000000000000000" pitchFamily="2" charset="-127"/>
                <a:ea typeface="G마켓 산스 TTF Light" panose="02000000000000000000" pitchFamily="2" charset="-127"/>
              </a:rPr>
              <a:t>?</a:t>
            </a:r>
          </a:p>
        </p:txBody>
      </p:sp>
      <p:sp>
        <p:nvSpPr>
          <p:cNvPr id="21" name="직사각형 20"/>
          <p:cNvSpPr/>
          <p:nvPr/>
        </p:nvSpPr>
        <p:spPr>
          <a:xfrm>
            <a:off x="7234880" y="2411127"/>
            <a:ext cx="1137798" cy="2217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sp>
        <p:nvSpPr>
          <p:cNvPr id="22" name="직사각형 21"/>
          <p:cNvSpPr/>
          <p:nvPr/>
        </p:nvSpPr>
        <p:spPr>
          <a:xfrm>
            <a:off x="3708494" y="2375995"/>
            <a:ext cx="1941427" cy="2568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sp>
        <p:nvSpPr>
          <p:cNvPr id="23" name="직사각형 22"/>
          <p:cNvSpPr/>
          <p:nvPr/>
        </p:nvSpPr>
        <p:spPr>
          <a:xfrm>
            <a:off x="434350" y="2299009"/>
            <a:ext cx="9413789" cy="1142942"/>
          </a:xfrm>
          <a:prstGeom prst="rect">
            <a:avLst/>
          </a:prstGeom>
        </p:spPr>
        <p:txBody>
          <a:bodyPr wrap="square">
            <a:spAutoFit/>
          </a:bodyPr>
          <a:lstStyle/>
          <a:p>
            <a:pPr marL="278606" indent="-278606">
              <a:lnSpc>
                <a:spcPct val="150000"/>
              </a:lnSpc>
              <a:buAutoNum type="alphaUcPeriod"/>
            </a:pPr>
            <a:r>
              <a:rPr lang="en-US" altLang="ko-KR" sz="1138" dirty="0">
                <a:solidFill>
                  <a:srgbClr val="002060"/>
                </a:solidFill>
                <a:latin typeface="G마켓 산스 TTF Bold" panose="02000000000000000000" pitchFamily="2" charset="-127"/>
                <a:ea typeface="G마켓 산스 TTF Bold" panose="02000000000000000000" pitchFamily="2" charset="-127"/>
              </a:rPr>
              <a:t>“</a:t>
            </a:r>
            <a:r>
              <a:rPr lang="ko-KR" altLang="en-US" sz="1138" dirty="0">
                <a:solidFill>
                  <a:srgbClr val="002060"/>
                </a:solidFill>
                <a:latin typeface="G마켓 산스 TTF Bold" panose="02000000000000000000" pitchFamily="2" charset="-127"/>
                <a:ea typeface="G마켓 산스 TTF Bold" panose="02000000000000000000" pitchFamily="2" charset="-127"/>
              </a:rPr>
              <a:t>자주 가시는</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r>
              <a:rPr lang="ko-KR" altLang="en-US" sz="1138" dirty="0" err="1">
                <a:solidFill>
                  <a:srgbClr val="002060"/>
                </a:solidFill>
                <a:latin typeface="G마켓 산스 TTF Bold" panose="02000000000000000000" pitchFamily="2" charset="-127"/>
                <a:ea typeface="G마켓 산스 TTF Bold" panose="02000000000000000000" pitchFamily="2" charset="-127"/>
              </a:rPr>
              <a:t>오픈을</a:t>
            </a:r>
            <a:r>
              <a:rPr lang="ko-KR" altLang="en-US" sz="1138" dirty="0">
                <a:solidFill>
                  <a:srgbClr val="002060"/>
                </a:solidFill>
                <a:latin typeface="G마켓 산스 TTF Bold" panose="02000000000000000000" pitchFamily="2" charset="-127"/>
                <a:ea typeface="G마켓 산스 TTF Bold" panose="02000000000000000000" pitchFamily="2" charset="-127"/>
              </a:rPr>
              <a:t> 희망하시는</a:t>
            </a:r>
            <a:r>
              <a:rPr lang="en-US" altLang="ko-KR" sz="1138" dirty="0">
                <a:solidFill>
                  <a:srgbClr val="002060"/>
                </a:solidFill>
                <a:latin typeface="G마켓 산스 TTF Bold" panose="02000000000000000000" pitchFamily="2" charset="-127"/>
                <a:ea typeface="G마켓 산스 TTF Bold" panose="02000000000000000000" pitchFamily="2" charset="-127"/>
              </a:rPr>
              <a:t>”</a:t>
            </a:r>
            <a:r>
              <a:rPr lang="ko-KR" altLang="en-US" sz="1138" dirty="0">
                <a:solidFill>
                  <a:srgbClr val="0070C0"/>
                </a:solidFill>
                <a:latin typeface="G마켓 산스 TTF Bold" panose="02000000000000000000" pitchFamily="2" charset="-127"/>
                <a:ea typeface="G마켓 산스 TTF Bold" panose="02000000000000000000" pitchFamily="2" charset="-127"/>
              </a:rPr>
              <a:t> </a:t>
            </a:r>
            <a:r>
              <a:rPr lang="en-US" altLang="ko-KR" sz="1138" dirty="0">
                <a:solidFill>
                  <a:srgbClr val="0558FF"/>
                </a:solidFill>
                <a:latin typeface="G마켓 산스 TTF Bold" panose="02000000000000000000" pitchFamily="2" charset="-127"/>
                <a:ea typeface="G마켓 산스 TTF Bold" panose="02000000000000000000" pitchFamily="2" charset="-127"/>
              </a:rPr>
              <a:t>&lt;MY</a:t>
            </a:r>
            <a:r>
              <a:rPr lang="ko-KR" altLang="en-US" sz="1138" dirty="0" err="1">
                <a:solidFill>
                  <a:srgbClr val="0558FF"/>
                </a:solidFill>
                <a:latin typeface="G마켓 산스 TTF Bold" panose="02000000000000000000" pitchFamily="2" charset="-127"/>
                <a:ea typeface="G마켓 산스 TTF Bold" panose="02000000000000000000" pitchFamily="2" charset="-127"/>
              </a:rPr>
              <a:t>마트</a:t>
            </a:r>
            <a:r>
              <a:rPr lang="en-US" altLang="ko-KR" sz="1138" dirty="0">
                <a:solidFill>
                  <a:srgbClr val="0558FF"/>
                </a:solidFill>
                <a:latin typeface="G마켓 산스 TTF Bold" panose="02000000000000000000" pitchFamily="2" charset="-127"/>
                <a:ea typeface="G마켓 산스 TTF Bold" panose="02000000000000000000" pitchFamily="2" charset="-127"/>
              </a:rPr>
              <a:t>&gt;</a:t>
            </a:r>
            <a:r>
              <a:rPr lang="ko-KR" altLang="en-US" sz="1138" dirty="0">
                <a:solidFill>
                  <a:srgbClr val="0558FF"/>
                </a:solidFill>
                <a:latin typeface="G마켓 산스 TTF Bold" panose="02000000000000000000" pitchFamily="2" charset="-127"/>
                <a:ea typeface="G마켓 산스 TTF Bold" panose="02000000000000000000" pitchFamily="2" charset="-127"/>
              </a:rPr>
              <a:t>를 오픈 채팅</a:t>
            </a:r>
            <a:r>
              <a:rPr lang="ko-KR" altLang="en-US" sz="1138" dirty="0">
                <a:solidFill>
                  <a:srgbClr val="002060"/>
                </a:solidFill>
                <a:latin typeface="G마켓 산스 TTF Bold" panose="02000000000000000000" pitchFamily="2" charset="-127"/>
                <a:ea typeface="G마켓 산스 TTF Bold" panose="02000000000000000000" pitchFamily="2" charset="-127"/>
              </a:rPr>
              <a:t>으로 신청해주세요</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r>
              <a:rPr lang="ko-KR" altLang="en-US" sz="1138" dirty="0">
                <a:solidFill>
                  <a:srgbClr val="0558FF"/>
                </a:solidFill>
                <a:latin typeface="G마켓 산스 TTF Bold" panose="02000000000000000000" pitchFamily="2" charset="-127"/>
                <a:ea typeface="G마켓 산스 TTF Bold" panose="02000000000000000000" pitchFamily="2" charset="-127"/>
                <a:hlinkClick r:id="rId4"/>
              </a:rPr>
              <a:t>링크 </a:t>
            </a:r>
            <a:r>
              <a:rPr lang="ko-KR" altLang="en-US" sz="1138" dirty="0" err="1">
                <a:solidFill>
                  <a:srgbClr val="0558FF"/>
                </a:solidFill>
                <a:latin typeface="G마켓 산스 TTF Bold" panose="02000000000000000000" pitchFamily="2" charset="-127"/>
                <a:ea typeface="G마켓 산스 TTF Bold" panose="02000000000000000000" pitchFamily="2" charset="-127"/>
                <a:hlinkClick r:id="rId4"/>
              </a:rPr>
              <a:t>바로가기</a:t>
            </a:r>
            <a:r>
              <a:rPr lang="ko-KR" altLang="en-US" sz="1138" dirty="0">
                <a:solidFill>
                  <a:srgbClr val="0558FF"/>
                </a:solidFill>
                <a:latin typeface="G마켓 산스 TTF Bold" panose="02000000000000000000" pitchFamily="2" charset="-127"/>
                <a:ea typeface="G마켓 산스 TTF Bold" panose="02000000000000000000" pitchFamily="2" charset="-127"/>
              </a:rPr>
              <a:t> </a:t>
            </a:r>
            <a:r>
              <a:rPr lang="en-US" altLang="ko-KR" sz="1138" dirty="0">
                <a:solidFill>
                  <a:srgbClr val="0558FF"/>
                </a:solidFill>
                <a:latin typeface="G마켓 산스 TTF Bold" panose="02000000000000000000" pitchFamily="2" charset="-127"/>
                <a:ea typeface="G마켓 산스 TTF Bold" panose="02000000000000000000" pitchFamily="2" charset="-127"/>
              </a:rPr>
              <a:t>(1:1 </a:t>
            </a:r>
            <a:r>
              <a:rPr lang="ko-KR" altLang="en-US" sz="1138" dirty="0">
                <a:solidFill>
                  <a:srgbClr val="0558FF"/>
                </a:solidFill>
                <a:latin typeface="G마켓 산스 TTF Bold" panose="02000000000000000000" pitchFamily="2" charset="-127"/>
                <a:ea typeface="G마켓 산스 TTF Bold" panose="02000000000000000000" pitchFamily="2" charset="-127"/>
              </a:rPr>
              <a:t>비밀상담</a:t>
            </a:r>
            <a:r>
              <a:rPr lang="en-US" altLang="ko-KR" sz="1138" dirty="0">
                <a:solidFill>
                  <a:srgbClr val="0558FF"/>
                </a:solidFill>
                <a:latin typeface="G마켓 산스 TTF Bold" panose="02000000000000000000" pitchFamily="2" charset="-127"/>
                <a:ea typeface="G마켓 산스 TTF Bold" panose="02000000000000000000" pitchFamily="2" charset="-127"/>
              </a:rPr>
              <a:t>!)</a:t>
            </a:r>
          </a:p>
          <a:p>
            <a:pPr>
              <a:lnSpc>
                <a:spcPct val="150000"/>
              </a:lnSpc>
            </a:pPr>
            <a:r>
              <a:rPr lang="ko-KR" altLang="en-US" sz="1138" dirty="0">
                <a:solidFill>
                  <a:srgbClr val="FF5D5D"/>
                </a:solidFill>
                <a:latin typeface="G마켓 산스 TTF Bold" panose="02000000000000000000" pitchFamily="2" charset="-127"/>
                <a:ea typeface="G마켓 산스 TTF Bold" panose="02000000000000000000" pitchFamily="2" charset="-127"/>
              </a:rPr>
              <a:t>★ 필수 </a:t>
            </a:r>
            <a:r>
              <a:rPr lang="en-US" altLang="ko-KR" sz="1138" dirty="0">
                <a:solidFill>
                  <a:srgbClr val="FF5D5D"/>
                </a:solidFill>
                <a:latin typeface="G마켓 산스 TTF Bold" panose="02000000000000000000" pitchFamily="2" charset="-127"/>
                <a:ea typeface="G마켓 산스 TTF Bold" panose="02000000000000000000" pitchFamily="2" charset="-127"/>
              </a:rPr>
              <a:t>: </a:t>
            </a:r>
            <a:r>
              <a:rPr lang="ko-KR" altLang="en-US" sz="1138" dirty="0">
                <a:solidFill>
                  <a:srgbClr val="FF5D5D"/>
                </a:solidFill>
                <a:latin typeface="G마켓 산스 TTF Bold" panose="02000000000000000000" pitchFamily="2" charset="-127"/>
                <a:ea typeface="G마켓 산스 TTF Bold" panose="02000000000000000000" pitchFamily="2" charset="-127"/>
              </a:rPr>
              <a:t>희망 </a:t>
            </a:r>
            <a:r>
              <a:rPr lang="ko-KR" altLang="en-US" sz="1138" dirty="0" err="1">
                <a:solidFill>
                  <a:srgbClr val="FF5D5D"/>
                </a:solidFill>
                <a:latin typeface="G마켓 산스 TTF Bold" panose="02000000000000000000" pitchFamily="2" charset="-127"/>
                <a:ea typeface="G마켓 산스 TTF Bold" panose="02000000000000000000" pitchFamily="2" charset="-127"/>
              </a:rPr>
              <a:t>마트명</a:t>
            </a:r>
            <a:r>
              <a:rPr lang="ko-KR" altLang="en-US" sz="1138" dirty="0">
                <a:solidFill>
                  <a:srgbClr val="FF5D5D"/>
                </a:solidFill>
                <a:latin typeface="G마켓 산스 TTF Bold" panose="02000000000000000000" pitchFamily="2" charset="-127"/>
                <a:ea typeface="G마켓 산스 TTF Bold" panose="02000000000000000000" pitchFamily="2" charset="-127"/>
              </a:rPr>
              <a:t> </a:t>
            </a:r>
            <a:r>
              <a:rPr lang="en-US" altLang="ko-KR" sz="1138" dirty="0">
                <a:solidFill>
                  <a:srgbClr val="FF5D5D"/>
                </a:solidFill>
                <a:latin typeface="G마켓 산스 TTF Bold" panose="02000000000000000000" pitchFamily="2" charset="-127"/>
                <a:ea typeface="G마켓 산스 TTF Bold" panose="02000000000000000000" pitchFamily="2" charset="-127"/>
              </a:rPr>
              <a:t>/ </a:t>
            </a:r>
            <a:r>
              <a:rPr lang="ko-KR" altLang="en-US" sz="1138" dirty="0">
                <a:solidFill>
                  <a:srgbClr val="FF5D5D"/>
                </a:solidFill>
                <a:latin typeface="G마켓 산스 TTF Bold" panose="02000000000000000000" pitchFamily="2" charset="-127"/>
                <a:ea typeface="G마켓 산스 TTF Bold" panose="02000000000000000000" pitchFamily="2" charset="-127"/>
              </a:rPr>
              <a:t>매장 주소 </a:t>
            </a:r>
            <a:r>
              <a:rPr lang="en-US" altLang="ko-KR" sz="1138" dirty="0">
                <a:solidFill>
                  <a:srgbClr val="FF5D5D"/>
                </a:solidFill>
                <a:latin typeface="G마켓 산스 TTF Bold" panose="02000000000000000000" pitchFamily="2" charset="-127"/>
                <a:ea typeface="G마켓 산스 TTF Bold" panose="02000000000000000000" pitchFamily="2" charset="-127"/>
              </a:rPr>
              <a:t>/ </a:t>
            </a:r>
            <a:r>
              <a:rPr lang="ko-KR" altLang="en-US" sz="1138" dirty="0">
                <a:solidFill>
                  <a:srgbClr val="FF5D5D"/>
                </a:solidFill>
                <a:latin typeface="G마켓 산스 TTF Bold" panose="02000000000000000000" pitchFamily="2" charset="-127"/>
                <a:ea typeface="G마켓 산스 TTF Bold" panose="02000000000000000000" pitchFamily="2" charset="-127"/>
              </a:rPr>
              <a:t>전화번호 </a:t>
            </a:r>
            <a:r>
              <a:rPr lang="en-US" altLang="ko-KR" sz="1138" dirty="0">
                <a:solidFill>
                  <a:srgbClr val="FF5D5D"/>
                </a:solidFill>
                <a:latin typeface="G마켓 산스 TTF Bold" panose="02000000000000000000" pitchFamily="2" charset="-127"/>
                <a:ea typeface="G마켓 산스 TTF Bold" panose="02000000000000000000" pitchFamily="2" charset="-127"/>
              </a:rPr>
              <a:t>/ POS </a:t>
            </a:r>
            <a:r>
              <a:rPr lang="ko-KR" altLang="en-US" sz="1138" dirty="0">
                <a:solidFill>
                  <a:srgbClr val="FF5D5D"/>
                </a:solidFill>
                <a:latin typeface="G마켓 산스 TTF Bold" panose="02000000000000000000" pitchFamily="2" charset="-127"/>
                <a:ea typeface="G마켓 산스 TTF Bold" panose="02000000000000000000" pitchFamily="2" charset="-127"/>
              </a:rPr>
              <a:t>대수</a:t>
            </a:r>
            <a:r>
              <a:rPr lang="ko-KR" altLang="en-US" sz="975" dirty="0">
                <a:solidFill>
                  <a:srgbClr val="FF5D5D"/>
                </a:solidFill>
                <a:latin typeface="G마켓 산스 TTF Medium" panose="02000000000000000000" pitchFamily="2" charset="-127"/>
                <a:ea typeface="G마켓 산스 TTF Medium" panose="02000000000000000000" pitchFamily="2" charset="-127"/>
              </a:rPr>
              <a:t> </a:t>
            </a:r>
            <a:r>
              <a:rPr lang="en-US" altLang="ko-KR" sz="975" dirty="0">
                <a:solidFill>
                  <a:srgbClr val="FF5D5D"/>
                </a:solidFill>
                <a:latin typeface="G마켓 산스 TTF Medium" panose="02000000000000000000" pitchFamily="2" charset="-127"/>
                <a:ea typeface="G마켓 산스 TTF Medium" panose="02000000000000000000" pitchFamily="2" charset="-127"/>
              </a:rPr>
              <a:t>(</a:t>
            </a:r>
            <a:r>
              <a:rPr lang="ko-KR" altLang="en-US" sz="975" dirty="0" err="1">
                <a:solidFill>
                  <a:srgbClr val="FF5D5D"/>
                </a:solidFill>
                <a:latin typeface="G마켓 산스 TTF Medium" panose="02000000000000000000" pitchFamily="2" charset="-127"/>
                <a:ea typeface="G마켓 산스 TTF Medium" panose="02000000000000000000" pitchFamily="2" charset="-127"/>
              </a:rPr>
              <a:t>마트</a:t>
            </a:r>
            <a:r>
              <a:rPr lang="ko-KR" altLang="en-US" sz="975" dirty="0">
                <a:solidFill>
                  <a:srgbClr val="FF5D5D"/>
                </a:solidFill>
                <a:latin typeface="G마켓 산스 TTF Medium" panose="02000000000000000000" pitchFamily="2" charset="-127"/>
                <a:ea typeface="G마켓 산스 TTF Medium" panose="02000000000000000000" pitchFamily="2" charset="-127"/>
              </a:rPr>
              <a:t> 가실 때 </a:t>
            </a:r>
            <a:r>
              <a:rPr lang="ko-KR" altLang="en-US" sz="975" dirty="0" err="1">
                <a:solidFill>
                  <a:srgbClr val="FF5D5D"/>
                </a:solidFill>
                <a:latin typeface="G마켓 산스 TTF Medium" panose="02000000000000000000" pitchFamily="2" charset="-127"/>
                <a:ea typeface="G마켓 산스 TTF Medium" panose="02000000000000000000" pitchFamily="2" charset="-127"/>
              </a:rPr>
              <a:t>빼꼼</a:t>
            </a:r>
            <a:r>
              <a:rPr lang="en-US" altLang="ko-KR" sz="975" dirty="0">
                <a:solidFill>
                  <a:srgbClr val="FF5D5D"/>
                </a:solidFill>
                <a:latin typeface="G마켓 산스 TTF Medium" panose="02000000000000000000" pitchFamily="2" charset="-127"/>
                <a:ea typeface="G마켓 산스 TTF Medium" panose="02000000000000000000" pitchFamily="2" charset="-127"/>
              </a:rPr>
              <a:t>! </a:t>
            </a:r>
            <a:r>
              <a:rPr lang="ko-KR" altLang="en-US" sz="975" dirty="0">
                <a:solidFill>
                  <a:srgbClr val="FF5D5D"/>
                </a:solidFill>
                <a:latin typeface="G마켓 산스 TTF Medium" panose="02000000000000000000" pitchFamily="2" charset="-127"/>
                <a:ea typeface="G마켓 산스 TTF Medium" panose="02000000000000000000" pitchFamily="2" charset="-127"/>
              </a:rPr>
              <a:t>한 번 체크해 주시기</a:t>
            </a:r>
            <a:r>
              <a:rPr lang="en-US" altLang="ko-KR" sz="975" dirty="0">
                <a:solidFill>
                  <a:srgbClr val="FF5D5D"/>
                </a:solidFill>
                <a:latin typeface="G마켓 산스 TTF Medium" panose="02000000000000000000" pitchFamily="2" charset="-127"/>
                <a:ea typeface="G마켓 산스 TTF Medium" panose="02000000000000000000" pitchFamily="2" charset="-127"/>
              </a:rPr>
              <a:t>!)</a:t>
            </a:r>
          </a:p>
          <a:p>
            <a:r>
              <a:rPr lang="ko-KR" altLang="en-US" sz="1138" dirty="0">
                <a:solidFill>
                  <a:srgbClr val="FF5D5D"/>
                </a:solidFill>
                <a:latin typeface="G마켓 산스 TTF Bold" panose="02000000000000000000" pitchFamily="2" charset="-127"/>
                <a:ea typeface="G마켓 산스 TTF Bold" panose="02000000000000000000" pitchFamily="2" charset="-127"/>
              </a:rPr>
              <a:t>★ 선택 </a:t>
            </a:r>
            <a:r>
              <a:rPr lang="en-US" altLang="ko-KR" sz="1138" dirty="0">
                <a:solidFill>
                  <a:srgbClr val="FF5D5D"/>
                </a:solidFill>
                <a:latin typeface="G마켓 산스 TTF Bold" panose="02000000000000000000" pitchFamily="2" charset="-127"/>
                <a:ea typeface="G마켓 산스 TTF Bold" panose="02000000000000000000" pitchFamily="2" charset="-127"/>
              </a:rPr>
              <a:t>: </a:t>
            </a:r>
            <a:r>
              <a:rPr lang="ko-KR" altLang="en-US" sz="1138" dirty="0">
                <a:solidFill>
                  <a:srgbClr val="FF5D5D"/>
                </a:solidFill>
                <a:latin typeface="G마켓 산스 TTF Bold" panose="02000000000000000000" pitchFamily="2" charset="-127"/>
                <a:ea typeface="G마켓 산스 TTF Bold" panose="02000000000000000000" pitchFamily="2" charset="-127"/>
              </a:rPr>
              <a:t>매장 담당자 이름 </a:t>
            </a:r>
            <a:r>
              <a:rPr lang="en-US" altLang="ko-KR" sz="1138" dirty="0">
                <a:solidFill>
                  <a:srgbClr val="FF5D5D"/>
                </a:solidFill>
                <a:latin typeface="G마켓 산스 TTF Bold" panose="02000000000000000000" pitchFamily="2" charset="-127"/>
                <a:ea typeface="G마켓 산스 TTF Bold" panose="02000000000000000000" pitchFamily="2" charset="-127"/>
              </a:rPr>
              <a:t>/ </a:t>
            </a:r>
            <a:r>
              <a:rPr lang="ko-KR" altLang="en-US" sz="1138" dirty="0">
                <a:solidFill>
                  <a:srgbClr val="FF5D5D"/>
                </a:solidFill>
                <a:latin typeface="G마켓 산스 TTF Bold" panose="02000000000000000000" pitchFamily="2" charset="-127"/>
                <a:ea typeface="G마켓 산스 TTF Bold" panose="02000000000000000000" pitchFamily="2" charset="-127"/>
              </a:rPr>
              <a:t>핸드폰번호 등 연락처 </a:t>
            </a:r>
            <a:r>
              <a:rPr lang="en-US" altLang="ko-KR" sz="975" dirty="0">
                <a:solidFill>
                  <a:srgbClr val="FF5D5D"/>
                </a:solidFill>
                <a:latin typeface="G마켓 산스 TTF Medium" panose="02000000000000000000" pitchFamily="2" charset="-127"/>
                <a:ea typeface="G마켓 산스 TTF Medium" panose="02000000000000000000" pitchFamily="2" charset="-127"/>
              </a:rPr>
              <a:t>(</a:t>
            </a:r>
            <a:r>
              <a:rPr lang="ko-KR" altLang="en-US" sz="975" dirty="0">
                <a:solidFill>
                  <a:srgbClr val="FF5D5D"/>
                </a:solidFill>
                <a:latin typeface="G마켓 산스 TTF Medium" panose="02000000000000000000" pitchFamily="2" charset="-127"/>
                <a:ea typeface="G마켓 산스 TTF Medium" panose="02000000000000000000" pitchFamily="2" charset="-127"/>
              </a:rPr>
              <a:t>선택사항까지 알려주시면 영업에 매우 큰 도움이 됩니다</a:t>
            </a:r>
            <a:r>
              <a:rPr lang="en-US" altLang="ko-KR" sz="975" dirty="0">
                <a:solidFill>
                  <a:srgbClr val="FF5D5D"/>
                </a:solidFill>
                <a:latin typeface="G마켓 산스 TTF Medium" panose="02000000000000000000" pitchFamily="2" charset="-127"/>
                <a:ea typeface="G마켓 산스 TTF Medium" panose="02000000000000000000" pitchFamily="2" charset="-127"/>
              </a:rPr>
              <a:t>!) </a:t>
            </a:r>
            <a:br>
              <a:rPr lang="en-US" altLang="ko-KR" sz="975" dirty="0">
                <a:solidFill>
                  <a:srgbClr val="FF5D5D"/>
                </a:solidFill>
                <a:latin typeface="G마켓 산스 TTF Medium" panose="02000000000000000000" pitchFamily="2" charset="-127"/>
                <a:ea typeface="G마켓 산스 TTF Medium" panose="02000000000000000000" pitchFamily="2" charset="-127"/>
              </a:rPr>
            </a:br>
            <a:r>
              <a:rPr lang="en-US" altLang="ko-KR" sz="975" dirty="0">
                <a:solidFill>
                  <a:srgbClr val="FF5D5D"/>
                </a:solidFill>
                <a:latin typeface="G마켓 산스 TTF Medium" panose="02000000000000000000" pitchFamily="2" charset="-127"/>
                <a:ea typeface="G마켓 산스 TTF Medium" panose="02000000000000000000" pitchFamily="2" charset="-127"/>
              </a:rPr>
              <a:t>      - </a:t>
            </a:r>
            <a:r>
              <a:rPr lang="ko-KR" altLang="en-US" sz="975" dirty="0" err="1">
                <a:solidFill>
                  <a:srgbClr val="FF5D5D"/>
                </a:solidFill>
                <a:latin typeface="G마켓 산스 TTF Medium" panose="02000000000000000000" pitchFamily="2" charset="-127"/>
                <a:ea typeface="G마켓 산스 TTF Medium" panose="02000000000000000000" pitchFamily="2" charset="-127"/>
              </a:rPr>
              <a:t>시간나실</a:t>
            </a:r>
            <a:r>
              <a:rPr lang="ko-KR" altLang="en-US" sz="975" dirty="0">
                <a:solidFill>
                  <a:srgbClr val="FF5D5D"/>
                </a:solidFill>
                <a:latin typeface="G마켓 산스 TTF Medium" panose="02000000000000000000" pitchFamily="2" charset="-127"/>
                <a:ea typeface="G마켓 산스 TTF Medium" panose="02000000000000000000" pitchFamily="2" charset="-127"/>
              </a:rPr>
              <a:t> 때 매장 방문</a:t>
            </a:r>
            <a:r>
              <a:rPr lang="en-US" altLang="ko-KR" sz="975" dirty="0">
                <a:solidFill>
                  <a:srgbClr val="FF5D5D"/>
                </a:solidFill>
                <a:latin typeface="G마켓 산스 TTF Medium" panose="02000000000000000000" pitchFamily="2" charset="-127"/>
                <a:ea typeface="G마켓 산스 TTF Medium" panose="02000000000000000000" pitchFamily="2" charset="-127"/>
              </a:rPr>
              <a:t>, </a:t>
            </a:r>
            <a:r>
              <a:rPr lang="ko-KR" altLang="en-US" sz="975" dirty="0">
                <a:solidFill>
                  <a:srgbClr val="FF5D5D"/>
                </a:solidFill>
                <a:latin typeface="G마켓 산스 TTF Medium" panose="02000000000000000000" pitchFamily="2" charset="-127"/>
                <a:ea typeface="G마켓 산스 TTF Medium" panose="02000000000000000000" pitchFamily="2" charset="-127"/>
              </a:rPr>
              <a:t>사장님께</a:t>
            </a:r>
            <a:r>
              <a:rPr lang="en-US" altLang="ko-KR" sz="975" dirty="0">
                <a:solidFill>
                  <a:srgbClr val="FF5D5D"/>
                </a:solidFill>
                <a:latin typeface="G마켓 산스 TTF Medium" panose="02000000000000000000" pitchFamily="2" charset="-127"/>
                <a:ea typeface="G마켓 산스 TTF Medium" panose="02000000000000000000" pitchFamily="2" charset="-127"/>
              </a:rPr>
              <a:t> “APP</a:t>
            </a:r>
            <a:r>
              <a:rPr lang="ko-KR" altLang="en-US" sz="975" dirty="0">
                <a:solidFill>
                  <a:srgbClr val="FF5D5D"/>
                </a:solidFill>
                <a:latin typeface="G마켓 산스 TTF Medium" panose="02000000000000000000" pitchFamily="2" charset="-127"/>
                <a:ea typeface="G마켓 산스 TTF Medium" panose="02000000000000000000" pitchFamily="2" charset="-127"/>
              </a:rPr>
              <a:t>으로 주문하고 싶은데 토마토로 바꾸는 것 어떠세요</a:t>
            </a:r>
            <a:r>
              <a:rPr lang="en-US" altLang="ko-KR" sz="975" dirty="0">
                <a:solidFill>
                  <a:srgbClr val="FF5D5D"/>
                </a:solidFill>
                <a:latin typeface="G마켓 산스 TTF Medium" panose="02000000000000000000" pitchFamily="2" charset="-127"/>
                <a:ea typeface="G마켓 산스 TTF Medium" panose="02000000000000000000" pitchFamily="2" charset="-127"/>
              </a:rPr>
              <a:t>?” </a:t>
            </a:r>
            <a:r>
              <a:rPr lang="ko-KR" altLang="en-US" sz="975" dirty="0">
                <a:solidFill>
                  <a:srgbClr val="FF5D5D"/>
                </a:solidFill>
                <a:latin typeface="G마켓 산스 TTF Medium" panose="02000000000000000000" pitchFamily="2" charset="-127"/>
                <a:ea typeface="G마켓 산스 TTF Medium" panose="02000000000000000000" pitchFamily="2" charset="-127"/>
              </a:rPr>
              <a:t>한 마디까지 해주시면 </a:t>
            </a:r>
            <a:r>
              <a:rPr lang="en-US" altLang="ko-KR" sz="975" dirty="0">
                <a:solidFill>
                  <a:srgbClr val="FF5D5D"/>
                </a:solidFill>
                <a:latin typeface="G마켓 산스 TTF Medium" panose="02000000000000000000" pitchFamily="2" charset="-127"/>
                <a:ea typeface="G마켓 산스 TTF Medium" panose="02000000000000000000" pitchFamily="2" charset="-127"/>
              </a:rPr>
              <a:t>BEST!!</a:t>
            </a:r>
            <a:br>
              <a:rPr lang="en-US" altLang="ko-KR" sz="975" dirty="0">
                <a:solidFill>
                  <a:srgbClr val="FF5D5D"/>
                </a:solidFill>
                <a:latin typeface="G마켓 산스 TTF Medium" panose="02000000000000000000" pitchFamily="2" charset="-127"/>
                <a:ea typeface="G마켓 산스 TTF Medium" panose="02000000000000000000" pitchFamily="2" charset="-127"/>
              </a:rPr>
            </a:br>
            <a:r>
              <a:rPr lang="en-US" altLang="ko-KR" sz="975" dirty="0">
                <a:solidFill>
                  <a:srgbClr val="FF5D5D"/>
                </a:solidFill>
                <a:latin typeface="G마켓 산스 TTF Medium" panose="02000000000000000000" pitchFamily="2" charset="-127"/>
                <a:ea typeface="G마켓 산스 TTF Medium" panose="02000000000000000000" pitchFamily="2" charset="-127"/>
              </a:rPr>
              <a:t>      - </a:t>
            </a:r>
            <a:r>
              <a:rPr lang="ko-KR" altLang="en-US" sz="975" dirty="0" err="1">
                <a:solidFill>
                  <a:srgbClr val="FF5D5D"/>
                </a:solidFill>
                <a:latin typeface="G마켓 산스 TTF Medium" panose="02000000000000000000" pitchFamily="2" charset="-127"/>
                <a:ea typeface="G마켓 산스 TTF Medium" panose="02000000000000000000" pitchFamily="2" charset="-127"/>
              </a:rPr>
              <a:t>리플렛이나</a:t>
            </a:r>
            <a:r>
              <a:rPr lang="ko-KR" altLang="en-US" sz="975" dirty="0">
                <a:solidFill>
                  <a:srgbClr val="FF5D5D"/>
                </a:solidFill>
                <a:latin typeface="G마켓 산스 TTF Medium" panose="02000000000000000000" pitchFamily="2" charset="-127"/>
                <a:ea typeface="G마켓 산스 TTF Medium" panose="02000000000000000000" pitchFamily="2" charset="-127"/>
              </a:rPr>
              <a:t> 토마토 소개서가 필요하면 언제든지 </a:t>
            </a:r>
            <a:r>
              <a:rPr lang="en-US" altLang="ko-KR" sz="975" dirty="0">
                <a:solidFill>
                  <a:srgbClr val="FF5D5D"/>
                </a:solidFill>
                <a:latin typeface="G마켓 산스 TTF Medium" panose="02000000000000000000" pitchFamily="2" charset="-127"/>
                <a:ea typeface="G마켓 산스 TTF Medium" panose="02000000000000000000" pitchFamily="2" charset="-127"/>
              </a:rPr>
              <a:t>“</a:t>
            </a:r>
            <a:r>
              <a:rPr lang="ko-KR" altLang="en-US" sz="975" dirty="0">
                <a:solidFill>
                  <a:srgbClr val="FF5D5D"/>
                </a:solidFill>
                <a:latin typeface="G마켓 산스 TTF Medium" panose="02000000000000000000" pitchFamily="2" charset="-127"/>
                <a:ea typeface="G마켓 산스 TTF Medium" panose="02000000000000000000" pitchFamily="2" charset="-127"/>
              </a:rPr>
              <a:t>도와줘</a:t>
            </a:r>
            <a:r>
              <a:rPr lang="en-US" altLang="ko-KR" sz="975" dirty="0">
                <a:solidFill>
                  <a:srgbClr val="FF5D5D"/>
                </a:solidFill>
                <a:latin typeface="G마켓 산스 TTF Medium" panose="02000000000000000000" pitchFamily="2" charset="-127"/>
                <a:ea typeface="G마켓 산스 TTF Medium" panose="02000000000000000000" pitchFamily="2" charset="-127"/>
              </a:rPr>
              <a:t>~ </a:t>
            </a:r>
            <a:r>
              <a:rPr lang="ko-KR" altLang="en-US" sz="975" dirty="0" err="1">
                <a:solidFill>
                  <a:srgbClr val="FF5D5D"/>
                </a:solidFill>
                <a:latin typeface="G마켓 산스 TTF Medium" panose="02000000000000000000" pitchFamily="2" charset="-127"/>
                <a:ea typeface="G마켓 산스 TTF Medium" panose="02000000000000000000" pitchFamily="2" charset="-127"/>
              </a:rPr>
              <a:t>박태유</a:t>
            </a:r>
            <a:r>
              <a:rPr lang="ko-KR" altLang="en-US" sz="975" dirty="0">
                <a:solidFill>
                  <a:srgbClr val="FF5D5D"/>
                </a:solidFill>
                <a:latin typeface="G마켓 산스 TTF Medium" panose="02000000000000000000" pitchFamily="2" charset="-127"/>
                <a:ea typeface="G마켓 산스 TTF Medium" panose="02000000000000000000" pitchFamily="2" charset="-127"/>
              </a:rPr>
              <a:t> 대리</a:t>
            </a:r>
            <a:r>
              <a:rPr lang="en-US" altLang="ko-KR" sz="975" dirty="0">
                <a:solidFill>
                  <a:srgbClr val="FF5D5D"/>
                </a:solidFill>
                <a:latin typeface="G마켓 산스 TTF Medium" panose="02000000000000000000" pitchFamily="2" charset="-127"/>
                <a:ea typeface="G마켓 산스 TTF Medium" panose="02000000000000000000" pitchFamily="2" charset="-127"/>
              </a:rPr>
              <a:t>!!” 1:1 </a:t>
            </a:r>
            <a:r>
              <a:rPr lang="ko-KR" altLang="en-US" sz="975" dirty="0" err="1">
                <a:solidFill>
                  <a:srgbClr val="FF5D5D"/>
                </a:solidFill>
                <a:latin typeface="G마켓 산스 TTF Medium" panose="02000000000000000000" pitchFamily="2" charset="-127"/>
                <a:ea typeface="G마켓 산스 TTF Medium" panose="02000000000000000000" pitchFamily="2" charset="-127"/>
              </a:rPr>
              <a:t>채팅방을</a:t>
            </a:r>
            <a:r>
              <a:rPr lang="ko-KR" altLang="en-US" sz="975" dirty="0">
                <a:solidFill>
                  <a:srgbClr val="FF5D5D"/>
                </a:solidFill>
                <a:latin typeface="G마켓 산스 TTF Medium" panose="02000000000000000000" pitchFamily="2" charset="-127"/>
                <a:ea typeface="G마켓 산스 TTF Medium" panose="02000000000000000000" pitchFamily="2" charset="-127"/>
              </a:rPr>
              <a:t> 찾아주세요 </a:t>
            </a:r>
            <a:r>
              <a:rPr lang="en-US" altLang="ko-KR" sz="975" dirty="0">
                <a:solidFill>
                  <a:srgbClr val="FF5D5D"/>
                </a:solidFill>
                <a:latin typeface="G마켓 산스 TTF Medium" panose="02000000000000000000" pitchFamily="2" charset="-127"/>
                <a:ea typeface="G마켓 산스 TTF Medium" panose="02000000000000000000" pitchFamily="2" charset="-127"/>
                <a:sym typeface="Wingdings" panose="05000000000000000000" pitchFamily="2" charset="2"/>
              </a:rPr>
              <a:t></a:t>
            </a:r>
            <a:r>
              <a:rPr lang="ko-KR" altLang="en-US" sz="1300" dirty="0">
                <a:solidFill>
                  <a:srgbClr val="FF5D5D"/>
                </a:solidFill>
                <a:latin typeface="G마켓 산스 TTF Bold" panose="02000000000000000000" pitchFamily="2" charset="-127"/>
                <a:ea typeface="G마켓 산스 TTF Bold" panose="02000000000000000000" pitchFamily="2" charset="-127"/>
              </a:rPr>
              <a:t> </a:t>
            </a:r>
            <a:r>
              <a:rPr lang="en-US" altLang="ko-KR" sz="1300" dirty="0">
                <a:solidFill>
                  <a:srgbClr val="FF5D5D"/>
                </a:solidFill>
                <a:latin typeface="G마켓 산스 TTF Bold" panose="02000000000000000000" pitchFamily="2" charset="-127"/>
                <a:ea typeface="G마켓 산스 TTF Bold" panose="02000000000000000000" pitchFamily="2" charset="-127"/>
              </a:rPr>
              <a:t>  </a:t>
            </a:r>
            <a:endParaRPr lang="ko-KR" altLang="en-US" sz="1300" dirty="0">
              <a:solidFill>
                <a:srgbClr val="FF5D5D"/>
              </a:solidFill>
              <a:latin typeface="G마켓 산스 TTF Bold" panose="02000000000000000000" pitchFamily="2" charset="-127"/>
              <a:ea typeface="G마켓 산스 TTF Bold" panose="02000000000000000000" pitchFamily="2" charset="-127"/>
            </a:endParaRPr>
          </a:p>
        </p:txBody>
      </p:sp>
      <p:pic>
        <p:nvPicPr>
          <p:cNvPr id="2" name="그림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26051" y="3862388"/>
            <a:ext cx="1481308" cy="2387808"/>
          </a:xfrm>
          <a:prstGeom prst="rect">
            <a:avLst/>
          </a:prstGeom>
        </p:spPr>
      </p:pic>
      <p:sp>
        <p:nvSpPr>
          <p:cNvPr id="25" name="직사각형 24"/>
          <p:cNvSpPr/>
          <p:nvPr/>
        </p:nvSpPr>
        <p:spPr>
          <a:xfrm>
            <a:off x="1972317" y="4054718"/>
            <a:ext cx="3857150" cy="18267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sp>
        <p:nvSpPr>
          <p:cNvPr id="26" name="직사각형 25"/>
          <p:cNvSpPr/>
          <p:nvPr/>
        </p:nvSpPr>
        <p:spPr>
          <a:xfrm>
            <a:off x="434350" y="4022344"/>
            <a:ext cx="9413789" cy="442557"/>
          </a:xfrm>
          <a:prstGeom prst="rect">
            <a:avLst/>
          </a:prstGeom>
        </p:spPr>
        <p:txBody>
          <a:bodyPr wrap="square">
            <a:spAutoFit/>
          </a:bodyPr>
          <a:lstStyle/>
          <a:p>
            <a:pPr marL="278606" indent="-278606">
              <a:buAutoNum type="alphaUcPeriod"/>
            </a:pPr>
            <a:r>
              <a:rPr lang="ko-KR" altLang="en-US" sz="1138" dirty="0" err="1">
                <a:solidFill>
                  <a:srgbClr val="002060"/>
                </a:solidFill>
                <a:latin typeface="G마켓 산스 TTF Bold" panose="02000000000000000000" pitchFamily="2" charset="-127"/>
                <a:ea typeface="G마켓 산스 TTF Bold" panose="02000000000000000000" pitchFamily="2" charset="-127"/>
              </a:rPr>
              <a:t>페이백</a:t>
            </a:r>
            <a:r>
              <a:rPr lang="ko-KR" altLang="en-US" sz="1138" dirty="0">
                <a:solidFill>
                  <a:srgbClr val="002060"/>
                </a:solidFill>
                <a:latin typeface="G마켓 산스 TTF Bold" panose="02000000000000000000" pitchFamily="2" charset="-127"/>
                <a:ea typeface="G마켓 산스 TTF Bold" panose="02000000000000000000" pitchFamily="2" charset="-127"/>
              </a:rPr>
              <a:t> 기준은 </a:t>
            </a:r>
            <a:r>
              <a:rPr lang="ko-KR" altLang="en-US" sz="1138" dirty="0">
                <a:solidFill>
                  <a:srgbClr val="0558FF"/>
                </a:solidFill>
                <a:latin typeface="G마켓 산스 TTF Bold" panose="02000000000000000000" pitchFamily="2" charset="-127"/>
                <a:ea typeface="G마켓 산스 TTF Bold" panose="02000000000000000000" pitchFamily="2" charset="-127"/>
              </a:rPr>
              <a:t>그룹웨어에 등록된 핸드폰 번호와 동일한 </a:t>
            </a:r>
            <a:r>
              <a:rPr lang="en-US" altLang="ko-KR" sz="1138" dirty="0">
                <a:solidFill>
                  <a:srgbClr val="0558FF"/>
                </a:solidFill>
                <a:latin typeface="G마켓 산스 TTF Bold" panose="02000000000000000000" pitchFamily="2" charset="-127"/>
                <a:ea typeface="G마켓 산스 TTF Bold" panose="02000000000000000000" pitchFamily="2" charset="-127"/>
              </a:rPr>
              <a:t>ID 1</a:t>
            </a:r>
            <a:r>
              <a:rPr lang="ko-KR" altLang="en-US" sz="1138" dirty="0">
                <a:solidFill>
                  <a:srgbClr val="0558FF"/>
                </a:solidFill>
                <a:latin typeface="G마켓 산스 TTF Bold" panose="02000000000000000000" pitchFamily="2" charset="-127"/>
                <a:ea typeface="G마켓 산스 TTF Bold" panose="02000000000000000000" pitchFamily="2" charset="-127"/>
              </a:rPr>
              <a:t>개</a:t>
            </a:r>
            <a:r>
              <a:rPr lang="ko-KR" altLang="en-US" sz="1138" dirty="0">
                <a:solidFill>
                  <a:srgbClr val="002060"/>
                </a:solidFill>
                <a:latin typeface="G마켓 산스 TTF Bold" panose="02000000000000000000" pitchFamily="2" charset="-127"/>
                <a:ea typeface="G마켓 산스 TTF Bold" panose="02000000000000000000" pitchFamily="2" charset="-127"/>
              </a:rPr>
              <a:t>를 기준으로 합니다</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p>
          <a:p>
            <a:r>
              <a:rPr lang="ko-KR" altLang="en-US" sz="1138" dirty="0">
                <a:solidFill>
                  <a:srgbClr val="002060"/>
                </a:solidFill>
                <a:latin typeface="G마켓 산스 TTF Bold" panose="02000000000000000000" pitchFamily="2" charset="-127"/>
                <a:ea typeface="G마켓 산스 TTF Bold" panose="02000000000000000000" pitchFamily="2" charset="-127"/>
              </a:rPr>
              <a:t>다만</a:t>
            </a:r>
            <a:r>
              <a:rPr lang="en-US" altLang="ko-KR" sz="1138" dirty="0">
                <a:solidFill>
                  <a:srgbClr val="002060"/>
                </a:solidFill>
                <a:latin typeface="G마켓 산스 TTF Bold" panose="02000000000000000000" pitchFamily="2" charset="-127"/>
                <a:ea typeface="G마켓 산스 TTF Bold" panose="02000000000000000000" pitchFamily="2" charset="-127"/>
              </a:rPr>
              <a:t>, ID</a:t>
            </a:r>
            <a:r>
              <a:rPr lang="ko-KR" altLang="en-US" sz="1138" dirty="0">
                <a:solidFill>
                  <a:srgbClr val="002060"/>
                </a:solidFill>
                <a:latin typeface="G마켓 산스 TTF Bold" panose="02000000000000000000" pitchFamily="2" charset="-127"/>
                <a:ea typeface="G마켓 산스 TTF Bold" panose="02000000000000000000" pitchFamily="2" charset="-127"/>
              </a:rPr>
              <a:t>공유는 제한이 없으므로 부모님이 임직원분</a:t>
            </a:r>
            <a:r>
              <a:rPr lang="en-US" altLang="ko-KR" sz="1138" dirty="0">
                <a:solidFill>
                  <a:srgbClr val="002060"/>
                </a:solidFill>
                <a:latin typeface="G마켓 산스 TTF Bold" panose="02000000000000000000" pitchFamily="2" charset="-127"/>
                <a:ea typeface="G마켓 산스 TTF Bold" panose="02000000000000000000" pitchFamily="2" charset="-127"/>
              </a:rPr>
              <a:t> ID</a:t>
            </a:r>
            <a:r>
              <a:rPr lang="ko-KR" altLang="en-US" sz="1138" dirty="0">
                <a:solidFill>
                  <a:srgbClr val="002060"/>
                </a:solidFill>
                <a:latin typeface="G마켓 산스 TTF Bold" panose="02000000000000000000" pitchFamily="2" charset="-127"/>
                <a:ea typeface="G마켓 산스 TTF Bold" panose="02000000000000000000" pitchFamily="2" charset="-127"/>
              </a:rPr>
              <a:t>로 로그인 하실 수 있도록 도와주세요 </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r>
              <a:rPr lang="en-US" altLang="ko-KR" sz="1138" dirty="0">
                <a:solidFill>
                  <a:srgbClr val="002060"/>
                </a:solidFill>
                <a:latin typeface="G마켓 산스 TTF Bold" panose="02000000000000000000" pitchFamily="2" charset="-127"/>
                <a:ea typeface="G마켓 산스 TTF Bold" panose="02000000000000000000" pitchFamily="2" charset="-127"/>
                <a:sym typeface="Wingdings" panose="05000000000000000000" pitchFamily="2" charset="2"/>
              </a:rPr>
              <a:t></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r>
              <a:rPr lang="ko-KR" altLang="en-US" sz="1138" dirty="0">
                <a:solidFill>
                  <a:srgbClr val="002060"/>
                </a:solidFill>
                <a:latin typeface="G마켓 산스 TTF Bold" panose="02000000000000000000" pitchFamily="2" charset="-127"/>
                <a:ea typeface="G마켓 산스 TTF Bold" panose="02000000000000000000" pitchFamily="2" charset="-127"/>
              </a:rPr>
              <a:t> </a:t>
            </a:r>
          </a:p>
        </p:txBody>
      </p:sp>
      <p:sp>
        <p:nvSpPr>
          <p:cNvPr id="27" name="직사각형 26"/>
          <p:cNvSpPr/>
          <p:nvPr/>
        </p:nvSpPr>
        <p:spPr>
          <a:xfrm>
            <a:off x="1898022" y="5818902"/>
            <a:ext cx="1857376" cy="2217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a:latin typeface="+mj-lt"/>
            </a:endParaRPr>
          </a:p>
        </p:txBody>
      </p:sp>
      <p:sp>
        <p:nvSpPr>
          <p:cNvPr id="28" name="직사각형 27"/>
          <p:cNvSpPr/>
          <p:nvPr/>
        </p:nvSpPr>
        <p:spPr>
          <a:xfrm>
            <a:off x="434350" y="5799197"/>
            <a:ext cx="9413789" cy="267446"/>
          </a:xfrm>
          <a:prstGeom prst="rect">
            <a:avLst/>
          </a:prstGeom>
        </p:spPr>
        <p:txBody>
          <a:bodyPr wrap="square">
            <a:spAutoFit/>
          </a:bodyPr>
          <a:lstStyle/>
          <a:p>
            <a:pPr marL="278606" indent="-278606">
              <a:buAutoNum type="alphaUcPeriod"/>
            </a:pPr>
            <a:r>
              <a:rPr lang="ko-KR" altLang="en-US" sz="1138" dirty="0">
                <a:solidFill>
                  <a:srgbClr val="002060"/>
                </a:solidFill>
                <a:latin typeface="G마켓 산스 TTF Bold" panose="02000000000000000000" pitchFamily="2" charset="-127"/>
                <a:ea typeface="G마켓 산스 TTF Bold" panose="02000000000000000000" pitchFamily="2" charset="-127"/>
              </a:rPr>
              <a:t>월 한도 없이</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r>
              <a:rPr lang="en-US" altLang="ko-KR" sz="1138" dirty="0">
                <a:solidFill>
                  <a:srgbClr val="0558FF"/>
                </a:solidFill>
                <a:latin typeface="G마켓 산스 TTF Bold" panose="02000000000000000000" pitchFamily="2" charset="-127"/>
                <a:ea typeface="G마켓 산스 TTF Bold" panose="02000000000000000000" pitchFamily="2" charset="-127"/>
              </a:rPr>
              <a:t>APP </a:t>
            </a:r>
            <a:r>
              <a:rPr lang="ko-KR" altLang="en-US" sz="1138" dirty="0">
                <a:solidFill>
                  <a:srgbClr val="0558FF"/>
                </a:solidFill>
                <a:latin typeface="G마켓 산스 TTF Bold" panose="02000000000000000000" pitchFamily="2" charset="-127"/>
                <a:ea typeface="G마켓 산스 TTF Bold" panose="02000000000000000000" pitchFamily="2" charset="-127"/>
              </a:rPr>
              <a:t>구매금액의 </a:t>
            </a:r>
            <a:r>
              <a:rPr lang="en-US" altLang="ko-KR" sz="1138" dirty="0">
                <a:solidFill>
                  <a:srgbClr val="0558FF"/>
                </a:solidFill>
                <a:latin typeface="G마켓 산스 TTF Bold" panose="02000000000000000000" pitchFamily="2" charset="-127"/>
                <a:ea typeface="G마켓 산스 TTF Bold" panose="02000000000000000000" pitchFamily="2" charset="-127"/>
              </a:rPr>
              <a:t>20%</a:t>
            </a:r>
            <a:r>
              <a:rPr lang="en-US" altLang="ko-KR" sz="1138" dirty="0">
                <a:solidFill>
                  <a:srgbClr val="002060"/>
                </a:solidFill>
                <a:latin typeface="G마켓 산스 TTF Bold" panose="02000000000000000000" pitchFamily="2" charset="-127"/>
                <a:ea typeface="G마켓 산스 TTF Bold" panose="02000000000000000000" pitchFamily="2" charset="-127"/>
              </a:rPr>
              <a:t>! </a:t>
            </a:r>
            <a:r>
              <a:rPr lang="ko-KR" altLang="en-US" sz="1138" dirty="0">
                <a:solidFill>
                  <a:srgbClr val="002060"/>
                </a:solidFill>
                <a:latin typeface="G마켓 산스 TTF Bold" panose="02000000000000000000" pitchFamily="2" charset="-127"/>
                <a:ea typeface="G마켓 산스 TTF Bold" panose="02000000000000000000" pitchFamily="2" charset="-127"/>
              </a:rPr>
              <a:t>토마토가 화끈하게 쏩니다</a:t>
            </a:r>
            <a:r>
              <a:rPr lang="en-US" altLang="ko-KR" sz="1138" dirty="0">
                <a:solidFill>
                  <a:srgbClr val="002060"/>
                </a:solidFill>
                <a:latin typeface="G마켓 산스 TTF Bold" panose="02000000000000000000" pitchFamily="2" charset="-127"/>
                <a:ea typeface="G마켓 산스 TTF Bold" panose="02000000000000000000" pitchFamily="2" charset="-127"/>
              </a:rPr>
              <a:t>!</a:t>
            </a:r>
            <a:endParaRPr lang="ko-KR" altLang="en-US" sz="1138" dirty="0">
              <a:solidFill>
                <a:srgbClr val="002060"/>
              </a:solidFill>
              <a:latin typeface="G마켓 산스 TTF Bold" panose="02000000000000000000" pitchFamily="2" charset="-127"/>
              <a:ea typeface="G마켓 산스 TTF Bold" panose="02000000000000000000" pitchFamily="2" charset="-127"/>
            </a:endParaRPr>
          </a:p>
        </p:txBody>
      </p:sp>
    </p:spTree>
    <p:extLst>
      <p:ext uri="{BB962C8B-B14F-4D97-AF65-F5344CB8AC3E}">
        <p14:creationId xmlns:p14="http://schemas.microsoft.com/office/powerpoint/2010/main" val="3602599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4">
            <a:extLst>
              <a:ext uri="{FF2B5EF4-FFF2-40B4-BE49-F238E27FC236}">
                <a16:creationId xmlns:a16="http://schemas.microsoft.com/office/drawing/2014/main" id="{5B8ED2A8-0588-4EA8-9801-6871CC5663D8}"/>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28675" name="Text Box 34">
            <a:extLst>
              <a:ext uri="{FF2B5EF4-FFF2-40B4-BE49-F238E27FC236}">
                <a16:creationId xmlns:a16="http://schemas.microsoft.com/office/drawing/2014/main" id="{1318CDC1-9233-46E4-AD35-6E6785F52417}"/>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Ⅱ.F</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의료비 지원 </a:t>
            </a:r>
            <a:r>
              <a:rPr lang="en-US" altLang="ko-KR" sz="1800" dirty="0">
                <a:solidFill>
                  <a:schemeClr val="tx2"/>
                </a:solidFill>
                <a:latin typeface="맑은 고딕" panose="020B0503020000020004" pitchFamily="50" charset="-127"/>
                <a:ea typeface="맑은 고딕" panose="020B0503020000020004" pitchFamily="50" charset="-127"/>
              </a:rPr>
              <a:t>(1/2)</a:t>
            </a:r>
          </a:p>
        </p:txBody>
      </p:sp>
      <p:sp>
        <p:nvSpPr>
          <p:cNvPr id="28676" name="Text Box 3">
            <a:extLst>
              <a:ext uri="{FF2B5EF4-FFF2-40B4-BE49-F238E27FC236}">
                <a16:creationId xmlns:a16="http://schemas.microsoft.com/office/drawing/2014/main" id="{835849B2-ED3E-4A51-A220-9EEFA8CB5928}"/>
              </a:ext>
            </a:extLst>
          </p:cNvPr>
          <p:cNvSpPr txBox="1">
            <a:spLocks noChangeArrowheads="1"/>
          </p:cNvSpPr>
          <p:nvPr/>
        </p:nvSpPr>
        <p:spPr bwMode="auto">
          <a:xfrm>
            <a:off x="415925" y="548680"/>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의료비지원 세부내역</a:t>
            </a: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sz="105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보험보장내용</a:t>
            </a: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암진단</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특약은 가입 후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개월 후부터 보상을 받을 수 있음</a:t>
            </a:r>
          </a:p>
        </p:txBody>
      </p:sp>
      <p:graphicFrame>
        <p:nvGraphicFramePr>
          <p:cNvPr id="23596" name="Group 44">
            <a:extLst>
              <a:ext uri="{FF2B5EF4-FFF2-40B4-BE49-F238E27FC236}">
                <a16:creationId xmlns:a16="http://schemas.microsoft.com/office/drawing/2014/main" id="{79488FC0-099E-4F60-8EAE-007077EDD04D}"/>
              </a:ext>
            </a:extLst>
          </p:cNvPr>
          <p:cNvGraphicFramePr>
            <a:graphicFrameLocks noGrp="1"/>
          </p:cNvGraphicFramePr>
          <p:nvPr>
            <p:extLst>
              <p:ext uri="{D42A27DB-BD31-4B8C-83A1-F6EECF244321}">
                <p14:modId xmlns:p14="http://schemas.microsoft.com/office/powerpoint/2010/main" val="2414671782"/>
              </p:ext>
            </p:extLst>
          </p:nvPr>
        </p:nvGraphicFramePr>
        <p:xfrm>
          <a:off x="849313" y="836712"/>
          <a:ext cx="8640762" cy="2149475"/>
        </p:xfrm>
        <a:graphic>
          <a:graphicData uri="http://schemas.openxmlformats.org/drawingml/2006/table">
            <a:tbl>
              <a:tblPr/>
              <a:tblGrid>
                <a:gridCol w="2479675">
                  <a:extLst>
                    <a:ext uri="{9D8B030D-6E8A-4147-A177-3AD203B41FA5}">
                      <a16:colId xmlns:a16="http://schemas.microsoft.com/office/drawing/2014/main" val="20000"/>
                    </a:ext>
                  </a:extLst>
                </a:gridCol>
                <a:gridCol w="6161087">
                  <a:extLst>
                    <a:ext uri="{9D8B030D-6E8A-4147-A177-3AD203B41FA5}">
                      <a16:colId xmlns:a16="http://schemas.microsoft.com/office/drawing/2014/main" val="20001"/>
                    </a:ext>
                  </a:extLst>
                </a:gridCol>
              </a:tblGrid>
              <a:tr h="30489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구분</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내용</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625025">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목적</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임직원의 사고에 대한 대책을 마련해 줌으로써 </a:t>
                      </a:r>
                      <a:endParaRPr kumimoji="0" lang="en-US" altLang="ko-KR" sz="1400" b="1" i="0" u="none" strike="noStrike" cap="none" normalizeH="0" baseline="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불의의 사고 시 임직원과 가족의 생활을 실질적으로 보장     </a:t>
                      </a:r>
                      <a:endParaRPr kumimoji="0" lang="en-US" altLang="ko-KR" sz="1400" b="1"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9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가입대상</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rgbClr val="FF0000"/>
                          </a:solidFill>
                          <a:effectLst/>
                          <a:latin typeface="맑은 고딕" pitchFamily="50" charset="-127"/>
                          <a:ea typeface="맑은 고딕" pitchFamily="50" charset="-127"/>
                          <a:cs typeface="Arial" charset="0"/>
                        </a:rPr>
                        <a:t>임직원 및 배우자 </a:t>
                      </a:r>
                      <a:r>
                        <a:rPr kumimoji="0" lang="en-US" altLang="ko-KR" sz="1400" b="1" i="0" u="none" strike="noStrike" cap="none" normalizeH="0" baseline="0" dirty="0">
                          <a:ln>
                            <a:noFill/>
                          </a:ln>
                          <a:solidFill>
                            <a:srgbClr val="FF0000"/>
                          </a:solidFill>
                          <a:effectLst/>
                          <a:latin typeface="맑은 고딕" pitchFamily="50" charset="-127"/>
                          <a:ea typeface="맑은 고딕" pitchFamily="50" charset="-127"/>
                          <a:cs typeface="Arial" charset="0"/>
                        </a:rPr>
                        <a:t>(</a:t>
                      </a:r>
                      <a:r>
                        <a:rPr kumimoji="0" lang="ko-KR" altLang="en-US" sz="1400" b="1" i="0" u="sng" strike="noStrike" cap="none" normalizeH="0" baseline="0" dirty="0">
                          <a:ln>
                            <a:noFill/>
                          </a:ln>
                          <a:solidFill>
                            <a:srgbClr val="FF0000"/>
                          </a:solidFill>
                          <a:effectLst/>
                          <a:latin typeface="맑은 고딕" pitchFamily="50" charset="-127"/>
                          <a:ea typeface="맑은 고딕" pitchFamily="50" charset="-127"/>
                          <a:cs typeface="Arial" charset="0"/>
                        </a:rPr>
                        <a:t>입사 </a:t>
                      </a:r>
                      <a:r>
                        <a:rPr kumimoji="0" lang="en-US" altLang="ko-KR" sz="1400" b="1" i="0" u="sng" strike="noStrike" cap="none" normalizeH="0" baseline="0" dirty="0">
                          <a:ln>
                            <a:noFill/>
                          </a:ln>
                          <a:solidFill>
                            <a:srgbClr val="FF0000"/>
                          </a:solidFill>
                          <a:effectLst/>
                          <a:latin typeface="맑은 고딕" pitchFamily="50" charset="-127"/>
                          <a:ea typeface="맑은 고딕" pitchFamily="50" charset="-127"/>
                          <a:cs typeface="Arial" charset="0"/>
                        </a:rPr>
                        <a:t>3</a:t>
                      </a:r>
                      <a:r>
                        <a:rPr kumimoji="0" lang="ko-KR" altLang="en-US" sz="1400" b="1" i="0" u="sng" strike="noStrike" cap="none" normalizeH="0" baseline="0" dirty="0">
                          <a:ln>
                            <a:noFill/>
                          </a:ln>
                          <a:solidFill>
                            <a:srgbClr val="FF0000"/>
                          </a:solidFill>
                          <a:effectLst/>
                          <a:latin typeface="맑은 고딕" pitchFamily="50" charset="-127"/>
                          <a:ea typeface="맑은 고딕" pitchFamily="50" charset="-127"/>
                          <a:cs typeface="Arial" charset="0"/>
                        </a:rPr>
                        <a:t>개월 이상</a:t>
                      </a:r>
                      <a:r>
                        <a:rPr kumimoji="0" lang="en-US" altLang="ko-KR" sz="1400" b="1" i="0" u="none" strike="noStrike" cap="none" normalizeH="0" baseline="0" dirty="0">
                          <a:ln>
                            <a:noFill/>
                          </a:ln>
                          <a:solidFill>
                            <a:srgbClr val="FF0000"/>
                          </a:solidFill>
                          <a:effectLst/>
                          <a:latin typeface="맑은 고딕" pitchFamily="50" charset="-127"/>
                          <a:ea typeface="맑은 고딕" pitchFamily="50" charset="-127"/>
                          <a:cs typeface="Arial" charset="0"/>
                        </a:rPr>
                        <a:t>) </a:t>
                      </a:r>
                      <a:endParaRPr kumimoji="0" lang="ko-KR" altLang="en-US" sz="1400" b="1" i="0" u="none" strike="noStrike" cap="none" normalizeH="0" baseline="0" dirty="0">
                        <a:ln>
                          <a:noFill/>
                        </a:ln>
                        <a:solidFill>
                          <a:srgbClr val="FF0000"/>
                        </a:solidFill>
                        <a:effectLst/>
                        <a:latin typeface="맑은 고딕" pitchFamily="50" charset="-127"/>
                        <a:ea typeface="맑은 고딕" pitchFamily="50" charset="-127"/>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9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처리절차 </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입원확인서 및 계산서</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진단서 제출</a:t>
                      </a:r>
                      <a:endPar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9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보험료 신청 방법 </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경영지원 담당에게 요청하시면 확인 후 처리</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9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담당자</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한국재무설계 </a:t>
                      </a:r>
                      <a:r>
                        <a:rPr kumimoji="0" lang="ko-KR" altLang="en-US" sz="1400" b="1" i="0" u="none" strike="noStrike" cap="none" normalizeH="0" baseline="0" dirty="0" err="1">
                          <a:ln>
                            <a:noFill/>
                          </a:ln>
                          <a:solidFill>
                            <a:schemeClr val="tx1"/>
                          </a:solidFill>
                          <a:effectLst/>
                          <a:latin typeface="맑은 고딕" pitchFamily="50" charset="-127"/>
                          <a:ea typeface="맑은 고딕" pitchFamily="50" charset="-127"/>
                          <a:cs typeface="Arial" charset="0"/>
                        </a:rPr>
                        <a:t>김아름</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 재무설계사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(Tel: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010-4955-7814</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3595" name="Group 43">
            <a:extLst>
              <a:ext uri="{FF2B5EF4-FFF2-40B4-BE49-F238E27FC236}">
                <a16:creationId xmlns:a16="http://schemas.microsoft.com/office/drawing/2014/main" id="{AE039FA6-2613-409F-B521-DF0D9A918AD1}"/>
              </a:ext>
            </a:extLst>
          </p:cNvPr>
          <p:cNvGraphicFramePr>
            <a:graphicFrameLocks noGrp="1"/>
          </p:cNvGraphicFramePr>
          <p:nvPr>
            <p:extLst>
              <p:ext uri="{D42A27DB-BD31-4B8C-83A1-F6EECF244321}">
                <p14:modId xmlns:p14="http://schemas.microsoft.com/office/powerpoint/2010/main" val="1000343577"/>
              </p:ext>
            </p:extLst>
          </p:nvPr>
        </p:nvGraphicFramePr>
        <p:xfrm>
          <a:off x="849313" y="3675063"/>
          <a:ext cx="8640762" cy="2138376"/>
        </p:xfrm>
        <a:graphic>
          <a:graphicData uri="http://schemas.openxmlformats.org/drawingml/2006/table">
            <a:tbl>
              <a:tblPr/>
              <a:tblGrid>
                <a:gridCol w="1366837">
                  <a:extLst>
                    <a:ext uri="{9D8B030D-6E8A-4147-A177-3AD203B41FA5}">
                      <a16:colId xmlns:a16="http://schemas.microsoft.com/office/drawing/2014/main" val="20000"/>
                    </a:ext>
                  </a:extLst>
                </a:gridCol>
                <a:gridCol w="7273925">
                  <a:extLst>
                    <a:ext uri="{9D8B030D-6E8A-4147-A177-3AD203B41FA5}">
                      <a16:colId xmlns:a16="http://schemas.microsoft.com/office/drawing/2014/main" val="20001"/>
                    </a:ext>
                  </a:extLst>
                </a:gridCol>
              </a:tblGrid>
              <a:tr h="35719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 보장내용</a:t>
                      </a:r>
                    </a:p>
                  </a:txBody>
                  <a:tcPr marL="72000" marR="72000" marT="71916" marB="71916"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기본 보장금액</a:t>
                      </a:r>
                    </a:p>
                  </a:txBody>
                  <a:tcPr marL="72000" marR="72000" marT="71916" marB="71916"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997265">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rgbClr val="0000CC"/>
                          </a:solidFill>
                          <a:effectLst/>
                          <a:latin typeface="맑은 고딕" pitchFamily="50" charset="-127"/>
                          <a:ea typeface="맑은 고딕" pitchFamily="50" charset="-127"/>
                          <a:cs typeface="Arial" charset="0"/>
                        </a:rPr>
                        <a:t>통원</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의 경우 </a:t>
                      </a:r>
                    </a:p>
                  </a:txBody>
                  <a:tcPr marL="72000" marR="72000" marT="71916" marB="71916"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rgbClr val="0000CC"/>
                          </a:solidFill>
                          <a:effectLst/>
                          <a:latin typeface="맑은 고딕" pitchFamily="50" charset="-127"/>
                          <a:ea typeface="맑은 고딕" pitchFamily="50" charset="-127"/>
                          <a:cs typeface="Arial" charset="0"/>
                        </a:rPr>
                        <a:t>하루 </a:t>
                      </a:r>
                      <a:r>
                        <a:rPr kumimoji="0" lang="en-US" altLang="ko-KR" sz="1400" b="1" i="0" u="none" strike="noStrike" cap="none" normalizeH="0" baseline="0" dirty="0">
                          <a:ln>
                            <a:noFill/>
                          </a:ln>
                          <a:solidFill>
                            <a:srgbClr val="0000CC"/>
                          </a:solidFill>
                          <a:effectLst/>
                          <a:latin typeface="맑은 고딕" pitchFamily="50" charset="-127"/>
                          <a:ea typeface="맑은 고딕" pitchFamily="50" charset="-127"/>
                          <a:cs typeface="Arial" charset="0"/>
                        </a:rPr>
                        <a:t>30</a:t>
                      </a:r>
                      <a:r>
                        <a:rPr kumimoji="0" lang="ko-KR" altLang="en-US" sz="1400" b="1" i="0" u="none" strike="noStrike" cap="none" normalizeH="0" baseline="0" dirty="0">
                          <a:ln>
                            <a:noFill/>
                          </a:ln>
                          <a:solidFill>
                            <a:srgbClr val="0000CC"/>
                          </a:solidFill>
                          <a:effectLst/>
                          <a:latin typeface="맑은 고딕" pitchFamily="50" charset="-127"/>
                          <a:ea typeface="맑은 고딕" pitchFamily="50" charset="-127"/>
                          <a:cs typeface="Arial" charset="0"/>
                        </a:rPr>
                        <a:t>만원 내외</a:t>
                      </a:r>
                      <a:endParaRPr kumimoji="0" lang="en-US" altLang="ko-KR" sz="1400" b="1" i="0" u="none" strike="noStrike" cap="none" normalizeH="0" baseline="0" dirty="0">
                        <a:ln>
                          <a:noFill/>
                        </a:ln>
                        <a:solidFill>
                          <a:srgbClr val="0000CC"/>
                        </a:solidFill>
                        <a:effectLst/>
                        <a:latin typeface="맑은 고딕" pitchFamily="50" charset="-127"/>
                        <a:ea typeface="맑은 고딕" pitchFamily="50" charset="-127"/>
                        <a:cs typeface="Arial"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외래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25</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만원 한도</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약값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5</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만원 한도 </a:t>
                      </a:r>
                      <a:endPar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금액에 상관 없이 일반 병원의 경우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1</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만</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5</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천원</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종합병원의 경우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2</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만원의 </a:t>
                      </a:r>
                      <a:r>
                        <a:rPr kumimoji="0" lang="ko-KR" altLang="en-US" sz="1400" b="1" i="0" u="none" strike="noStrike" cap="none" normalizeH="0" baseline="0" dirty="0" err="1">
                          <a:ln>
                            <a:noFill/>
                          </a:ln>
                          <a:solidFill>
                            <a:schemeClr val="tx1"/>
                          </a:solidFill>
                          <a:effectLst/>
                          <a:latin typeface="맑은 고딕" pitchFamily="50" charset="-127"/>
                          <a:ea typeface="맑은 고딕" pitchFamily="50" charset="-127"/>
                          <a:cs typeface="Arial" charset="0"/>
                        </a:rPr>
                        <a:t>공제비</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 발생</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72000" marR="72000" marT="71916" marB="71916"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3907">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rgbClr val="0000CC"/>
                          </a:solidFill>
                          <a:effectLst/>
                          <a:latin typeface="맑은 고딕" pitchFamily="50" charset="-127"/>
                          <a:ea typeface="맑은 고딕" pitchFamily="50" charset="-127"/>
                          <a:cs typeface="Arial" charset="0"/>
                        </a:rPr>
                        <a:t>입원</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의 경우</a:t>
                      </a:r>
                    </a:p>
                  </a:txBody>
                  <a:tcPr marL="72000" marR="72000" marT="71916" marB="71916"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rgbClr val="0000CC"/>
                          </a:solidFill>
                          <a:effectLst/>
                          <a:latin typeface="맑은 고딕" pitchFamily="50" charset="-127"/>
                          <a:ea typeface="맑은 고딕" pitchFamily="50" charset="-127"/>
                          <a:cs typeface="Arial" charset="0"/>
                        </a:rPr>
                        <a:t>일년 </a:t>
                      </a:r>
                      <a:r>
                        <a:rPr kumimoji="0" lang="en-US" altLang="ko-KR" sz="1400" b="1" i="0" u="none" strike="noStrike" cap="none" normalizeH="0" baseline="0" dirty="0">
                          <a:ln>
                            <a:noFill/>
                          </a:ln>
                          <a:solidFill>
                            <a:srgbClr val="0000CC"/>
                          </a:solidFill>
                          <a:effectLst/>
                          <a:latin typeface="맑은 고딕" pitchFamily="50" charset="-127"/>
                          <a:ea typeface="맑은 고딕" pitchFamily="50" charset="-127"/>
                          <a:cs typeface="Arial" charset="0"/>
                        </a:rPr>
                        <a:t>5,000</a:t>
                      </a:r>
                      <a:r>
                        <a:rPr kumimoji="0" lang="ko-KR" altLang="en-US" sz="1400" b="1" i="0" u="none" strike="noStrike" cap="none" normalizeH="0" baseline="0" dirty="0">
                          <a:ln>
                            <a:noFill/>
                          </a:ln>
                          <a:solidFill>
                            <a:srgbClr val="0000CC"/>
                          </a:solidFill>
                          <a:effectLst/>
                          <a:latin typeface="맑은 고딕" pitchFamily="50" charset="-127"/>
                          <a:ea typeface="맑은 고딕" pitchFamily="50" charset="-127"/>
                          <a:cs typeface="Arial" charset="0"/>
                        </a:rPr>
                        <a:t>만원 한도</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endPar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청구하는 금액의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90%</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만 지급 </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단</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ko-KR" altLang="en-US" sz="1400" b="1" i="0" u="none" strike="noStrike" cap="none" normalizeH="0" baseline="0" dirty="0" err="1">
                          <a:ln>
                            <a:noFill/>
                          </a:ln>
                          <a:solidFill>
                            <a:schemeClr val="tx1"/>
                          </a:solidFill>
                          <a:effectLst/>
                          <a:latin typeface="맑은 고딕" pitchFamily="50" charset="-127"/>
                          <a:ea typeface="맑은 고딕" pitchFamily="50" charset="-127"/>
                          <a:cs typeface="Arial" charset="0"/>
                        </a:rPr>
                        <a:t>청구시</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 공제 금액이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200</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만원이 </a:t>
                      </a:r>
                      <a:r>
                        <a:rPr kumimoji="0" lang="ko-KR" altLang="en-US" sz="1400" b="1" i="0" u="none" strike="noStrike" cap="none" normalizeH="0" baseline="0" dirty="0" err="1">
                          <a:ln>
                            <a:noFill/>
                          </a:ln>
                          <a:solidFill>
                            <a:schemeClr val="tx1"/>
                          </a:solidFill>
                          <a:effectLst/>
                          <a:latin typeface="맑은 고딕" pitchFamily="50" charset="-127"/>
                          <a:ea typeface="맑은 고딕" pitchFamily="50" charset="-127"/>
                          <a:cs typeface="Arial" charset="0"/>
                        </a:rPr>
                        <a:t>넘어갈때</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 그 다음 부터는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100%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지급</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72000" marR="72000" marT="71916" marB="71916"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654A8C48-85B8-7483-4179-C95B2F096B7F}"/>
              </a:ext>
            </a:extLst>
          </p:cNvPr>
          <p:cNvSpPr txBox="1"/>
          <p:nvPr/>
        </p:nvSpPr>
        <p:spPr>
          <a:xfrm>
            <a:off x="2288704" y="524248"/>
            <a:ext cx="4955308" cy="307777"/>
          </a:xfrm>
          <a:prstGeom prst="rect">
            <a:avLst/>
          </a:prstGeom>
          <a:noFill/>
        </p:spPr>
        <p:txBody>
          <a:bodyPr wrap="square">
            <a:spAutoFit/>
          </a:bodyPr>
          <a:lstStyle/>
          <a:p>
            <a:pPr eaLnBrk="1" latinLnBrk="1" hangingPunct="1">
              <a:spcBef>
                <a:spcPct val="50000"/>
              </a:spcBef>
              <a:defRPr/>
            </a:pPr>
            <a:r>
              <a:rPr kumimoji="1" lang="en-US" altLang="ko-KR" dirty="0">
                <a:solidFill>
                  <a:srgbClr val="FF0000"/>
                </a:solidFill>
                <a:latin typeface="맑은 고딕" pitchFamily="50" charset="-127"/>
                <a:ea typeface="맑은 고딕" pitchFamily="50" charset="-127"/>
                <a:cs typeface="Arial" charset="0"/>
              </a:rPr>
              <a:t>(</a:t>
            </a:r>
            <a:r>
              <a:rPr kumimoji="1" lang="ko-KR" altLang="en-US" dirty="0">
                <a:solidFill>
                  <a:srgbClr val="FF0000"/>
                </a:solidFill>
                <a:latin typeface="맑은 고딕" pitchFamily="50" charset="-127"/>
                <a:ea typeface="맑은 고딕" pitchFamily="50" charset="-127"/>
                <a:cs typeface="Arial" charset="0"/>
              </a:rPr>
              <a:t>지급 기준표 참고</a:t>
            </a:r>
            <a:r>
              <a:rPr kumimoji="1" lang="en-US" altLang="ko-KR" dirty="0">
                <a:solidFill>
                  <a:srgbClr val="FF0000"/>
                </a:solidFill>
                <a:latin typeface="맑은 고딕" pitchFamily="50" charset="-127"/>
                <a:ea typeface="맑은 고딕" pitchFamily="50" charset="-127"/>
                <a:cs typeface="Arial"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4">
            <a:extLst>
              <a:ext uri="{FF2B5EF4-FFF2-40B4-BE49-F238E27FC236}">
                <a16:creationId xmlns:a16="http://schemas.microsoft.com/office/drawing/2014/main" id="{2CF25F16-932D-47B6-A65C-61287F00DE3C}"/>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29699" name="Text Box 34">
            <a:extLst>
              <a:ext uri="{FF2B5EF4-FFF2-40B4-BE49-F238E27FC236}">
                <a16:creationId xmlns:a16="http://schemas.microsoft.com/office/drawing/2014/main" id="{E0A24D70-232B-4374-93F4-04173B4DCB13}"/>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Ⅱ.F</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의료비 지원 </a:t>
            </a:r>
            <a:r>
              <a:rPr lang="en-US" altLang="ko-KR" sz="1800" dirty="0">
                <a:solidFill>
                  <a:schemeClr val="tx2"/>
                </a:solidFill>
                <a:latin typeface="맑은 고딕" panose="020B0503020000020004" pitchFamily="50" charset="-127"/>
                <a:ea typeface="맑은 고딕" panose="020B0503020000020004" pitchFamily="50" charset="-127"/>
              </a:rPr>
              <a:t>(2/2)</a:t>
            </a:r>
          </a:p>
        </p:txBody>
      </p:sp>
      <p:sp>
        <p:nvSpPr>
          <p:cNvPr id="29700" name="Text Box 3">
            <a:extLst>
              <a:ext uri="{FF2B5EF4-FFF2-40B4-BE49-F238E27FC236}">
                <a16:creationId xmlns:a16="http://schemas.microsoft.com/office/drawing/2014/main" id="{5BCD5E3F-860C-4C23-8303-E150538DEF1D}"/>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처리절차</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인터넷</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접수</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메리츠화재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hlinkClick r:id="rId2"/>
              </a:rPr>
              <a:t>https://www.meritzfire.com</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현대해상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hlinkClick r:id="rId3"/>
              </a:rPr>
              <a:t>https://www.hi.co.kr</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KB</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손해보험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hlinkClick r:id="rId4"/>
              </a:rPr>
              <a:t>https://www.kbinsure.co.kr</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한화손해보험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hlinkClick r:id="rId5"/>
              </a:rPr>
              <a:t>https://www.hwgeneralins.com</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콜센터</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접수</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메리츠화재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1566-7711</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현대해상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1588-5656</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KB</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손해보험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1544-0114</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한화손해보험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1566-8000</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4.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필요 서류</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입원시</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진단서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or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진료소견서</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입퇴원확인서</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진료비영수증</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약국영수증</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통원시</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진료비영수증</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약국영수증</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병명에 따라 추가서류를 요청할 수도 있음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질병별</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필요서류는 홈페이지에 자세히 나와있음</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5.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보험금 청구서 다운로드방법</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보험사 홈페이지에 보험금청구서 다운로드 출력하여 해당사항 기재</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4">
            <a:extLst>
              <a:ext uri="{FF2B5EF4-FFF2-40B4-BE49-F238E27FC236}">
                <a16:creationId xmlns:a16="http://schemas.microsoft.com/office/drawing/2014/main" id="{8267ADF1-7242-4310-A7D8-360CE1D4D29E}"/>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dirty="0">
                <a:solidFill>
                  <a:schemeClr val="tx2"/>
                </a:solidFill>
                <a:latin typeface="맑은 고딕" panose="020B0503020000020004" pitchFamily="50" charset="-127"/>
                <a:ea typeface="맑은 고딕" panose="020B0503020000020004" pitchFamily="50" charset="-127"/>
              </a:rPr>
              <a:t>Ⅱ</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인사</a:t>
            </a:r>
            <a:endParaRPr lang="en-US" altLang="ko-KR" sz="1800" dirty="0">
              <a:solidFill>
                <a:schemeClr val="tx2"/>
              </a:solidFill>
              <a:latin typeface="맑은 고딕" panose="020B0503020000020004" pitchFamily="50" charset="-127"/>
              <a:ea typeface="맑은 고딕" panose="020B0503020000020004" pitchFamily="50" charset="-127"/>
            </a:endParaRPr>
          </a:p>
        </p:txBody>
      </p:sp>
      <p:sp>
        <p:nvSpPr>
          <p:cNvPr id="30723" name="Text Box 34">
            <a:extLst>
              <a:ext uri="{FF2B5EF4-FFF2-40B4-BE49-F238E27FC236}">
                <a16:creationId xmlns:a16="http://schemas.microsoft.com/office/drawing/2014/main" id="{D5B275F4-4ADE-4CE1-AD49-A008EC3821F0}"/>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Ⅱ.G</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임직원 정기 건강검진</a:t>
            </a:r>
          </a:p>
        </p:txBody>
      </p:sp>
      <p:sp>
        <p:nvSpPr>
          <p:cNvPr id="30724" name="Text Box 3">
            <a:extLst>
              <a:ext uri="{FF2B5EF4-FFF2-40B4-BE49-F238E27FC236}">
                <a16:creationId xmlns:a16="http://schemas.microsoft.com/office/drawing/2014/main" id="{6AC193EC-CFE5-4DBD-99DF-2970AA666E66}"/>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검진 기관</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ㅇ</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리더스헬스케어</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lang="en-US" altLang="ko-KR" dirty="0">
                <a:ea typeface="맑은 고딕" panose="020B0503020000020004" pitchFamily="50" charset="-127"/>
                <a:cs typeface="Arial" panose="020B0604020202020204" pitchFamily="34" charset="0"/>
              </a:rPr>
              <a:t>http://www.leadershealthcare.co.kr/</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100"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000"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ㅇ</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KMI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한국의학연구소</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http://www.kmi.or.kr</a:t>
            </a:r>
          </a:p>
          <a:p>
            <a:pPr eaLnBrk="1" latinLnBrk="1" hangingPunct="1">
              <a:spcBef>
                <a:spcPct val="50000"/>
              </a:spcBef>
            </a:pPr>
            <a:r>
              <a:rPr kumimoji="1" lang="ko-KR" altLang="en-US" sz="1000"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ㅇ</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엘병원</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남양주</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http://www.</a:t>
            </a:r>
            <a:r>
              <a:rPr lang="en-US" altLang="ko-KR" dirty="0"/>
              <a:t>elhosp.com</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sz="300"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대상</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시기</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주기</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진행방법</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대상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전 임직원 및 배우자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입사 </a:t>
            </a:r>
            <a:r>
              <a:rPr kumimoji="1" lang="en-US" altLang="ko-KR"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6</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개월 이상</a:t>
            </a:r>
            <a:r>
              <a:rPr kumimoji="1" lang="en-US" altLang="ko-KR"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배우자는 연령조건 동일하며 검진금액의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50%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회사 지원</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시기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매년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월</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/6</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월</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/9</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월</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/12</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월 중 선택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해당 월에만 검진가능</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진행방법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개별로 검진기관 선택하여 예약 후 검진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경영지원 담당에게 통보</a:t>
            </a: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sz="500"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검사항목</a:t>
            </a:r>
          </a:p>
          <a:p>
            <a:pPr eaLnBrk="1" latinLnBrk="1" hangingPunct="1">
              <a:spcBef>
                <a:spcPct val="50000"/>
              </a:spcBef>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일반검사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정밀장비검사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기본장비검사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혈액검사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암검사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혈액검사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기본</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소변검사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정밀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선택검사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요추정밀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경추정밀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폐암정밀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뇌정밀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수면대장내시경</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심장초음파</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관상동맥 정밀검사 등</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3)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추가검진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추가분에 대하여 개인부담으로 검진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(DC</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된 회사금액 적용</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p>
        </p:txBody>
      </p:sp>
      <p:graphicFrame>
        <p:nvGraphicFramePr>
          <p:cNvPr id="62511" name="Group 47">
            <a:extLst>
              <a:ext uri="{FF2B5EF4-FFF2-40B4-BE49-F238E27FC236}">
                <a16:creationId xmlns:a16="http://schemas.microsoft.com/office/drawing/2014/main" id="{137892CB-A242-479C-B4AA-516935431FF7}"/>
              </a:ext>
            </a:extLst>
          </p:cNvPr>
          <p:cNvGraphicFramePr>
            <a:graphicFrameLocks noGrp="1"/>
          </p:cNvGraphicFramePr>
          <p:nvPr>
            <p:extLst>
              <p:ext uri="{D42A27DB-BD31-4B8C-83A1-F6EECF244321}">
                <p14:modId xmlns:p14="http://schemas.microsoft.com/office/powerpoint/2010/main" val="120659340"/>
              </p:ext>
            </p:extLst>
          </p:nvPr>
        </p:nvGraphicFramePr>
        <p:xfrm>
          <a:off x="986631" y="3789040"/>
          <a:ext cx="7991475" cy="1219200"/>
        </p:xfrm>
        <a:graphic>
          <a:graphicData uri="http://schemas.openxmlformats.org/drawingml/2006/table">
            <a:tbl>
              <a:tblPr/>
              <a:tblGrid>
                <a:gridCol w="1214437">
                  <a:extLst>
                    <a:ext uri="{9D8B030D-6E8A-4147-A177-3AD203B41FA5}">
                      <a16:colId xmlns:a16="http://schemas.microsoft.com/office/drawing/2014/main" val="20000"/>
                    </a:ext>
                  </a:extLst>
                </a:gridCol>
                <a:gridCol w="3187700">
                  <a:extLst>
                    <a:ext uri="{9D8B030D-6E8A-4147-A177-3AD203B41FA5}">
                      <a16:colId xmlns:a16="http://schemas.microsoft.com/office/drawing/2014/main" val="20001"/>
                    </a:ext>
                  </a:extLst>
                </a:gridCol>
                <a:gridCol w="2500313">
                  <a:extLst>
                    <a:ext uri="{9D8B030D-6E8A-4147-A177-3AD203B41FA5}">
                      <a16:colId xmlns:a16="http://schemas.microsoft.com/office/drawing/2014/main" val="20002"/>
                    </a:ext>
                  </a:extLst>
                </a:gridCol>
                <a:gridCol w="1089025">
                  <a:extLst>
                    <a:ext uri="{9D8B030D-6E8A-4147-A177-3AD203B41FA5}">
                      <a16:colId xmlns:a16="http://schemas.microsoft.com/office/drawing/2014/main" val="20003"/>
                    </a:ext>
                  </a:extLst>
                </a:gridCol>
              </a:tblGrid>
              <a:tr h="0">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해당 연령</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검진 주기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a:ln>
                            <a:noFill/>
                          </a:ln>
                          <a:solidFill>
                            <a:schemeClr val="tx1"/>
                          </a:solidFill>
                          <a:effectLst/>
                          <a:latin typeface="맑은 고딕" pitchFamily="50" charset="-127"/>
                          <a:ea typeface="맑은 고딕" pitchFamily="50" charset="-127"/>
                        </a:rPr>
                        <a:t>검사항목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a:ln>
                            <a:noFill/>
                          </a:ln>
                          <a:solidFill>
                            <a:schemeClr val="tx1"/>
                          </a:solidFill>
                          <a:effectLst/>
                          <a:latin typeface="맑은 고딕" pitchFamily="50" charset="-127"/>
                          <a:ea typeface="맑은 고딕" pitchFamily="50" charset="-127"/>
                        </a:rPr>
                        <a:t>비고</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만</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45</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세 이상</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매년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일반검진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선택항목</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(2</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개</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40</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만</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a:ln>
                            <a:noFill/>
                          </a:ln>
                          <a:solidFill>
                            <a:schemeClr val="tx1"/>
                          </a:solidFill>
                          <a:effectLst/>
                          <a:latin typeface="맑은 고딕" pitchFamily="50" charset="-127"/>
                          <a:ea typeface="맑은 고딕" pitchFamily="50" charset="-127"/>
                        </a:rPr>
                        <a:t>만</a:t>
                      </a:r>
                      <a:r>
                        <a:rPr kumimoji="1" lang="en-US" altLang="ko-KR" sz="1400" b="1" i="0" u="none" strike="noStrike" cap="none" normalizeH="0" baseline="0">
                          <a:ln>
                            <a:noFill/>
                          </a:ln>
                          <a:solidFill>
                            <a:schemeClr val="tx1"/>
                          </a:solidFill>
                          <a:effectLst/>
                          <a:latin typeface="맑은 고딕" pitchFamily="50" charset="-127"/>
                          <a:ea typeface="맑은 고딕" pitchFamily="50" charset="-127"/>
                        </a:rPr>
                        <a:t>40</a:t>
                      </a:r>
                      <a:r>
                        <a:rPr kumimoji="1" lang="ko-KR" altLang="en-US" sz="1400" b="1" i="0" u="none" strike="noStrike" cap="none" normalizeH="0" baseline="0">
                          <a:ln>
                            <a:noFill/>
                          </a:ln>
                          <a:solidFill>
                            <a:schemeClr val="tx1"/>
                          </a:solidFill>
                          <a:effectLst/>
                          <a:latin typeface="맑은 고딕" pitchFamily="50" charset="-127"/>
                          <a:ea typeface="맑은 고딕" pitchFamily="50" charset="-127"/>
                        </a:rPr>
                        <a:t>세 이상</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매년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일반검진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선택항목</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(1</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개</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a:t>
                      </a:r>
                      <a:endPar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30</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만</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a:ln>
                            <a:noFill/>
                          </a:ln>
                          <a:solidFill>
                            <a:schemeClr val="tx1"/>
                          </a:solidFill>
                          <a:effectLst/>
                          <a:latin typeface="맑은 고딕" pitchFamily="50" charset="-127"/>
                          <a:ea typeface="맑은 고딕" pitchFamily="50" charset="-127"/>
                        </a:rPr>
                        <a:t>만</a:t>
                      </a:r>
                      <a:r>
                        <a:rPr kumimoji="1" lang="en-US" altLang="ko-KR" sz="1400" b="1" i="0" u="none" strike="noStrike" cap="none" normalizeH="0" baseline="0">
                          <a:ln>
                            <a:noFill/>
                          </a:ln>
                          <a:solidFill>
                            <a:schemeClr val="tx1"/>
                          </a:solidFill>
                          <a:effectLst/>
                          <a:latin typeface="맑은 고딕" pitchFamily="50" charset="-127"/>
                          <a:ea typeface="맑은 고딕" pitchFamily="50" charset="-127"/>
                        </a:rPr>
                        <a:t>40</a:t>
                      </a:r>
                      <a:r>
                        <a:rPr kumimoji="1" lang="ko-KR" altLang="en-US" sz="1400" b="1" i="0" u="none" strike="noStrike" cap="none" normalizeH="0" baseline="0">
                          <a:ln>
                            <a:noFill/>
                          </a:ln>
                          <a:solidFill>
                            <a:schemeClr val="tx1"/>
                          </a:solidFill>
                          <a:effectLst/>
                          <a:latin typeface="맑은 고딕" pitchFamily="50" charset="-127"/>
                          <a:ea typeface="맑은 고딕" pitchFamily="50" charset="-127"/>
                        </a:rPr>
                        <a:t>세 미만</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격년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해당 생년의 짝수</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홀수 연도</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기관별 상이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20</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만</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2A3E7247-B990-AE0F-CC71-5EAEE30A4EA8}"/>
              </a:ext>
            </a:extLst>
          </p:cNvPr>
          <p:cNvSpPr txBox="1"/>
          <p:nvPr/>
        </p:nvSpPr>
        <p:spPr>
          <a:xfrm>
            <a:off x="3296816" y="174823"/>
            <a:ext cx="4955308" cy="307777"/>
          </a:xfrm>
          <a:prstGeom prst="rect">
            <a:avLst/>
          </a:prstGeom>
          <a:noFill/>
        </p:spPr>
        <p:txBody>
          <a:bodyPr wrap="square">
            <a:spAutoFit/>
          </a:bodyPr>
          <a:lstStyle/>
          <a:p>
            <a:pPr eaLnBrk="1" latinLnBrk="1" hangingPunct="1">
              <a:spcBef>
                <a:spcPct val="50000"/>
              </a:spcBef>
              <a:defRPr/>
            </a:pPr>
            <a:r>
              <a:rPr kumimoji="1" lang="en-US" altLang="ko-KR" dirty="0">
                <a:solidFill>
                  <a:srgbClr val="FF0000"/>
                </a:solidFill>
                <a:latin typeface="맑은 고딕" pitchFamily="50" charset="-127"/>
                <a:ea typeface="맑은 고딕" pitchFamily="50" charset="-127"/>
                <a:cs typeface="Arial" charset="0"/>
              </a:rPr>
              <a:t>(</a:t>
            </a:r>
            <a:r>
              <a:rPr kumimoji="1" lang="ko-KR" altLang="en-US" dirty="0">
                <a:solidFill>
                  <a:srgbClr val="FF0000"/>
                </a:solidFill>
                <a:latin typeface="맑은 고딕" pitchFamily="50" charset="-127"/>
                <a:ea typeface="맑은 고딕" pitchFamily="50" charset="-127"/>
                <a:cs typeface="Arial" charset="0"/>
              </a:rPr>
              <a:t>지급 기준표 참고</a:t>
            </a:r>
            <a:r>
              <a:rPr kumimoji="1" lang="en-US" altLang="ko-KR" dirty="0">
                <a:solidFill>
                  <a:srgbClr val="FF0000"/>
                </a:solidFill>
                <a:latin typeface="맑은 고딕" pitchFamily="50" charset="-127"/>
                <a:ea typeface="맑은 고딕" pitchFamily="50" charset="-127"/>
                <a:cs typeface="Arial"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4">
            <a:extLst>
              <a:ext uri="{FF2B5EF4-FFF2-40B4-BE49-F238E27FC236}">
                <a16:creationId xmlns:a16="http://schemas.microsoft.com/office/drawing/2014/main" id="{1278437C-9B3A-4146-85F5-A2BE4B66F048}"/>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dirty="0">
                <a:solidFill>
                  <a:schemeClr val="tx2"/>
                </a:solidFill>
                <a:latin typeface="맑은 고딕" panose="020B0503020000020004" pitchFamily="50" charset="-127"/>
                <a:ea typeface="맑은 고딕" panose="020B0503020000020004" pitchFamily="50" charset="-127"/>
              </a:rPr>
              <a:t>Ⅱ</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인사</a:t>
            </a:r>
            <a:endParaRPr lang="en-US" altLang="ko-KR" sz="1800" dirty="0">
              <a:solidFill>
                <a:schemeClr val="tx2"/>
              </a:solidFill>
              <a:latin typeface="맑은 고딕" panose="020B0503020000020004" pitchFamily="50" charset="-127"/>
              <a:ea typeface="맑은 고딕" panose="020B0503020000020004" pitchFamily="50" charset="-127"/>
            </a:endParaRPr>
          </a:p>
        </p:txBody>
      </p:sp>
      <p:sp>
        <p:nvSpPr>
          <p:cNvPr id="51203" name="Text Box 34">
            <a:extLst>
              <a:ext uri="{FF2B5EF4-FFF2-40B4-BE49-F238E27FC236}">
                <a16:creationId xmlns:a16="http://schemas.microsoft.com/office/drawing/2014/main" id="{E4710D7D-4727-4B0F-875A-EC9252353074}"/>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Ⅱ.H</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사내 동호회 및 </a:t>
            </a:r>
            <a:r>
              <a:rPr lang="ko-KR" altLang="en-US" sz="1800" dirty="0" err="1">
                <a:solidFill>
                  <a:schemeClr val="tx2"/>
                </a:solidFill>
                <a:latin typeface="맑은 고딕" panose="020B0503020000020004" pitchFamily="50" charset="-127"/>
                <a:ea typeface="맑은 고딕" panose="020B0503020000020004" pitchFamily="50" charset="-127"/>
              </a:rPr>
              <a:t>안식월</a:t>
            </a:r>
            <a:endParaRPr lang="ko-KR" altLang="en-US" sz="1800" dirty="0">
              <a:solidFill>
                <a:schemeClr val="tx2"/>
              </a:solidFill>
              <a:latin typeface="맑은 고딕" panose="020B0503020000020004" pitchFamily="50" charset="-127"/>
              <a:ea typeface="맑은 고딕" panose="020B0503020000020004" pitchFamily="50" charset="-127"/>
            </a:endParaRPr>
          </a:p>
        </p:txBody>
      </p:sp>
      <p:sp>
        <p:nvSpPr>
          <p:cNvPr id="51204" name="Text Box 3">
            <a:extLst>
              <a:ext uri="{FF2B5EF4-FFF2-40B4-BE49-F238E27FC236}">
                <a16:creationId xmlns:a16="http://schemas.microsoft.com/office/drawing/2014/main" id="{BFF7499D-7505-4EE0-AAFA-E0652A4569B7}"/>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사내 동호회</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동호회 종류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골프</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축구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등산</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도심 엔터테인먼트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방탈출</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보드게임</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스크린야구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당구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해방클럽</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운영 방식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lang="ko-KR" altLang="en-US" b="1" i="0" dirty="0">
                <a:solidFill>
                  <a:srgbClr val="000000"/>
                </a:solidFill>
                <a:effectLst/>
                <a:latin typeface="맑은 고딕" panose="020B0503020000020004" pitchFamily="50" charset="-127"/>
                <a:ea typeface="맑은 고딕" panose="020B0503020000020004" pitchFamily="50" charset="-127"/>
              </a:rPr>
              <a:t>회장</a:t>
            </a:r>
            <a:r>
              <a:rPr lang="en-US" altLang="ko-KR" b="1" i="0" dirty="0">
                <a:solidFill>
                  <a:srgbClr val="000000"/>
                </a:solidFill>
                <a:effectLst/>
                <a:latin typeface="맑은 고딕" panose="020B0503020000020004" pitchFamily="50" charset="-127"/>
                <a:ea typeface="맑은 고딕" panose="020B0503020000020004" pitchFamily="50" charset="-127"/>
              </a:rPr>
              <a:t>/</a:t>
            </a:r>
            <a:r>
              <a:rPr lang="ko-KR" altLang="en-US" b="1" i="0" dirty="0">
                <a:solidFill>
                  <a:srgbClr val="000000"/>
                </a:solidFill>
                <a:effectLst/>
                <a:latin typeface="맑은 고딕" panose="020B0503020000020004" pitchFamily="50" charset="-127"/>
                <a:ea typeface="맑은 고딕" panose="020B0503020000020004" pitchFamily="50" charset="-127"/>
              </a:rPr>
              <a:t>부회장 </a:t>
            </a:r>
            <a:r>
              <a:rPr lang="en-US" altLang="ko-KR" b="1" i="0" dirty="0">
                <a:solidFill>
                  <a:srgbClr val="000000"/>
                </a:solidFill>
                <a:effectLst/>
                <a:latin typeface="맑은 고딕" panose="020B0503020000020004" pitchFamily="50" charset="-127"/>
                <a:ea typeface="맑은 고딕" panose="020B0503020000020004" pitchFamily="50" charset="-127"/>
              </a:rPr>
              <a:t>2</a:t>
            </a:r>
            <a:r>
              <a:rPr lang="ko-KR" altLang="en-US" b="1" i="0" dirty="0">
                <a:solidFill>
                  <a:srgbClr val="000000"/>
                </a:solidFill>
                <a:effectLst/>
                <a:latin typeface="맑은 고딕" panose="020B0503020000020004" pitchFamily="50" charset="-127"/>
                <a:ea typeface="맑은 고딕" panose="020B0503020000020004" pitchFamily="50" charset="-127"/>
              </a:rPr>
              <a:t>명을 선정하여</a:t>
            </a:r>
            <a:r>
              <a:rPr lang="en-US" altLang="ko-KR" b="1" i="0" dirty="0">
                <a:solidFill>
                  <a:srgbClr val="000000"/>
                </a:solidFill>
                <a:effectLst/>
                <a:latin typeface="맑은 고딕" panose="020B0503020000020004" pitchFamily="50" charset="-127"/>
                <a:ea typeface="맑은 고딕" panose="020B0503020000020004" pitchFamily="50" charset="-127"/>
              </a:rPr>
              <a:t>, </a:t>
            </a:r>
            <a:r>
              <a:rPr lang="ko-KR" altLang="en-US" b="1" i="0" dirty="0">
                <a:solidFill>
                  <a:srgbClr val="000000"/>
                </a:solidFill>
                <a:effectLst/>
                <a:latin typeface="맑은 고딕" panose="020B0503020000020004" pitchFamily="50" charset="-127"/>
                <a:ea typeface="맑은 고딕" panose="020B0503020000020004" pitchFamily="50" charset="-127"/>
              </a:rPr>
              <a:t>활동 계획을 전사 임직원에게 공지하여 </a:t>
            </a:r>
            <a:endParaRPr lang="en-US" altLang="ko-KR" b="1" i="0" dirty="0">
              <a:solidFill>
                <a:srgbClr val="000000"/>
              </a:solidFill>
              <a:effectLst/>
              <a:latin typeface="맑은 고딕" panose="020B0503020000020004" pitchFamily="50" charset="-127"/>
              <a:ea typeface="맑은 고딕" panose="020B0503020000020004" pitchFamily="50" charset="-127"/>
            </a:endParaRPr>
          </a:p>
          <a:p>
            <a:pPr eaLnBrk="1" latinLnBrk="1" hangingPunct="1">
              <a:spcBef>
                <a:spcPct val="50000"/>
              </a:spcBef>
            </a:pPr>
            <a:r>
              <a:rPr lang="en-US" altLang="ko-KR" dirty="0">
                <a:solidFill>
                  <a:srgbClr val="000000"/>
                </a:solidFill>
                <a:latin typeface="맑은 고딕" panose="020B0503020000020004" pitchFamily="50" charset="-127"/>
                <a:ea typeface="맑은 고딕" panose="020B0503020000020004" pitchFamily="50" charset="-127"/>
              </a:rPr>
              <a:t>                       </a:t>
            </a:r>
            <a:r>
              <a:rPr lang="ko-KR" altLang="en-US" b="1" i="0" dirty="0">
                <a:solidFill>
                  <a:srgbClr val="0055FF"/>
                </a:solidFill>
                <a:effectLst/>
                <a:latin typeface="맑은 고딕" panose="020B0503020000020004" pitchFamily="50" charset="-127"/>
                <a:ea typeface="맑은 고딕" panose="020B0503020000020004" pitchFamily="50" charset="-127"/>
              </a:rPr>
              <a:t>참여자들을 모집하는 오픈형 방식으로 운영</a:t>
            </a:r>
            <a:endParaRPr lang="en-US" altLang="ko-KR" b="1" i="0" dirty="0">
              <a:solidFill>
                <a:srgbClr val="0055FF"/>
              </a:solidFill>
              <a:effectLst/>
              <a:latin typeface="맑은 고딕" panose="020B0503020000020004" pitchFamily="50" charset="-127"/>
              <a:ea typeface="맑은 고딕" panose="020B0503020000020004" pitchFamily="50" charset="-127"/>
            </a:endParaRPr>
          </a:p>
          <a:p>
            <a:pPr eaLnBrk="1" latinLnBrk="1" hangingPunct="1">
              <a:spcBef>
                <a:spcPct val="50000"/>
              </a:spcBef>
            </a:pPr>
            <a:endParaRPr kumimoji="1" lang="en-US" altLang="ko-KR" dirty="0">
              <a:solidFill>
                <a:srgbClr val="0055FF"/>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안식월</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제도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무급</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1) </a:t>
            </a:r>
            <a:r>
              <a:rPr kumimoji="1" lang="ko-KR" altLang="en-US" dirty="0">
                <a:solidFill>
                  <a:schemeClr val="tx2"/>
                </a:solidFill>
                <a:latin typeface="맑은 고딕" pitchFamily="50" charset="-127"/>
                <a:ea typeface="맑은 고딕" pitchFamily="50" charset="-127"/>
                <a:cs typeface="Arial" charset="0"/>
              </a:rPr>
              <a:t>취지 </a:t>
            </a: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kumimoji="1" lang="ko-KR" altLang="en-US" dirty="0">
                <a:solidFill>
                  <a:schemeClr val="tx2"/>
                </a:solidFill>
                <a:latin typeface="맑은 고딕" pitchFamily="50" charset="-127"/>
                <a:ea typeface="맑은 고딕" pitchFamily="50" charset="-127"/>
                <a:cs typeface="Arial" charset="0"/>
              </a:rPr>
              <a:t>         </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개인의 에너지를 재충전하여</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err="1">
                <a:solidFill>
                  <a:schemeClr val="tx2"/>
                </a:solidFill>
                <a:latin typeface="맑은 고딕" pitchFamily="50" charset="-127"/>
                <a:ea typeface="맑은 고딕" pitchFamily="50" charset="-127"/>
                <a:cs typeface="Arial" charset="0"/>
              </a:rPr>
              <a:t>개인과</a:t>
            </a:r>
            <a:r>
              <a:rPr kumimoji="1" lang="ko-KR" altLang="en-US" dirty="0">
                <a:solidFill>
                  <a:schemeClr val="tx2"/>
                </a:solidFill>
                <a:latin typeface="맑은 고딕" pitchFamily="50" charset="-127"/>
                <a:ea typeface="맑은 고딕" pitchFamily="50" charset="-127"/>
                <a:cs typeface="Arial" charset="0"/>
              </a:rPr>
              <a:t> 회사의 발전적 지속 성장을 위함</a:t>
            </a: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2) </a:t>
            </a:r>
            <a:r>
              <a:rPr kumimoji="1" lang="ko-KR" altLang="en-US" dirty="0">
                <a:solidFill>
                  <a:schemeClr val="tx2"/>
                </a:solidFill>
                <a:latin typeface="맑은 고딕" pitchFamily="50" charset="-127"/>
                <a:ea typeface="맑은 고딕" pitchFamily="50" charset="-127"/>
                <a:cs typeface="Arial" charset="0"/>
              </a:rPr>
              <a:t>시행 내용</a:t>
            </a: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kumimoji="1" lang="en-US" altLang="ko-KR" dirty="0">
                <a:solidFill>
                  <a:schemeClr val="tx2"/>
                </a:solidFill>
                <a:latin typeface="맑은 고딕" pitchFamily="50" charset="-127"/>
                <a:ea typeface="맑은 고딕" pitchFamily="50" charset="-127"/>
                <a:cs typeface="Arial" charset="0"/>
              </a:rPr>
              <a:t>         - </a:t>
            </a:r>
            <a:r>
              <a:rPr kumimoji="1" lang="ko-KR" altLang="en-US" dirty="0">
                <a:solidFill>
                  <a:schemeClr val="tx2"/>
                </a:solidFill>
                <a:latin typeface="맑은 고딕" pitchFamily="50" charset="-127"/>
                <a:ea typeface="맑은 고딕" pitchFamily="50" charset="-127"/>
                <a:cs typeface="Arial" charset="0"/>
              </a:rPr>
              <a:t>사용 기간 </a:t>
            </a:r>
            <a:r>
              <a:rPr kumimoji="1" lang="en-US" altLang="ko-KR" dirty="0">
                <a:solidFill>
                  <a:schemeClr val="tx2"/>
                </a:solidFill>
                <a:latin typeface="맑은 고딕" pitchFamily="50" charset="-127"/>
                <a:ea typeface="맑은 고딕" pitchFamily="50" charset="-127"/>
                <a:cs typeface="Arial" charset="0"/>
              </a:rPr>
              <a:t>: 1</a:t>
            </a:r>
            <a:r>
              <a:rPr kumimoji="1" lang="ko-KR" altLang="en-US" dirty="0">
                <a:solidFill>
                  <a:schemeClr val="tx2"/>
                </a:solidFill>
                <a:latin typeface="맑은 고딕" pitchFamily="50" charset="-127"/>
                <a:ea typeface="맑은 고딕" pitchFamily="50" charset="-127"/>
                <a:cs typeface="Arial" charset="0"/>
              </a:rPr>
              <a:t>년 이상 근무자 </a:t>
            </a:r>
            <a:r>
              <a:rPr kumimoji="1" lang="en-US" altLang="ko-KR" dirty="0">
                <a:solidFill>
                  <a:schemeClr val="tx2"/>
                </a:solidFill>
                <a:latin typeface="맑은 고딕" pitchFamily="50" charset="-127"/>
                <a:ea typeface="맑은 고딕" pitchFamily="50" charset="-127"/>
                <a:cs typeface="Arial" charset="0"/>
              </a:rPr>
              <a:t>: 1</a:t>
            </a:r>
            <a:r>
              <a:rPr kumimoji="1" lang="ko-KR" altLang="en-US" dirty="0">
                <a:solidFill>
                  <a:schemeClr val="tx2"/>
                </a:solidFill>
                <a:latin typeface="맑은 고딕" pitchFamily="50" charset="-127"/>
                <a:ea typeface="맑은 고딕" pitchFamily="50" charset="-127"/>
                <a:cs typeface="Arial" charset="0"/>
              </a:rPr>
              <a:t>개월</a:t>
            </a:r>
          </a:p>
          <a:p>
            <a:pPr eaLnBrk="1" latinLnBrk="1" hangingPunct="1">
              <a:spcBef>
                <a:spcPct val="50000"/>
              </a:spcBef>
              <a:defRPr/>
            </a:pPr>
            <a:r>
              <a:rPr kumimoji="1" lang="ko-KR" altLang="en-US" dirty="0">
                <a:solidFill>
                  <a:schemeClr val="tx2"/>
                </a:solidFill>
                <a:latin typeface="맑은 고딕" pitchFamily="50" charset="-127"/>
                <a:ea typeface="맑은 고딕" pitchFamily="50" charset="-127"/>
                <a:cs typeface="Arial" charset="0"/>
              </a:rPr>
              <a:t>                           </a:t>
            </a:r>
            <a:r>
              <a:rPr kumimoji="1" lang="en-US" altLang="ko-KR" dirty="0">
                <a:solidFill>
                  <a:schemeClr val="tx2"/>
                </a:solidFill>
                <a:latin typeface="맑은 고딕" pitchFamily="50" charset="-127"/>
                <a:ea typeface="맑은 고딕" pitchFamily="50" charset="-127"/>
                <a:cs typeface="Arial" charset="0"/>
              </a:rPr>
              <a:t>2</a:t>
            </a:r>
            <a:r>
              <a:rPr kumimoji="1" lang="ko-KR" altLang="en-US" dirty="0">
                <a:solidFill>
                  <a:schemeClr val="tx2"/>
                </a:solidFill>
                <a:latin typeface="맑은 고딕" pitchFamily="50" charset="-127"/>
                <a:ea typeface="맑은 고딕" pitchFamily="50" charset="-127"/>
                <a:cs typeface="Arial" charset="0"/>
              </a:rPr>
              <a:t>년 이상 근무자 </a:t>
            </a:r>
            <a:r>
              <a:rPr kumimoji="1" lang="en-US" altLang="ko-KR" dirty="0">
                <a:solidFill>
                  <a:schemeClr val="tx2"/>
                </a:solidFill>
                <a:latin typeface="맑은 고딕" pitchFamily="50" charset="-127"/>
                <a:ea typeface="맑은 고딕" pitchFamily="50" charset="-127"/>
                <a:cs typeface="Arial" charset="0"/>
              </a:rPr>
              <a:t>: 2</a:t>
            </a:r>
            <a:r>
              <a:rPr kumimoji="1" lang="ko-KR" altLang="en-US" dirty="0">
                <a:solidFill>
                  <a:schemeClr val="tx2"/>
                </a:solidFill>
                <a:latin typeface="맑은 고딕" pitchFamily="50" charset="-127"/>
                <a:ea typeface="맑은 고딕" pitchFamily="50" charset="-127"/>
                <a:cs typeface="Arial" charset="0"/>
              </a:rPr>
              <a:t>개월</a:t>
            </a:r>
          </a:p>
          <a:p>
            <a:pPr eaLnBrk="1" latinLnBrk="1" hangingPunct="1">
              <a:spcBef>
                <a:spcPct val="50000"/>
              </a:spcBef>
              <a:defRPr/>
            </a:pPr>
            <a:r>
              <a:rPr kumimoji="1" lang="ko-KR" altLang="en-US" dirty="0">
                <a:solidFill>
                  <a:schemeClr val="tx2"/>
                </a:solidFill>
                <a:latin typeface="맑은 고딕" pitchFamily="50" charset="-127"/>
                <a:ea typeface="맑은 고딕" pitchFamily="50" charset="-127"/>
                <a:cs typeface="Arial" charset="0"/>
              </a:rPr>
              <a:t>                           </a:t>
            </a:r>
            <a:r>
              <a:rPr kumimoji="1" lang="en-US" altLang="ko-KR" dirty="0">
                <a:solidFill>
                  <a:schemeClr val="tx2"/>
                </a:solidFill>
                <a:latin typeface="맑은 고딕" pitchFamily="50" charset="-127"/>
                <a:ea typeface="맑은 고딕" pitchFamily="50" charset="-127"/>
                <a:cs typeface="Arial" charset="0"/>
              </a:rPr>
              <a:t>3</a:t>
            </a:r>
            <a:r>
              <a:rPr kumimoji="1" lang="ko-KR" altLang="en-US" dirty="0">
                <a:solidFill>
                  <a:schemeClr val="tx2"/>
                </a:solidFill>
                <a:latin typeface="맑은 고딕" pitchFamily="50" charset="-127"/>
                <a:ea typeface="맑은 고딕" pitchFamily="50" charset="-127"/>
                <a:cs typeface="Arial" charset="0"/>
              </a:rPr>
              <a:t>년 이상 근무자 </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최대 </a:t>
            </a:r>
            <a:r>
              <a:rPr kumimoji="1" lang="en-US" altLang="ko-KR" dirty="0">
                <a:solidFill>
                  <a:schemeClr val="tx2"/>
                </a:solidFill>
                <a:latin typeface="맑은 고딕" pitchFamily="50" charset="-127"/>
                <a:ea typeface="맑은 고딕" pitchFamily="50" charset="-127"/>
                <a:cs typeface="Arial" charset="0"/>
              </a:rPr>
              <a:t>3</a:t>
            </a:r>
            <a:r>
              <a:rPr kumimoji="1" lang="ko-KR" altLang="en-US" dirty="0">
                <a:solidFill>
                  <a:schemeClr val="tx2"/>
                </a:solidFill>
                <a:latin typeface="맑은 고딕" pitchFamily="50" charset="-127"/>
                <a:ea typeface="맑은 고딕" pitchFamily="50" charset="-127"/>
                <a:cs typeface="Arial" charset="0"/>
              </a:rPr>
              <a:t>개월</a:t>
            </a:r>
          </a:p>
          <a:p>
            <a:pPr eaLnBrk="1" latinLnBrk="1" hangingPunct="1">
              <a:spcBef>
                <a:spcPct val="50000"/>
              </a:spcBef>
              <a:defRPr/>
            </a:pPr>
            <a:r>
              <a:rPr kumimoji="1" lang="ko-KR" altLang="en-US" dirty="0">
                <a:solidFill>
                  <a:schemeClr val="tx2"/>
                </a:solidFill>
                <a:latin typeface="맑은 고딕" pitchFamily="50" charset="-127"/>
                <a:ea typeface="맑은 고딕" pitchFamily="50" charset="-127"/>
                <a:cs typeface="Arial" charset="0"/>
              </a:rPr>
              <a:t>         </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a:solidFill>
                  <a:schemeClr val="tx2"/>
                </a:solidFill>
                <a:latin typeface="맑은 고딕" pitchFamily="50" charset="-127"/>
                <a:ea typeface="맑은 고딕" pitchFamily="50" charset="-127"/>
                <a:cs typeface="Arial" charset="0"/>
              </a:rPr>
              <a:t>단</a:t>
            </a:r>
            <a:r>
              <a:rPr kumimoji="1" lang="en-US" altLang="ko-KR" dirty="0">
                <a:solidFill>
                  <a:schemeClr val="tx2"/>
                </a:solidFill>
                <a:latin typeface="맑은 고딕" pitchFamily="50" charset="-127"/>
                <a:ea typeface="맑은 고딕" pitchFamily="50" charset="-127"/>
                <a:cs typeface="Arial" charset="0"/>
              </a:rPr>
              <a:t>, 1</a:t>
            </a:r>
            <a:r>
              <a:rPr kumimoji="1" lang="ko-KR" altLang="en-US" dirty="0">
                <a:solidFill>
                  <a:schemeClr val="tx2"/>
                </a:solidFill>
                <a:latin typeface="맑은 고딕" pitchFamily="50" charset="-127"/>
                <a:ea typeface="맑은 고딕" pitchFamily="50" charset="-127"/>
                <a:cs typeface="Arial" charset="0"/>
              </a:rPr>
              <a:t>개월 단위 분할 사용 불가</a:t>
            </a:r>
            <a:r>
              <a:rPr kumimoji="1" lang="en-US" altLang="ko-KR" dirty="0">
                <a:solidFill>
                  <a:schemeClr val="tx2"/>
                </a:solidFill>
                <a:latin typeface="맑은 고딕" pitchFamily="50" charset="-127"/>
                <a:ea typeface="맑은 고딕" pitchFamily="50" charset="-127"/>
                <a:cs typeface="Arial" charset="0"/>
              </a:rPr>
              <a:t>, </a:t>
            </a:r>
            <a:r>
              <a:rPr kumimoji="1" lang="ko-KR" altLang="en-US" dirty="0" err="1">
                <a:solidFill>
                  <a:schemeClr val="tx2"/>
                </a:solidFill>
                <a:latin typeface="맑은 고딕" pitchFamily="50" charset="-127"/>
                <a:ea typeface="맑은 고딕" pitchFamily="50" charset="-127"/>
                <a:cs typeface="Arial" charset="0"/>
              </a:rPr>
              <a:t>차회</a:t>
            </a:r>
            <a:r>
              <a:rPr kumimoji="1" lang="ko-KR" altLang="en-US" dirty="0">
                <a:solidFill>
                  <a:schemeClr val="tx2"/>
                </a:solidFill>
                <a:latin typeface="맑은 고딕" pitchFamily="50" charset="-127"/>
                <a:ea typeface="맑은 고딕" pitchFamily="50" charset="-127"/>
                <a:cs typeface="Arial" charset="0"/>
              </a:rPr>
              <a:t> 사용은 </a:t>
            </a:r>
            <a:r>
              <a:rPr kumimoji="1" lang="en-US" altLang="ko-KR" dirty="0">
                <a:solidFill>
                  <a:schemeClr val="tx2"/>
                </a:solidFill>
                <a:latin typeface="맑은 고딕" pitchFamily="50" charset="-127"/>
                <a:ea typeface="맑은 고딕" pitchFamily="50" charset="-127"/>
                <a:cs typeface="Arial" charset="0"/>
              </a:rPr>
              <a:t>3</a:t>
            </a:r>
            <a:r>
              <a:rPr kumimoji="1" lang="ko-KR" altLang="en-US" dirty="0">
                <a:solidFill>
                  <a:schemeClr val="tx2"/>
                </a:solidFill>
                <a:latin typeface="맑은 고딕" pitchFamily="50" charset="-127"/>
                <a:ea typeface="맑은 고딕" pitchFamily="50" charset="-127"/>
                <a:cs typeface="Arial" charset="0"/>
              </a:rPr>
              <a:t>년 후부터 가능</a:t>
            </a:r>
            <a:endParaRPr kumimoji="1" lang="en-US" altLang="ko-KR" dirty="0">
              <a:solidFill>
                <a:schemeClr val="tx2"/>
              </a:solidFill>
              <a:latin typeface="맑은 고딕" pitchFamily="50" charset="-127"/>
              <a:ea typeface="맑은 고딕" pitchFamily="50" charset="-127"/>
              <a:cs typeface="Arial" charset="0"/>
            </a:endParaRPr>
          </a:p>
          <a:p>
            <a:pPr eaLnBrk="1" latinLnBrk="1" hangingPunct="1">
              <a:spcBef>
                <a:spcPct val="50000"/>
              </a:spcBef>
              <a:defRPr/>
            </a:pPr>
            <a:r>
              <a:rPr lang="ko-KR" altLang="en-US" b="1" i="0" dirty="0">
                <a:effectLst/>
                <a:latin typeface="맑은 고딕" panose="020B0503020000020004" pitchFamily="50" charset="-127"/>
                <a:ea typeface="맑은 고딕" panose="020B0503020000020004" pitchFamily="50" charset="-127"/>
              </a:rPr>
              <a:t>     * 기존 </a:t>
            </a:r>
            <a:r>
              <a:rPr lang="en-US" altLang="ko-KR" b="1" i="0" dirty="0">
                <a:effectLst/>
                <a:latin typeface="맑은 고딕" panose="020B0503020000020004" pitchFamily="50" charset="-127"/>
                <a:ea typeface="맑은 고딕" panose="020B0503020000020004" pitchFamily="50" charset="-127"/>
              </a:rPr>
              <a:t>3</a:t>
            </a:r>
            <a:r>
              <a:rPr lang="ko-KR" altLang="en-US" b="1" i="0" dirty="0">
                <a:effectLst/>
                <a:latin typeface="맑은 고딕" panose="020B0503020000020004" pitchFamily="50" charset="-127"/>
                <a:ea typeface="맑은 고딕" panose="020B0503020000020004" pitchFamily="50" charset="-127"/>
              </a:rPr>
              <a:t>년 단위 </a:t>
            </a:r>
            <a:r>
              <a:rPr lang="en-US" altLang="ko-KR" b="1" i="0" dirty="0">
                <a:effectLst/>
                <a:latin typeface="맑은 고딕" panose="020B0503020000020004" pitchFamily="50" charset="-127"/>
                <a:ea typeface="맑은 고딕" panose="020B0503020000020004" pitchFamily="50" charset="-127"/>
              </a:rPr>
              <a:t>"</a:t>
            </a:r>
            <a:r>
              <a:rPr lang="ko-KR" altLang="en-US" b="1" i="0" dirty="0">
                <a:effectLst/>
                <a:latin typeface="맑은 고딕" panose="020B0503020000020004" pitchFamily="50" charset="-127"/>
                <a:ea typeface="맑은 고딕" panose="020B0503020000020004" pitchFamily="50" charset="-127"/>
              </a:rPr>
              <a:t>멈춰서 </a:t>
            </a:r>
            <a:r>
              <a:rPr lang="ko-KR" altLang="en-US" b="1" i="0" dirty="0" err="1">
                <a:effectLst/>
                <a:latin typeface="맑은 고딕" panose="020B0503020000020004" pitchFamily="50" charset="-127"/>
                <a:ea typeface="맑은 고딕" panose="020B0503020000020004" pitchFamily="50" charset="-127"/>
              </a:rPr>
              <a:t>다시보기</a:t>
            </a:r>
            <a:r>
              <a:rPr lang="en-US" altLang="ko-KR" b="1" i="0" dirty="0">
                <a:effectLst/>
                <a:latin typeface="맑은 고딕" panose="020B0503020000020004" pitchFamily="50" charset="-127"/>
                <a:ea typeface="맑은 고딕" panose="020B0503020000020004" pitchFamily="50" charset="-127"/>
              </a:rPr>
              <a:t>(</a:t>
            </a:r>
            <a:r>
              <a:rPr lang="ko-KR" altLang="en-US" b="1" i="0" dirty="0">
                <a:effectLst/>
                <a:latin typeface="맑은 고딕" panose="020B0503020000020004" pitchFamily="50" charset="-127"/>
                <a:ea typeface="맑은 고딕" panose="020B0503020000020004" pitchFamily="50" charset="-127"/>
              </a:rPr>
              <a:t>유급</a:t>
            </a:r>
            <a:r>
              <a:rPr lang="en-US" altLang="ko-KR" b="1" i="0" dirty="0">
                <a:effectLst/>
                <a:latin typeface="맑은 고딕" panose="020B0503020000020004" pitchFamily="50" charset="-127"/>
                <a:ea typeface="맑은 고딕" panose="020B0503020000020004" pitchFamily="50" charset="-127"/>
              </a:rPr>
              <a:t>)" </a:t>
            </a:r>
            <a:r>
              <a:rPr lang="ko-KR" altLang="en-US" b="1" i="0" dirty="0">
                <a:effectLst/>
                <a:latin typeface="맑은 고딕" panose="020B0503020000020004" pitchFamily="50" charset="-127"/>
                <a:ea typeface="맑은 고딕" panose="020B0503020000020004" pitchFamily="50" charset="-127"/>
              </a:rPr>
              <a:t>제도와는 별개 운영</a:t>
            </a:r>
            <a:endParaRPr lang="en-US" altLang="ko-KR" b="1" i="0" dirty="0">
              <a:effectLst/>
              <a:latin typeface="맑은 고딕" panose="020B0503020000020004" pitchFamily="50" charset="-127"/>
              <a:ea typeface="맑은 고딕" panose="020B0503020000020004" pitchFamily="50" charset="-127"/>
            </a:endParaRPr>
          </a:p>
          <a:p>
            <a:pPr eaLnBrk="1" latinLnBrk="1" hangingPunct="1">
              <a:spcBef>
                <a:spcPct val="50000"/>
              </a:spcBef>
              <a:defRPr/>
            </a:pPr>
            <a:r>
              <a:rPr lang="en-US" altLang="ko-KR" dirty="0">
                <a:latin typeface="맑은 고딕" panose="020B0503020000020004" pitchFamily="50" charset="-127"/>
                <a:ea typeface="맑은 고딕" panose="020B0503020000020004" pitchFamily="50" charset="-127"/>
              </a:rPr>
              <a:t>     - </a:t>
            </a:r>
            <a:r>
              <a:rPr lang="ko-KR" altLang="en-US" dirty="0">
                <a:latin typeface="맑은 고딕" panose="020B0503020000020004" pitchFamily="50" charset="-127"/>
                <a:ea typeface="맑은 고딕" panose="020B0503020000020004" pitchFamily="50" charset="-127"/>
              </a:rPr>
              <a:t>퇴직연금도 무급</a:t>
            </a:r>
            <a:endParaRPr lang="en-US" altLang="ko-KR" b="1" i="0" dirty="0">
              <a:effectLst/>
              <a:latin typeface="맑은 고딕" panose="020B0503020000020004" pitchFamily="50" charset="-127"/>
              <a:ea typeface="맑은 고딕" panose="020B0503020000020004" pitchFamily="50" charset="-127"/>
            </a:endParaRPr>
          </a:p>
          <a:p>
            <a:pPr eaLnBrk="1" latinLnBrk="1" hangingPunct="1">
              <a:spcBef>
                <a:spcPct val="50000"/>
              </a:spcBef>
              <a:defRPr/>
            </a:pPr>
            <a:r>
              <a:rPr lang="en-US" altLang="ko-KR" dirty="0">
                <a:latin typeface="맑은 고딕" panose="020B0503020000020004" pitchFamily="50" charset="-127"/>
                <a:ea typeface="맑은 고딕" panose="020B0503020000020004" pitchFamily="50" charset="-127"/>
              </a:rPr>
              <a:t>      </a:t>
            </a:r>
            <a:endParaRPr lang="en-US" altLang="ko-KR" b="1" i="0" dirty="0">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560641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4">
            <a:extLst>
              <a:ext uri="{FF2B5EF4-FFF2-40B4-BE49-F238E27FC236}">
                <a16:creationId xmlns:a16="http://schemas.microsoft.com/office/drawing/2014/main" id="{BDF2585F-3F5F-483A-83CE-6EDFA38F51E9}"/>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25603" name="Text Box 34">
            <a:extLst>
              <a:ext uri="{FF2B5EF4-FFF2-40B4-BE49-F238E27FC236}">
                <a16:creationId xmlns:a16="http://schemas.microsoft.com/office/drawing/2014/main" id="{59F82ACE-BFF9-48AB-A7D8-D766995A8A9E}"/>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Ⅱ.I</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자녀 학자금 지원 </a:t>
            </a:r>
            <a:r>
              <a:rPr lang="en-US" altLang="ko-KR" sz="1800" dirty="0">
                <a:solidFill>
                  <a:schemeClr val="tx2"/>
                </a:solidFill>
                <a:latin typeface="맑은 고딕" panose="020B0503020000020004" pitchFamily="50" charset="-127"/>
                <a:ea typeface="맑은 고딕" panose="020B0503020000020004" pitchFamily="50" charset="-127"/>
              </a:rPr>
              <a:t>(</a:t>
            </a:r>
            <a:r>
              <a:rPr lang="ko-KR" altLang="en-US" sz="1800" dirty="0">
                <a:solidFill>
                  <a:schemeClr val="tx2"/>
                </a:solidFill>
                <a:latin typeface="맑은 고딕" panose="020B0503020000020004" pitchFamily="50" charset="-127"/>
                <a:ea typeface="맑은 고딕" panose="020B0503020000020004" pitchFamily="50" charset="-127"/>
              </a:rPr>
              <a:t>향후 시행 예정</a:t>
            </a:r>
            <a:r>
              <a:rPr lang="en-US" altLang="ko-KR" sz="1800" dirty="0">
                <a:solidFill>
                  <a:schemeClr val="tx2"/>
                </a:solidFill>
                <a:latin typeface="맑은 고딕" panose="020B0503020000020004" pitchFamily="50" charset="-127"/>
                <a:ea typeface="맑은 고딕" panose="020B0503020000020004" pitchFamily="50" charset="-127"/>
              </a:rPr>
              <a:t>) (1/3)</a:t>
            </a:r>
          </a:p>
        </p:txBody>
      </p:sp>
      <p:sp>
        <p:nvSpPr>
          <p:cNvPr id="25604" name="Text Box 3">
            <a:extLst>
              <a:ext uri="{FF2B5EF4-FFF2-40B4-BE49-F238E27FC236}">
                <a16:creationId xmlns:a16="http://schemas.microsoft.com/office/drawing/2014/main" id="{E28AAB00-E559-4954-9BE1-AE97C43F135B}"/>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적용취지</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임직원 자녀의 학비 중 일부 또는 전부를 회사가 학자금으로 지원해줌으로써 경제적으로  </a:t>
            </a:r>
          </a:p>
          <a:p>
            <a:pPr eaLnBrk="1" latinLnBrk="1" hangingPunct="1">
              <a:spcBef>
                <a:spcPct val="50000"/>
              </a:spcBef>
            </a:pP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임직원가정의 교육비 부담을 줄이고 회사가 사원가족 장래까지도 책임진다는 것을 보여주어 </a:t>
            </a:r>
          </a:p>
          <a:p>
            <a:pPr eaLnBrk="1" latinLnBrk="1" hangingPunct="1">
              <a:spcBef>
                <a:spcPct val="50000"/>
              </a:spcBef>
            </a:pP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임직원이 회사에 대한 애착심을 갖고 더욱 의욕적으로 근무할 수 있도록 하기 위함</a:t>
            </a:r>
            <a:endPar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지원대상</a:t>
            </a:r>
          </a:p>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자녀학자금</a:t>
            </a:r>
          </a:p>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중ㆍ고등학교 </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교육부 장관의 인가를 받은 중ㆍ고교에 입학 또는 재학 중인 학생</a:t>
            </a:r>
          </a:p>
          <a:p>
            <a:pPr eaLnBrk="1" latinLnBrk="1" hangingPunct="1">
              <a:spcBef>
                <a:spcPct val="50000"/>
              </a:spcBef>
            </a:pP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전문대ㆍ</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4</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년</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~6</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년제 대학교 </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교육부 장관의 인가를 받은 전문대ㆍ</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4</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년</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~6</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년제 대학교에 </a:t>
            </a:r>
          </a:p>
          <a:p>
            <a:pPr eaLnBrk="1" latinLnBrk="1" hangingPunct="1">
              <a:spcBef>
                <a:spcPct val="50000"/>
              </a:spcBef>
            </a:pP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입학 또는 재학 중인 학생</a:t>
            </a:r>
          </a:p>
          <a:p>
            <a:pPr eaLnBrk="1" latinLnBrk="1" hangingPunct="1">
              <a:spcBef>
                <a:spcPct val="50000"/>
              </a:spcBef>
            </a:pPr>
            <a:endPar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장애자녀 학자금</a:t>
            </a:r>
          </a:p>
          <a:p>
            <a:pPr eaLnBrk="1" latinLnBrk="1" hangingPunct="1">
              <a:spcBef>
                <a:spcPct val="50000"/>
              </a:spcBef>
            </a:pP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재활</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보육</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시설 </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장애자녀로 재활 또는 장애시설에 보육 중인 자녀</a:t>
            </a:r>
          </a:p>
          <a:p>
            <a:pPr eaLnBrk="1" latinLnBrk="1" hangingPunct="1">
              <a:spcBef>
                <a:spcPct val="50000"/>
              </a:spcBef>
            </a:pP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단</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장애인등록</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복지카드</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또는 병원진단서를 제출하여야 함</a:t>
            </a:r>
            <a:endPar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장애인 특수학교 </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임직원의 자녀로 장애인 특수 학교</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초ㆍ중ㆍ고</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에 입학 또는 재학 중인 학생</a:t>
            </a:r>
            <a:endPar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281076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4">
            <a:extLst>
              <a:ext uri="{FF2B5EF4-FFF2-40B4-BE49-F238E27FC236}">
                <a16:creationId xmlns:a16="http://schemas.microsoft.com/office/drawing/2014/main" id="{1F164E4C-D037-4D85-8324-E4420532DA1C}"/>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26627" name="Text Box 34">
            <a:extLst>
              <a:ext uri="{FF2B5EF4-FFF2-40B4-BE49-F238E27FC236}">
                <a16:creationId xmlns:a16="http://schemas.microsoft.com/office/drawing/2014/main" id="{C2D83E13-5758-4BE9-8090-128AAC43B525}"/>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Ⅱ.I</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자녀 학자금 지원 </a:t>
            </a:r>
            <a:r>
              <a:rPr lang="en-US" altLang="ko-KR" sz="1800" dirty="0">
                <a:solidFill>
                  <a:schemeClr val="tx2"/>
                </a:solidFill>
                <a:latin typeface="맑은 고딕" panose="020B0503020000020004" pitchFamily="50" charset="-127"/>
                <a:ea typeface="맑은 고딕" panose="020B0503020000020004" pitchFamily="50" charset="-127"/>
              </a:rPr>
              <a:t>(</a:t>
            </a:r>
            <a:r>
              <a:rPr lang="ko-KR" altLang="en-US" sz="1800" dirty="0">
                <a:solidFill>
                  <a:schemeClr val="tx2"/>
                </a:solidFill>
                <a:latin typeface="맑은 고딕" panose="020B0503020000020004" pitchFamily="50" charset="-127"/>
                <a:ea typeface="맑은 고딕" panose="020B0503020000020004" pitchFamily="50" charset="-127"/>
              </a:rPr>
              <a:t>향후 시행 예정</a:t>
            </a:r>
            <a:r>
              <a:rPr lang="en-US" altLang="ko-KR" sz="1800" dirty="0">
                <a:solidFill>
                  <a:schemeClr val="tx2"/>
                </a:solidFill>
                <a:latin typeface="맑은 고딕" panose="020B0503020000020004" pitchFamily="50" charset="-127"/>
                <a:ea typeface="맑은 고딕" panose="020B0503020000020004" pitchFamily="50" charset="-127"/>
              </a:rPr>
              <a:t>) (2/3)</a:t>
            </a:r>
          </a:p>
        </p:txBody>
      </p:sp>
      <p:sp>
        <p:nvSpPr>
          <p:cNvPr id="26628" name="Text Box 3">
            <a:extLst>
              <a:ext uri="{FF2B5EF4-FFF2-40B4-BE49-F238E27FC236}">
                <a16:creationId xmlns:a16="http://schemas.microsoft.com/office/drawing/2014/main" id="{FE56C47C-2BE5-4CAA-8033-901F1AF51B98}"/>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지원기준</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kumimoji="1" lang="ko-KR"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자녀학자금</a:t>
            </a: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자녀의 경우 지원대상자수에 제한을 두지 않으나</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정규과정 및 기간에 한하여 지원</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개인적인 사유로 학기 또는 비용이 추가발생 시 지원하지 않음</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지원대상자는 타 기관의 장학금을 수혜 받고 있지 않아야 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국내 교육기관은 교육부장관 인가시설을 원칙으로 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외국인학교 또는 해외유학의 경우는 국내 일반학교 학자금 지원기준에 준하여 지원</a:t>
            </a: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장애자녀 학자금</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취학여부에 관계없이 장애인등록</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복지카드</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또는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차 의료기관 전문의 진단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진단서 내용 중 장애진단</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여부확인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자녀로 사업자등록이 되어 있는 기관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업종이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장애ㆍ재활</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교육명시</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을 원칙으로 하되 </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비인가 시설의 경우 개인사유서 또는 확인서를 첨부할 경우 경영지원실 에서 검토하여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지원토록</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의료기관 진단의 경우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6</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개월간 지원</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3810762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4">
            <a:extLst>
              <a:ext uri="{FF2B5EF4-FFF2-40B4-BE49-F238E27FC236}">
                <a16:creationId xmlns:a16="http://schemas.microsoft.com/office/drawing/2014/main" id="{5CC7707C-0A9F-41D6-8866-454CF84E13BC}"/>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Ⅱ</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인사</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27651" name="Text Box 34">
            <a:extLst>
              <a:ext uri="{FF2B5EF4-FFF2-40B4-BE49-F238E27FC236}">
                <a16:creationId xmlns:a16="http://schemas.microsoft.com/office/drawing/2014/main" id="{59177FC7-0A0C-4517-82AC-86FC89F0C24F}"/>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Ⅱ.I</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자녀 학자금 지원 </a:t>
            </a:r>
            <a:r>
              <a:rPr lang="en-US" altLang="ko-KR" sz="1800" dirty="0">
                <a:solidFill>
                  <a:schemeClr val="tx2"/>
                </a:solidFill>
                <a:latin typeface="맑은 고딕" panose="020B0503020000020004" pitchFamily="50" charset="-127"/>
                <a:ea typeface="맑은 고딕" panose="020B0503020000020004" pitchFamily="50" charset="-127"/>
              </a:rPr>
              <a:t>(</a:t>
            </a:r>
            <a:r>
              <a:rPr lang="ko-KR" altLang="en-US" sz="1800" dirty="0">
                <a:solidFill>
                  <a:schemeClr val="tx2"/>
                </a:solidFill>
                <a:latin typeface="맑은 고딕" panose="020B0503020000020004" pitchFamily="50" charset="-127"/>
                <a:ea typeface="맑은 고딕" panose="020B0503020000020004" pitchFamily="50" charset="-127"/>
              </a:rPr>
              <a:t>향후 시행 예정</a:t>
            </a:r>
            <a:r>
              <a:rPr lang="en-US" altLang="ko-KR" sz="1800" dirty="0">
                <a:solidFill>
                  <a:schemeClr val="tx2"/>
                </a:solidFill>
                <a:latin typeface="맑은 고딕" panose="020B0503020000020004" pitchFamily="50" charset="-127"/>
                <a:ea typeface="맑은 고딕" panose="020B0503020000020004" pitchFamily="50" charset="-127"/>
              </a:rPr>
              <a:t>) (3/3)</a:t>
            </a:r>
          </a:p>
        </p:txBody>
      </p:sp>
      <p:sp>
        <p:nvSpPr>
          <p:cNvPr id="27652" name="Text Box 3">
            <a:extLst>
              <a:ext uri="{FF2B5EF4-FFF2-40B4-BE49-F238E27FC236}">
                <a16:creationId xmlns:a16="http://schemas.microsoft.com/office/drawing/2014/main" id="{6A97E0AC-BA77-48E5-B161-810A84CD24F5}"/>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지원금액</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kumimoji="1" lang="ko-KR"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자녀학자금</a:t>
            </a: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 상기 항목외의 비용은 지원하지 않음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교재비등</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endParaRPr kumimoji="1" lang="ko-KR" altLang="en-US" sz="60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ko-KR" altLang="en-US">
                <a:solidFill>
                  <a:srgbClr val="000000"/>
                </a:solidFill>
                <a:latin typeface="맑은 고딕" panose="020B0503020000020004" pitchFamily="50" charset="-127"/>
                <a:ea typeface="맑은 고딕" panose="020B0503020000020004" pitchFamily="50" charset="-127"/>
                <a:cs typeface="Arial" panose="020B0604020202020204" pitchFamily="34" charset="0"/>
              </a:rPr>
              <a:t>	</a:t>
            </a:r>
            <a:r>
              <a:rPr lang="en-US" altLang="ko-KR">
                <a:solidFill>
                  <a:srgbClr val="000000"/>
                </a:solidFill>
                <a:latin typeface="맑은 고딕" panose="020B0503020000020004" pitchFamily="50" charset="-127"/>
                <a:ea typeface="맑은 고딕" panose="020B0503020000020004" pitchFamily="50" charset="-127"/>
                <a:cs typeface="Arial" panose="020B0604020202020204" pitchFamily="34" charset="0"/>
              </a:rPr>
              <a:t>2) </a:t>
            </a:r>
            <a:r>
              <a:rPr lang="ko-KR" altLang="en-US">
                <a:solidFill>
                  <a:srgbClr val="000000"/>
                </a:solidFill>
                <a:latin typeface="맑은 고딕" panose="020B0503020000020004" pitchFamily="50" charset="-127"/>
                <a:ea typeface="맑은 고딕" panose="020B0503020000020004" pitchFamily="50" charset="-127"/>
                <a:cs typeface="Arial" panose="020B0604020202020204" pitchFamily="34" charset="0"/>
              </a:rPr>
              <a:t>장애자녀학자금</a:t>
            </a: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재활</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보육</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시설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1</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인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기관에 한하여 월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100</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만원 內 실비 지원</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장애인특수학교</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재활</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보육</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시설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일반</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통합</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학교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or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장애인특수학교</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취학자녀가 재활</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보육</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시설과 병행하는 경우 각각의 기준하에 지원하되</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년한도는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1200</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만원으로 함</a:t>
            </a: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graphicFrame>
        <p:nvGraphicFramePr>
          <p:cNvPr id="72731" name="Group 27">
            <a:extLst>
              <a:ext uri="{FF2B5EF4-FFF2-40B4-BE49-F238E27FC236}">
                <a16:creationId xmlns:a16="http://schemas.microsoft.com/office/drawing/2014/main" id="{54890DD9-C758-44ED-9926-A23313437CB7}"/>
              </a:ext>
            </a:extLst>
          </p:cNvPr>
          <p:cNvGraphicFramePr>
            <a:graphicFrameLocks noGrp="1"/>
          </p:cNvGraphicFramePr>
          <p:nvPr/>
        </p:nvGraphicFramePr>
        <p:xfrm>
          <a:off x="849313" y="1412875"/>
          <a:ext cx="8640762" cy="1800225"/>
        </p:xfrm>
        <a:graphic>
          <a:graphicData uri="http://schemas.openxmlformats.org/drawingml/2006/table">
            <a:tbl>
              <a:tblPr/>
              <a:tblGrid>
                <a:gridCol w="1958975">
                  <a:extLst>
                    <a:ext uri="{9D8B030D-6E8A-4147-A177-3AD203B41FA5}">
                      <a16:colId xmlns:a16="http://schemas.microsoft.com/office/drawing/2014/main" val="20000"/>
                    </a:ext>
                  </a:extLst>
                </a:gridCol>
                <a:gridCol w="3049587">
                  <a:extLst>
                    <a:ext uri="{9D8B030D-6E8A-4147-A177-3AD203B41FA5}">
                      <a16:colId xmlns:a16="http://schemas.microsoft.com/office/drawing/2014/main" val="20001"/>
                    </a:ext>
                  </a:extLst>
                </a:gridCol>
                <a:gridCol w="3632200">
                  <a:extLst>
                    <a:ext uri="{9D8B030D-6E8A-4147-A177-3AD203B41FA5}">
                      <a16:colId xmlns:a16="http://schemas.microsoft.com/office/drawing/2014/main" val="20002"/>
                    </a:ext>
                  </a:extLst>
                </a:gridCol>
              </a:tblGrid>
              <a:tr h="325231">
                <a:tc>
                  <a:txBody>
                    <a:bodyPr/>
                    <a:lstStyle/>
                    <a:p>
                      <a:pPr marL="0" marR="0" lvl="0" indent="0" algn="ctr" defTabSz="914400" rtl="0" eaLnBrk="1" fontAlgn="base" latinLnBrk="0" hangingPunct="1">
                        <a:lnSpc>
                          <a:spcPts val="18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지급대상</a:t>
                      </a:r>
                    </a:p>
                  </a:txBody>
                  <a:tcPr marL="72000" marR="72000" marT="36002" marB="36002"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ts val="18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지원항목 및 금액</a:t>
                      </a:r>
                    </a:p>
                  </a:txBody>
                  <a:tcPr marL="72000" marR="72000" marT="36002" marB="36002"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ts val="18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비고</a:t>
                      </a:r>
                    </a:p>
                  </a:txBody>
                  <a:tcPr marL="72000" marR="72000" marT="36002" marB="36002"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37497">
                <a:tc>
                  <a:txBody>
                    <a:bodyPr/>
                    <a:lstStyle/>
                    <a:p>
                      <a:pPr marL="0" marR="0" lvl="0" indent="0" algn="ctr" defTabSz="914400" rtl="0" eaLnBrk="1" fontAlgn="base" latinLnBrk="0" hangingPunct="1">
                        <a:lnSpc>
                          <a:spcPts val="16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중ㆍ고등학생</a:t>
                      </a:r>
                    </a:p>
                  </a:txBody>
                  <a:tcPr marL="72000" marR="72000" marT="36002" marB="36002"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  실비</a:t>
                      </a:r>
                    </a:p>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  [</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입학금 </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수업료</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등록금</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 </a:t>
                      </a:r>
                      <a:endParaRPr kumimoji="0" lang="ko-KR" altLang="en-US" sz="1400" b="1" i="0" u="none" strike="noStrike" cap="none" normalizeH="0" baseline="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  </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학교운영비</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육성</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기성회비</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endParaRPr kumimoji="0" lang="ko-KR" altLang="en-US" sz="1400" b="1" i="0" u="none" strike="noStrike" cap="none" normalizeH="0" baseline="0">
                        <a:ln>
                          <a:noFill/>
                        </a:ln>
                        <a:solidFill>
                          <a:schemeClr val="tx1"/>
                        </a:solidFill>
                        <a:effectLst/>
                        <a:latin typeface="맑은 고딕" pitchFamily="50" charset="-127"/>
                        <a:ea typeface="맑은 고딕" pitchFamily="50" charset="-127"/>
                      </a:endParaRPr>
                    </a:p>
                  </a:txBody>
                  <a:tcPr marL="72000" marR="72000" marT="36002" marB="36002"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중ㆍ고생 年</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300</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만원 限</a:t>
                      </a:r>
                    </a:p>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 단</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 </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年한도에서 입학금은 제외</a:t>
                      </a:r>
                    </a:p>
                  </a:txBody>
                  <a:tcPr marL="72000" marR="72000" marT="36002" marB="36002"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7497">
                <a:tc>
                  <a:txBody>
                    <a:bodyPr/>
                    <a:lstStyle/>
                    <a:p>
                      <a:pPr marL="0" marR="0" lvl="0" indent="0" algn="ctr" defTabSz="914400" rtl="0" eaLnBrk="1" fontAlgn="base" latinLnBrk="0" hangingPunct="1">
                        <a:lnSpc>
                          <a:spcPts val="16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전문대</a:t>
                      </a:r>
                    </a:p>
                    <a:p>
                      <a:pPr marL="0" marR="0" lvl="0" indent="0" algn="ctr" defTabSz="914400" rtl="0" eaLnBrk="1" fontAlgn="base" latinLnBrk="0" hangingPunct="1">
                        <a:lnSpc>
                          <a:spcPts val="1600"/>
                        </a:lnSpc>
                        <a:spcBef>
                          <a:spcPct val="0"/>
                        </a:spcBef>
                        <a:spcAft>
                          <a:spcPct val="0"/>
                        </a:spcAft>
                        <a:buClrTx/>
                        <a:buSzTx/>
                        <a:buFont typeface="Wingdings" pitchFamily="2" charset="2"/>
                        <a:buNone/>
                        <a:tabLst/>
                      </a:pP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4</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년 </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 6</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년제 대학생</a:t>
                      </a:r>
                    </a:p>
                  </a:txBody>
                  <a:tcPr marL="72000" marR="72000" marT="36002" marB="36002"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  실비</a:t>
                      </a:r>
                    </a:p>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입학금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수업료</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등록금</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학교운영비</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육성</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기성회비</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L="72000" marR="72000" marT="36002" marB="36002"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dirty="0" err="1">
                          <a:ln>
                            <a:noFill/>
                          </a:ln>
                          <a:solidFill>
                            <a:schemeClr val="tx1"/>
                          </a:solidFill>
                          <a:effectLst/>
                          <a:latin typeface="맑은 고딕" pitchFamily="50" charset="-127"/>
                          <a:ea typeface="맑은 고딕" pitchFamily="50" charset="-127"/>
                        </a:rPr>
                        <a:t>전문대ㆍ</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4~6</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년제 대학생 年 </a:t>
                      </a:r>
                      <a:r>
                        <a:rPr kumimoji="0" lang="ko-KR" altLang="en-US" sz="1400" b="1" i="0" u="none" strike="noStrike" cap="none" normalizeH="0" baseline="0" dirty="0" err="1">
                          <a:ln>
                            <a:noFill/>
                          </a:ln>
                          <a:solidFill>
                            <a:schemeClr val="tx1"/>
                          </a:solidFill>
                          <a:effectLst/>
                          <a:latin typeface="맑은 고딕" pitchFamily="50" charset="-127"/>
                          <a:ea typeface="맑은 고딕" pitchFamily="50" charset="-127"/>
                        </a:rPr>
                        <a:t>한도없음</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 단</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해외유학은 年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1</a:t>
                      </a:r>
                      <a:r>
                        <a:rPr kumimoji="0" lang="ko-KR" altLang="en-US" sz="1400" b="1" i="0" u="none" strike="noStrike" cap="none" normalizeH="0" baseline="0" dirty="0" err="1">
                          <a:ln>
                            <a:noFill/>
                          </a:ln>
                          <a:solidFill>
                            <a:schemeClr val="tx1"/>
                          </a:solidFill>
                          <a:effectLst/>
                          <a:latin typeface="맑은 고딕" pitchFamily="50" charset="-127"/>
                          <a:ea typeface="맑은 고딕" pitchFamily="50" charset="-127"/>
                        </a:rPr>
                        <a:t>천만원</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 限</a:t>
                      </a:r>
                    </a:p>
                  </a:txBody>
                  <a:tcPr marL="72000" marR="72000" marT="36002" marB="36002"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2746" name="Group 42">
            <a:extLst>
              <a:ext uri="{FF2B5EF4-FFF2-40B4-BE49-F238E27FC236}">
                <a16:creationId xmlns:a16="http://schemas.microsoft.com/office/drawing/2014/main" id="{585F6E99-63DE-4022-A615-FF4AEAD2D8B9}"/>
              </a:ext>
            </a:extLst>
          </p:cNvPr>
          <p:cNvGraphicFramePr>
            <a:graphicFrameLocks noGrp="1"/>
          </p:cNvGraphicFramePr>
          <p:nvPr/>
        </p:nvGraphicFramePr>
        <p:xfrm>
          <a:off x="1281113" y="4784725"/>
          <a:ext cx="8208962" cy="804863"/>
        </p:xfrm>
        <a:graphic>
          <a:graphicData uri="http://schemas.openxmlformats.org/drawingml/2006/table">
            <a:tbl>
              <a:tblPr/>
              <a:tblGrid>
                <a:gridCol w="1905000">
                  <a:extLst>
                    <a:ext uri="{9D8B030D-6E8A-4147-A177-3AD203B41FA5}">
                      <a16:colId xmlns:a16="http://schemas.microsoft.com/office/drawing/2014/main" val="20000"/>
                    </a:ext>
                  </a:extLst>
                </a:gridCol>
                <a:gridCol w="2859087">
                  <a:extLst>
                    <a:ext uri="{9D8B030D-6E8A-4147-A177-3AD203B41FA5}">
                      <a16:colId xmlns:a16="http://schemas.microsoft.com/office/drawing/2014/main" val="20001"/>
                    </a:ext>
                  </a:extLst>
                </a:gridCol>
                <a:gridCol w="3444875">
                  <a:extLst>
                    <a:ext uri="{9D8B030D-6E8A-4147-A177-3AD203B41FA5}">
                      <a16:colId xmlns:a16="http://schemas.microsoft.com/office/drawing/2014/main" val="20002"/>
                    </a:ext>
                  </a:extLst>
                </a:gridCol>
              </a:tblGrid>
              <a:tr h="322263">
                <a:tc>
                  <a:txBody>
                    <a:bodyPr/>
                    <a:lstStyle/>
                    <a:p>
                      <a:pPr marL="0" marR="0" lvl="0" indent="0" algn="ctr" defTabSz="914400" rtl="0" eaLnBrk="1" fontAlgn="base" latinLnBrk="0" hangingPunct="1">
                        <a:lnSpc>
                          <a:spcPts val="18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지급대상</a:t>
                      </a:r>
                    </a:p>
                  </a:txBody>
                  <a:tcPr marL="0" marR="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ts val="18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지원항목 및 금액</a:t>
                      </a:r>
                    </a:p>
                  </a:txBody>
                  <a:tcPr marL="0" marR="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ts val="18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비고</a:t>
                      </a:r>
                    </a:p>
                  </a:txBody>
                  <a:tcPr marL="0" marR="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82599">
                <a:tc>
                  <a:txBody>
                    <a:bodyPr/>
                    <a:lstStyle/>
                    <a:p>
                      <a:pPr marL="0" marR="0" lvl="0" indent="0" algn="ctr" defTabSz="914400" rtl="0" eaLnBrk="1" fontAlgn="base" latinLnBrk="0" hangingPunct="1">
                        <a:lnSpc>
                          <a:spcPts val="16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초</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 </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중</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 </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고등학생</a:t>
                      </a:r>
                    </a:p>
                  </a:txBody>
                  <a:tcPr marL="0" marR="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실비 </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입학금 </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수업료</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등록금</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 </a:t>
                      </a:r>
                    </a:p>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학교운영비</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육성</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a:ln>
                            <a:noFill/>
                          </a:ln>
                          <a:solidFill>
                            <a:schemeClr val="tx1"/>
                          </a:solidFill>
                          <a:effectLst/>
                          <a:latin typeface="맑은 고딕" pitchFamily="50" charset="-127"/>
                          <a:ea typeface="맑은 고딕" pitchFamily="50" charset="-127"/>
                        </a:rPr>
                        <a:t>기성회비</a:t>
                      </a:r>
                      <a:r>
                        <a:rPr kumimoji="0" lang="en-US" altLang="ko-KR" sz="1400" b="1" i="0" u="none" strike="noStrike" cap="none" normalizeH="0" baseline="0">
                          <a:ln>
                            <a:noFill/>
                          </a:ln>
                          <a:solidFill>
                            <a:schemeClr val="tx1"/>
                          </a:solidFill>
                          <a:effectLst/>
                          <a:latin typeface="맑은 고딕" pitchFamily="50" charset="-127"/>
                          <a:ea typeface="맑은 고딕" pitchFamily="50" charset="-127"/>
                        </a:rPr>
                        <a:t>)]</a:t>
                      </a:r>
                      <a:endParaRPr kumimoji="0" lang="ko-KR" altLang="en-US" sz="1400" b="1" i="0" u="none" strike="noStrike" cap="none" normalizeH="0" baseline="0">
                        <a:ln>
                          <a:noFill/>
                        </a:ln>
                        <a:solidFill>
                          <a:schemeClr val="tx1"/>
                        </a:solidFill>
                        <a:effectLst/>
                        <a:latin typeface="맑은 고딕" pitchFamily="50" charset="-127"/>
                        <a:ea typeface="맑은 고딕" pitchFamily="50" charset="-127"/>
                      </a:endParaRPr>
                    </a:p>
                  </a:txBody>
                  <a:tcPr marL="0" marR="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年</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300</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만원 限</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1" fontAlgn="base" latinLnBrk="0" hangingPunct="1">
                        <a:lnSpc>
                          <a:spcPts val="1600"/>
                        </a:lnSpc>
                        <a:spcBef>
                          <a:spcPct val="0"/>
                        </a:spcBef>
                        <a:spcAft>
                          <a:spcPct val="0"/>
                        </a:spcAft>
                        <a:buClrTx/>
                        <a:buSzTx/>
                        <a:buFont typeface="Wingdings" pitchFamily="2" charset="2"/>
                        <a:buNone/>
                        <a:tabLst/>
                      </a:pP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 </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단</a:t>
                      </a:r>
                      <a:r>
                        <a:rPr kumimoji="0"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0" lang="ko-KR" altLang="en-US" sz="1400" b="1" i="0" u="none" strike="noStrike" cap="none" normalizeH="0" baseline="0" dirty="0" err="1">
                          <a:ln>
                            <a:noFill/>
                          </a:ln>
                          <a:solidFill>
                            <a:schemeClr val="tx1"/>
                          </a:solidFill>
                          <a:effectLst/>
                          <a:latin typeface="맑은 고딕" pitchFamily="50" charset="-127"/>
                          <a:ea typeface="맑은 고딕" pitchFamily="50" charset="-127"/>
                        </a:rPr>
                        <a:t>年한도에서</a:t>
                      </a:r>
                      <a:r>
                        <a:rPr kumimoji="0" lang="ko-KR" altLang="en-US" sz="1400" b="1" i="0" u="none" strike="noStrike" cap="none" normalizeH="0" baseline="0" dirty="0">
                          <a:ln>
                            <a:noFill/>
                          </a:ln>
                          <a:solidFill>
                            <a:schemeClr val="tx1"/>
                          </a:solidFill>
                          <a:effectLst/>
                          <a:latin typeface="맑은 고딕" pitchFamily="50" charset="-127"/>
                          <a:ea typeface="맑은 고딕" pitchFamily="50" charset="-127"/>
                        </a:rPr>
                        <a:t> 입학금은 제외</a:t>
                      </a:r>
                    </a:p>
                  </a:txBody>
                  <a:tcPr marL="0" marR="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9818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a:extLst>
              <a:ext uri="{FF2B5EF4-FFF2-40B4-BE49-F238E27FC236}">
                <a16:creationId xmlns:a16="http://schemas.microsoft.com/office/drawing/2014/main" id="{00E876F3-BB3F-454F-8143-1294FE1CA5CC}"/>
              </a:ext>
            </a:extLst>
          </p:cNvPr>
          <p:cNvSpPr>
            <a:spLocks noChangeArrowheads="1"/>
          </p:cNvSpPr>
          <p:nvPr/>
        </p:nvSpPr>
        <p:spPr bwMode="auto">
          <a:xfrm>
            <a:off x="415925" y="980728"/>
            <a:ext cx="2974975" cy="2016125"/>
          </a:xfrm>
          <a:prstGeom prst="rect">
            <a:avLst/>
          </a:prstGeom>
          <a:solidFill>
            <a:srgbClr val="1C1C1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p:txBody>
      </p:sp>
      <p:sp>
        <p:nvSpPr>
          <p:cNvPr id="7171" name="Rectangle 3">
            <a:extLst>
              <a:ext uri="{FF2B5EF4-FFF2-40B4-BE49-F238E27FC236}">
                <a16:creationId xmlns:a16="http://schemas.microsoft.com/office/drawing/2014/main" id="{B17BBD02-F5E7-42FA-B8B1-746202F574E0}"/>
              </a:ext>
            </a:extLst>
          </p:cNvPr>
          <p:cNvSpPr>
            <a:spLocks noChangeArrowheads="1"/>
          </p:cNvSpPr>
          <p:nvPr/>
        </p:nvSpPr>
        <p:spPr bwMode="auto">
          <a:xfrm>
            <a:off x="561975" y="587375"/>
            <a:ext cx="8915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r>
              <a:rPr kumimoji="1" lang="en-US" altLang="ko-KR" sz="1600">
                <a:solidFill>
                  <a:srgbClr val="000000"/>
                </a:solidFill>
                <a:latin typeface="맑은 고딕" panose="020B0503020000020004" pitchFamily="50" charset="-127"/>
                <a:ea typeface="맑은 고딕" panose="020B0503020000020004" pitchFamily="50" charset="-127"/>
              </a:rPr>
              <a:t>Table of Contents</a:t>
            </a:r>
          </a:p>
        </p:txBody>
      </p:sp>
      <p:sp>
        <p:nvSpPr>
          <p:cNvPr id="7172" name="Rectangle 5">
            <a:extLst>
              <a:ext uri="{FF2B5EF4-FFF2-40B4-BE49-F238E27FC236}">
                <a16:creationId xmlns:a16="http://schemas.microsoft.com/office/drawing/2014/main" id="{F97A4DAB-5B9B-4C07-9FCE-1AB30BE553C2}"/>
              </a:ext>
            </a:extLst>
          </p:cNvPr>
          <p:cNvSpPr>
            <a:spLocks noChangeArrowheads="1"/>
          </p:cNvSpPr>
          <p:nvPr/>
        </p:nvSpPr>
        <p:spPr bwMode="auto">
          <a:xfrm>
            <a:off x="415925" y="980728"/>
            <a:ext cx="2952750" cy="225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Ⅰ.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개 요</a:t>
            </a:r>
          </a:p>
          <a:p>
            <a:pPr>
              <a:lnSpc>
                <a:spcPct val="150000"/>
              </a:lnSpc>
            </a:pP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일반 사항</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처리 절차</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관련 업체 담당자 현황</a:t>
            </a:r>
            <a:endPar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경영관리 의사결정 </a:t>
            </a:r>
            <a:r>
              <a:rPr kumimoji="1" lang="ko-KR" altLang="en-US" dirty="0" err="1">
                <a:solidFill>
                  <a:schemeClr val="bg1"/>
                </a:solidFill>
                <a:latin typeface="맑은 고딕" panose="020B0503020000020004" pitchFamily="50" charset="-127"/>
                <a:ea typeface="맑은 고딕" panose="020B0503020000020004" pitchFamily="50" charset="-127"/>
                <a:cs typeface="Arial" panose="020B0604020202020204" pitchFamily="34" charset="0"/>
              </a:rPr>
              <a:t>위임전결규정</a:t>
            </a:r>
            <a:endPar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ko-KR" altLang="en-US" sz="1100" dirty="0">
              <a:solidFill>
                <a:schemeClr val="bg1"/>
              </a:solidFill>
              <a:latin typeface="맑은 고딕" panose="020B0503020000020004" pitchFamily="50" charset="-127"/>
              <a:ea typeface="맑은 고딕" panose="020B0503020000020004" pitchFamily="50" charset="-127"/>
              <a:cs typeface="Arial" panose="020B0604020202020204" pitchFamily="34" charset="0"/>
            </a:endParaRPr>
          </a:p>
        </p:txBody>
      </p:sp>
      <p:sp>
        <p:nvSpPr>
          <p:cNvPr id="7173" name="Rectangle 5">
            <a:extLst>
              <a:ext uri="{FF2B5EF4-FFF2-40B4-BE49-F238E27FC236}">
                <a16:creationId xmlns:a16="http://schemas.microsoft.com/office/drawing/2014/main" id="{44BBE73A-740A-4520-A418-586BB5626DC7}"/>
              </a:ext>
            </a:extLst>
          </p:cNvPr>
          <p:cNvSpPr>
            <a:spLocks noChangeArrowheads="1"/>
          </p:cNvSpPr>
          <p:nvPr/>
        </p:nvSpPr>
        <p:spPr bwMode="auto">
          <a:xfrm>
            <a:off x="6537176" y="908720"/>
            <a:ext cx="2974975" cy="457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Ⅳ.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회계</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경비사용기준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경비항목별 처리기준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출장 및 장기파견 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도서구입기준 및 절차</a:t>
            </a: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Ⅴ.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근무 규정</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교육</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복장</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근태</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보안</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회의</a:t>
            </a: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F. Work Planning</a:t>
            </a:r>
          </a:p>
        </p:txBody>
      </p:sp>
      <p:sp>
        <p:nvSpPr>
          <p:cNvPr id="7174" name="Rectangle 5">
            <a:extLst>
              <a:ext uri="{FF2B5EF4-FFF2-40B4-BE49-F238E27FC236}">
                <a16:creationId xmlns:a16="http://schemas.microsoft.com/office/drawing/2014/main" id="{DB8A3634-04A2-4F02-8FD6-C84288260686}"/>
              </a:ext>
            </a:extLst>
          </p:cNvPr>
          <p:cNvSpPr>
            <a:spLocks noChangeArrowheads="1"/>
          </p:cNvSpPr>
          <p:nvPr/>
        </p:nvSpPr>
        <p:spPr bwMode="auto">
          <a:xfrm>
            <a:off x="3513138" y="908720"/>
            <a:ext cx="2952750" cy="644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Ⅱ.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인사</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채용</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급여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상여</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퇴직</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휴가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경조금 </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F.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의료비 지원</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G.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임직원 정기 건강검진</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H.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사내 동호회 및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안식월</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marL="0" indent="0">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I.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자녀 학자금 지원</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Ⅲ.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총무</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소모성물품 구입절차</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자산성물품</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구입기준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하드웨어 관리기준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소프트웨어 관리기준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기타</a:t>
            </a:r>
          </a:p>
          <a:p>
            <a:pPr>
              <a:lnSpc>
                <a:spcPct val="150000"/>
              </a:lnSpc>
            </a:pPr>
            <a:endParaRPr kumimoji="1" lang="en-US" altLang="ko-KR" sz="1100"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5" name="Text Box 34">
            <a:extLst>
              <a:ext uri="{FF2B5EF4-FFF2-40B4-BE49-F238E27FC236}">
                <a16:creationId xmlns:a16="http://schemas.microsoft.com/office/drawing/2014/main" id="{02A24F19-2952-4796-8494-8290CEB74572}"/>
              </a:ext>
            </a:extLst>
          </p:cNvPr>
          <p:cNvSpPr txBox="1">
            <a:spLocks noChangeArrowheads="1"/>
          </p:cNvSpPr>
          <p:nvPr/>
        </p:nvSpPr>
        <p:spPr bwMode="auto">
          <a:xfrm>
            <a:off x="5745163" y="109538"/>
            <a:ext cx="3744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Ⅰ</a:t>
            </a:r>
            <a:r>
              <a:rPr lang="ko-KR" altLang="ko-KR" sz="1800">
                <a:solidFill>
                  <a:schemeClr val="tx2"/>
                </a:solidFill>
                <a:latin typeface="맑은 고딕" panose="020B0503020000020004" pitchFamily="50" charset="-127"/>
                <a:ea typeface="맑은 고딕" panose="020B0503020000020004" pitchFamily="50" charset="-127"/>
              </a:rPr>
              <a:t>. 개요</a:t>
            </a:r>
            <a:endParaRPr lang="en-US" altLang="ko-KR" sz="1800">
              <a:solidFill>
                <a:schemeClr val="tx2"/>
              </a:solidFill>
              <a:latin typeface="맑은 고딕" panose="020B0503020000020004" pitchFamily="50" charset="-127"/>
              <a:ea typeface="맑은 고딕" panose="020B0503020000020004" pitchFamily="50"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FA6FDCD-9D41-7CBD-0787-20EDAD52DFBB}"/>
              </a:ext>
            </a:extLst>
          </p:cNvPr>
          <p:cNvSpPr>
            <a:spLocks noChangeArrowheads="1"/>
          </p:cNvSpPr>
          <p:nvPr/>
        </p:nvSpPr>
        <p:spPr bwMode="auto">
          <a:xfrm>
            <a:off x="3296816" y="4437112"/>
            <a:ext cx="2974975" cy="1944215"/>
          </a:xfrm>
          <a:prstGeom prst="rect">
            <a:avLst/>
          </a:prstGeom>
          <a:solidFill>
            <a:srgbClr val="1C1C1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1" name="Rectangle 3">
            <a:extLst>
              <a:ext uri="{FF2B5EF4-FFF2-40B4-BE49-F238E27FC236}">
                <a16:creationId xmlns:a16="http://schemas.microsoft.com/office/drawing/2014/main" id="{B17BBD02-F5E7-42FA-B8B1-746202F574E0}"/>
              </a:ext>
            </a:extLst>
          </p:cNvPr>
          <p:cNvSpPr>
            <a:spLocks noChangeArrowheads="1"/>
          </p:cNvSpPr>
          <p:nvPr/>
        </p:nvSpPr>
        <p:spPr bwMode="auto">
          <a:xfrm>
            <a:off x="561975" y="587375"/>
            <a:ext cx="8915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r>
              <a:rPr kumimoji="1" lang="en-US" altLang="ko-KR" sz="1600">
                <a:solidFill>
                  <a:srgbClr val="000000"/>
                </a:solidFill>
                <a:latin typeface="맑은 고딕" panose="020B0503020000020004" pitchFamily="50" charset="-127"/>
                <a:ea typeface="맑은 고딕" panose="020B0503020000020004" pitchFamily="50" charset="-127"/>
              </a:rPr>
              <a:t>Table of Contents</a:t>
            </a:r>
          </a:p>
        </p:txBody>
      </p:sp>
      <p:sp>
        <p:nvSpPr>
          <p:cNvPr id="7172" name="Rectangle 5">
            <a:extLst>
              <a:ext uri="{FF2B5EF4-FFF2-40B4-BE49-F238E27FC236}">
                <a16:creationId xmlns:a16="http://schemas.microsoft.com/office/drawing/2014/main" id="{F97A4DAB-5B9B-4C07-9FCE-1AB30BE553C2}"/>
              </a:ext>
            </a:extLst>
          </p:cNvPr>
          <p:cNvSpPr>
            <a:spLocks noChangeArrowheads="1"/>
          </p:cNvSpPr>
          <p:nvPr/>
        </p:nvSpPr>
        <p:spPr bwMode="auto">
          <a:xfrm>
            <a:off x="415925" y="980728"/>
            <a:ext cx="2952750" cy="225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Ⅰ.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개 요</a:t>
            </a: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일반 사항</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처리 절차</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관련 업체 담당자 현황</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경영관리 의사결정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위임전결규정</a:t>
            </a:r>
            <a:endParaRPr kumimoji="1" lang="ko-KR" altLang="en-US"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ko-KR" altLang="en-US" sz="1100"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3" name="Rectangle 5">
            <a:extLst>
              <a:ext uri="{FF2B5EF4-FFF2-40B4-BE49-F238E27FC236}">
                <a16:creationId xmlns:a16="http://schemas.microsoft.com/office/drawing/2014/main" id="{44BBE73A-740A-4520-A418-586BB5626DC7}"/>
              </a:ext>
            </a:extLst>
          </p:cNvPr>
          <p:cNvSpPr>
            <a:spLocks noChangeArrowheads="1"/>
          </p:cNvSpPr>
          <p:nvPr/>
        </p:nvSpPr>
        <p:spPr bwMode="auto">
          <a:xfrm>
            <a:off x="6537176" y="908720"/>
            <a:ext cx="2974975" cy="457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Ⅳ.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회계</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경비사용기준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경비항목별 처리기준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출장 및 장기파견 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도서구입기준 및 절차</a:t>
            </a: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Ⅴ.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근무 규정</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교육</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복장</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근태</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보안</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회의</a:t>
            </a: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F. Work Planning</a:t>
            </a:r>
          </a:p>
        </p:txBody>
      </p:sp>
      <p:sp>
        <p:nvSpPr>
          <p:cNvPr id="7174" name="Rectangle 5">
            <a:extLst>
              <a:ext uri="{FF2B5EF4-FFF2-40B4-BE49-F238E27FC236}">
                <a16:creationId xmlns:a16="http://schemas.microsoft.com/office/drawing/2014/main" id="{DB8A3634-04A2-4F02-8FD6-C84288260686}"/>
              </a:ext>
            </a:extLst>
          </p:cNvPr>
          <p:cNvSpPr>
            <a:spLocks noChangeArrowheads="1"/>
          </p:cNvSpPr>
          <p:nvPr/>
        </p:nvSpPr>
        <p:spPr bwMode="auto">
          <a:xfrm>
            <a:off x="3513138" y="908720"/>
            <a:ext cx="2952750" cy="644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Ⅱ.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인사</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채용</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급여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상여</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퇴직</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휴가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경조금 </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F.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의료비 지원</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G.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임직원 정기 건강검진</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H.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사내 동호회 및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안식월</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marL="0" indent="0">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I.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자녀 학자금 지원</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Ⅲ.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총무</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소모성물품 구입절차</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err="1">
                <a:solidFill>
                  <a:schemeClr val="bg1"/>
                </a:solidFill>
                <a:latin typeface="맑은 고딕" panose="020B0503020000020004" pitchFamily="50" charset="-127"/>
                <a:ea typeface="맑은 고딕" panose="020B0503020000020004" pitchFamily="50" charset="-127"/>
                <a:cs typeface="Arial" panose="020B0604020202020204" pitchFamily="34" charset="0"/>
              </a:rPr>
              <a:t>자산성물품</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구입기준</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하드웨어 관리기준</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소프트웨어 관리기준</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기타</a:t>
            </a:r>
          </a:p>
          <a:p>
            <a:pPr>
              <a:lnSpc>
                <a:spcPct val="150000"/>
              </a:lnSpc>
            </a:pPr>
            <a:endParaRPr kumimoji="1" lang="en-US" altLang="ko-KR" sz="1100"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5" name="Text Box 34">
            <a:extLst>
              <a:ext uri="{FF2B5EF4-FFF2-40B4-BE49-F238E27FC236}">
                <a16:creationId xmlns:a16="http://schemas.microsoft.com/office/drawing/2014/main" id="{02A24F19-2952-4796-8494-8290CEB74572}"/>
              </a:ext>
            </a:extLst>
          </p:cNvPr>
          <p:cNvSpPr txBox="1">
            <a:spLocks noChangeArrowheads="1"/>
          </p:cNvSpPr>
          <p:nvPr/>
        </p:nvSpPr>
        <p:spPr bwMode="auto">
          <a:xfrm>
            <a:off x="5745163" y="109538"/>
            <a:ext cx="3744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dirty="0">
                <a:solidFill>
                  <a:schemeClr val="tx2"/>
                </a:solidFill>
                <a:latin typeface="맑은 고딕" panose="020B0503020000020004" pitchFamily="50" charset="-127"/>
                <a:ea typeface="맑은 고딕" panose="020B0503020000020004" pitchFamily="50" charset="-127"/>
              </a:rPr>
              <a:t>Ⅲ</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총무</a:t>
            </a:r>
            <a:endParaRPr lang="en-US" altLang="ko-KR" sz="1800" dirty="0">
              <a:solidFill>
                <a:schemeClr val="tx2"/>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324364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4">
            <a:extLst>
              <a:ext uri="{FF2B5EF4-FFF2-40B4-BE49-F238E27FC236}">
                <a16:creationId xmlns:a16="http://schemas.microsoft.com/office/drawing/2014/main" id="{EB337274-F6A4-49C9-8CCE-CABEF6CAE80F}"/>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dirty="0">
                <a:solidFill>
                  <a:schemeClr val="tx2"/>
                </a:solidFill>
                <a:latin typeface="맑은 고딕" panose="020B0503020000020004" pitchFamily="50" charset="-127"/>
                <a:ea typeface="맑은 고딕" panose="020B0503020000020004" pitchFamily="50" charset="-127"/>
              </a:rPr>
              <a:t>Ⅲ</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총무</a:t>
            </a:r>
            <a:endParaRPr lang="en-US" altLang="ko-KR" sz="1800" dirty="0">
              <a:solidFill>
                <a:schemeClr val="tx2"/>
              </a:solidFill>
              <a:latin typeface="맑은 고딕" panose="020B0503020000020004" pitchFamily="50" charset="-127"/>
              <a:ea typeface="맑은 고딕" panose="020B0503020000020004" pitchFamily="50" charset="-127"/>
            </a:endParaRPr>
          </a:p>
        </p:txBody>
      </p:sp>
      <p:sp>
        <p:nvSpPr>
          <p:cNvPr id="32771" name="Text Box 34">
            <a:extLst>
              <a:ext uri="{FF2B5EF4-FFF2-40B4-BE49-F238E27FC236}">
                <a16:creationId xmlns:a16="http://schemas.microsoft.com/office/drawing/2014/main" id="{5D0B50C7-5E5F-48AD-8C42-BFE23BC0DFC0}"/>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Ⅲ.A</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소모성물품 구입절차</a:t>
            </a:r>
          </a:p>
        </p:txBody>
      </p:sp>
      <p:sp>
        <p:nvSpPr>
          <p:cNvPr id="32772" name="Text Box 3">
            <a:extLst>
              <a:ext uri="{FF2B5EF4-FFF2-40B4-BE49-F238E27FC236}">
                <a16:creationId xmlns:a16="http://schemas.microsoft.com/office/drawing/2014/main" id="{99A002B9-2DDE-43FC-8E35-FD54E95C6E2D}"/>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대상</a:t>
            </a: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공용물품 </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복사용지</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보드펜</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커피</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음료 등 </a:t>
            </a:r>
          </a:p>
          <a:p>
            <a:pPr eaLnBrk="1" latinLnBrk="1" hangingPunct="1">
              <a:spcBef>
                <a:spcPct val="50000"/>
              </a:spcBef>
            </a:pP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개인소모품 </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필기구</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바인더 등 필수 사무보조용품</a:t>
            </a:r>
            <a:endPar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개인 목적의 사무용품은 필요 시 품의 후 구입</a:t>
            </a:r>
          </a:p>
          <a:p>
            <a:pPr eaLnBrk="1" latinLnBrk="1" hangingPunct="1">
              <a:spcBef>
                <a:spcPct val="50000"/>
              </a:spcBef>
            </a:pPr>
            <a:endPar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처리절차</a:t>
            </a: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회사 공통경비용 법인 카드로 구매 </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익월 비용 정산 시 내역 정리하여 제출</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a:extLst>
              <a:ext uri="{FF2B5EF4-FFF2-40B4-BE49-F238E27FC236}">
                <a16:creationId xmlns:a16="http://schemas.microsoft.com/office/drawing/2014/main" id="{BB130CE5-6666-43DA-ADA6-54270B13BDBD}"/>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자산으로 구분되지는 않으나 자산에 준하는 관리를 요하는 자산성 물품의 구입시 아래의 절차에 의함</a:t>
            </a:r>
            <a:endPar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자산성 물품은 단가 </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100</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만원 이상을 기준으로 하나</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기존 자산에 추가되는 물품</a:t>
            </a:r>
          </a:p>
          <a:p>
            <a:pPr eaLnBrk="1" latinLnBrk="1" hangingPunct="1">
              <a:spcBef>
                <a:spcPct val="50000"/>
              </a:spcBef>
            </a:pP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예</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스캐너</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소형프린터</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카메라</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PDA,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컴퓨터부품</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(H/W), CD R/W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등 은 제외함</a:t>
            </a:r>
          </a:p>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타당한 구입사유가 명시된 품의서를 작성하여 해당 부서장의 결재와 대표이사의 합의를 얻은 후 구입함</a:t>
            </a:r>
            <a:endPar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3)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사전 품의 후 구입을 원칙으로 함</a:t>
            </a:r>
          </a:p>
          <a:p>
            <a:pPr eaLnBrk="1" latinLnBrk="1" hangingPunct="1">
              <a:spcBef>
                <a:spcPct val="50000"/>
              </a:spcBef>
            </a:pPr>
            <a:endPar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본인이 </a:t>
            </a:r>
            <a:r>
              <a:rPr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지급 받은 회사 비품의 손실발생시에는 아래와 같은 기준으로 처리</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한다</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단</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명백한 개인과실에 의한 경우에는 “기타”에 준하여 처리</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한다</a:t>
            </a: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p:txBody>
      </p:sp>
      <p:graphicFrame>
        <p:nvGraphicFramePr>
          <p:cNvPr id="3" name="Group 392">
            <a:extLst>
              <a:ext uri="{FF2B5EF4-FFF2-40B4-BE49-F238E27FC236}">
                <a16:creationId xmlns:a16="http://schemas.microsoft.com/office/drawing/2014/main" id="{31A0DE34-82DC-419D-9423-11FD7C64E88B}"/>
              </a:ext>
            </a:extLst>
          </p:cNvPr>
          <p:cNvGraphicFramePr>
            <a:graphicFrameLocks noGrp="1"/>
          </p:cNvGraphicFramePr>
          <p:nvPr>
            <p:extLst>
              <p:ext uri="{D42A27DB-BD31-4B8C-83A1-F6EECF244321}">
                <p14:modId xmlns:p14="http://schemas.microsoft.com/office/powerpoint/2010/main" val="161521089"/>
              </p:ext>
            </p:extLst>
          </p:nvPr>
        </p:nvGraphicFramePr>
        <p:xfrm>
          <a:off x="1106488" y="3413125"/>
          <a:ext cx="7918450" cy="2730501"/>
        </p:xfrm>
        <a:graphic>
          <a:graphicData uri="http://schemas.openxmlformats.org/drawingml/2006/table">
            <a:tbl>
              <a:tblPr/>
              <a:tblGrid>
                <a:gridCol w="906462">
                  <a:extLst>
                    <a:ext uri="{9D8B030D-6E8A-4147-A177-3AD203B41FA5}">
                      <a16:colId xmlns:a16="http://schemas.microsoft.com/office/drawing/2014/main" val="20000"/>
                    </a:ext>
                  </a:extLst>
                </a:gridCol>
                <a:gridCol w="1724025">
                  <a:extLst>
                    <a:ext uri="{9D8B030D-6E8A-4147-A177-3AD203B41FA5}">
                      <a16:colId xmlns:a16="http://schemas.microsoft.com/office/drawing/2014/main" val="20001"/>
                    </a:ext>
                  </a:extLst>
                </a:gridCol>
                <a:gridCol w="1052513">
                  <a:extLst>
                    <a:ext uri="{9D8B030D-6E8A-4147-A177-3AD203B41FA5}">
                      <a16:colId xmlns:a16="http://schemas.microsoft.com/office/drawing/2014/main" val="20002"/>
                    </a:ext>
                  </a:extLst>
                </a:gridCol>
                <a:gridCol w="1503362">
                  <a:extLst>
                    <a:ext uri="{9D8B030D-6E8A-4147-A177-3AD203B41FA5}">
                      <a16:colId xmlns:a16="http://schemas.microsoft.com/office/drawing/2014/main" val="20003"/>
                    </a:ext>
                  </a:extLst>
                </a:gridCol>
                <a:gridCol w="1228725">
                  <a:extLst>
                    <a:ext uri="{9D8B030D-6E8A-4147-A177-3AD203B41FA5}">
                      <a16:colId xmlns:a16="http://schemas.microsoft.com/office/drawing/2014/main" val="20004"/>
                    </a:ext>
                  </a:extLst>
                </a:gridCol>
                <a:gridCol w="1503363">
                  <a:extLst>
                    <a:ext uri="{9D8B030D-6E8A-4147-A177-3AD203B41FA5}">
                      <a16:colId xmlns:a16="http://schemas.microsoft.com/office/drawing/2014/main" val="20005"/>
                    </a:ext>
                  </a:extLst>
                </a:gridCol>
              </a:tblGrid>
              <a:tr h="411163">
                <a:tc rowSpan="2" gridSpan="2">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유 형</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pPr latinLnBrk="1"/>
                      <a:endParaRPr lang="ko-KR" altLang="en-US"/>
                    </a:p>
                  </a:txBody>
                  <a:tcPr/>
                </a:tc>
                <a:tc gridSpan="3">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처리기준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tc rowSpan="2">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기타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비용부담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추가 필요사항</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비용 귀속부서</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latinLnBrk="1"/>
                      <a:endParaRPr lang="ko-KR" altLang="en-US"/>
                    </a:p>
                  </a:txBody>
                  <a:tcPr/>
                </a:tc>
                <a:extLst>
                  <a:ext uri="{0D108BD9-81ED-4DB2-BD59-A6C34878D82A}">
                    <a16:rowId xmlns:a16="http://schemas.microsoft.com/office/drawing/2014/main" val="10001"/>
                  </a:ext>
                </a:extLst>
              </a:tr>
              <a:tr h="342900">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AS</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기간 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AS</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로 처리가능한 경우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AS</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로 처리</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없음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없음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AS</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로 처리</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3575">
                <a:tc vMerge="1">
                  <a:txBody>
                    <a:bodyPr/>
                    <a:lstStyle/>
                    <a:p>
                      <a:pPr latinLnBrk="1"/>
                      <a:endParaRPr lang="ko-KR" altLang="en-US"/>
                    </a:p>
                  </a:txBody>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무료</a:t>
                      </a: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AS</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로 처리불가한 경우 </a:t>
                      </a: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실비 발생</a:t>
                      </a: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회사부담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사유서를 작성하여 부서장의 결재를 받아 경영지원실에 제출</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부서장</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경영지원실 </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합의 하에</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정함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본인 실비부담</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22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AS</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기간 후</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실비발생의 경우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회사부담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본인 실비부담</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9425">
                <a:tc gridSpan="2">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분 실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본인부담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실물 혹은 그에 상응하는 금액 변상</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3836" name="Text Box 34">
            <a:extLst>
              <a:ext uri="{FF2B5EF4-FFF2-40B4-BE49-F238E27FC236}">
                <a16:creationId xmlns:a16="http://schemas.microsoft.com/office/drawing/2014/main" id="{6A764348-EFEA-4978-B919-909CF9961E36}"/>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Ⅲ.B</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자산성물품 구입기준</a:t>
            </a:r>
          </a:p>
        </p:txBody>
      </p:sp>
      <p:sp>
        <p:nvSpPr>
          <p:cNvPr id="33837" name="Text Box 34">
            <a:extLst>
              <a:ext uri="{FF2B5EF4-FFF2-40B4-BE49-F238E27FC236}">
                <a16:creationId xmlns:a16="http://schemas.microsoft.com/office/drawing/2014/main" id="{D36C9E44-E546-4F90-BDAC-1AA828D68B8C}"/>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Ⅲ</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총무</a:t>
            </a:r>
            <a:endParaRPr lang="en-US" altLang="ko-KR" sz="1800">
              <a:solidFill>
                <a:schemeClr val="tx2"/>
              </a:solidFill>
              <a:latin typeface="맑은 고딕" panose="020B0503020000020004" pitchFamily="50" charset="-127"/>
              <a:ea typeface="맑은 고딕" panose="020B0503020000020004" pitchFamily="50" charset="-127"/>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4">
            <a:extLst>
              <a:ext uri="{FF2B5EF4-FFF2-40B4-BE49-F238E27FC236}">
                <a16:creationId xmlns:a16="http://schemas.microsoft.com/office/drawing/2014/main" id="{277348CE-33E8-4FCD-97B6-8607A23C06B6}"/>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Ⅲ</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총무</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34819" name="Text Box 34">
            <a:extLst>
              <a:ext uri="{FF2B5EF4-FFF2-40B4-BE49-F238E27FC236}">
                <a16:creationId xmlns:a16="http://schemas.microsoft.com/office/drawing/2014/main" id="{801E7EB2-6D47-430C-8340-2E23F7962453}"/>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Ⅲ.C</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하드웨어 관리기준</a:t>
            </a:r>
          </a:p>
        </p:txBody>
      </p:sp>
      <p:sp>
        <p:nvSpPr>
          <p:cNvPr id="34820" name="Text Box 3">
            <a:extLst>
              <a:ext uri="{FF2B5EF4-FFF2-40B4-BE49-F238E27FC236}">
                <a16:creationId xmlns:a16="http://schemas.microsoft.com/office/drawing/2014/main" id="{2C8E14FD-CFB5-424D-8742-5907DE9F4EFF}"/>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제공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H/W</a:t>
            </a:r>
            <a:endParaRPr kumimoji="1" lang="ko-KR" altLang="en-US"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가급적 삼성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Notebook PC</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나</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회사에서 제공하는 임대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PC</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의 사용을 원칙으로 함</a:t>
            </a:r>
          </a:p>
          <a:p>
            <a:pPr eaLnBrk="1" latinLnBrk="1" hangingPunct="1">
              <a:spcBef>
                <a:spcPct val="50000"/>
              </a:spcBef>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단</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업무 특성상 타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PC</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의 구입이 필요할 경우 경영지원실에 별도 문의</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지급 기준</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입사 시 지급</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가용한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Notebook PC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보유 시 신규구매 없이 지급</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3) </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교체주기는 구매일로부터 </a:t>
            </a:r>
            <a:r>
              <a:rPr kumimoji="1" lang="en-US" altLang="ko-KR"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3</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년이 지난 시점</a:t>
            </a:r>
            <a:r>
              <a:rPr kumimoji="1" lang="en-US" altLang="ko-KR"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사용자에게 별도 통보</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기타</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외장하드 및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USB</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는 회사 비용으로 구입 불가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불가피한 사유 발생 시 품의 후 구입</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하드디스크 용량 문제 발생 시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PC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렌탈사</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요청하여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내장하드</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업그레이드 신청</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비용발생 시 별도 품의</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4">
            <a:extLst>
              <a:ext uri="{FF2B5EF4-FFF2-40B4-BE49-F238E27FC236}">
                <a16:creationId xmlns:a16="http://schemas.microsoft.com/office/drawing/2014/main" id="{8D4C52EB-3704-4C79-A16F-9ED4F3448EE5}"/>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Ⅲ</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총무</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35843" name="Text Box 34">
            <a:extLst>
              <a:ext uri="{FF2B5EF4-FFF2-40B4-BE49-F238E27FC236}">
                <a16:creationId xmlns:a16="http://schemas.microsoft.com/office/drawing/2014/main" id="{13BC809C-48CD-413C-A0FD-65C21838E18D}"/>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Ⅲ.D</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소프트웨어 관리기준</a:t>
            </a:r>
          </a:p>
        </p:txBody>
      </p:sp>
      <p:sp>
        <p:nvSpPr>
          <p:cNvPr id="35844" name="Text Box 3">
            <a:extLst>
              <a:ext uri="{FF2B5EF4-FFF2-40B4-BE49-F238E27FC236}">
                <a16:creationId xmlns:a16="http://schemas.microsoft.com/office/drawing/2014/main" id="{7BE0D224-4322-488C-99ED-B375DFEA51AD}"/>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기본제공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Software</a:t>
            </a: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OS</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종류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Windows 10 </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OA</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종류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MS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한글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Office,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훈민정음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Office</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업무기본제공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Software</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는 전사적으로 경영지원실 관리</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사용자용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Software</a:t>
            </a: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o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중복구매 방지를 위하여</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품의서</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에 기안하고 경영지원 담당자에게 합의</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기 보유여부 확인 및  보안성 등 심사</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해당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CFO</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승인 하에 경영지원 담당이 구매함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사전 품의 후 구입을 원칙</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으로 하며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개인용도의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SW</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는 구매 불가 </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 Software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사용방법 </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o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사용방법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경영지원실에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SW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유무를 확인하여 사용 의뢰한 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카피본 수령하여 설치 후 반납</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(SW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대장 작성</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4">
            <a:extLst>
              <a:ext uri="{FF2B5EF4-FFF2-40B4-BE49-F238E27FC236}">
                <a16:creationId xmlns:a16="http://schemas.microsoft.com/office/drawing/2014/main" id="{75643A46-C6B6-45FF-9C28-5BA23294FD31}"/>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Ⅲ</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총무</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36867" name="Text Box 34">
            <a:extLst>
              <a:ext uri="{FF2B5EF4-FFF2-40B4-BE49-F238E27FC236}">
                <a16:creationId xmlns:a16="http://schemas.microsoft.com/office/drawing/2014/main" id="{993C564D-63BF-453E-A7C4-31B62B359410}"/>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Ⅲ.E</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기타</a:t>
            </a:r>
          </a:p>
        </p:txBody>
      </p:sp>
      <p:sp>
        <p:nvSpPr>
          <p:cNvPr id="36868" name="Text Box 3">
            <a:extLst>
              <a:ext uri="{FF2B5EF4-FFF2-40B4-BE49-F238E27FC236}">
                <a16:creationId xmlns:a16="http://schemas.microsoft.com/office/drawing/2014/main" id="{7EA5B59F-FD85-462C-A4E7-569911E2138C}"/>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기 타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명함신청 절차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이메일 계정 절차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이메일 계정 </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사용자 이름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ID,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직위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해당사업부 등을 작성하여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ID</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발급 요청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요청자</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 담당</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ID</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발급후</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사용자에게 통보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 담당</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요청자</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사용자</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로그인하여 개인정보 입력</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사용자</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명함 신청</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명함신청양식 작성 후 이메일로 발송</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 담당</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필요정보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이름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한글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영문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휴대폰번호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직위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한글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영문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이메일주소</a:t>
            </a: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수령지</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장소가 본사가 아닐 경우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수령지</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주소 별도로 기재하여 요청 및 수령</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여권 및 비자신청</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항공편 예약 등은 개인이 진행 후 추후에 비용 청구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 담당</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FA6FDCD-9D41-7CBD-0787-20EDAD52DFBB}"/>
              </a:ext>
            </a:extLst>
          </p:cNvPr>
          <p:cNvSpPr>
            <a:spLocks noChangeArrowheads="1"/>
          </p:cNvSpPr>
          <p:nvPr/>
        </p:nvSpPr>
        <p:spPr bwMode="auto">
          <a:xfrm>
            <a:off x="6249144" y="827169"/>
            <a:ext cx="2974975" cy="1944215"/>
          </a:xfrm>
          <a:prstGeom prst="rect">
            <a:avLst/>
          </a:prstGeom>
          <a:solidFill>
            <a:srgbClr val="1C1C1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1" name="Rectangle 3">
            <a:extLst>
              <a:ext uri="{FF2B5EF4-FFF2-40B4-BE49-F238E27FC236}">
                <a16:creationId xmlns:a16="http://schemas.microsoft.com/office/drawing/2014/main" id="{B17BBD02-F5E7-42FA-B8B1-746202F574E0}"/>
              </a:ext>
            </a:extLst>
          </p:cNvPr>
          <p:cNvSpPr>
            <a:spLocks noChangeArrowheads="1"/>
          </p:cNvSpPr>
          <p:nvPr/>
        </p:nvSpPr>
        <p:spPr bwMode="auto">
          <a:xfrm>
            <a:off x="561975" y="587375"/>
            <a:ext cx="8915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r>
              <a:rPr kumimoji="1" lang="en-US" altLang="ko-KR" sz="1600">
                <a:solidFill>
                  <a:srgbClr val="000000"/>
                </a:solidFill>
                <a:latin typeface="맑은 고딕" panose="020B0503020000020004" pitchFamily="50" charset="-127"/>
                <a:ea typeface="맑은 고딕" panose="020B0503020000020004" pitchFamily="50" charset="-127"/>
              </a:rPr>
              <a:t>Table of Contents</a:t>
            </a:r>
          </a:p>
        </p:txBody>
      </p:sp>
      <p:sp>
        <p:nvSpPr>
          <p:cNvPr id="7172" name="Rectangle 5">
            <a:extLst>
              <a:ext uri="{FF2B5EF4-FFF2-40B4-BE49-F238E27FC236}">
                <a16:creationId xmlns:a16="http://schemas.microsoft.com/office/drawing/2014/main" id="{F97A4DAB-5B9B-4C07-9FCE-1AB30BE553C2}"/>
              </a:ext>
            </a:extLst>
          </p:cNvPr>
          <p:cNvSpPr>
            <a:spLocks noChangeArrowheads="1"/>
          </p:cNvSpPr>
          <p:nvPr/>
        </p:nvSpPr>
        <p:spPr bwMode="auto">
          <a:xfrm>
            <a:off x="415925" y="980728"/>
            <a:ext cx="2952750" cy="225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Ⅰ.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개 요</a:t>
            </a: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일반 사항</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처리 절차</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관련 업체 담당자 현황</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경영관리 의사결정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위임전결규정</a:t>
            </a:r>
            <a:endParaRPr kumimoji="1" lang="ko-KR" altLang="en-US"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ko-KR" altLang="en-US" sz="1100"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3" name="Rectangle 5">
            <a:extLst>
              <a:ext uri="{FF2B5EF4-FFF2-40B4-BE49-F238E27FC236}">
                <a16:creationId xmlns:a16="http://schemas.microsoft.com/office/drawing/2014/main" id="{44BBE73A-740A-4520-A418-586BB5626DC7}"/>
              </a:ext>
            </a:extLst>
          </p:cNvPr>
          <p:cNvSpPr>
            <a:spLocks noChangeArrowheads="1"/>
          </p:cNvSpPr>
          <p:nvPr/>
        </p:nvSpPr>
        <p:spPr bwMode="auto">
          <a:xfrm>
            <a:off x="6537176" y="908720"/>
            <a:ext cx="2974975" cy="457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Ⅳ.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회계</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경비사용기준</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경비항목별 처리기준</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출장 및 장기파견 기준</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도서구입기준 및 절차</a:t>
            </a: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Ⅴ.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근무 규정</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교육</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복장</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근태</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보안</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회의</a:t>
            </a: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F. Work Planning</a:t>
            </a:r>
          </a:p>
        </p:txBody>
      </p:sp>
      <p:sp>
        <p:nvSpPr>
          <p:cNvPr id="7174" name="Rectangle 5">
            <a:extLst>
              <a:ext uri="{FF2B5EF4-FFF2-40B4-BE49-F238E27FC236}">
                <a16:creationId xmlns:a16="http://schemas.microsoft.com/office/drawing/2014/main" id="{DB8A3634-04A2-4F02-8FD6-C84288260686}"/>
              </a:ext>
            </a:extLst>
          </p:cNvPr>
          <p:cNvSpPr>
            <a:spLocks noChangeArrowheads="1"/>
          </p:cNvSpPr>
          <p:nvPr/>
        </p:nvSpPr>
        <p:spPr bwMode="auto">
          <a:xfrm>
            <a:off x="3513138" y="908720"/>
            <a:ext cx="2952750" cy="644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Ⅱ.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인사</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채용</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급여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상여</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퇴직</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휴가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경조금 </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F.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의료비 지원</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G.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임직원 정기 건강검진</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H.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사내 동호회 및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안식월</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marL="0" indent="0">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I.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자녀 학자금 지원</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Ⅲ.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총무</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소모성물품 구입절차</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자산성물품</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구입기준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하드웨어 관리기준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소프트웨어 관리기준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기타</a:t>
            </a:r>
          </a:p>
          <a:p>
            <a:pPr>
              <a:lnSpc>
                <a:spcPct val="150000"/>
              </a:lnSpc>
            </a:pPr>
            <a:endParaRPr kumimoji="1" lang="en-US" altLang="ko-KR" sz="1100"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5" name="Text Box 34">
            <a:extLst>
              <a:ext uri="{FF2B5EF4-FFF2-40B4-BE49-F238E27FC236}">
                <a16:creationId xmlns:a16="http://schemas.microsoft.com/office/drawing/2014/main" id="{02A24F19-2952-4796-8494-8290CEB74572}"/>
              </a:ext>
            </a:extLst>
          </p:cNvPr>
          <p:cNvSpPr txBox="1">
            <a:spLocks noChangeArrowheads="1"/>
          </p:cNvSpPr>
          <p:nvPr/>
        </p:nvSpPr>
        <p:spPr bwMode="auto">
          <a:xfrm>
            <a:off x="5745163" y="109538"/>
            <a:ext cx="3744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dirty="0">
                <a:latin typeface="맑은 고딕" panose="020B0503020000020004" pitchFamily="50" charset="-127"/>
                <a:ea typeface="맑은 고딕" panose="020B0503020000020004" pitchFamily="50" charset="-127"/>
              </a:rPr>
              <a:t>Ⅳ. </a:t>
            </a:r>
            <a:r>
              <a:rPr lang="ko-KR" altLang="en-US" sz="1800" dirty="0">
                <a:latin typeface="맑은 고딕" panose="020B0503020000020004" pitchFamily="50" charset="-127"/>
                <a:ea typeface="맑은 고딕" panose="020B0503020000020004" pitchFamily="50" charset="-127"/>
              </a:rPr>
              <a:t>회계</a:t>
            </a:r>
          </a:p>
        </p:txBody>
      </p:sp>
    </p:spTree>
    <p:extLst>
      <p:ext uri="{BB962C8B-B14F-4D97-AF65-F5344CB8AC3E}">
        <p14:creationId xmlns:p14="http://schemas.microsoft.com/office/powerpoint/2010/main" val="3117034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4">
            <a:extLst>
              <a:ext uri="{FF2B5EF4-FFF2-40B4-BE49-F238E27FC236}">
                <a16:creationId xmlns:a16="http://schemas.microsoft.com/office/drawing/2014/main" id="{FA05973E-BBAE-403E-8004-CBFFB268AE28}"/>
              </a:ext>
            </a:extLst>
          </p:cNvPr>
          <p:cNvSpPr txBox="1">
            <a:spLocks noChangeArrowheads="1"/>
          </p:cNvSpPr>
          <p:nvPr/>
        </p:nvSpPr>
        <p:spPr bwMode="auto">
          <a:xfrm>
            <a:off x="7329488" y="109538"/>
            <a:ext cx="2160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dirty="0">
                <a:latin typeface="맑은 고딕" panose="020B0503020000020004" pitchFamily="50" charset="-127"/>
                <a:ea typeface="맑은 고딕" panose="020B0503020000020004" pitchFamily="50" charset="-127"/>
              </a:rPr>
              <a:t>Ⅳ. </a:t>
            </a:r>
            <a:r>
              <a:rPr lang="ko-KR" altLang="en-US" sz="1800" dirty="0">
                <a:latin typeface="맑은 고딕" panose="020B0503020000020004" pitchFamily="50" charset="-127"/>
                <a:ea typeface="맑은 고딕" panose="020B0503020000020004" pitchFamily="50" charset="-127"/>
              </a:rPr>
              <a:t>회계</a:t>
            </a:r>
          </a:p>
        </p:txBody>
      </p:sp>
      <p:sp>
        <p:nvSpPr>
          <p:cNvPr id="38915" name="Text Box 34">
            <a:extLst>
              <a:ext uri="{FF2B5EF4-FFF2-40B4-BE49-F238E27FC236}">
                <a16:creationId xmlns:a16="http://schemas.microsoft.com/office/drawing/2014/main" id="{209C1B33-AD3F-4AB3-B15A-8580B808CF07}"/>
              </a:ext>
            </a:extLst>
          </p:cNvPr>
          <p:cNvSpPr txBox="1">
            <a:spLocks noChangeArrowheads="1"/>
          </p:cNvSpPr>
          <p:nvPr/>
        </p:nvSpPr>
        <p:spPr bwMode="auto">
          <a:xfrm>
            <a:off x="415925" y="115888"/>
            <a:ext cx="590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latin typeface="맑은 고딕" panose="020B0503020000020004" pitchFamily="50" charset="-127"/>
                <a:ea typeface="맑은 고딕" panose="020B0503020000020004" pitchFamily="50" charset="-127"/>
              </a:rPr>
              <a:t>Ⅳ.A</a:t>
            </a:r>
            <a:r>
              <a:rPr lang="en-US" altLang="ko-KR" sz="1800" dirty="0">
                <a:latin typeface="맑은 고딕" panose="020B0503020000020004" pitchFamily="50" charset="-127"/>
                <a:ea typeface="맑은 고딕" panose="020B0503020000020004" pitchFamily="50" charset="-127"/>
              </a:rPr>
              <a:t>. </a:t>
            </a:r>
            <a:r>
              <a:rPr lang="ko-KR" altLang="en-US" sz="1800" dirty="0">
                <a:latin typeface="맑은 고딕" panose="020B0503020000020004" pitchFamily="50" charset="-127"/>
                <a:ea typeface="맑은 고딕" panose="020B0503020000020004" pitchFamily="50" charset="-127"/>
              </a:rPr>
              <a:t>경비사용기준 </a:t>
            </a:r>
            <a:r>
              <a:rPr lang="en-US" altLang="ko-KR" sz="1800" dirty="0">
                <a:latin typeface="맑은 고딕" panose="020B0503020000020004" pitchFamily="50" charset="-127"/>
                <a:ea typeface="맑은 고딕" panose="020B0503020000020004" pitchFamily="50" charset="-127"/>
              </a:rPr>
              <a:t>(1/3)</a:t>
            </a:r>
          </a:p>
        </p:txBody>
      </p:sp>
      <p:sp>
        <p:nvSpPr>
          <p:cNvPr id="38916" name="Text Box 3">
            <a:extLst>
              <a:ext uri="{FF2B5EF4-FFF2-40B4-BE49-F238E27FC236}">
                <a16:creationId xmlns:a16="http://schemas.microsoft.com/office/drawing/2014/main" id="{DC33DD77-3FFB-4823-8BC0-E12D5C03CBAE}"/>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buFontTx/>
              <a:buAutoNum type="arabicPeriod"/>
            </a:pPr>
            <a:r>
              <a:rPr kumimoji="1" lang="ko-KR" altLang="en-US">
                <a:latin typeface="맑은 고딕" panose="020B0503020000020004" pitchFamily="50" charset="-127"/>
                <a:ea typeface="맑은 고딕" panose="020B0503020000020004" pitchFamily="50" charset="-127"/>
                <a:cs typeface="Arial" panose="020B0604020202020204" pitchFamily="34" charset="0"/>
              </a:rPr>
              <a:t>사용 기준</a:t>
            </a: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buFontTx/>
              <a:buAutoNum type="arabicPeriod"/>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buFontTx/>
              <a:buAutoNum type="arabicPeriod"/>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buFontTx/>
              <a:buAutoNum type="arabicPeriod"/>
            </a:pPr>
            <a:endParaRPr kumimoji="1" lang="ko-KR" altLang="en-US">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latin typeface="맑은 고딕" panose="020B0503020000020004" pitchFamily="50" charset="-127"/>
                <a:ea typeface="맑은 고딕" panose="020B0503020000020004" pitchFamily="50" charset="-127"/>
                <a:cs typeface="Arial" panose="020B0604020202020204" pitchFamily="34" charset="0"/>
              </a:rPr>
              <a:t>		</a:t>
            </a:r>
            <a:endParaRPr lang="en-US" altLang="ko-KR">
              <a:latin typeface="맑은 고딕" panose="020B0503020000020004" pitchFamily="50" charset="-127"/>
              <a:ea typeface="맑은 고딕" panose="020B0503020000020004" pitchFamily="50" charset="-127"/>
              <a:cs typeface="Arial" panose="020B0604020202020204" pitchFamily="34" charset="0"/>
            </a:endParaRPr>
          </a:p>
        </p:txBody>
      </p:sp>
      <p:graphicFrame>
        <p:nvGraphicFramePr>
          <p:cNvPr id="6" name="Group 47">
            <a:extLst>
              <a:ext uri="{FF2B5EF4-FFF2-40B4-BE49-F238E27FC236}">
                <a16:creationId xmlns:a16="http://schemas.microsoft.com/office/drawing/2014/main" id="{741DDF14-5420-43C5-B671-8B227F9C380A}"/>
              </a:ext>
            </a:extLst>
          </p:cNvPr>
          <p:cNvGraphicFramePr>
            <a:graphicFrameLocks noGrp="1"/>
          </p:cNvGraphicFramePr>
          <p:nvPr>
            <p:extLst>
              <p:ext uri="{D42A27DB-BD31-4B8C-83A1-F6EECF244321}">
                <p14:modId xmlns:p14="http://schemas.microsoft.com/office/powerpoint/2010/main" val="183672211"/>
              </p:ext>
            </p:extLst>
          </p:nvPr>
        </p:nvGraphicFramePr>
        <p:xfrm>
          <a:off x="560388" y="1268413"/>
          <a:ext cx="8929687" cy="3455986"/>
        </p:xfrm>
        <a:graphic>
          <a:graphicData uri="http://schemas.openxmlformats.org/drawingml/2006/table">
            <a:tbl>
              <a:tblPr/>
              <a:tblGrid>
                <a:gridCol w="792099">
                  <a:extLst>
                    <a:ext uri="{9D8B030D-6E8A-4147-A177-3AD203B41FA5}">
                      <a16:colId xmlns:a16="http://schemas.microsoft.com/office/drawing/2014/main" val="20000"/>
                    </a:ext>
                  </a:extLst>
                </a:gridCol>
                <a:gridCol w="3816477">
                  <a:extLst>
                    <a:ext uri="{9D8B030D-6E8A-4147-A177-3AD203B41FA5}">
                      <a16:colId xmlns:a16="http://schemas.microsoft.com/office/drawing/2014/main" val="20001"/>
                    </a:ext>
                  </a:extLst>
                </a:gridCol>
                <a:gridCol w="4321111">
                  <a:extLst>
                    <a:ext uri="{9D8B030D-6E8A-4147-A177-3AD203B41FA5}">
                      <a16:colId xmlns:a16="http://schemas.microsoft.com/office/drawing/2014/main" val="20002"/>
                    </a:ext>
                  </a:extLst>
                </a:gridCol>
              </a:tblGrid>
              <a:tr h="375660">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L="91441" marR="91441" marT="45728" marB="45728"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BI BC</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본부</a:t>
                      </a:r>
                    </a:p>
                  </a:txBody>
                  <a:tcPr marL="91441" marR="91441"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err="1">
                          <a:ln>
                            <a:noFill/>
                          </a:ln>
                          <a:solidFill>
                            <a:schemeClr val="tx1"/>
                          </a:solidFill>
                          <a:effectLst/>
                          <a:latin typeface="맑은 고딕" pitchFamily="50" charset="-127"/>
                          <a:ea typeface="맑은 고딕" pitchFamily="50" charset="-127"/>
                        </a:rPr>
                        <a:t>그외</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 계열사</a:t>
                      </a:r>
                    </a:p>
                  </a:txBody>
                  <a:tcPr marL="91441" marR="91441" marT="45728" marB="45728"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8925">
                <a:tc rowSpan="2">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경비</a:t>
                      </a:r>
                    </a:p>
                  </a:txBody>
                  <a:tcPr marL="91441" marR="91441"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예산</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NGP</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의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7%</a:t>
                      </a: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NGP: Net Gross Profit,</a:t>
                      </a: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총 내부 가득 매출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외주 매출 이익</a:t>
                      </a:r>
                      <a:endPar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endParaRPr>
                    </a:p>
                  </a:txBody>
                  <a:tcPr marL="91441" marR="91441"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0" fontAlgn="base" latinLnBrk="0" hangingPunct="0">
                        <a:lnSpc>
                          <a:spcPct val="100000"/>
                        </a:lnSpc>
                        <a:spcBef>
                          <a:spcPct val="50000"/>
                        </a:spcBef>
                        <a:spcAft>
                          <a:spcPct val="0"/>
                        </a:spcAft>
                        <a:buClrTx/>
                        <a:buSzTx/>
                        <a:buFontTx/>
                        <a:buChar char="-"/>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직원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인당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18</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만원</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월</a:t>
                      </a:r>
                      <a:endParaRPr kumimoji="1" lang="en-US" altLang="ko-KR" sz="1400" b="1" i="0" u="none" strike="noStrike" cap="none" normalizeH="0" baseline="0" dirty="0">
                        <a:ln>
                          <a:noFill/>
                        </a:ln>
                        <a:solidFill>
                          <a:srgbClr val="0000CC"/>
                        </a:solidFill>
                        <a:effectLst/>
                        <a:latin typeface="맑은 고딕" pitchFamily="50" charset="-127"/>
                        <a:ea typeface="맑은 고딕" pitchFamily="50" charset="-127"/>
                      </a:endParaRPr>
                    </a:p>
                    <a:p>
                      <a:pPr marL="285750" marR="0" lvl="0" indent="-285750" algn="l" defTabSz="914400" rtl="0" eaLnBrk="0" fontAlgn="base" latinLnBrk="0" hangingPunct="0">
                        <a:lnSpc>
                          <a:spcPct val="100000"/>
                        </a:lnSpc>
                        <a:spcBef>
                          <a:spcPct val="50000"/>
                        </a:spcBef>
                        <a:spcAft>
                          <a:spcPct val="0"/>
                        </a:spcAft>
                        <a:buClrTx/>
                        <a:buSzTx/>
                        <a:buFontTx/>
                        <a:buChar char="-"/>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외주인력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인당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5</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만원</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월 </a:t>
                      </a:r>
                      <a:endPar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0" fontAlgn="base" latinLnBrk="0" hangingPunct="0">
                        <a:lnSpc>
                          <a:spcPct val="100000"/>
                        </a:lnSpc>
                        <a:spcBef>
                          <a:spcPct val="50000"/>
                        </a:spcBef>
                        <a:spcAft>
                          <a:spcPct val="0"/>
                        </a:spcAft>
                        <a:buClrTx/>
                        <a:buSzTx/>
                        <a:buFontTx/>
                        <a:buNone/>
                        <a:tabLst/>
                      </a:pP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본사에 상주하여 근무하는 외주인력에 한함</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p>
                  </a:txBody>
                  <a:tcPr marL="91441" marR="91441" marT="45728" marB="45728"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5660">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T="45730" marB="4573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전체 비용을 </a:t>
                      </a:r>
                      <a:r>
                        <a:rPr kumimoji="1" lang="ko-KR" altLang="en-US" sz="1400" b="1" i="0" u="none" strike="noStrike" cap="none" normalizeH="0" baseline="0" dirty="0">
                          <a:ln>
                            <a:noFill/>
                          </a:ln>
                          <a:solidFill>
                            <a:srgbClr val="0000CC"/>
                          </a:solidFill>
                          <a:effectLst/>
                          <a:latin typeface="맑은 고딕" pitchFamily="50" charset="-127"/>
                          <a:ea typeface="맑은 고딕" pitchFamily="50" charset="-127"/>
                        </a:rPr>
                        <a:t>본부장 및 </a:t>
                      </a:r>
                      <a:r>
                        <a:rPr kumimoji="1" lang="en-US" altLang="ko-KR" sz="1400" b="1" i="0" u="none" strike="noStrike" cap="none" normalizeH="0" baseline="0" dirty="0">
                          <a:ln>
                            <a:noFill/>
                          </a:ln>
                          <a:solidFill>
                            <a:srgbClr val="0000CC"/>
                          </a:solidFill>
                          <a:effectLst/>
                          <a:latin typeface="맑은 고딕" pitchFamily="50" charset="-127"/>
                          <a:ea typeface="맑은 고딕" pitchFamily="50" charset="-127"/>
                        </a:rPr>
                        <a:t>PM/</a:t>
                      </a:r>
                      <a:r>
                        <a:rPr kumimoji="1" lang="ko-KR" altLang="en-US" sz="1400" b="1" i="0" u="none" strike="noStrike" cap="none" normalizeH="0" baseline="0">
                          <a:ln>
                            <a:noFill/>
                          </a:ln>
                          <a:solidFill>
                            <a:srgbClr val="0000CC"/>
                          </a:solidFill>
                          <a:effectLst/>
                          <a:latin typeface="맑은 고딕" pitchFamily="50" charset="-127"/>
                          <a:ea typeface="맑은 고딕" pitchFamily="50" charset="-127"/>
                        </a:rPr>
                        <a:t>팀장이 총괄하여 관리</a:t>
                      </a:r>
                      <a:endParaRPr kumimoji="1" lang="en-US" altLang="ko-KR" sz="1400" b="1" i="0" u="none" strike="noStrike" cap="none" normalizeH="0" baseline="0" dirty="0">
                        <a:ln>
                          <a:noFill/>
                        </a:ln>
                        <a:solidFill>
                          <a:srgbClr val="0000CC"/>
                        </a:solidFill>
                        <a:effectLst/>
                        <a:latin typeface="맑은 고딕" pitchFamily="50" charset="-127"/>
                        <a:ea typeface="맑은 고딕" pitchFamily="50" charset="-127"/>
                      </a:endParaRPr>
                    </a:p>
                  </a:txBody>
                  <a:tcPr marL="91441" marR="91441" marT="45728" marB="45728"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endPar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0081">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교통비</a:t>
                      </a:r>
                    </a:p>
                  </a:txBody>
                  <a:tcPr marL="91441" marR="91441"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수도권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프로젝트 경비 내에서 집행</a:t>
                      </a:r>
                      <a:endPar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지방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1400" b="1" i="0" u="none" strike="noStrike" cap="none" normalizeH="0" baseline="0" dirty="0" err="1">
                          <a:ln>
                            <a:noFill/>
                          </a:ln>
                          <a:solidFill>
                            <a:schemeClr val="tx1"/>
                          </a:solidFill>
                          <a:effectLst/>
                          <a:latin typeface="맑은 고딕" pitchFamily="50" charset="-127"/>
                          <a:ea typeface="맑은 고딕" pitchFamily="50" charset="-127"/>
                        </a:rPr>
                        <a:t>Ⅳ.C</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출장</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및 장기파견 기준</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에 따름</a:t>
                      </a:r>
                    </a:p>
                  </a:txBody>
                  <a:tcPr marL="91441" marR="91441" marT="45728" marB="45728"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5660">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숙박비</a:t>
                      </a:r>
                    </a:p>
                  </a:txBody>
                  <a:tcPr marL="91441" marR="91441"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지방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1400" b="1" i="0" u="none" strike="noStrike" cap="none" normalizeH="0" baseline="0" dirty="0" err="1">
                          <a:ln>
                            <a:noFill/>
                          </a:ln>
                          <a:solidFill>
                            <a:schemeClr val="tx1"/>
                          </a:solidFill>
                          <a:effectLst/>
                          <a:latin typeface="맑은 고딕" pitchFamily="50" charset="-127"/>
                          <a:ea typeface="맑은 고딕" pitchFamily="50" charset="-127"/>
                        </a:rPr>
                        <a:t>Ⅳ.C</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출장</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및 장기파견 기준</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에</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rPr>
                        <a:t>따름</a:t>
                      </a:r>
                    </a:p>
                  </a:txBody>
                  <a:tcPr marL="91441" marR="91441" marT="45728" marB="45728"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4">
            <a:extLst>
              <a:ext uri="{FF2B5EF4-FFF2-40B4-BE49-F238E27FC236}">
                <a16:creationId xmlns:a16="http://schemas.microsoft.com/office/drawing/2014/main" id="{EE153632-1320-4CF0-A8C3-13786A1D5E3C}"/>
              </a:ext>
            </a:extLst>
          </p:cNvPr>
          <p:cNvSpPr txBox="1">
            <a:spLocks noChangeArrowheads="1"/>
          </p:cNvSpPr>
          <p:nvPr/>
        </p:nvSpPr>
        <p:spPr bwMode="auto">
          <a:xfrm>
            <a:off x="7329488" y="109538"/>
            <a:ext cx="2160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Ⅳ. </a:t>
            </a:r>
            <a:r>
              <a:rPr lang="ko-KR" altLang="en-US" sz="1800">
                <a:solidFill>
                  <a:schemeClr val="tx2"/>
                </a:solidFill>
                <a:latin typeface="맑은 고딕" panose="020B0503020000020004" pitchFamily="50" charset="-127"/>
                <a:ea typeface="맑은 고딕" panose="020B0503020000020004" pitchFamily="50" charset="-127"/>
              </a:rPr>
              <a:t>회계</a:t>
            </a:r>
          </a:p>
        </p:txBody>
      </p:sp>
      <p:sp>
        <p:nvSpPr>
          <p:cNvPr id="39939" name="Text Box 34">
            <a:extLst>
              <a:ext uri="{FF2B5EF4-FFF2-40B4-BE49-F238E27FC236}">
                <a16:creationId xmlns:a16="http://schemas.microsoft.com/office/drawing/2014/main" id="{6185156B-7A32-414E-8741-1517F20F1DDE}"/>
              </a:ext>
            </a:extLst>
          </p:cNvPr>
          <p:cNvSpPr txBox="1">
            <a:spLocks noChangeArrowheads="1"/>
          </p:cNvSpPr>
          <p:nvPr/>
        </p:nvSpPr>
        <p:spPr bwMode="auto">
          <a:xfrm>
            <a:off x="415925" y="115888"/>
            <a:ext cx="590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Ⅳ.A. </a:t>
            </a:r>
            <a:r>
              <a:rPr lang="ko-KR" altLang="en-US" sz="1800">
                <a:solidFill>
                  <a:schemeClr val="tx2"/>
                </a:solidFill>
                <a:latin typeface="맑은 고딕" panose="020B0503020000020004" pitchFamily="50" charset="-127"/>
                <a:ea typeface="맑은 고딕" panose="020B0503020000020004" pitchFamily="50" charset="-127"/>
              </a:rPr>
              <a:t>경비사용기준 </a:t>
            </a:r>
            <a:r>
              <a:rPr lang="en-US" altLang="ko-KR" sz="1800">
                <a:solidFill>
                  <a:schemeClr val="tx2"/>
                </a:solidFill>
                <a:latin typeface="맑은 고딕" panose="020B0503020000020004" pitchFamily="50" charset="-127"/>
                <a:ea typeface="맑은 고딕" panose="020B0503020000020004" pitchFamily="50" charset="-127"/>
              </a:rPr>
              <a:t>(2/3)</a:t>
            </a:r>
          </a:p>
        </p:txBody>
      </p:sp>
      <p:sp>
        <p:nvSpPr>
          <p:cNvPr id="39940" name="Text Box 3">
            <a:extLst>
              <a:ext uri="{FF2B5EF4-FFF2-40B4-BE49-F238E27FC236}">
                <a16:creationId xmlns:a16="http://schemas.microsoft.com/office/drawing/2014/main" id="{1CCF13B2-7F62-417D-8F8C-02F5EC687C0B}"/>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342900" indent="-34290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결재방법</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모든 경비의 증빙 및 신청서를 작성하여</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발생 익월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10</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일 전까지 경영지원실에 제출</a:t>
            </a:r>
            <a:endPar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(Project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팀원이 사용한 경비는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PM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결재</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PM</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이 사용한 경비는 대표이사 결재</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경영지원실은 접수 후 전표처리를 완료하여</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익월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10</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일에 사용자 계좌로 입금</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부서예산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또는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Project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예산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초과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시는 다음달에 발생하는 예산에서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초과된 금액만큼 차감</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하여 사용</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단</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당월에 산정된 예산을 다 사용하지 못할 시 익월 예산으로 이월을 허용함</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4)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비용 제출기간까지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미 제출시 다음달로 입금이 연기</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되며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미처리 영수증은 개인이 비용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부담토록</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5)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본인 외에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같이 식사한 사람</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반드시 명기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본인 外 홍길동</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인원이 많을 시 본인 外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0</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명</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6)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본부별</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예산 사용 범위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직원 간 차대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점심식대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회식과 같이 직원 간의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교제성</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경비와 거래처 방문 시 </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접대비에 한함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7)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비용정산 서류 작성시</a:t>
            </a:r>
            <a:r>
              <a:rPr kumimoji="1" lang="ko-KR" altLang="en-US" dirty="0">
                <a:solidFill>
                  <a:srgbClr val="0000FF"/>
                </a:solidFill>
                <a:latin typeface="맑은 고딕" panose="020B0503020000020004" pitchFamily="50" charset="-127"/>
                <a:ea typeface="맑은 고딕" panose="020B0503020000020004" pitchFamily="50" charset="-127"/>
                <a:cs typeface="Arial" panose="020B0604020202020204" pitchFamily="34" charset="0"/>
              </a:rPr>
              <a:t> 용도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명확히 기재 </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회식</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회의비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야근식대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접대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사무용품</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교통</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주유비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통신비 등</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endPar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4">
            <a:extLst>
              <a:ext uri="{FF2B5EF4-FFF2-40B4-BE49-F238E27FC236}">
                <a16:creationId xmlns:a16="http://schemas.microsoft.com/office/drawing/2014/main" id="{B5EDA1FB-0D47-49EC-940F-0854B48EFE99}"/>
              </a:ext>
            </a:extLst>
          </p:cNvPr>
          <p:cNvSpPr txBox="1">
            <a:spLocks noChangeArrowheads="1"/>
          </p:cNvSpPr>
          <p:nvPr/>
        </p:nvSpPr>
        <p:spPr bwMode="auto">
          <a:xfrm>
            <a:off x="7329488" y="109538"/>
            <a:ext cx="2160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Ⅳ. </a:t>
            </a:r>
            <a:r>
              <a:rPr lang="ko-KR" altLang="en-US" sz="1800">
                <a:solidFill>
                  <a:schemeClr val="tx2"/>
                </a:solidFill>
                <a:latin typeface="맑은 고딕" panose="020B0503020000020004" pitchFamily="50" charset="-127"/>
                <a:ea typeface="맑은 고딕" panose="020B0503020000020004" pitchFamily="50" charset="-127"/>
              </a:rPr>
              <a:t>회계</a:t>
            </a:r>
          </a:p>
        </p:txBody>
      </p:sp>
      <p:sp>
        <p:nvSpPr>
          <p:cNvPr id="40963" name="Text Box 34">
            <a:extLst>
              <a:ext uri="{FF2B5EF4-FFF2-40B4-BE49-F238E27FC236}">
                <a16:creationId xmlns:a16="http://schemas.microsoft.com/office/drawing/2014/main" id="{985BC20C-ED15-4CE1-B485-A839C1E825D9}"/>
              </a:ext>
            </a:extLst>
          </p:cNvPr>
          <p:cNvSpPr txBox="1">
            <a:spLocks noChangeArrowheads="1"/>
          </p:cNvSpPr>
          <p:nvPr/>
        </p:nvSpPr>
        <p:spPr bwMode="auto">
          <a:xfrm>
            <a:off x="415925" y="115888"/>
            <a:ext cx="590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Ⅳ.A. </a:t>
            </a:r>
            <a:r>
              <a:rPr lang="ko-KR" altLang="en-US" sz="1800">
                <a:solidFill>
                  <a:schemeClr val="tx2"/>
                </a:solidFill>
                <a:latin typeface="맑은 고딕" panose="020B0503020000020004" pitchFamily="50" charset="-127"/>
                <a:ea typeface="맑은 고딕" panose="020B0503020000020004" pitchFamily="50" charset="-127"/>
              </a:rPr>
              <a:t>경비사용기준 </a:t>
            </a:r>
            <a:r>
              <a:rPr lang="en-US" altLang="ko-KR" sz="1800">
                <a:solidFill>
                  <a:schemeClr val="tx2"/>
                </a:solidFill>
                <a:latin typeface="맑은 고딕" panose="020B0503020000020004" pitchFamily="50" charset="-127"/>
                <a:ea typeface="맑은 고딕" panose="020B0503020000020004" pitchFamily="50" charset="-127"/>
              </a:rPr>
              <a:t>(3/3)</a:t>
            </a:r>
          </a:p>
        </p:txBody>
      </p:sp>
      <p:sp>
        <p:nvSpPr>
          <p:cNvPr id="40964" name="Text Box 3">
            <a:extLst>
              <a:ext uri="{FF2B5EF4-FFF2-40B4-BE49-F238E27FC236}">
                <a16:creationId xmlns:a16="http://schemas.microsoft.com/office/drawing/2014/main" id="{B1FC907C-977B-464E-A7F3-BF9A2F140317}"/>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제출방법 </a:t>
            </a:r>
            <a:endPar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모든 </a:t>
            </a:r>
            <a:r>
              <a:rPr lang="ko-KR" altLang="en-US" dirty="0">
                <a:latin typeface="맑은 고딕" panose="020B0503020000020004" pitchFamily="50" charset="-127"/>
                <a:ea typeface="맑은 고딕" panose="020B0503020000020004" pitchFamily="50" charset="-127"/>
                <a:cs typeface="Arial" panose="020B0604020202020204" pitchFamily="34" charset="0"/>
              </a:rPr>
              <a:t>임직원들은 지출결의서</a:t>
            </a:r>
            <a:r>
              <a:rPr lang="en-US" altLang="ko-KR" dirty="0">
                <a:latin typeface="맑은 고딕" panose="020B0503020000020004" pitchFamily="50" charset="-127"/>
                <a:ea typeface="맑은 고딕" panose="020B0503020000020004" pitchFamily="50" charset="-127"/>
                <a:cs typeface="Arial" panose="020B0604020202020204" pitchFamily="34" charset="0"/>
              </a:rPr>
              <a:t>(</a:t>
            </a:r>
            <a:r>
              <a:rPr lang="ko-KR" altLang="en-US" dirty="0">
                <a:latin typeface="맑은 고딕" panose="020B0503020000020004" pitchFamily="50" charset="-127"/>
                <a:ea typeface="맑은 고딕" panose="020B0503020000020004" pitchFamily="50" charset="-127"/>
                <a:cs typeface="Arial" panose="020B0604020202020204" pitchFamily="34" charset="0"/>
              </a:rPr>
              <a:t>법인카드</a:t>
            </a:r>
            <a:r>
              <a:rPr lang="en-US" altLang="ko-KR" dirty="0">
                <a:latin typeface="맑은 고딕" panose="020B0503020000020004" pitchFamily="50" charset="-127"/>
                <a:ea typeface="맑은 고딕" panose="020B0503020000020004" pitchFamily="50" charset="-127"/>
                <a:cs typeface="Arial" panose="020B0604020202020204" pitchFamily="34" charset="0"/>
              </a:rPr>
              <a:t>&amp;</a:t>
            </a:r>
            <a:r>
              <a:rPr lang="ko-KR" altLang="en-US" dirty="0">
                <a:latin typeface="맑은 고딕" panose="020B0503020000020004" pitchFamily="50" charset="-127"/>
                <a:ea typeface="맑은 고딕" panose="020B0503020000020004" pitchFamily="50" charset="-127"/>
                <a:cs typeface="Arial" panose="020B0604020202020204" pitchFamily="34" charset="0"/>
              </a:rPr>
              <a:t>비용</a:t>
            </a:r>
            <a:r>
              <a:rPr lang="en-US" altLang="ko-KR" dirty="0">
                <a:latin typeface="맑은 고딕" panose="020B0503020000020004" pitchFamily="50" charset="-127"/>
                <a:ea typeface="맑은 고딕" panose="020B0503020000020004" pitchFamily="50" charset="-127"/>
                <a:cs typeface="Arial" panose="020B0604020202020204" pitchFamily="34" charset="0"/>
              </a:rPr>
              <a:t>)</a:t>
            </a:r>
            <a:r>
              <a:rPr lang="ko-KR" altLang="en-US" dirty="0">
                <a:latin typeface="맑은 고딕" panose="020B0503020000020004" pitchFamily="50" charset="-127"/>
                <a:ea typeface="맑은 고딕" panose="020B0503020000020004" pitchFamily="50" charset="-127"/>
                <a:cs typeface="Arial" panose="020B0604020202020204" pitchFamily="34" charset="0"/>
              </a:rPr>
              <a:t>를 작성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후</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영수증을 첨부</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본부장 결재</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득하여 </a:t>
            </a:r>
            <a:endPar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 담당에게 익월 </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10</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일 전까지 제출 </a:t>
            </a:r>
            <a:endPar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제출 시 프로젝트 투입인력은 담당 </a:t>
            </a:r>
            <a:r>
              <a:rPr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PM</a:t>
            </a:r>
            <a:r>
              <a:rPr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의 결재</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를 받고 </a:t>
            </a:r>
            <a:r>
              <a:rPr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제출해야함</a:t>
            </a:r>
            <a:endPar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algn="ctr" eaLnBrk="1" latinLnBrk="1" hangingPunct="1">
              <a:spcBef>
                <a:spcPct val="50000"/>
              </a:spcBef>
            </a:pPr>
            <a:endPar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4.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대금지급 </a:t>
            </a:r>
            <a:endPar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경영지원실에서 발생한 비용을 익월 </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10</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일까지 개인 계좌로 입금하며</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예산의 초과여부</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를 항시</a:t>
            </a: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부서별</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&amp;</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프로젝트별로  파악이 </a:t>
            </a:r>
            <a:r>
              <a:rPr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가능토록</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하여야 함</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경비 사용 실적이 예산을 초과시 초과 금액을 다음달 비용예산에서 차감하여 차감된 금액만큼 사용할</a:t>
            </a:r>
          </a:p>
          <a:p>
            <a:pPr eaLnBrk="1" latinLnBrk="1" hangingPunct="1">
              <a:spcBef>
                <a:spcPct val="50000"/>
              </a:spcBef>
            </a:pP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수 있도록 공지</a:t>
            </a:r>
            <a:endPar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3)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본 규정에 정리되지 않은 예외 사항은 발생이전 별도 품의를 작성하여 담당 </a:t>
            </a: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PM</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및 대표이사의</a:t>
            </a:r>
          </a:p>
          <a:p>
            <a:pPr eaLnBrk="1" latinLnBrk="1" hangingPunct="1">
              <a:spcBef>
                <a:spcPct val="50000"/>
              </a:spcBef>
            </a:pPr>
            <a:r>
              <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사전합의를 득하여 처리 하도록 함</a:t>
            </a:r>
          </a:p>
          <a:p>
            <a:pPr eaLnBrk="1" latinLnBrk="1" hangingPunct="1">
              <a:spcBef>
                <a:spcPct val="50000"/>
              </a:spcBef>
            </a:pPr>
            <a:endParaRPr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4">
            <a:extLst>
              <a:ext uri="{FF2B5EF4-FFF2-40B4-BE49-F238E27FC236}">
                <a16:creationId xmlns:a16="http://schemas.microsoft.com/office/drawing/2014/main" id="{1FB4ACCA-D3FB-43A2-AF35-3BDCB5EB75F6}"/>
              </a:ext>
            </a:extLst>
          </p:cNvPr>
          <p:cNvSpPr txBox="1">
            <a:spLocks noChangeArrowheads="1"/>
          </p:cNvSpPr>
          <p:nvPr/>
        </p:nvSpPr>
        <p:spPr bwMode="auto">
          <a:xfrm>
            <a:off x="415925" y="115888"/>
            <a:ext cx="3744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Ⅰ.A</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일반 사항</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8195" name="Text Box 3">
            <a:extLst>
              <a:ext uri="{FF2B5EF4-FFF2-40B4-BE49-F238E27FC236}">
                <a16:creationId xmlns:a16="http://schemas.microsoft.com/office/drawing/2014/main" id="{8C432207-A312-4ED8-9445-74BA4E8C1013}"/>
              </a:ext>
            </a:extLst>
          </p:cNvPr>
          <p:cNvSpPr txBox="1">
            <a:spLocks noChangeArrowheads="1"/>
          </p:cNvSpPr>
          <p:nvPr/>
        </p:nvSpPr>
        <p:spPr bwMode="auto">
          <a:xfrm>
            <a:off x="415925" y="765175"/>
            <a:ext cx="830580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buFontTx/>
              <a:buAutoNum type="arabicPeriod"/>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회사 규정 관리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회사의 정책</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제도</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규정 등은 직원들의 발의와 임원회의를 통해 개정함</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단</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주주의 동의가 필요한 사항은 주주총회를 통해 결의함</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회사 규정</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관련 문서 및 양식은 </a:t>
            </a:r>
            <a:r>
              <a:rPr kumimoji="1" lang="ko-KR" altLang="en-US">
                <a:latin typeface="맑은 고딕" panose="020B0503020000020004" pitchFamily="50" charset="-127"/>
                <a:ea typeface="맑은 고딕" panose="020B0503020000020004" pitchFamily="50" charset="-127"/>
                <a:cs typeface="Arial" panose="020B0604020202020204" pitchFamily="34" charset="0"/>
              </a:rPr>
              <a:t>그룹웨어 게시판을</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통해 공지함</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buFontTx/>
              <a:buAutoNum type="arabicPeriod"/>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업무 담당자 </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graphicFrame>
        <p:nvGraphicFramePr>
          <p:cNvPr id="7210" name="Group 42">
            <a:extLst>
              <a:ext uri="{FF2B5EF4-FFF2-40B4-BE49-F238E27FC236}">
                <a16:creationId xmlns:a16="http://schemas.microsoft.com/office/drawing/2014/main" id="{0511E7A0-DCA0-4BF2-A6F8-61E03B53A239}"/>
              </a:ext>
            </a:extLst>
          </p:cNvPr>
          <p:cNvGraphicFramePr>
            <a:graphicFrameLocks noGrp="1"/>
          </p:cNvGraphicFramePr>
          <p:nvPr>
            <p:extLst>
              <p:ext uri="{D42A27DB-BD31-4B8C-83A1-F6EECF244321}">
                <p14:modId xmlns:p14="http://schemas.microsoft.com/office/powerpoint/2010/main" val="1630185759"/>
              </p:ext>
            </p:extLst>
          </p:nvPr>
        </p:nvGraphicFramePr>
        <p:xfrm>
          <a:off x="849313" y="2779713"/>
          <a:ext cx="8640762" cy="3529607"/>
        </p:xfrm>
        <a:graphic>
          <a:graphicData uri="http://schemas.openxmlformats.org/drawingml/2006/table">
            <a:tbl>
              <a:tblPr/>
              <a:tblGrid>
                <a:gridCol w="1752600">
                  <a:extLst>
                    <a:ext uri="{9D8B030D-6E8A-4147-A177-3AD203B41FA5}">
                      <a16:colId xmlns:a16="http://schemas.microsoft.com/office/drawing/2014/main" val="20000"/>
                    </a:ext>
                  </a:extLst>
                </a:gridCol>
                <a:gridCol w="3232150">
                  <a:extLst>
                    <a:ext uri="{9D8B030D-6E8A-4147-A177-3AD203B41FA5}">
                      <a16:colId xmlns:a16="http://schemas.microsoft.com/office/drawing/2014/main" val="20001"/>
                    </a:ext>
                  </a:extLst>
                </a:gridCol>
                <a:gridCol w="2214562">
                  <a:extLst>
                    <a:ext uri="{9D8B030D-6E8A-4147-A177-3AD203B41FA5}">
                      <a16:colId xmlns:a16="http://schemas.microsoft.com/office/drawing/2014/main" val="20002"/>
                    </a:ext>
                  </a:extLst>
                </a:gridCol>
                <a:gridCol w="1441450">
                  <a:extLst>
                    <a:ext uri="{9D8B030D-6E8A-4147-A177-3AD203B41FA5}">
                      <a16:colId xmlns:a16="http://schemas.microsoft.com/office/drawing/2014/main" val="20003"/>
                    </a:ext>
                  </a:extLst>
                </a:gridCol>
              </a:tblGrid>
              <a:tr h="410932">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구 분</a:t>
                      </a:r>
                    </a:p>
                  </a:txBody>
                  <a:tcPr marT="45730" marB="4573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주 요 업 무</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담 당 자</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비 고</a:t>
                      </a:r>
                    </a:p>
                  </a:txBody>
                  <a:tcPr marT="45730" marB="4573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45223">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인사 </a:t>
                      </a:r>
                      <a:r>
                        <a:rPr kumimoji="1" lang="en-US" altLang="ko-KR" sz="1400" b="1" i="0" u="none" strike="noStrike" cap="none" normalizeH="0" baseline="0">
                          <a:ln>
                            <a:noFill/>
                          </a:ln>
                          <a:solidFill>
                            <a:schemeClr val="tx1"/>
                          </a:solidFill>
                          <a:effectLst/>
                          <a:latin typeface="맑은 고딕" pitchFamily="50" charset="-127"/>
                          <a:ea typeface="맑은 고딕" pitchFamily="50" charset="-127"/>
                          <a:cs typeface="Arial" charset="0"/>
                        </a:rPr>
                        <a:t>(</a:t>
                      </a:r>
                      <a:r>
                        <a:rPr kumimoji="1"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사람</a:t>
                      </a:r>
                      <a:r>
                        <a:rPr kumimoji="1" lang="en-US" altLang="ko-KR" sz="1400" b="1" i="0" u="none" strike="noStrike" cap="none" normalizeH="0" baseline="0">
                          <a:ln>
                            <a:noFill/>
                          </a:ln>
                          <a:solidFill>
                            <a:schemeClr val="tx1"/>
                          </a:solidFill>
                          <a:effectLst/>
                          <a:latin typeface="맑은 고딕" pitchFamily="50" charset="-127"/>
                          <a:ea typeface="맑은 고딕" pitchFamily="50" charset="-127"/>
                          <a:cs typeface="Arial" charset="0"/>
                        </a:rPr>
                        <a:t>)</a:t>
                      </a:r>
                      <a:endParaRPr kumimoji="1"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HRP, HRD</a:t>
                      </a:r>
                      <a:endPar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err="1">
                          <a:ln>
                            <a:noFill/>
                          </a:ln>
                          <a:solidFill>
                            <a:schemeClr val="tx1"/>
                          </a:solidFill>
                          <a:effectLst/>
                          <a:latin typeface="맑은 고딕" pitchFamily="50" charset="-127"/>
                          <a:ea typeface="맑은 고딕" pitchFamily="50" charset="-127"/>
                          <a:cs typeface="Arial" charset="0"/>
                        </a:rPr>
                        <a:t>성준경</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endPar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ko-KR" sz="1400" b="1"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8742">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회계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돈</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세무</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입출금</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경비 지급</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복리후생</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defRPr/>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경영지원실</a:t>
                      </a:r>
                      <a:endPar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ko-KR" sz="1400" b="1"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149">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자산 </a:t>
                      </a:r>
                      <a:r>
                        <a:rPr kumimoji="1" lang="en-US" altLang="ko-KR" sz="1400" b="1" i="0" u="none" strike="noStrike" cap="none" normalizeH="0" baseline="0">
                          <a:ln>
                            <a:noFill/>
                          </a:ln>
                          <a:solidFill>
                            <a:schemeClr val="tx1"/>
                          </a:solidFill>
                          <a:effectLst/>
                          <a:latin typeface="맑은 고딕" pitchFamily="50" charset="-127"/>
                          <a:ea typeface="맑은 고딕" pitchFamily="50" charset="-127"/>
                          <a:cs typeface="Arial" charset="0"/>
                        </a:rPr>
                        <a:t>(</a:t>
                      </a:r>
                      <a:r>
                        <a:rPr kumimoji="1" lang="ko-KR" altLang="en-US" sz="1400" b="1" i="0" u="none" strike="noStrike" cap="none" normalizeH="0" baseline="0">
                          <a:ln>
                            <a:noFill/>
                          </a:ln>
                          <a:solidFill>
                            <a:schemeClr val="tx1"/>
                          </a:solidFill>
                          <a:effectLst/>
                          <a:latin typeface="맑은 고딕" pitchFamily="50" charset="-127"/>
                          <a:ea typeface="맑은 고딕" pitchFamily="50" charset="-127"/>
                          <a:cs typeface="Arial" charset="0"/>
                        </a:rPr>
                        <a:t>물건</a:t>
                      </a:r>
                      <a:r>
                        <a:rPr kumimoji="1" lang="en-US" altLang="ko-KR" sz="1400" b="1" i="0" u="none" strike="noStrike" cap="none" normalizeH="0" baseline="0">
                          <a:ln>
                            <a:noFill/>
                          </a:ln>
                          <a:solidFill>
                            <a:schemeClr val="tx1"/>
                          </a:solidFill>
                          <a:effectLst/>
                          <a:latin typeface="맑은 고딕" pitchFamily="50" charset="-127"/>
                          <a:ea typeface="맑은 고딕" pitchFamily="50" charset="-127"/>
                          <a:cs typeface="Arial" charset="0"/>
                        </a:rPr>
                        <a:t>)</a:t>
                      </a:r>
                      <a:endPar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OA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장비 및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SW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관리</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건물</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집기 관리 </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5400336"/>
                  </a:ext>
                </a:extLst>
              </a:tr>
              <a:tr h="663127">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지식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정보</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프로젝트 산출물</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제안서 등 </a:t>
                      </a:r>
                      <a:b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b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회사 지식관리</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교육</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err="1">
                          <a:ln>
                            <a:noFill/>
                          </a:ln>
                          <a:solidFill>
                            <a:schemeClr val="tx1"/>
                          </a:solidFill>
                          <a:effectLst/>
                          <a:latin typeface="맑은 고딕" pitchFamily="50" charset="-127"/>
                          <a:ea typeface="맑은 고딕" pitchFamily="50" charset="-127"/>
                          <a:cs typeface="Arial" charset="0"/>
                        </a:rPr>
                        <a:t>성준경</a:t>
                      </a:r>
                      <a:endPar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0434">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문화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가치</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조직문화</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이벤트</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 CI, </a:t>
                      </a: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드레스코드 등</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err="1">
                          <a:ln>
                            <a:noFill/>
                          </a:ln>
                          <a:solidFill>
                            <a:schemeClr val="tx1"/>
                          </a:solidFill>
                          <a:effectLst/>
                          <a:latin typeface="맑은 고딕" pitchFamily="50" charset="-127"/>
                          <a:ea typeface="맑은 고딕" pitchFamily="50" charset="-127"/>
                          <a:cs typeface="Arial" charset="0"/>
                        </a:rPr>
                        <a:t>성준경</a:t>
                      </a:r>
                      <a:endPar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30" marB="4573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231" name="Text Box 34">
            <a:extLst>
              <a:ext uri="{FF2B5EF4-FFF2-40B4-BE49-F238E27FC236}">
                <a16:creationId xmlns:a16="http://schemas.microsoft.com/office/drawing/2014/main" id="{69FCCD38-CC53-4022-A80A-AE7E541A9396}"/>
              </a:ext>
            </a:extLst>
          </p:cNvPr>
          <p:cNvSpPr txBox="1">
            <a:spLocks noChangeArrowheads="1"/>
          </p:cNvSpPr>
          <p:nvPr/>
        </p:nvSpPr>
        <p:spPr bwMode="auto">
          <a:xfrm>
            <a:off x="5745163" y="109538"/>
            <a:ext cx="3744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Ⅰ</a:t>
            </a:r>
            <a:r>
              <a:rPr lang="ko-KR" altLang="ko-KR" sz="1800">
                <a:solidFill>
                  <a:schemeClr val="tx2"/>
                </a:solidFill>
                <a:latin typeface="맑은 고딕" panose="020B0503020000020004" pitchFamily="50" charset="-127"/>
                <a:ea typeface="맑은 고딕" panose="020B0503020000020004" pitchFamily="50" charset="-127"/>
              </a:rPr>
              <a:t>. 개요</a:t>
            </a:r>
            <a:endParaRPr lang="en-US" altLang="ko-KR" sz="1800">
              <a:solidFill>
                <a:schemeClr val="tx2"/>
              </a:solidFill>
              <a:latin typeface="맑은 고딕" panose="020B0503020000020004" pitchFamily="50" charset="-127"/>
              <a:ea typeface="맑은 고딕" panose="020B0503020000020004" pitchFamily="50" charset="-127"/>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4">
            <a:extLst>
              <a:ext uri="{FF2B5EF4-FFF2-40B4-BE49-F238E27FC236}">
                <a16:creationId xmlns:a16="http://schemas.microsoft.com/office/drawing/2014/main" id="{E0E5D7E6-C562-4857-90A1-21808D5ED338}"/>
              </a:ext>
            </a:extLst>
          </p:cNvPr>
          <p:cNvSpPr txBox="1">
            <a:spLocks noChangeArrowheads="1"/>
          </p:cNvSpPr>
          <p:nvPr/>
        </p:nvSpPr>
        <p:spPr bwMode="auto">
          <a:xfrm>
            <a:off x="7329488" y="109538"/>
            <a:ext cx="2160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Ⅳ. </a:t>
            </a:r>
            <a:r>
              <a:rPr lang="ko-KR" altLang="en-US" sz="1800">
                <a:solidFill>
                  <a:schemeClr val="tx2"/>
                </a:solidFill>
                <a:latin typeface="맑은 고딕" panose="020B0503020000020004" pitchFamily="50" charset="-127"/>
                <a:ea typeface="맑은 고딕" panose="020B0503020000020004" pitchFamily="50" charset="-127"/>
              </a:rPr>
              <a:t>회계</a:t>
            </a:r>
          </a:p>
        </p:txBody>
      </p:sp>
      <p:sp>
        <p:nvSpPr>
          <p:cNvPr id="41987" name="Text Box 34">
            <a:extLst>
              <a:ext uri="{FF2B5EF4-FFF2-40B4-BE49-F238E27FC236}">
                <a16:creationId xmlns:a16="http://schemas.microsoft.com/office/drawing/2014/main" id="{11DFA9ED-6BD7-4726-B9F8-C384B7F77F70}"/>
              </a:ext>
            </a:extLst>
          </p:cNvPr>
          <p:cNvSpPr txBox="1">
            <a:spLocks noChangeArrowheads="1"/>
          </p:cNvSpPr>
          <p:nvPr/>
        </p:nvSpPr>
        <p:spPr bwMode="auto">
          <a:xfrm>
            <a:off x="415925" y="115888"/>
            <a:ext cx="590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Ⅳ.B. </a:t>
            </a:r>
            <a:r>
              <a:rPr lang="ko-KR" altLang="en-US" sz="1800">
                <a:solidFill>
                  <a:schemeClr val="tx2"/>
                </a:solidFill>
                <a:latin typeface="맑은 고딕" panose="020B0503020000020004" pitchFamily="50" charset="-127"/>
                <a:ea typeface="맑은 고딕" panose="020B0503020000020004" pitchFamily="50" charset="-127"/>
              </a:rPr>
              <a:t>경비항목별 처리기준</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41988" name="Rectangle 2">
            <a:extLst>
              <a:ext uri="{FF2B5EF4-FFF2-40B4-BE49-F238E27FC236}">
                <a16:creationId xmlns:a16="http://schemas.microsoft.com/office/drawing/2014/main" id="{0BD81CE1-F94C-4418-B734-5FE6DC71C5E3}"/>
              </a:ext>
            </a:extLst>
          </p:cNvPr>
          <p:cNvSpPr>
            <a:spLocks noChangeArrowheads="1"/>
          </p:cNvSpPr>
          <p:nvPr/>
        </p:nvSpPr>
        <p:spPr bwMode="auto">
          <a:xfrm>
            <a:off x="412750" y="793750"/>
            <a:ext cx="9218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342900" indent="-342900">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spcBef>
                <a:spcPct val="20000"/>
              </a:spcBef>
            </a:pPr>
            <a:endParaRPr lang="ko-KR" altLang="ko-KR" sz="1600" b="0">
              <a:latin typeface="굴림" panose="020B0600000101010101" pitchFamily="50" charset="-127"/>
              <a:ea typeface="굴림" panose="020B0600000101010101" pitchFamily="50" charset="-127"/>
            </a:endParaRPr>
          </a:p>
        </p:txBody>
      </p:sp>
      <p:sp>
        <p:nvSpPr>
          <p:cNvPr id="41989" name="Rectangle 6">
            <a:extLst>
              <a:ext uri="{FF2B5EF4-FFF2-40B4-BE49-F238E27FC236}">
                <a16:creationId xmlns:a16="http://schemas.microsoft.com/office/drawing/2014/main" id="{A7A58FCB-F182-4132-BA10-EF144D178491}"/>
              </a:ext>
            </a:extLst>
          </p:cNvPr>
          <p:cNvSpPr txBox="1">
            <a:spLocks noChangeArrowheads="1"/>
          </p:cNvSpPr>
          <p:nvPr/>
        </p:nvSpPr>
        <p:spPr bwMode="auto">
          <a:xfrm>
            <a:off x="742950" y="793750"/>
            <a:ext cx="84201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hangingPunct="1"/>
            <a:r>
              <a:rPr kumimoji="1" lang="en-US" altLang="ko-KR" sz="1600">
                <a:solidFill>
                  <a:schemeClr val="tx2"/>
                </a:solidFill>
                <a:ea typeface="돋움" panose="020B0600000101010101" pitchFamily="50" charset="-127"/>
              </a:rPr>
              <a:t>	</a:t>
            </a:r>
          </a:p>
        </p:txBody>
      </p:sp>
      <p:graphicFrame>
        <p:nvGraphicFramePr>
          <p:cNvPr id="81969" name="Group 49">
            <a:extLst>
              <a:ext uri="{FF2B5EF4-FFF2-40B4-BE49-F238E27FC236}">
                <a16:creationId xmlns:a16="http://schemas.microsoft.com/office/drawing/2014/main" id="{BFA79B1F-A540-451F-9408-0D78F929AF42}"/>
              </a:ext>
            </a:extLst>
          </p:cNvPr>
          <p:cNvGraphicFramePr>
            <a:graphicFrameLocks noGrp="1"/>
          </p:cNvGraphicFramePr>
          <p:nvPr>
            <p:extLst>
              <p:ext uri="{D42A27DB-BD31-4B8C-83A1-F6EECF244321}">
                <p14:modId xmlns:p14="http://schemas.microsoft.com/office/powerpoint/2010/main" val="3303738574"/>
              </p:ext>
            </p:extLst>
          </p:nvPr>
        </p:nvGraphicFramePr>
        <p:xfrm>
          <a:off x="849313" y="1125538"/>
          <a:ext cx="8640762" cy="5111750"/>
        </p:xfrm>
        <a:graphic>
          <a:graphicData uri="http://schemas.openxmlformats.org/drawingml/2006/table">
            <a:tbl>
              <a:tblPr/>
              <a:tblGrid>
                <a:gridCol w="1223962">
                  <a:extLst>
                    <a:ext uri="{9D8B030D-6E8A-4147-A177-3AD203B41FA5}">
                      <a16:colId xmlns:a16="http://schemas.microsoft.com/office/drawing/2014/main" val="20000"/>
                    </a:ext>
                  </a:extLst>
                </a:gridCol>
                <a:gridCol w="4895850">
                  <a:extLst>
                    <a:ext uri="{9D8B030D-6E8A-4147-A177-3AD203B41FA5}">
                      <a16:colId xmlns:a16="http://schemas.microsoft.com/office/drawing/2014/main" val="20001"/>
                    </a:ext>
                  </a:extLst>
                </a:gridCol>
                <a:gridCol w="2520950">
                  <a:extLst>
                    <a:ext uri="{9D8B030D-6E8A-4147-A177-3AD203B41FA5}">
                      <a16:colId xmlns:a16="http://schemas.microsoft.com/office/drawing/2014/main" val="20002"/>
                    </a:ext>
                  </a:extLst>
                </a:gridCol>
              </a:tblGrid>
              <a:tr h="43762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경비항목</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유형 및 처리기준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첨부서류</a:t>
                      </a: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증빙</a:t>
                      </a: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586188">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회식비</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사내 회식에 발생된 비용</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외부인 참석 시 접대비 처리됨</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사내회식이라도 </a:t>
                      </a:r>
                      <a:r>
                        <a:rPr kumimoji="1" lang="ko-KR" altLang="en-US" sz="1200" b="1" i="0" u="none" strike="noStrike" cap="none" normalizeH="0" baseline="0" dirty="0">
                          <a:ln>
                            <a:noFill/>
                          </a:ln>
                          <a:solidFill>
                            <a:srgbClr val="0000CC"/>
                          </a:solidFill>
                          <a:effectLst/>
                          <a:latin typeface="맑은 고딕" pitchFamily="50" charset="-127"/>
                          <a:ea typeface="맑은 고딕" pitchFamily="50" charset="-127"/>
                          <a:cs typeface="Arial" charset="0"/>
                        </a:rPr>
                        <a:t>접대성장소의 음주</a:t>
                      </a:r>
                      <a:r>
                        <a:rPr kumimoji="1" lang="en-US" altLang="ko-KR" sz="1200" b="1" i="0" u="none" strike="noStrike" cap="none" normalizeH="0" baseline="0" dirty="0">
                          <a:ln>
                            <a:noFill/>
                          </a:ln>
                          <a:solidFill>
                            <a:srgbClr val="0000CC"/>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rgbClr val="0000CC"/>
                          </a:solidFill>
                          <a:effectLst/>
                          <a:latin typeface="맑은 고딕" pitchFamily="50" charset="-127"/>
                          <a:ea typeface="맑은 고딕" pitchFamily="50" charset="-127"/>
                          <a:cs typeface="Arial" charset="0"/>
                        </a:rPr>
                        <a:t>유흥은 접대비로 처리</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될 수 있음</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법인신용카드영수증</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0170">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회의비</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고객 접대 등의 회의 진행에 발생된 비용</a:t>
                      </a:r>
                      <a:endParaRPr kumimoji="1" lang="ko-KR" altLang="en-US" sz="1200" b="1" i="0" u="none" strike="noStrike" cap="none" normalizeH="0" baseline="0" dirty="0">
                        <a:ln>
                          <a:noFill/>
                        </a:ln>
                        <a:solidFill>
                          <a:srgbClr val="FF0000"/>
                        </a:solidFill>
                        <a:effectLst/>
                        <a:latin typeface="맑은 고딕" pitchFamily="50" charset="-127"/>
                        <a:ea typeface="맑은 고딕" pitchFamily="50" charset="-127"/>
                        <a:cs typeface="Arial"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법인신용카드영수증</a:t>
                      </a:r>
                      <a:endParaRPr kumimoji="0"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6749">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야근식대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야근식대</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휴일근무 식대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(1</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食 당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12,000)</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저녁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8</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시 이후까지 야근 시 야근식대 사용</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법인신용카드영수증</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7230">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접대비</a:t>
                      </a: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외부</a:t>
                      </a: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업무와 관련하여 거래처 또는 특정인</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외부</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에게 접대</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사례</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기타 이와 유사한 행위에 대해 지출한 비용</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사내회식이나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행사비라도</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접대성</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장소의 음주</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유흥은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접대비로 처리됨</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법인신용카드영수증</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2096">
                <a:tc gridSpan="3">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위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4</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가지 비용에 대해서는 정산내역서에 </a:t>
                      </a:r>
                      <a:r>
                        <a:rPr kumimoji="1" lang="ko-KR" altLang="en-US" sz="1200" b="1" i="0" u="none" strike="noStrike" cap="none" normalizeH="0" baseline="0" dirty="0">
                          <a:ln>
                            <a:noFill/>
                          </a:ln>
                          <a:solidFill>
                            <a:srgbClr val="0000CC"/>
                          </a:solidFill>
                          <a:effectLst/>
                          <a:latin typeface="맑은 고딕" pitchFamily="50" charset="-127"/>
                          <a:ea typeface="맑은 고딕" pitchFamily="50" charset="-127"/>
                          <a:cs typeface="Arial" charset="0"/>
                        </a:rPr>
                        <a:t>반드시 경비항목</a:t>
                      </a:r>
                      <a:r>
                        <a:rPr kumimoji="1" lang="en-US" altLang="ko-KR" sz="1200" b="1" i="0" u="none" strike="noStrike" cap="none" normalizeH="0" baseline="0" dirty="0">
                          <a:ln>
                            <a:noFill/>
                          </a:ln>
                          <a:solidFill>
                            <a:srgbClr val="0000CC"/>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rgbClr val="0000CC"/>
                          </a:solidFill>
                          <a:effectLst/>
                          <a:latin typeface="맑은 고딕" pitchFamily="50" charset="-127"/>
                          <a:ea typeface="맑은 고딕" pitchFamily="50" charset="-127"/>
                          <a:cs typeface="Arial" charset="0"/>
                        </a:rPr>
                        <a:t>참석자 등을 기준에 의거 명확히 기재</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5"/>
                  </a:ext>
                </a:extLst>
              </a:tr>
              <a:tr h="1841694">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통신비</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부장 이상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최대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50,000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원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프로젝트 시</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프로젝트 경비에 포함</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6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비가동</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시</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별도 청구 가능</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mn-cs"/>
                        </a:rPr>
                        <a:t>이사 이상</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최대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70,000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원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임원 경비에 포함</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전무</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mn-cs"/>
                        </a:rPr>
                        <a:t> 이상</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최대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120,000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원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임원 경비에 포함</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실 비용 청구</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부가서비스</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소액결제이용료</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인정 불가</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통신비 요금명세서 상세내역</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2024" name="Rectangle 183">
            <a:extLst>
              <a:ext uri="{FF2B5EF4-FFF2-40B4-BE49-F238E27FC236}">
                <a16:creationId xmlns:a16="http://schemas.microsoft.com/office/drawing/2014/main" id="{4295F077-6357-4886-8489-3DEDD5BE73EA}"/>
              </a:ext>
            </a:extLst>
          </p:cNvPr>
          <p:cNvSpPr>
            <a:spLocks noChangeArrowheads="1"/>
          </p:cNvSpPr>
          <p:nvPr/>
        </p:nvSpPr>
        <p:spPr bwMode="auto">
          <a:xfrm>
            <a:off x="412750" y="733425"/>
            <a:ext cx="921861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경비항목</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4">
            <a:extLst>
              <a:ext uri="{FF2B5EF4-FFF2-40B4-BE49-F238E27FC236}">
                <a16:creationId xmlns:a16="http://schemas.microsoft.com/office/drawing/2014/main" id="{1AC6B6F4-1A55-4EE1-95D2-2BC2FC9B5FC5}"/>
              </a:ext>
            </a:extLst>
          </p:cNvPr>
          <p:cNvSpPr txBox="1">
            <a:spLocks noChangeArrowheads="1"/>
          </p:cNvSpPr>
          <p:nvPr/>
        </p:nvSpPr>
        <p:spPr bwMode="auto">
          <a:xfrm>
            <a:off x="7329488" y="109538"/>
            <a:ext cx="2160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Ⅳ. </a:t>
            </a:r>
            <a:r>
              <a:rPr lang="ko-KR" altLang="en-US" sz="1800">
                <a:solidFill>
                  <a:schemeClr val="tx2"/>
                </a:solidFill>
                <a:latin typeface="맑은 고딕" panose="020B0503020000020004" pitchFamily="50" charset="-127"/>
                <a:ea typeface="맑은 고딕" panose="020B0503020000020004" pitchFamily="50" charset="-127"/>
              </a:rPr>
              <a:t>회계</a:t>
            </a:r>
          </a:p>
        </p:txBody>
      </p:sp>
      <p:sp>
        <p:nvSpPr>
          <p:cNvPr id="43011" name="Text Box 34">
            <a:extLst>
              <a:ext uri="{FF2B5EF4-FFF2-40B4-BE49-F238E27FC236}">
                <a16:creationId xmlns:a16="http://schemas.microsoft.com/office/drawing/2014/main" id="{48E42C3D-DB7E-4E14-A4F8-0B49F4DD8BCC}"/>
              </a:ext>
            </a:extLst>
          </p:cNvPr>
          <p:cNvSpPr txBox="1">
            <a:spLocks noChangeArrowheads="1"/>
          </p:cNvSpPr>
          <p:nvPr/>
        </p:nvSpPr>
        <p:spPr bwMode="auto">
          <a:xfrm>
            <a:off x="415925" y="115888"/>
            <a:ext cx="590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Ⅳ.B. </a:t>
            </a:r>
            <a:r>
              <a:rPr lang="ko-KR" altLang="en-US" sz="1800">
                <a:solidFill>
                  <a:schemeClr val="tx2"/>
                </a:solidFill>
                <a:latin typeface="맑은 고딕" panose="020B0503020000020004" pitchFamily="50" charset="-127"/>
                <a:ea typeface="맑은 고딕" panose="020B0503020000020004" pitchFamily="50" charset="-127"/>
              </a:rPr>
              <a:t>경비항목별 처리기준</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43012" name="Rectangle 2">
            <a:extLst>
              <a:ext uri="{FF2B5EF4-FFF2-40B4-BE49-F238E27FC236}">
                <a16:creationId xmlns:a16="http://schemas.microsoft.com/office/drawing/2014/main" id="{4D4B653D-3CC7-455E-A419-D72086430C41}"/>
              </a:ext>
            </a:extLst>
          </p:cNvPr>
          <p:cNvSpPr>
            <a:spLocks noChangeArrowheads="1"/>
          </p:cNvSpPr>
          <p:nvPr/>
        </p:nvSpPr>
        <p:spPr bwMode="auto">
          <a:xfrm>
            <a:off x="412750" y="793750"/>
            <a:ext cx="9218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342900" indent="-342900">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spcBef>
                <a:spcPct val="20000"/>
              </a:spcBef>
            </a:pPr>
            <a:endParaRPr lang="ko-KR" altLang="ko-KR" sz="1600" b="0">
              <a:latin typeface="굴림" panose="020B0600000101010101" pitchFamily="50" charset="-127"/>
              <a:ea typeface="굴림" panose="020B0600000101010101" pitchFamily="50" charset="-127"/>
            </a:endParaRPr>
          </a:p>
        </p:txBody>
      </p:sp>
      <p:sp>
        <p:nvSpPr>
          <p:cNvPr id="43013" name="Rectangle 6">
            <a:extLst>
              <a:ext uri="{FF2B5EF4-FFF2-40B4-BE49-F238E27FC236}">
                <a16:creationId xmlns:a16="http://schemas.microsoft.com/office/drawing/2014/main" id="{AF115344-122C-4C89-83E9-0A37EE56A1B0}"/>
              </a:ext>
            </a:extLst>
          </p:cNvPr>
          <p:cNvSpPr txBox="1">
            <a:spLocks noChangeArrowheads="1"/>
          </p:cNvSpPr>
          <p:nvPr/>
        </p:nvSpPr>
        <p:spPr bwMode="auto">
          <a:xfrm>
            <a:off x="742950" y="793750"/>
            <a:ext cx="84201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hangingPunct="1"/>
            <a:r>
              <a:rPr kumimoji="1" lang="en-US" altLang="ko-KR" sz="1600">
                <a:solidFill>
                  <a:schemeClr val="tx2"/>
                </a:solidFill>
                <a:ea typeface="돋움" panose="020B0600000101010101" pitchFamily="50" charset="-127"/>
              </a:rPr>
              <a:t>	</a:t>
            </a:r>
          </a:p>
        </p:txBody>
      </p:sp>
      <p:graphicFrame>
        <p:nvGraphicFramePr>
          <p:cNvPr id="81969" name="Group 49">
            <a:extLst>
              <a:ext uri="{FF2B5EF4-FFF2-40B4-BE49-F238E27FC236}">
                <a16:creationId xmlns:a16="http://schemas.microsoft.com/office/drawing/2014/main" id="{B499EEA7-54FA-42FD-BC1E-D7F5BC0C084B}"/>
              </a:ext>
            </a:extLst>
          </p:cNvPr>
          <p:cNvGraphicFramePr>
            <a:graphicFrameLocks noGrp="1"/>
          </p:cNvGraphicFramePr>
          <p:nvPr>
            <p:extLst>
              <p:ext uri="{D42A27DB-BD31-4B8C-83A1-F6EECF244321}">
                <p14:modId xmlns:p14="http://schemas.microsoft.com/office/powerpoint/2010/main" val="4286521023"/>
              </p:ext>
            </p:extLst>
          </p:nvPr>
        </p:nvGraphicFramePr>
        <p:xfrm>
          <a:off x="342331" y="1127125"/>
          <a:ext cx="9289032" cy="5038179"/>
        </p:xfrm>
        <a:graphic>
          <a:graphicData uri="http://schemas.openxmlformats.org/drawingml/2006/table">
            <a:tbl>
              <a:tblPr/>
              <a:tblGrid>
                <a:gridCol w="1325824">
                  <a:extLst>
                    <a:ext uri="{9D8B030D-6E8A-4147-A177-3AD203B41FA5}">
                      <a16:colId xmlns:a16="http://schemas.microsoft.com/office/drawing/2014/main" val="20000"/>
                    </a:ext>
                  </a:extLst>
                </a:gridCol>
                <a:gridCol w="4523402">
                  <a:extLst>
                    <a:ext uri="{9D8B030D-6E8A-4147-A177-3AD203B41FA5}">
                      <a16:colId xmlns:a16="http://schemas.microsoft.com/office/drawing/2014/main" val="20001"/>
                    </a:ext>
                  </a:extLst>
                </a:gridCol>
                <a:gridCol w="3439806">
                  <a:extLst>
                    <a:ext uri="{9D8B030D-6E8A-4147-A177-3AD203B41FA5}">
                      <a16:colId xmlns:a16="http://schemas.microsoft.com/office/drawing/2014/main" val="20002"/>
                    </a:ext>
                  </a:extLst>
                </a:gridCol>
              </a:tblGrid>
              <a:tr h="444715">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경비항목</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유형 및 처리기준</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첨부서류</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증빙</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201622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교통</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rgbClr val="0000CC"/>
                          </a:solidFill>
                          <a:effectLst/>
                          <a:latin typeface="맑은 고딕" pitchFamily="50" charset="-127"/>
                          <a:ea typeface="맑은 고딕" pitchFamily="50" charset="-127"/>
                          <a:cs typeface="Arial" charset="0"/>
                        </a:rPr>
                        <a:t>출발장소</a:t>
                      </a:r>
                      <a:r>
                        <a:rPr kumimoji="1" lang="en-US" altLang="ko-KR" sz="1050" b="1" i="0" u="none" strike="noStrike" cap="none" normalizeH="0" baseline="0" dirty="0">
                          <a:ln>
                            <a:noFill/>
                          </a:ln>
                          <a:solidFill>
                            <a:srgbClr val="0000CC"/>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rgbClr val="0000CC"/>
                          </a:solidFill>
                          <a:effectLst/>
                          <a:latin typeface="맑은 고딕" pitchFamily="50" charset="-127"/>
                          <a:ea typeface="맑은 고딕" pitchFamily="50" charset="-127"/>
                          <a:cs typeface="Arial" charset="0"/>
                        </a:rPr>
                        <a:t>도착장소</a:t>
                      </a:r>
                      <a:r>
                        <a:rPr kumimoji="1" lang="en-US" altLang="ko-KR" sz="1050" b="1" i="0" u="none" strike="noStrike" cap="none" normalizeH="0" baseline="0" dirty="0">
                          <a:ln>
                            <a:noFill/>
                          </a:ln>
                          <a:solidFill>
                            <a:srgbClr val="0000CC"/>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rgbClr val="0000CC"/>
                          </a:solidFill>
                          <a:effectLst/>
                          <a:latin typeface="맑은 고딕" pitchFamily="50" charset="-127"/>
                          <a:ea typeface="맑은 고딕" pitchFamily="50" charset="-127"/>
                          <a:cs typeface="Arial" charset="0"/>
                        </a:rPr>
                        <a:t>교통수단</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기재 </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Ex.</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택시</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본사</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여의도</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S-OIL)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버스</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지하철 등 대중교통 이용이 원칙임</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단</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rgbClr val="0000CC"/>
                          </a:solidFill>
                          <a:effectLst/>
                          <a:latin typeface="맑은 고딕" pitchFamily="50" charset="-127"/>
                          <a:ea typeface="맑은 고딕" pitchFamily="50" charset="-127"/>
                          <a:cs typeface="Arial" charset="0"/>
                        </a:rPr>
                        <a:t>대중교통이 없는 지역</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이거나 불가피하게 대중교통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이용이 어려운 경우에는 예외인정 </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rgbClr val="0000CC"/>
                          </a:solidFill>
                          <a:effectLst/>
                          <a:latin typeface="맑은 고딕" pitchFamily="50" charset="-127"/>
                          <a:ea typeface="맑은 고딕" pitchFamily="50" charset="-127"/>
                          <a:cs typeface="Arial" charset="0"/>
                        </a:rPr>
                        <a:t>증빙에 사유 명시</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야근 등 회사업무 후 택시 이용 귀가 시 대중교통 운행 종료 시간</a:t>
                      </a:r>
                      <a:endPar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50" b="1" i="0" u="none" strike="noStrike" cap="none" normalizeH="0" baseline="0" dirty="0">
                          <a:ln>
                            <a:noFill/>
                          </a:ln>
                          <a:solidFill>
                            <a:srgbClr val="0000FF"/>
                          </a:solidFill>
                          <a:effectLst/>
                          <a:latin typeface="맑은 고딕" pitchFamily="50" charset="-127"/>
                          <a:ea typeface="맑은 고딕" pitchFamily="50" charset="-127"/>
                          <a:cs typeface="Arial" charset="0"/>
                        </a:rPr>
                        <a:t>(23</a:t>
                      </a:r>
                      <a:r>
                        <a:rPr kumimoji="1" lang="ko-KR" altLang="en-US" sz="1050" b="1" i="0" u="none" strike="noStrike" cap="none" normalizeH="0" baseline="0" dirty="0">
                          <a:ln>
                            <a:noFill/>
                          </a:ln>
                          <a:solidFill>
                            <a:srgbClr val="0000FF"/>
                          </a:solidFill>
                          <a:effectLst/>
                          <a:latin typeface="맑은 고딕" pitchFamily="50" charset="-127"/>
                          <a:ea typeface="맑은 고딕" pitchFamily="50" charset="-127"/>
                          <a:cs typeface="Arial" charset="0"/>
                        </a:rPr>
                        <a:t>시 이후</a:t>
                      </a:r>
                      <a:r>
                        <a:rPr kumimoji="1" lang="en-US" altLang="ko-KR" sz="1050" b="1" i="0" u="none" strike="noStrike" cap="none" normalizeH="0" baseline="0" dirty="0">
                          <a:ln>
                            <a:noFill/>
                          </a:ln>
                          <a:solidFill>
                            <a:srgbClr val="0000FF"/>
                          </a:solidFill>
                          <a:effectLst/>
                          <a:latin typeface="맑은 고딕" pitchFamily="50" charset="-127"/>
                          <a:ea typeface="맑은 고딕" pitchFamily="50" charset="-127"/>
                          <a:cs typeface="Arial" charset="0"/>
                        </a:rPr>
                        <a:t>)</a:t>
                      </a:r>
                      <a:r>
                        <a:rPr kumimoji="1" lang="ko-KR" altLang="en-US" sz="1050" b="1" i="0" u="none" strike="noStrike" cap="none" normalizeH="0" baseline="0" dirty="0">
                          <a:ln>
                            <a:noFill/>
                          </a:ln>
                          <a:solidFill>
                            <a:srgbClr val="0000FF"/>
                          </a:solidFill>
                          <a:effectLst/>
                          <a:latin typeface="맑은 고딕" pitchFamily="50" charset="-127"/>
                          <a:ea typeface="맑은 고딕" pitchFamily="50" charset="-127"/>
                          <a:cs typeface="Arial" charset="0"/>
                        </a:rPr>
                        <a:t> 탑승</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의 영수증만 인정</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발생 익일 본부장</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/PM</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에게</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이메일 보고</a:t>
                      </a:r>
                      <a:endPar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차량 과태료는 개인 부담이 원칙임</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단</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불가피한 사유 발생 시 품의를 통해 비용 정산 가능</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100" b="1" i="0" u="none" strike="noStrike" cap="none" normalizeH="0" baseline="0" dirty="0">
                          <a:ln>
                            <a:noFill/>
                          </a:ln>
                          <a:solidFill>
                            <a:schemeClr val="tx1"/>
                          </a:solidFill>
                          <a:effectLst/>
                          <a:latin typeface="맑은 고딕" pitchFamily="50" charset="-127"/>
                          <a:ea typeface="맑은 고딕" pitchFamily="50" charset="-127"/>
                          <a:cs typeface="Arial" charset="0"/>
                        </a:rPr>
                        <a:t>택시 이용 시 영수증을 반드시</a:t>
                      </a:r>
                      <a:r>
                        <a:rPr kumimoji="1" lang="en-US" altLang="ko-KR" sz="11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100" b="1" i="0" u="none" strike="noStrike" cap="none" normalizeH="0" baseline="0" dirty="0">
                          <a:ln>
                            <a:noFill/>
                          </a:ln>
                          <a:solidFill>
                            <a:schemeClr val="tx1"/>
                          </a:solidFill>
                          <a:effectLst/>
                          <a:latin typeface="맑은 고딕" pitchFamily="50" charset="-127"/>
                          <a:ea typeface="맑은 고딕" pitchFamily="50" charset="-127"/>
                          <a:cs typeface="Arial" charset="0"/>
                        </a:rPr>
                        <a:t>첨부 </a:t>
                      </a:r>
                      <a:endParaRPr kumimoji="1" lang="en-US" altLang="ko-KR" sz="11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100" b="1" i="0" u="none" strike="noStrike" cap="none" normalizeH="0" baseline="0" dirty="0" err="1">
                          <a:ln>
                            <a:noFill/>
                          </a:ln>
                          <a:solidFill>
                            <a:schemeClr val="tx1"/>
                          </a:solidFill>
                          <a:effectLst/>
                          <a:latin typeface="맑은 고딕" pitchFamily="50" charset="-127"/>
                          <a:ea typeface="맑은 고딕" pitchFamily="50" charset="-127"/>
                          <a:cs typeface="Arial" charset="0"/>
                        </a:rPr>
                        <a:t>미첨부</a:t>
                      </a:r>
                      <a:r>
                        <a:rPr kumimoji="1" lang="ko-KR" altLang="en-US" sz="1100" b="1" i="0" u="none" strike="noStrike" cap="none" normalizeH="0" baseline="0" dirty="0">
                          <a:ln>
                            <a:noFill/>
                          </a:ln>
                          <a:solidFill>
                            <a:schemeClr val="tx1"/>
                          </a:solidFill>
                          <a:effectLst/>
                          <a:latin typeface="맑은 고딕" pitchFamily="50" charset="-127"/>
                          <a:ea typeface="맑은 고딕" pitchFamily="50" charset="-127"/>
                          <a:cs typeface="Arial" charset="0"/>
                        </a:rPr>
                        <a:t> 시 경비 불인정</a:t>
                      </a:r>
                      <a:r>
                        <a:rPr kumimoji="1" lang="en-US" altLang="ko-KR" sz="11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100" b="1" i="0" u="none" strike="noStrike" cap="none" normalizeH="0" baseline="0" dirty="0">
                          <a:ln>
                            <a:noFill/>
                          </a:ln>
                          <a:solidFill>
                            <a:schemeClr val="tx1"/>
                          </a:solidFill>
                          <a:effectLst/>
                          <a:latin typeface="맑은 고딕" pitchFamily="50" charset="-127"/>
                          <a:ea typeface="맑은 고딕" pitchFamily="50" charset="-127"/>
                          <a:cs typeface="Arial" charset="0"/>
                        </a:rPr>
                        <a:t>택시 영수증이 발행이 안 되는 경우 </a:t>
                      </a:r>
                      <a:endParaRPr kumimoji="1" lang="en-US" altLang="ko-KR" sz="11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100" b="1" i="0" u="none" strike="noStrike" cap="none" normalizeH="0" baseline="0" dirty="0" err="1">
                          <a:ln>
                            <a:noFill/>
                          </a:ln>
                          <a:solidFill>
                            <a:schemeClr val="tx1"/>
                          </a:solidFill>
                          <a:effectLst/>
                          <a:latin typeface="맑은 고딕" pitchFamily="50" charset="-127"/>
                          <a:ea typeface="맑은 고딕" pitchFamily="50" charset="-127"/>
                          <a:cs typeface="Arial" charset="0"/>
                        </a:rPr>
                        <a:t>미발행</a:t>
                      </a:r>
                      <a:r>
                        <a:rPr kumimoji="1" lang="ko-KR" altLang="en-US" sz="1100" b="1" i="0" u="none" strike="noStrike" cap="none" normalizeH="0" baseline="0" dirty="0">
                          <a:ln>
                            <a:noFill/>
                          </a:ln>
                          <a:solidFill>
                            <a:schemeClr val="tx1"/>
                          </a:solidFill>
                          <a:effectLst/>
                          <a:latin typeface="맑은 고딕" pitchFamily="50" charset="-127"/>
                          <a:ea typeface="맑은 고딕" pitchFamily="50" charset="-127"/>
                          <a:cs typeface="Arial" charset="0"/>
                        </a:rPr>
                        <a:t> 사유 기록</a:t>
                      </a:r>
                      <a:r>
                        <a:rPr kumimoji="1" lang="en-US" altLang="ko-KR" sz="11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p>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7241">
                <a:tc>
                  <a:txBody>
                    <a:bodyPr/>
                    <a:lstStyle/>
                    <a:p>
                      <a:r>
                        <a:rPr lang="ko-KR" altLang="en-US" sz="1200" b="1" dirty="0">
                          <a:latin typeface="맑은고딕"/>
                        </a:rPr>
                        <a:t>      </a:t>
                      </a:r>
                      <a:r>
                        <a:rPr lang="ko-KR" altLang="en-US" sz="1100" b="1" dirty="0" err="1">
                          <a:latin typeface="맑은 고딕" panose="020B0503020000020004" pitchFamily="50" charset="-127"/>
                          <a:ea typeface="맑은 고딕" panose="020B0503020000020004" pitchFamily="50" charset="-127"/>
                        </a:rPr>
                        <a:t>주유비</a:t>
                      </a:r>
                      <a:endParaRPr lang="ko-KR" altLang="en-US" sz="1100" b="1" dirty="0">
                        <a:latin typeface="맑은 고딕" panose="020B0503020000020004" pitchFamily="50" charset="-127"/>
                        <a:ea typeface="맑은 고딕" panose="020B0503020000020004" pitchFamily="50" charset="-127"/>
                      </a:endParaRP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err="1">
                          <a:ln>
                            <a:noFill/>
                          </a:ln>
                          <a:solidFill>
                            <a:schemeClr val="tx1"/>
                          </a:solidFill>
                          <a:effectLst/>
                          <a:latin typeface="맑은 고딕" pitchFamily="50" charset="-127"/>
                          <a:ea typeface="맑은 고딕" pitchFamily="50" charset="-127"/>
                          <a:cs typeface="Arial" charset="0"/>
                        </a:rPr>
                        <a:t>주유비</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청구 기준</a:t>
                      </a:r>
                      <a:endPar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171450" marR="0" lvl="0" indent="-171450" algn="l" defTabSz="914400" rtl="0" eaLnBrk="1" fontAlgn="base" latinLnBrk="1" hangingPunct="1">
                        <a:lnSpc>
                          <a:spcPct val="100000"/>
                        </a:lnSpc>
                        <a:spcBef>
                          <a:spcPct val="20000"/>
                        </a:spcBef>
                        <a:spcAft>
                          <a:spcPct val="0"/>
                        </a:spcAft>
                        <a:buClrTx/>
                        <a:buSzTx/>
                        <a:buFontTx/>
                        <a:buChar char="-"/>
                        <a:tabLst/>
                        <a:defRPr/>
                      </a:pPr>
                      <a:r>
                        <a:rPr kumimoji="1" lang="ko-KR" altLang="en-US" sz="1050" b="1" i="0" u="none" strike="noStrike" cap="none" normalizeH="0" baseline="0" dirty="0" err="1">
                          <a:ln>
                            <a:noFill/>
                          </a:ln>
                          <a:solidFill>
                            <a:schemeClr val="tx1"/>
                          </a:solidFill>
                          <a:effectLst/>
                          <a:latin typeface="맑은 고딕" pitchFamily="50" charset="-127"/>
                          <a:ea typeface="맑은 고딕" pitchFamily="50" charset="-127"/>
                          <a:cs typeface="Arial" charset="0"/>
                        </a:rPr>
                        <a:t>본부장급</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실장 포함</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이상</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예산 범위 내 </a:t>
                      </a:r>
                      <a:r>
                        <a:rPr kumimoji="1" lang="ko-KR" altLang="en-US" sz="1050" b="1" i="0" u="none" strike="noStrike" cap="none" normalizeH="0" baseline="0" dirty="0" err="1">
                          <a:ln>
                            <a:noFill/>
                          </a:ln>
                          <a:solidFill>
                            <a:schemeClr val="tx1"/>
                          </a:solidFill>
                          <a:effectLst/>
                          <a:latin typeface="맑은 고딕" pitchFamily="50" charset="-127"/>
                          <a:ea typeface="맑은 고딕" pitchFamily="50" charset="-127"/>
                          <a:cs typeface="Arial" charset="0"/>
                        </a:rPr>
                        <a:t>주유비</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청구 가능</a:t>
                      </a:r>
                      <a:endPar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171450" marR="0" lvl="0" indent="-171450" algn="l" defTabSz="914400" rtl="0" eaLnBrk="1" fontAlgn="base" latinLnBrk="1" hangingPunct="1">
                        <a:lnSpc>
                          <a:spcPct val="100000"/>
                        </a:lnSpc>
                        <a:spcBef>
                          <a:spcPct val="20000"/>
                        </a:spcBef>
                        <a:spcAft>
                          <a:spcPct val="0"/>
                        </a:spcAft>
                        <a:buClrTx/>
                        <a:buSzTx/>
                        <a:buFontTx/>
                        <a:buChar char="-"/>
                        <a:tabLst/>
                        <a:defRPr/>
                      </a:pP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기타 직원 </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err="1">
                          <a:ln>
                            <a:noFill/>
                          </a:ln>
                          <a:solidFill>
                            <a:schemeClr val="tx1"/>
                          </a:solidFill>
                          <a:effectLst/>
                          <a:latin typeface="맑은 고딕" pitchFamily="50" charset="-127"/>
                          <a:ea typeface="맑은 고딕" pitchFamily="50" charset="-127"/>
                          <a:cs typeface="Arial" charset="0"/>
                        </a:rPr>
                        <a:t>주유비</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신청 불가</a:t>
                      </a:r>
                      <a:endPar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원거리 자가 이용 불가피 시 경비 내 청구 가능</a:t>
                      </a:r>
                      <a:endPar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defRPr/>
                      </a:pPr>
                      <a:endPar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err="1">
                          <a:ln>
                            <a:noFill/>
                          </a:ln>
                          <a:solidFill>
                            <a:schemeClr val="tx1"/>
                          </a:solidFill>
                          <a:effectLst/>
                          <a:latin typeface="맑은 고딕" pitchFamily="50" charset="-127"/>
                          <a:ea typeface="맑은 고딕" pitchFamily="50" charset="-127"/>
                          <a:cs typeface="Arial" charset="0"/>
                        </a:rPr>
                        <a:t>차량유류비</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청구 </a:t>
                      </a:r>
                      <a:endPar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그룹웨어→ 업무게시판→ </a:t>
                      </a:r>
                      <a:r>
                        <a:rPr kumimoji="1" lang="ko-KR" altLang="en-US" sz="1050" b="1" i="0" u="none" strike="noStrike" cap="none" normalizeH="0" baseline="0" dirty="0" err="1">
                          <a:ln>
                            <a:noFill/>
                          </a:ln>
                          <a:solidFill>
                            <a:schemeClr val="tx1"/>
                          </a:solidFill>
                          <a:effectLst/>
                          <a:latin typeface="맑은 고딕" pitchFamily="50" charset="-127"/>
                          <a:ea typeface="맑은 고딕" pitchFamily="50" charset="-127"/>
                          <a:cs typeface="Arial" charset="0"/>
                        </a:rPr>
                        <a:t>비즈플레이</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사용매뉴얼 중 </a:t>
                      </a:r>
                      <a:endPar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차량운행세부내역서</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엑셀파일</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및 </a:t>
                      </a:r>
                      <a:r>
                        <a:rPr kumimoji="1" lang="ko-KR" altLang="en-US" sz="1050" b="1" i="0" u="none" strike="noStrike" cap="none" normalizeH="0" baseline="0" dirty="0" err="1">
                          <a:ln>
                            <a:noFill/>
                          </a:ln>
                          <a:solidFill>
                            <a:schemeClr val="tx1"/>
                          </a:solidFill>
                          <a:effectLst/>
                          <a:latin typeface="맑은 고딕" pitchFamily="50" charset="-127"/>
                          <a:ea typeface="맑은 고딕" pitchFamily="50" charset="-127"/>
                          <a:cs typeface="Arial" charset="0"/>
                        </a:rPr>
                        <a:t>네이버</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지도</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실 주유영수증 첨부</a:t>
                      </a:r>
                      <a:endPar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p>
                    <a:p>
                      <a:pPr marL="0" marR="0" lvl="0" indent="0" algn="l" defTabSz="914400" rtl="0" eaLnBrk="1" fontAlgn="base" latinLnBrk="1" hangingPunct="1">
                        <a:lnSpc>
                          <a:spcPct val="100000"/>
                        </a:lnSpc>
                        <a:spcBef>
                          <a:spcPct val="20000"/>
                        </a:spcBef>
                        <a:spcAft>
                          <a:spcPct val="0"/>
                        </a:spcAft>
                        <a:buClrTx/>
                        <a:buSzTx/>
                        <a:buFontTx/>
                        <a:buNone/>
                        <a:tabLst/>
                        <a:defRPr/>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200" b="1" i="0" u="none" strike="noStrike" cap="none" normalizeH="0" baseline="0" dirty="0">
                        <a:ln>
                          <a:noFill/>
                        </a:ln>
                        <a:solidFill>
                          <a:srgbClr val="0000CC"/>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한 달 기준 차량사용일 </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5</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일 미만</a:t>
                      </a:r>
                      <a:endPar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1) </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차량운행세부내역서 엑셀 작성</a:t>
                      </a:r>
                      <a:endPar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2) </a:t>
                      </a:r>
                      <a:r>
                        <a:rPr kumimoji="1" lang="ko-KR" altLang="en-US" sz="1000" b="1" i="0" u="none" strike="noStrike" cap="none" normalizeH="0" baseline="0" dirty="0" err="1">
                          <a:ln>
                            <a:noFill/>
                          </a:ln>
                          <a:solidFill>
                            <a:schemeClr val="tx1"/>
                          </a:solidFill>
                          <a:effectLst/>
                          <a:latin typeface="맑은 고딕" pitchFamily="50" charset="-127"/>
                          <a:ea typeface="맑은 고딕" pitchFamily="50" charset="-127"/>
                          <a:cs typeface="Arial" charset="0"/>
                        </a:rPr>
                        <a:t>네이버</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 지도 첨부 </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p>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3) </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주유 영수증 첨부 </a:t>
                      </a:r>
                      <a:endPar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p>
                    <a:p>
                      <a:pPr marL="171450" marR="0" lvl="0" indent="-171450" algn="l" defTabSz="914400" rtl="0" eaLnBrk="1" fontAlgn="base" latinLnBrk="1" hangingPunct="1">
                        <a:lnSpc>
                          <a:spcPct val="100000"/>
                        </a:lnSpc>
                        <a:spcBef>
                          <a:spcPct val="20000"/>
                        </a:spcBef>
                        <a:spcAft>
                          <a:spcPct val="0"/>
                        </a:spcAft>
                        <a:buClrTx/>
                        <a:buSzTx/>
                        <a:buFontTx/>
                        <a:buChar char="-"/>
                        <a:tabLst/>
                        <a:defRPr/>
                      </a:pP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한 달 기준 차량사용일 </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5</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회 이상</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p>
                    <a:p>
                      <a:pPr marL="0" marR="0" lvl="0" indent="0" algn="l" defTabSz="914400" rtl="0" eaLnBrk="1" fontAlgn="base" latinLnBrk="1" hangingPunct="1">
                        <a:lnSpc>
                          <a:spcPct val="100000"/>
                        </a:lnSpc>
                        <a:spcBef>
                          <a:spcPct val="20000"/>
                        </a:spcBef>
                        <a:spcAft>
                          <a:spcPct val="0"/>
                        </a:spcAft>
                        <a:buClrTx/>
                        <a:buSzTx/>
                        <a:buFontTx/>
                        <a:buNone/>
                        <a:tabLst/>
                        <a:defRPr/>
                      </a:pP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 </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위의 </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1)2)3) </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포함 </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+4) </a:t>
                      </a:r>
                      <a:r>
                        <a:rPr kumimoji="1" lang="ko-KR" altLang="en-US" sz="1000" b="1" i="0" u="none" strike="noStrike" cap="none" normalizeH="0" baseline="0" dirty="0" err="1">
                          <a:ln>
                            <a:noFill/>
                          </a:ln>
                          <a:solidFill>
                            <a:schemeClr val="tx1"/>
                          </a:solidFill>
                          <a:effectLst/>
                          <a:latin typeface="맑은 고딕" pitchFamily="50" charset="-127"/>
                          <a:ea typeface="맑은 고딕" pitchFamily="50" charset="-127"/>
                          <a:cs typeface="Arial" charset="0"/>
                        </a:rPr>
                        <a:t>전월말</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 미터기 기록</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00" b="1" i="0" u="none" strike="noStrike" cap="none" normalizeH="0" baseline="0" dirty="0" err="1">
                          <a:ln>
                            <a:noFill/>
                          </a:ln>
                          <a:solidFill>
                            <a:schemeClr val="tx1"/>
                          </a:solidFill>
                          <a:effectLst/>
                          <a:latin typeface="맑은 고딕" pitchFamily="50" charset="-127"/>
                          <a:ea typeface="맑은 고딕" pitchFamily="50" charset="-127"/>
                          <a:cs typeface="Arial" charset="0"/>
                        </a:rPr>
                        <a:t>당월말</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 미터기 기록 </a:t>
                      </a:r>
                      <a:endPar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선명한 </a:t>
                      </a:r>
                      <a:r>
                        <a:rPr kumimoji="1" lang="ko-KR" altLang="en-US" sz="1000" b="1" i="0" u="none" strike="noStrike" cap="none" normalizeH="0" baseline="0" dirty="0">
                          <a:ln>
                            <a:noFill/>
                          </a:ln>
                          <a:solidFill>
                            <a:srgbClr val="FF0000"/>
                          </a:solidFill>
                          <a:effectLst/>
                          <a:latin typeface="맑은 고딕" pitchFamily="50" charset="-127"/>
                          <a:ea typeface="맑은 고딕" pitchFamily="50" charset="-127"/>
                          <a:cs typeface="Arial" charset="0"/>
                        </a:rPr>
                        <a:t>사진</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으로 제출</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수기입력</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X) </a:t>
                      </a:r>
                    </a:p>
                    <a:p>
                      <a:pPr marL="0" marR="0" lvl="0" indent="0" algn="l" defTabSz="914400" rtl="0" eaLnBrk="1" fontAlgn="base" latinLnBrk="1" hangingPunct="1">
                        <a:lnSpc>
                          <a:spcPct val="100000"/>
                        </a:lnSpc>
                        <a:spcBef>
                          <a:spcPct val="20000"/>
                        </a:spcBef>
                        <a:spcAft>
                          <a:spcPct val="0"/>
                        </a:spcAft>
                        <a:buClrTx/>
                        <a:buSzTx/>
                        <a:buFontTx/>
                        <a:buNone/>
                        <a:tabLst/>
                      </a:pPr>
                      <a:endParaRPr lang="en-US" altLang="ko-KR" sz="1000" b="1" i="0" kern="1200" dirty="0">
                        <a:solidFill>
                          <a:schemeClr val="tx1"/>
                        </a:solidFill>
                        <a:effectLst/>
                        <a:latin typeface="맑은 고딕" panose="020B0503020000020004" pitchFamily="50" charset="-127"/>
                        <a:ea typeface="맑은 고딕" panose="020B0503020000020004" pitchFamily="50" charset="-127"/>
                        <a:cs typeface="+mn-cs"/>
                      </a:endParaRPr>
                    </a:p>
                    <a:p>
                      <a:pPr marL="0" marR="0" lvl="0" indent="0" algn="l" defTabSz="914400" rtl="0" eaLnBrk="1" fontAlgn="base" latinLnBrk="1" hangingPunct="1">
                        <a:lnSpc>
                          <a:spcPct val="100000"/>
                        </a:lnSpc>
                        <a:spcBef>
                          <a:spcPct val="20000"/>
                        </a:spcBef>
                        <a:spcAft>
                          <a:spcPct val="0"/>
                        </a:spcAft>
                        <a:buClrTx/>
                        <a:buSzTx/>
                        <a:buFontTx/>
                        <a:buNone/>
                        <a:tabLst/>
                      </a:pPr>
                      <a:r>
                        <a:rPr lang="en-US" altLang="ko-KR" sz="1000" b="1" i="0" kern="1200" dirty="0">
                          <a:solidFill>
                            <a:schemeClr val="tx1"/>
                          </a:solidFill>
                          <a:effectLst/>
                          <a:latin typeface="맑은 고딕" panose="020B0503020000020004" pitchFamily="50" charset="-127"/>
                          <a:ea typeface="맑은 고딕" panose="020B0503020000020004" pitchFamily="50" charset="-127"/>
                          <a:cs typeface="+mn-cs"/>
                        </a:rPr>
                        <a:t> * </a:t>
                      </a:r>
                      <a:r>
                        <a:rPr lang="ko-KR" altLang="en-US" sz="1000" b="1" i="0" kern="1200" dirty="0">
                          <a:solidFill>
                            <a:schemeClr val="tx1"/>
                          </a:solidFill>
                          <a:effectLst/>
                          <a:latin typeface="맑은 고딕" panose="020B0503020000020004" pitchFamily="50" charset="-127"/>
                          <a:ea typeface="맑은 고딕" panose="020B0503020000020004" pitchFamily="50" charset="-127"/>
                          <a:cs typeface="+mn-cs"/>
                        </a:rPr>
                        <a:t>차량운행세부내역서의 전체 이동 기록 </a:t>
                      </a:r>
                      <a:br>
                        <a:rPr lang="ko-KR" altLang="en-US" sz="1000" dirty="0"/>
                      </a:br>
                      <a:r>
                        <a:rPr lang="ko-KR" altLang="en-US" sz="1000" dirty="0"/>
                        <a:t> </a:t>
                      </a:r>
                      <a:r>
                        <a:rPr lang="ko-KR" altLang="en-US" sz="1000" b="0" i="0" kern="1200" dirty="0">
                          <a:solidFill>
                            <a:schemeClr val="tx1"/>
                          </a:solidFill>
                          <a:effectLst/>
                          <a:latin typeface="맑은 고딕" panose="020B0503020000020004" pitchFamily="50" charset="-127"/>
                          <a:ea typeface="맑은 고딕" panose="020B0503020000020004" pitchFamily="50" charset="-127"/>
                          <a:cs typeface="+mn-cs"/>
                        </a:rPr>
                        <a:t> </a:t>
                      </a:r>
                      <a:r>
                        <a:rPr lang="ko-KR" altLang="en-US" sz="1000" b="0" i="0" kern="1200" dirty="0">
                          <a:solidFill>
                            <a:schemeClr val="tx1"/>
                          </a:solidFill>
                          <a:effectLst/>
                          <a:latin typeface="+mn-lt"/>
                          <a:ea typeface="+mn-ea"/>
                          <a:cs typeface="+mn-cs"/>
                        </a:rPr>
                        <a:t>≤</a:t>
                      </a:r>
                      <a:r>
                        <a:rPr lang="ko-KR" altLang="en-US" sz="1800" b="0" i="0" kern="1200" dirty="0">
                          <a:solidFill>
                            <a:schemeClr val="tx1"/>
                          </a:solidFill>
                          <a:effectLst/>
                          <a:latin typeface="+mn-lt"/>
                          <a:ea typeface="+mn-ea"/>
                          <a:cs typeface="+mn-cs"/>
                        </a:rPr>
                        <a:t> </a:t>
                      </a:r>
                      <a:r>
                        <a:rPr lang="ko-KR" altLang="en-US" sz="1000" b="1" i="0" kern="1200" dirty="0" err="1">
                          <a:solidFill>
                            <a:schemeClr val="tx1"/>
                          </a:solidFill>
                          <a:effectLst/>
                          <a:latin typeface="맑은 고딕" panose="020B0503020000020004" pitchFamily="50" charset="-127"/>
                          <a:ea typeface="맑은 고딕" panose="020B0503020000020004" pitchFamily="50" charset="-127"/>
                          <a:cs typeface="+mn-cs"/>
                        </a:rPr>
                        <a:t>당월말</a:t>
                      </a:r>
                      <a:r>
                        <a:rPr lang="ko-KR" altLang="en-US" sz="1000" b="1" i="0" kern="1200" dirty="0">
                          <a:solidFill>
                            <a:schemeClr val="tx1"/>
                          </a:solidFill>
                          <a:effectLst/>
                          <a:latin typeface="맑은 고딕" panose="020B0503020000020004" pitchFamily="50" charset="-127"/>
                          <a:ea typeface="맑은 고딕" panose="020B0503020000020004" pitchFamily="50" charset="-127"/>
                          <a:cs typeface="+mn-cs"/>
                        </a:rPr>
                        <a:t> 미터기 기록</a:t>
                      </a:r>
                      <a:r>
                        <a:rPr lang="en-US" altLang="ko-KR" sz="1000" b="1" i="0" kern="1200" dirty="0">
                          <a:solidFill>
                            <a:schemeClr val="tx1"/>
                          </a:solidFill>
                          <a:effectLst/>
                          <a:latin typeface="맑은 고딕" panose="020B0503020000020004" pitchFamily="50" charset="-127"/>
                          <a:ea typeface="맑은 고딕" panose="020B0503020000020004" pitchFamily="50" charset="-127"/>
                          <a:cs typeface="+mn-cs"/>
                        </a:rPr>
                        <a:t>(</a:t>
                      </a:r>
                      <a:r>
                        <a:rPr lang="ko-KR" altLang="en-US" sz="1000" b="1" i="0" kern="1200" dirty="0">
                          <a:solidFill>
                            <a:schemeClr val="tx1"/>
                          </a:solidFill>
                          <a:effectLst/>
                          <a:latin typeface="맑은 고딕" panose="020B0503020000020004" pitchFamily="50" charset="-127"/>
                          <a:ea typeface="맑은 고딕" panose="020B0503020000020004" pitchFamily="50" charset="-127"/>
                          <a:cs typeface="+mn-cs"/>
                        </a:rPr>
                        <a:t>사진</a:t>
                      </a:r>
                      <a:r>
                        <a:rPr lang="en-US" altLang="ko-KR" sz="1000" b="1" i="0" kern="1200" dirty="0">
                          <a:solidFill>
                            <a:schemeClr val="tx1"/>
                          </a:solidFill>
                          <a:effectLst/>
                          <a:latin typeface="맑은 고딕" panose="020B0503020000020004" pitchFamily="50" charset="-127"/>
                          <a:ea typeface="맑은 고딕" panose="020B0503020000020004" pitchFamily="50" charset="-127"/>
                          <a:cs typeface="+mn-cs"/>
                        </a:rPr>
                        <a:t>) - </a:t>
                      </a:r>
                      <a:r>
                        <a:rPr lang="ko-KR" altLang="en-US" sz="1000" b="1" i="0" kern="1200" dirty="0" err="1">
                          <a:solidFill>
                            <a:schemeClr val="tx1"/>
                          </a:solidFill>
                          <a:effectLst/>
                          <a:latin typeface="맑은 고딕" panose="020B0503020000020004" pitchFamily="50" charset="-127"/>
                          <a:ea typeface="맑은 고딕" panose="020B0503020000020004" pitchFamily="50" charset="-127"/>
                          <a:cs typeface="+mn-cs"/>
                        </a:rPr>
                        <a:t>전월말</a:t>
                      </a:r>
                      <a:r>
                        <a:rPr lang="ko-KR" altLang="en-US" sz="1000" b="1" i="0" kern="1200" dirty="0">
                          <a:solidFill>
                            <a:schemeClr val="tx1"/>
                          </a:solidFill>
                          <a:effectLst/>
                          <a:latin typeface="맑은 고딕" panose="020B0503020000020004" pitchFamily="50" charset="-127"/>
                          <a:ea typeface="맑은 고딕" panose="020B0503020000020004" pitchFamily="50" charset="-127"/>
                          <a:cs typeface="+mn-cs"/>
                        </a:rPr>
                        <a:t> 미터기 기록</a:t>
                      </a:r>
                      <a:r>
                        <a:rPr lang="en-US" altLang="ko-KR" sz="1000" b="1" i="0" kern="1200" dirty="0">
                          <a:solidFill>
                            <a:schemeClr val="tx1"/>
                          </a:solidFill>
                          <a:effectLst/>
                          <a:latin typeface="맑은 고딕" panose="020B0503020000020004" pitchFamily="50" charset="-127"/>
                          <a:ea typeface="맑은 고딕" panose="020B0503020000020004" pitchFamily="50" charset="-127"/>
                          <a:cs typeface="+mn-cs"/>
                        </a:rPr>
                        <a:t>(</a:t>
                      </a:r>
                      <a:r>
                        <a:rPr lang="ko-KR" altLang="en-US" sz="1000" b="1" i="0" kern="1200" dirty="0">
                          <a:solidFill>
                            <a:schemeClr val="tx1"/>
                          </a:solidFill>
                          <a:effectLst/>
                          <a:latin typeface="맑은 고딕" panose="020B0503020000020004" pitchFamily="50" charset="-127"/>
                          <a:ea typeface="맑은 고딕" panose="020B0503020000020004" pitchFamily="50" charset="-127"/>
                          <a:cs typeface="+mn-cs"/>
                        </a:rPr>
                        <a:t>사진</a:t>
                      </a:r>
                      <a:r>
                        <a:rPr lang="en-US" altLang="ko-KR" sz="1000" b="1" i="0" kern="1200" dirty="0">
                          <a:solidFill>
                            <a:schemeClr val="tx1"/>
                          </a:solidFill>
                          <a:effectLst/>
                          <a:latin typeface="맑은 고딕" panose="020B0503020000020004" pitchFamily="50" charset="-127"/>
                          <a:ea typeface="맑은 고딕" panose="020B0503020000020004" pitchFamily="50" charset="-127"/>
                          <a:cs typeface="+mn-cs"/>
                        </a:rPr>
                        <a:t>)</a:t>
                      </a:r>
                      <a:endPar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036" name="Rectangle 183">
            <a:extLst>
              <a:ext uri="{FF2B5EF4-FFF2-40B4-BE49-F238E27FC236}">
                <a16:creationId xmlns:a16="http://schemas.microsoft.com/office/drawing/2014/main" id="{8E22D62C-7BB1-4346-8DEA-B484CB356383}"/>
              </a:ext>
            </a:extLst>
          </p:cNvPr>
          <p:cNvSpPr>
            <a:spLocks noChangeArrowheads="1"/>
          </p:cNvSpPr>
          <p:nvPr/>
        </p:nvSpPr>
        <p:spPr bwMode="auto">
          <a:xfrm>
            <a:off x="412750" y="733425"/>
            <a:ext cx="921861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경비항목</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4">
            <a:extLst>
              <a:ext uri="{FF2B5EF4-FFF2-40B4-BE49-F238E27FC236}">
                <a16:creationId xmlns:a16="http://schemas.microsoft.com/office/drawing/2014/main" id="{1AC6B6F4-1A55-4EE1-95D2-2BC2FC9B5FC5}"/>
              </a:ext>
            </a:extLst>
          </p:cNvPr>
          <p:cNvSpPr txBox="1">
            <a:spLocks noChangeArrowheads="1"/>
          </p:cNvSpPr>
          <p:nvPr/>
        </p:nvSpPr>
        <p:spPr bwMode="auto">
          <a:xfrm>
            <a:off x="7329488" y="109538"/>
            <a:ext cx="2160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Ⅳ. </a:t>
            </a:r>
            <a:r>
              <a:rPr lang="ko-KR" altLang="en-US" sz="1800">
                <a:solidFill>
                  <a:schemeClr val="tx2"/>
                </a:solidFill>
                <a:latin typeface="맑은 고딕" panose="020B0503020000020004" pitchFamily="50" charset="-127"/>
                <a:ea typeface="맑은 고딕" panose="020B0503020000020004" pitchFamily="50" charset="-127"/>
              </a:rPr>
              <a:t>회계</a:t>
            </a:r>
          </a:p>
        </p:txBody>
      </p:sp>
      <p:sp>
        <p:nvSpPr>
          <p:cNvPr id="43011" name="Text Box 34">
            <a:extLst>
              <a:ext uri="{FF2B5EF4-FFF2-40B4-BE49-F238E27FC236}">
                <a16:creationId xmlns:a16="http://schemas.microsoft.com/office/drawing/2014/main" id="{48E42C3D-DB7E-4E14-A4F8-0B49F4DD8BCC}"/>
              </a:ext>
            </a:extLst>
          </p:cNvPr>
          <p:cNvSpPr txBox="1">
            <a:spLocks noChangeArrowheads="1"/>
          </p:cNvSpPr>
          <p:nvPr/>
        </p:nvSpPr>
        <p:spPr bwMode="auto">
          <a:xfrm>
            <a:off x="415925" y="115888"/>
            <a:ext cx="590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Ⅳ.B. </a:t>
            </a:r>
            <a:r>
              <a:rPr lang="ko-KR" altLang="en-US" sz="1800">
                <a:solidFill>
                  <a:schemeClr val="tx2"/>
                </a:solidFill>
                <a:latin typeface="맑은 고딕" panose="020B0503020000020004" pitchFamily="50" charset="-127"/>
                <a:ea typeface="맑은 고딕" panose="020B0503020000020004" pitchFamily="50" charset="-127"/>
              </a:rPr>
              <a:t>경비항목별 처리기준</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43012" name="Rectangle 2">
            <a:extLst>
              <a:ext uri="{FF2B5EF4-FFF2-40B4-BE49-F238E27FC236}">
                <a16:creationId xmlns:a16="http://schemas.microsoft.com/office/drawing/2014/main" id="{4D4B653D-3CC7-455E-A419-D72086430C41}"/>
              </a:ext>
            </a:extLst>
          </p:cNvPr>
          <p:cNvSpPr>
            <a:spLocks noChangeArrowheads="1"/>
          </p:cNvSpPr>
          <p:nvPr/>
        </p:nvSpPr>
        <p:spPr bwMode="auto">
          <a:xfrm>
            <a:off x="412750" y="793750"/>
            <a:ext cx="9218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342900" indent="-342900">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spcBef>
                <a:spcPct val="20000"/>
              </a:spcBef>
            </a:pPr>
            <a:endParaRPr lang="ko-KR" altLang="ko-KR" sz="1600" b="0">
              <a:latin typeface="굴림" panose="020B0600000101010101" pitchFamily="50" charset="-127"/>
              <a:ea typeface="굴림" panose="020B0600000101010101" pitchFamily="50" charset="-127"/>
            </a:endParaRPr>
          </a:p>
        </p:txBody>
      </p:sp>
      <p:sp>
        <p:nvSpPr>
          <p:cNvPr id="43013" name="Rectangle 6">
            <a:extLst>
              <a:ext uri="{FF2B5EF4-FFF2-40B4-BE49-F238E27FC236}">
                <a16:creationId xmlns:a16="http://schemas.microsoft.com/office/drawing/2014/main" id="{AF115344-122C-4C89-83E9-0A37EE56A1B0}"/>
              </a:ext>
            </a:extLst>
          </p:cNvPr>
          <p:cNvSpPr txBox="1">
            <a:spLocks noChangeArrowheads="1"/>
          </p:cNvSpPr>
          <p:nvPr/>
        </p:nvSpPr>
        <p:spPr bwMode="auto">
          <a:xfrm>
            <a:off x="742950" y="793750"/>
            <a:ext cx="84201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hangingPunct="1"/>
            <a:r>
              <a:rPr kumimoji="1" lang="en-US" altLang="ko-KR" sz="1600">
                <a:solidFill>
                  <a:schemeClr val="tx2"/>
                </a:solidFill>
                <a:ea typeface="돋움" panose="020B0600000101010101" pitchFamily="50" charset="-127"/>
              </a:rPr>
              <a:t>	</a:t>
            </a:r>
          </a:p>
        </p:txBody>
      </p:sp>
      <p:graphicFrame>
        <p:nvGraphicFramePr>
          <p:cNvPr id="81969" name="Group 49">
            <a:extLst>
              <a:ext uri="{FF2B5EF4-FFF2-40B4-BE49-F238E27FC236}">
                <a16:creationId xmlns:a16="http://schemas.microsoft.com/office/drawing/2014/main" id="{B499EEA7-54FA-42FD-BC1E-D7F5BC0C084B}"/>
              </a:ext>
            </a:extLst>
          </p:cNvPr>
          <p:cNvGraphicFramePr>
            <a:graphicFrameLocks noGrp="1"/>
          </p:cNvGraphicFramePr>
          <p:nvPr>
            <p:extLst>
              <p:ext uri="{D42A27DB-BD31-4B8C-83A1-F6EECF244321}">
                <p14:modId xmlns:p14="http://schemas.microsoft.com/office/powerpoint/2010/main" val="2609427771"/>
              </p:ext>
            </p:extLst>
          </p:nvPr>
        </p:nvGraphicFramePr>
        <p:xfrm>
          <a:off x="849313" y="1125538"/>
          <a:ext cx="8640762" cy="1871414"/>
        </p:xfrm>
        <a:graphic>
          <a:graphicData uri="http://schemas.openxmlformats.org/drawingml/2006/table">
            <a:tbl>
              <a:tblPr/>
              <a:tblGrid>
                <a:gridCol w="1223962">
                  <a:extLst>
                    <a:ext uri="{9D8B030D-6E8A-4147-A177-3AD203B41FA5}">
                      <a16:colId xmlns:a16="http://schemas.microsoft.com/office/drawing/2014/main" val="20000"/>
                    </a:ext>
                  </a:extLst>
                </a:gridCol>
                <a:gridCol w="4895850">
                  <a:extLst>
                    <a:ext uri="{9D8B030D-6E8A-4147-A177-3AD203B41FA5}">
                      <a16:colId xmlns:a16="http://schemas.microsoft.com/office/drawing/2014/main" val="20001"/>
                    </a:ext>
                  </a:extLst>
                </a:gridCol>
                <a:gridCol w="2520950">
                  <a:extLst>
                    <a:ext uri="{9D8B030D-6E8A-4147-A177-3AD203B41FA5}">
                      <a16:colId xmlns:a16="http://schemas.microsoft.com/office/drawing/2014/main" val="20002"/>
                    </a:ext>
                  </a:extLst>
                </a:gridCol>
              </a:tblGrid>
              <a:tr h="431279">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경비항목</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유형 및 처리기준</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첨부서류</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증빙</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648047">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교육훈련비</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임직원의 능력개발</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자질향상을 위한 교육에 지출되는 비용</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품의서</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088">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행사비</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워크샵</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맛화</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비용 사전 품의</a:t>
                      </a: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99060" marR="99060"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036" name="Rectangle 183">
            <a:extLst>
              <a:ext uri="{FF2B5EF4-FFF2-40B4-BE49-F238E27FC236}">
                <a16:creationId xmlns:a16="http://schemas.microsoft.com/office/drawing/2014/main" id="{8E22D62C-7BB1-4346-8DEA-B484CB356383}"/>
              </a:ext>
            </a:extLst>
          </p:cNvPr>
          <p:cNvSpPr>
            <a:spLocks noChangeArrowheads="1"/>
          </p:cNvSpPr>
          <p:nvPr/>
        </p:nvSpPr>
        <p:spPr bwMode="auto">
          <a:xfrm>
            <a:off x="412750" y="733425"/>
            <a:ext cx="921861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경비항목</a:t>
            </a:r>
          </a:p>
        </p:txBody>
      </p:sp>
    </p:spTree>
    <p:extLst>
      <p:ext uri="{BB962C8B-B14F-4D97-AF65-F5344CB8AC3E}">
        <p14:creationId xmlns:p14="http://schemas.microsoft.com/office/powerpoint/2010/main" val="1234961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4">
            <a:extLst>
              <a:ext uri="{FF2B5EF4-FFF2-40B4-BE49-F238E27FC236}">
                <a16:creationId xmlns:a16="http://schemas.microsoft.com/office/drawing/2014/main" id="{F32F75C9-2F6E-4E55-BF8A-0980B5476D37}"/>
              </a:ext>
            </a:extLst>
          </p:cNvPr>
          <p:cNvSpPr txBox="1">
            <a:spLocks noChangeArrowheads="1"/>
          </p:cNvSpPr>
          <p:nvPr/>
        </p:nvSpPr>
        <p:spPr bwMode="auto">
          <a:xfrm>
            <a:off x="7329488" y="109538"/>
            <a:ext cx="2160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Ⅳ. </a:t>
            </a:r>
            <a:r>
              <a:rPr lang="ko-KR" altLang="en-US" sz="1800">
                <a:solidFill>
                  <a:schemeClr val="tx2"/>
                </a:solidFill>
                <a:latin typeface="맑은 고딕" panose="020B0503020000020004" pitchFamily="50" charset="-127"/>
                <a:ea typeface="맑은 고딕" panose="020B0503020000020004" pitchFamily="50" charset="-127"/>
              </a:rPr>
              <a:t>회계</a:t>
            </a:r>
          </a:p>
        </p:txBody>
      </p:sp>
      <p:sp>
        <p:nvSpPr>
          <p:cNvPr id="44035" name="Text Box 34">
            <a:extLst>
              <a:ext uri="{FF2B5EF4-FFF2-40B4-BE49-F238E27FC236}">
                <a16:creationId xmlns:a16="http://schemas.microsoft.com/office/drawing/2014/main" id="{61FA2BF7-E8C3-48C4-9670-E2BD8CA0C805}"/>
              </a:ext>
            </a:extLst>
          </p:cNvPr>
          <p:cNvSpPr txBox="1">
            <a:spLocks noChangeArrowheads="1"/>
          </p:cNvSpPr>
          <p:nvPr/>
        </p:nvSpPr>
        <p:spPr bwMode="auto">
          <a:xfrm>
            <a:off x="415925" y="115888"/>
            <a:ext cx="698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Ⅳ.C. </a:t>
            </a:r>
            <a:r>
              <a:rPr lang="ko-KR" altLang="en-US" sz="1800">
                <a:solidFill>
                  <a:schemeClr val="tx2"/>
                </a:solidFill>
                <a:latin typeface="맑은 고딕" panose="020B0503020000020004" pitchFamily="50" charset="-127"/>
                <a:ea typeface="맑은 고딕" panose="020B0503020000020004" pitchFamily="50" charset="-127"/>
              </a:rPr>
              <a:t>출장 및 장기파견 기준</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44036" name="Text Box 3">
            <a:extLst>
              <a:ext uri="{FF2B5EF4-FFF2-40B4-BE49-F238E27FC236}">
                <a16:creationId xmlns:a16="http://schemas.microsoft.com/office/drawing/2014/main" id="{C458E9A8-518D-480E-AAAE-04BB8773B93C}"/>
              </a:ext>
            </a:extLst>
          </p:cNvPr>
          <p:cNvSpPr txBox="1">
            <a:spLocks noChangeArrowheads="1"/>
          </p:cNvSpPr>
          <p:nvPr/>
        </p:nvSpPr>
        <p:spPr bwMode="auto">
          <a:xfrm>
            <a:off x="415925" y="765175"/>
            <a:ext cx="9490075"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국내/해외 출장 및 장기 파견 근무시</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프로젝트 경비와 출장경비 범위에서 </a:t>
            </a:r>
            <a:r>
              <a:rPr kumimoji="1" lang="ko-KR"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사용 경비(교통</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숙박비) 실비 처리함</a:t>
            </a:r>
            <a:endParaRPr kumimoji="1" lang="en-US" altLang="ko-KR">
              <a:solidFill>
                <a:srgbClr val="FF0000"/>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ts val="7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latin typeface="맑은 고딕" panose="020B0503020000020004" pitchFamily="50" charset="-127"/>
                <a:ea typeface="맑은 고딕" panose="020B0503020000020004" pitchFamily="50" charset="-127"/>
                <a:cs typeface="Arial" panose="020B0604020202020204" pitchFamily="34" charset="0"/>
              </a:rPr>
              <a:t>ㅇ 출장 식비</a:t>
            </a:r>
            <a:r>
              <a:rPr kumimoji="1" lang="en-US" altLang="ko-KR">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만원</a:t>
            </a:r>
            <a:r>
              <a:rPr kumimoji="1" lang="ko-KR" altLang="en-US">
                <a:latin typeface="맑은 고딕" panose="020B0503020000020004" pitchFamily="50" charset="-127"/>
                <a:ea typeface="맑은 고딕" panose="020B0503020000020004" pitchFamily="50" charset="-127"/>
                <a:cs typeface="Arial" panose="020B0604020202020204" pitchFamily="34" charset="0"/>
              </a:rPr>
              <a:t> 이내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실비 정산</a:t>
            </a:r>
            <a:endPar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ts val="700"/>
              </a:spcBef>
            </a:pPr>
            <a:r>
              <a:rPr kumimoji="1" lang="en-US" altLang="ko-KR">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sz="80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latin typeface="맑은 고딕" panose="020B0503020000020004" pitchFamily="50" charset="-127"/>
                <a:ea typeface="맑은 고딕" panose="020B0503020000020004" pitchFamily="50" charset="-127"/>
                <a:cs typeface="Arial" panose="020B0604020202020204" pitchFamily="34" charset="0"/>
              </a:rPr>
              <a:t>ㅇ 국내 교통비</a:t>
            </a:r>
            <a:r>
              <a:rPr kumimoji="1" lang="en-US" altLang="ko-KR">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승인된 계획 대비 적절하게 집행된 건에 한해 실비 정산</a:t>
            </a:r>
            <a:endPar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ts val="700"/>
              </a:spcBef>
            </a:pPr>
            <a:r>
              <a:rPr kumimoji="1" lang="en-US" altLang="ko-KR">
                <a:solidFill>
                  <a:srgbClr val="FF0000"/>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latin typeface="맑은 고딕" panose="020B0503020000020004" pitchFamily="50" charset="-127"/>
                <a:ea typeface="맑은 고딕" panose="020B0503020000020004" pitchFamily="50" charset="-127"/>
                <a:cs typeface="Arial" panose="020B0604020202020204" pitchFamily="34" charset="0"/>
              </a:rPr>
              <a:t>ㅇ 국내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숙박비</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일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5</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만원</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월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70</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만원 </a:t>
            </a:r>
            <a:r>
              <a:rPr kumimoji="1" lang="ko-KR" altLang="en-US">
                <a:latin typeface="맑은 고딕" panose="020B0503020000020004" pitchFamily="50" charset="-127"/>
                <a:ea typeface="맑은 고딕" panose="020B0503020000020004" pitchFamily="50" charset="-127"/>
                <a:cs typeface="Arial" panose="020B0604020202020204" pitchFamily="34" charset="0"/>
              </a:rPr>
              <a:t>이내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실비 정산</a:t>
            </a:r>
            <a:endPar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ts val="7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 해외 교통</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숙박비</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실비 </a:t>
            </a:r>
            <a:r>
              <a:rPr kumimoji="1" lang="ko-KR" altLang="en-US">
                <a:latin typeface="맑은 고딕" panose="020B0503020000020004" pitchFamily="50" charset="-127"/>
                <a:ea typeface="맑은 고딕" panose="020B0503020000020004" pitchFamily="50" charset="-127"/>
                <a:cs typeface="Arial" panose="020B0604020202020204" pitchFamily="34" charset="0"/>
              </a:rPr>
              <a:t>정산 </a:t>
            </a: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ts val="500"/>
              </a:spcBef>
            </a:pPr>
            <a:r>
              <a:rPr kumimoji="1" lang="en-US" altLang="ko-KR">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a:latin typeface="맑은 고딕" panose="020B0503020000020004" pitchFamily="50" charset="-127"/>
                <a:ea typeface="맑은 고딕" panose="020B0503020000020004" pitchFamily="50" charset="-127"/>
                <a:cs typeface="Arial" panose="020B0604020202020204" pitchFamily="34" charset="0"/>
              </a:rPr>
              <a:t>일비는 없으며</a:t>
            </a:r>
            <a:r>
              <a:rPr kumimoji="1" lang="en-US" altLang="ko-KR">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latin typeface="맑은 고딕" panose="020B0503020000020004" pitchFamily="50" charset="-127"/>
                <a:ea typeface="맑은 고딕" panose="020B0503020000020004" pitchFamily="50" charset="-127"/>
                <a:cs typeface="Arial" panose="020B0604020202020204" pitchFamily="34" charset="0"/>
              </a:rPr>
              <a:t>고객사에서 일비 지급 시 고객사 기준에 준함</a:t>
            </a:r>
            <a:endParaRPr kumimoji="1" lang="en-US" altLang="ko-KR">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ts val="500"/>
              </a:spcBef>
            </a:pPr>
            <a:endParaRPr kumimoji="1" lang="en-US" altLang="ko-KR" sz="20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ts val="5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출장시 자차이용 교통비 지급 기준</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sz="80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비용 초과 예상 시 사전 별도품의 필요 </a:t>
            </a:r>
          </a:p>
        </p:txBody>
      </p:sp>
      <p:graphicFrame>
        <p:nvGraphicFramePr>
          <p:cNvPr id="7" name="표 6">
            <a:extLst>
              <a:ext uri="{FF2B5EF4-FFF2-40B4-BE49-F238E27FC236}">
                <a16:creationId xmlns:a16="http://schemas.microsoft.com/office/drawing/2014/main" id="{E59A3B5D-F45E-4B4C-8E04-2F5166068F50}"/>
              </a:ext>
            </a:extLst>
          </p:cNvPr>
          <p:cNvGraphicFramePr>
            <a:graphicFrameLocks noGrp="1"/>
          </p:cNvGraphicFramePr>
          <p:nvPr/>
        </p:nvGraphicFramePr>
        <p:xfrm>
          <a:off x="849313" y="2997200"/>
          <a:ext cx="8640762" cy="2925792"/>
        </p:xfrm>
        <a:graphic>
          <a:graphicData uri="http://schemas.openxmlformats.org/drawingml/2006/table">
            <a:tbl>
              <a:tblPr firstRow="1" bandRow="1">
                <a:tableStyleId>{5940675A-B579-460E-94D1-54222C63F5DA}</a:tableStyleId>
              </a:tblPr>
              <a:tblGrid>
                <a:gridCol w="863325">
                  <a:extLst>
                    <a:ext uri="{9D8B030D-6E8A-4147-A177-3AD203B41FA5}">
                      <a16:colId xmlns:a16="http://schemas.microsoft.com/office/drawing/2014/main" val="20000"/>
                    </a:ext>
                  </a:extLst>
                </a:gridCol>
                <a:gridCol w="3816426">
                  <a:extLst>
                    <a:ext uri="{9D8B030D-6E8A-4147-A177-3AD203B41FA5}">
                      <a16:colId xmlns:a16="http://schemas.microsoft.com/office/drawing/2014/main" val="20001"/>
                    </a:ext>
                  </a:extLst>
                </a:gridCol>
                <a:gridCol w="3961011">
                  <a:extLst>
                    <a:ext uri="{9D8B030D-6E8A-4147-A177-3AD203B41FA5}">
                      <a16:colId xmlns:a16="http://schemas.microsoft.com/office/drawing/2014/main" val="20002"/>
                    </a:ext>
                  </a:extLst>
                </a:gridCol>
              </a:tblGrid>
              <a:tr h="274269">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항목</a:t>
                      </a:r>
                    </a:p>
                  </a:txBody>
                  <a:tcPr marT="45696" marB="45696">
                    <a:solidFill>
                      <a:schemeClr val="bg1">
                        <a:lumMod val="85000"/>
                      </a:schemeClr>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내용</a:t>
                      </a:r>
                    </a:p>
                  </a:txBody>
                  <a:tcPr marT="45696" marB="45696">
                    <a:solidFill>
                      <a:schemeClr val="bg1">
                        <a:lumMod val="85000"/>
                      </a:schemeClr>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비고</a:t>
                      </a:r>
                    </a:p>
                  </a:txBody>
                  <a:tcPr marT="45696" marB="45696">
                    <a:solidFill>
                      <a:schemeClr val="bg1">
                        <a:lumMod val="85000"/>
                      </a:schemeClr>
                    </a:solidFill>
                  </a:tcPr>
                </a:tc>
                <a:extLst>
                  <a:ext uri="{0D108BD9-81ED-4DB2-BD59-A6C34878D82A}">
                    <a16:rowId xmlns:a16="http://schemas.microsoft.com/office/drawing/2014/main" val="10000"/>
                  </a:ext>
                </a:extLst>
              </a:tr>
              <a:tr h="1005782">
                <a:tc>
                  <a:txBody>
                    <a:bodyPr/>
                    <a:lstStyle/>
                    <a:p>
                      <a:pPr algn="ctr" latinLnBrk="1"/>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대상</a:t>
                      </a:r>
                    </a:p>
                  </a:txBody>
                  <a:tcPr marT="45696" marB="45696" anchor="ctr"/>
                </a:tc>
                <a:tc>
                  <a:txBody>
                    <a:bodyPr/>
                    <a:lstStyle/>
                    <a:p>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- 50km</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이상 또는 대중교통 이용이 어려운 사업장의 </a:t>
                      </a:r>
                      <a:b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b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단발성 업무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업무 협의</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프로젝트 시 지방 인터뷰 등</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a:t>
                      </a:r>
                    </a:p>
                    <a:p>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임원은 해당사항 없음</a:t>
                      </a:r>
                    </a:p>
                    <a:p>
                      <a:pPr latinLnBrk="1"/>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endParaRPr>
                    </a:p>
                  </a:txBody>
                  <a:tcPr marT="45696" marB="45696" anchor="ctr"/>
                </a:tc>
                <a:tc>
                  <a:txBody>
                    <a:bodyPr/>
                    <a:lstStyle/>
                    <a:p>
                      <a:pPr latinLnBrk="1"/>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- 50km</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이상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90</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Arial" charset="0"/>
                        </a:rPr>
                        <a:t>분이상</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원거리 프로젝트 출퇴근은 별도 품의</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거리는 편도기준</a:t>
                      </a:r>
                      <a:r>
                        <a:rPr kumimoji="1" lang="en-US" altLang="ko-KR"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단 </a:t>
                      </a:r>
                      <a:r>
                        <a:rPr kumimoji="1" lang="en-US" altLang="ko-KR"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50km</a:t>
                      </a:r>
                      <a:r>
                        <a:rPr kumimoji="1" lang="ko-KR" altLang="en-US"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가 안되더라도 교통편이 없으면 가능</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a:t>
                      </a:r>
                    </a:p>
                    <a:p>
                      <a:pPr marL="171450" indent="-171450" latinLnBrk="1">
                        <a:buFontTx/>
                        <a:buChar char="-"/>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임원은 본인 경비에서 처리</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endParaRPr>
                    </a:p>
                    <a:p>
                      <a:pPr marL="171450" indent="-171450" latinLnBrk="1">
                        <a:buFontTx/>
                        <a:buChar char="-"/>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프로젝트 업무 시 프로젝트 예산 내에서 가능</a:t>
                      </a:r>
                    </a:p>
                  </a:txBody>
                  <a:tcPr marT="45696" marB="45696" anchor="ctr"/>
                </a:tc>
                <a:extLst>
                  <a:ext uri="{0D108BD9-81ED-4DB2-BD59-A6C34878D82A}">
                    <a16:rowId xmlns:a16="http://schemas.microsoft.com/office/drawing/2014/main" val="10001"/>
                  </a:ext>
                </a:extLst>
              </a:tr>
              <a:tr h="457147">
                <a:tc>
                  <a:txBody>
                    <a:bodyPr/>
                    <a:lstStyle/>
                    <a:p>
                      <a:pPr algn="ctr" latinLnBrk="1"/>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품의</a:t>
                      </a:r>
                    </a:p>
                  </a:txBody>
                  <a:tcPr marT="45696" marB="45696" anchor="ctr"/>
                </a:tc>
                <a:tc>
                  <a:txBody>
                    <a:bodyPr/>
                    <a:lstStyle/>
                    <a:p>
                      <a:pPr marL="0" indent="0" latinLnBrk="1">
                        <a:buFontTx/>
                        <a:buNone/>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Arial" charset="0"/>
                        </a:rPr>
                        <a:t>사전 품의 대상 </a:t>
                      </a:r>
                      <a:endPar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Arial" charset="0"/>
                      </a:endParaRPr>
                    </a:p>
                  </a:txBody>
                  <a:tcPr marT="45696" marB="45696" anchor="ctr"/>
                </a:tc>
                <a:tc>
                  <a:txBody>
                    <a:bodyPr/>
                    <a:lstStyle/>
                    <a:p>
                      <a:pPr latinLnBrk="1"/>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긴급한 경우 사후 품의 가능</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단</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사전 본부장</a:t>
                      </a:r>
                      <a:r>
                        <a:rPr kumimoji="1" lang="en-US" altLang="ko-KR"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/PM      </a:t>
                      </a:r>
                      <a:r>
                        <a:rPr kumimoji="1" lang="ko-KR" altLang="en-US"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구두 승인</a:t>
                      </a:r>
                      <a:r>
                        <a:rPr kumimoji="1" lang="en-US" altLang="ko-KR"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 Daily Report</a:t>
                      </a:r>
                      <a:r>
                        <a:rPr kumimoji="1" lang="ko-KR" altLang="en-US"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에 명시</a:t>
                      </a:r>
                    </a:p>
                  </a:txBody>
                  <a:tcPr marT="45696" marB="45696" anchor="ctr"/>
                </a:tc>
                <a:extLst>
                  <a:ext uri="{0D108BD9-81ED-4DB2-BD59-A6C34878D82A}">
                    <a16:rowId xmlns:a16="http://schemas.microsoft.com/office/drawing/2014/main" val="10002"/>
                  </a:ext>
                </a:extLst>
              </a:tr>
              <a:tr h="274269">
                <a:tc>
                  <a:txBody>
                    <a:bodyPr/>
                    <a:lstStyle/>
                    <a:p>
                      <a:pPr algn="ctr" latinLnBrk="1"/>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출발지</a:t>
                      </a:r>
                    </a:p>
                  </a:txBody>
                  <a:tcPr marT="45696" marB="45696" anchor="ctr"/>
                </a:tc>
                <a:tc>
                  <a:txBody>
                    <a:bodyPr/>
                    <a:lstStyle/>
                    <a:p>
                      <a:pPr latinLnBrk="1"/>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모두 가능 </a:t>
                      </a:r>
                    </a:p>
                  </a:txBody>
                  <a:tcPr marT="45696" marB="45696" anchor="ctr"/>
                </a:tc>
                <a:tc>
                  <a:txBody>
                    <a:bodyPr/>
                    <a:lstStyle/>
                    <a:p>
                      <a:pPr latinLnBrk="1"/>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본사</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Arial" charset="0"/>
                        </a:rPr>
                        <a:t>고객사</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자택 등</a:t>
                      </a:r>
                    </a:p>
                  </a:txBody>
                  <a:tcPr marT="45696" marB="45696" anchor="ctr"/>
                </a:tc>
                <a:extLst>
                  <a:ext uri="{0D108BD9-81ED-4DB2-BD59-A6C34878D82A}">
                    <a16:rowId xmlns:a16="http://schemas.microsoft.com/office/drawing/2014/main" val="10003"/>
                  </a:ext>
                </a:extLst>
              </a:tr>
              <a:tr h="457147">
                <a:tc>
                  <a:txBody>
                    <a:bodyPr/>
                    <a:lstStyle/>
                    <a:p>
                      <a:pPr algn="ctr" latinLnBrk="1"/>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지원내용</a:t>
                      </a:r>
                    </a:p>
                  </a:txBody>
                  <a:tcPr marT="45696" marB="45696" anchor="ctr"/>
                </a:tc>
                <a:tc>
                  <a:txBody>
                    <a:bodyPr/>
                    <a:lstStyle/>
                    <a:p>
                      <a:pPr marL="171450" indent="-171450" latinLnBrk="1">
                        <a:buFontTx/>
                        <a:buChar char="-"/>
                      </a:pP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Arial" charset="0"/>
                        </a:rPr>
                        <a:t>자차</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이용 시</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en-US" altLang="ko-KR"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300</a:t>
                      </a:r>
                      <a:r>
                        <a:rPr kumimoji="1" lang="ko-KR" altLang="en-US"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원</a:t>
                      </a:r>
                      <a:r>
                        <a:rPr kumimoji="1" lang="en-US" altLang="ko-KR"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/km</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통행료</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Arial" charset="0"/>
                        </a:rPr>
                        <a:t>주차비</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endParaRPr>
                    </a:p>
                    <a:p>
                      <a:pPr marL="171450" indent="-171450" latinLnBrk="1">
                        <a:buFontTx/>
                        <a:buChar char="-"/>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회사 차량 이용 시</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en-US" altLang="ko-KR"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150</a:t>
                      </a:r>
                      <a:r>
                        <a:rPr kumimoji="1" lang="ko-KR" altLang="en-US"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원</a:t>
                      </a:r>
                      <a:r>
                        <a:rPr kumimoji="1" lang="en-US" altLang="ko-KR" sz="1200" b="1" i="0" u="none" strike="noStrike" kern="1200" cap="none" normalizeH="0" baseline="0" dirty="0">
                          <a:ln>
                            <a:noFill/>
                          </a:ln>
                          <a:solidFill>
                            <a:srgbClr val="0000CC"/>
                          </a:solidFill>
                          <a:effectLst/>
                          <a:latin typeface="맑은 고딕" pitchFamily="50" charset="-127"/>
                          <a:ea typeface="맑은 고딕" pitchFamily="50" charset="-127"/>
                          <a:cs typeface="Arial" charset="0"/>
                        </a:rPr>
                        <a:t>/km</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통행료</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Arial" charset="0"/>
                        </a:rPr>
                        <a:t>주차비</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endParaRPr>
                    </a:p>
                  </a:txBody>
                  <a:tcPr marT="45696" marB="45696" anchor="ctr"/>
                </a:tc>
                <a:tc>
                  <a:txBody>
                    <a:bodyPr/>
                    <a:lstStyle/>
                    <a:p>
                      <a:pPr latinLnBrk="1"/>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Arial" charset="0"/>
                        </a:rPr>
                        <a:t>주유비</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통행료</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외 비용인정 불가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범칙금</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Arial" charset="0"/>
                        </a:rPr>
                        <a:t>대리비</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등</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a:t>
                      </a:r>
                    </a:p>
                  </a:txBody>
                  <a:tcPr marT="45696" marB="45696" anchor="ctr"/>
                </a:tc>
                <a:extLst>
                  <a:ext uri="{0D108BD9-81ED-4DB2-BD59-A6C34878D82A}">
                    <a16:rowId xmlns:a16="http://schemas.microsoft.com/office/drawing/2014/main" val="10004"/>
                  </a:ext>
                </a:extLst>
              </a:tr>
              <a:tr h="457147">
                <a:tc>
                  <a:txBody>
                    <a:bodyPr/>
                    <a:lstStyle/>
                    <a:p>
                      <a:pPr algn="ctr" latinLnBrk="1"/>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비용지급 기준</a:t>
                      </a:r>
                    </a:p>
                  </a:txBody>
                  <a:tcPr marT="45696" marB="45696" anchor="ctr"/>
                </a:tc>
                <a:tc>
                  <a:txBody>
                    <a:bodyPr/>
                    <a:lstStyle/>
                    <a:p>
                      <a:pPr marL="171450" indent="-171450" latinLnBrk="1">
                        <a:buFontTx/>
                        <a:buChar char="-"/>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비용 상신 시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Arial" charset="0"/>
                        </a:rPr>
                        <a:t>네이버</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지도 제출</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endParaRPr>
                    </a:p>
                    <a:p>
                      <a:pPr marL="171450" indent="-171450" latinLnBrk="1">
                        <a:buFontTx/>
                        <a:buChar char="-"/>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유료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Arial" charset="0"/>
                        </a:rPr>
                        <a:t>도로비</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 및 주유 영수증 첨부</a:t>
                      </a:r>
                    </a:p>
                  </a:txBody>
                  <a:tcPr marT="45696" marB="45696" anchor="ctr"/>
                </a:tc>
                <a:tc>
                  <a:txBody>
                    <a:bodyPr/>
                    <a:lstStyle/>
                    <a:p>
                      <a:pPr marL="171450" indent="-171450" latinLnBrk="1">
                        <a:buFontTx/>
                        <a:buChar char="-"/>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출발지</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도착지</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/km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명시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(km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소수점 이하 반올림</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rPr>
                        <a:t>)</a:t>
                      </a:r>
                    </a:p>
                    <a:p>
                      <a:pPr marL="171450" indent="-171450" latinLnBrk="1">
                        <a:buFontTx/>
                        <a:buChar char="-"/>
                      </a:pP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Arial" charset="0"/>
                      </a:endParaRPr>
                    </a:p>
                  </a:txBody>
                  <a:tcPr marT="45696" marB="45696"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4">
            <a:extLst>
              <a:ext uri="{FF2B5EF4-FFF2-40B4-BE49-F238E27FC236}">
                <a16:creationId xmlns:a16="http://schemas.microsoft.com/office/drawing/2014/main" id="{3F2A44AC-2316-4994-816D-B8C27EC82759}"/>
              </a:ext>
            </a:extLst>
          </p:cNvPr>
          <p:cNvSpPr txBox="1">
            <a:spLocks noChangeArrowheads="1"/>
          </p:cNvSpPr>
          <p:nvPr/>
        </p:nvSpPr>
        <p:spPr bwMode="auto">
          <a:xfrm>
            <a:off x="7329488" y="109538"/>
            <a:ext cx="2160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Ⅳ. </a:t>
            </a:r>
            <a:r>
              <a:rPr lang="ko-KR" altLang="en-US" sz="1800">
                <a:solidFill>
                  <a:schemeClr val="tx2"/>
                </a:solidFill>
                <a:latin typeface="맑은 고딕" panose="020B0503020000020004" pitchFamily="50" charset="-127"/>
                <a:ea typeface="맑은 고딕" panose="020B0503020000020004" pitchFamily="50" charset="-127"/>
              </a:rPr>
              <a:t>회계</a:t>
            </a:r>
          </a:p>
        </p:txBody>
      </p:sp>
      <p:sp>
        <p:nvSpPr>
          <p:cNvPr id="45059" name="Text Box 34">
            <a:extLst>
              <a:ext uri="{FF2B5EF4-FFF2-40B4-BE49-F238E27FC236}">
                <a16:creationId xmlns:a16="http://schemas.microsoft.com/office/drawing/2014/main" id="{6A5F6C2F-0C07-4109-8F49-E467142EA3DD}"/>
              </a:ext>
            </a:extLst>
          </p:cNvPr>
          <p:cNvSpPr txBox="1">
            <a:spLocks noChangeArrowheads="1"/>
          </p:cNvSpPr>
          <p:nvPr/>
        </p:nvSpPr>
        <p:spPr bwMode="auto">
          <a:xfrm>
            <a:off x="415925" y="115888"/>
            <a:ext cx="698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Ⅳ.D. </a:t>
            </a:r>
            <a:r>
              <a:rPr lang="ko-KR" altLang="en-US" sz="1800">
                <a:solidFill>
                  <a:schemeClr val="tx2"/>
                </a:solidFill>
                <a:latin typeface="맑은 고딕" panose="020B0503020000020004" pitchFamily="50" charset="-127"/>
                <a:ea typeface="맑은 고딕" panose="020B0503020000020004" pitchFamily="50" charset="-127"/>
              </a:rPr>
              <a:t>도서구입기준 및 절차</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45060" name="Text Box 3">
            <a:extLst>
              <a:ext uri="{FF2B5EF4-FFF2-40B4-BE49-F238E27FC236}">
                <a16:creationId xmlns:a16="http://schemas.microsoft.com/office/drawing/2014/main" id="{0FCED231-D413-4889-8AD3-8B65E31CF660}"/>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도서 구입 절차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도서인쇄비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프로젝트 관련된 도서</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구입</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시에는 해당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PM</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의 승인</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이 필요하며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프로젝트 이외 용도의 도서</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구입시에는 해당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경영지원실 합의 및 대표이사의 승인</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필요</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도서내역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DB</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는 경영지원실에서 관리하며 정기적으로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update</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회사경비로의 도서구입은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업무용에 한함</a:t>
            </a:r>
            <a:endPar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FA6FDCD-9D41-7CBD-0787-20EDAD52DFBB}"/>
              </a:ext>
            </a:extLst>
          </p:cNvPr>
          <p:cNvSpPr>
            <a:spLocks noChangeArrowheads="1"/>
          </p:cNvSpPr>
          <p:nvPr/>
        </p:nvSpPr>
        <p:spPr bwMode="auto">
          <a:xfrm>
            <a:off x="6249144" y="3159322"/>
            <a:ext cx="2974975" cy="2325075"/>
          </a:xfrm>
          <a:prstGeom prst="rect">
            <a:avLst/>
          </a:prstGeom>
          <a:solidFill>
            <a:srgbClr val="1C1C1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1" name="Rectangle 3">
            <a:extLst>
              <a:ext uri="{FF2B5EF4-FFF2-40B4-BE49-F238E27FC236}">
                <a16:creationId xmlns:a16="http://schemas.microsoft.com/office/drawing/2014/main" id="{B17BBD02-F5E7-42FA-B8B1-746202F574E0}"/>
              </a:ext>
            </a:extLst>
          </p:cNvPr>
          <p:cNvSpPr>
            <a:spLocks noChangeArrowheads="1"/>
          </p:cNvSpPr>
          <p:nvPr/>
        </p:nvSpPr>
        <p:spPr bwMode="auto">
          <a:xfrm>
            <a:off x="561975" y="587375"/>
            <a:ext cx="8915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r>
              <a:rPr kumimoji="1" lang="en-US" altLang="ko-KR" sz="1600">
                <a:solidFill>
                  <a:srgbClr val="000000"/>
                </a:solidFill>
                <a:latin typeface="맑은 고딕" panose="020B0503020000020004" pitchFamily="50" charset="-127"/>
                <a:ea typeface="맑은 고딕" panose="020B0503020000020004" pitchFamily="50" charset="-127"/>
              </a:rPr>
              <a:t>Table of Contents</a:t>
            </a:r>
          </a:p>
        </p:txBody>
      </p:sp>
      <p:sp>
        <p:nvSpPr>
          <p:cNvPr id="7172" name="Rectangle 5">
            <a:extLst>
              <a:ext uri="{FF2B5EF4-FFF2-40B4-BE49-F238E27FC236}">
                <a16:creationId xmlns:a16="http://schemas.microsoft.com/office/drawing/2014/main" id="{F97A4DAB-5B9B-4C07-9FCE-1AB30BE553C2}"/>
              </a:ext>
            </a:extLst>
          </p:cNvPr>
          <p:cNvSpPr>
            <a:spLocks noChangeArrowheads="1"/>
          </p:cNvSpPr>
          <p:nvPr/>
        </p:nvSpPr>
        <p:spPr bwMode="auto">
          <a:xfrm>
            <a:off x="415925" y="980728"/>
            <a:ext cx="2952750" cy="225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Ⅰ.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개 요</a:t>
            </a: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일반 사항</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처리 절차</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관련 업체 담당자 현황</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경영관리 의사결정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위임전결규정</a:t>
            </a:r>
            <a:endParaRPr kumimoji="1" lang="ko-KR" altLang="en-US"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ko-KR" altLang="en-US" sz="1100"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7173" name="Rectangle 5">
            <a:extLst>
              <a:ext uri="{FF2B5EF4-FFF2-40B4-BE49-F238E27FC236}">
                <a16:creationId xmlns:a16="http://schemas.microsoft.com/office/drawing/2014/main" id="{44BBE73A-740A-4520-A418-586BB5626DC7}"/>
              </a:ext>
            </a:extLst>
          </p:cNvPr>
          <p:cNvSpPr>
            <a:spLocks noChangeArrowheads="1"/>
          </p:cNvSpPr>
          <p:nvPr/>
        </p:nvSpPr>
        <p:spPr bwMode="auto">
          <a:xfrm>
            <a:off x="6537176" y="908720"/>
            <a:ext cx="2974975" cy="457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Ⅳ.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회계</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경비사용기준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경비항목별 처리기준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출장 및 장기파견 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도서구입기준 및 절차</a:t>
            </a: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Ⅴ.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근무 규정</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교육</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복장</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근태</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보안</a:t>
            </a:r>
          </a:p>
          <a:p>
            <a:pPr>
              <a:lnSpc>
                <a:spcPct val="150000"/>
              </a:lnSpc>
            </a:pP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회의</a:t>
            </a:r>
          </a:p>
          <a:p>
            <a:pPr>
              <a:lnSpc>
                <a:spcPct val="150000"/>
              </a:lnSpc>
            </a:pPr>
            <a:r>
              <a:rPr kumimoji="1" lang="en-US" altLang="ko-KR" dirty="0">
                <a:solidFill>
                  <a:schemeClr val="bg1"/>
                </a:solidFill>
                <a:latin typeface="맑은 고딕" panose="020B0503020000020004" pitchFamily="50" charset="-127"/>
                <a:ea typeface="맑은 고딕" panose="020B0503020000020004" pitchFamily="50" charset="-127"/>
                <a:cs typeface="Arial" panose="020B0604020202020204" pitchFamily="34" charset="0"/>
              </a:rPr>
              <a:t>	F. Work Planning</a:t>
            </a:r>
          </a:p>
        </p:txBody>
      </p:sp>
      <p:sp>
        <p:nvSpPr>
          <p:cNvPr id="7174" name="Rectangle 5">
            <a:extLst>
              <a:ext uri="{FF2B5EF4-FFF2-40B4-BE49-F238E27FC236}">
                <a16:creationId xmlns:a16="http://schemas.microsoft.com/office/drawing/2014/main" id="{DB8A3634-04A2-4F02-8FD6-C84288260686}"/>
              </a:ext>
            </a:extLst>
          </p:cNvPr>
          <p:cNvSpPr>
            <a:spLocks noChangeArrowheads="1"/>
          </p:cNvSpPr>
          <p:nvPr/>
        </p:nvSpPr>
        <p:spPr bwMode="auto">
          <a:xfrm>
            <a:off x="3513138" y="908720"/>
            <a:ext cx="2952750" cy="644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273050" indent="-273050" defTabSz="476250">
              <a:tabLst>
                <a:tab pos="0" algn="l"/>
              </a:tabLst>
              <a:defRPr sz="1400" b="1">
                <a:solidFill>
                  <a:schemeClr val="tx1"/>
                </a:solidFill>
                <a:latin typeface="Arial" panose="020B0604020202020204" pitchFamily="34" charset="0"/>
                <a:ea typeface="돋움체" panose="020B0609000101010101" pitchFamily="49" charset="-127"/>
              </a:defRPr>
            </a:lvl1pPr>
            <a:lvl2pPr marL="742950" indent="-285750" defTabSz="476250">
              <a:tabLst>
                <a:tab pos="0" algn="l"/>
              </a:tabLst>
              <a:defRPr sz="1400" b="1">
                <a:solidFill>
                  <a:schemeClr val="tx1"/>
                </a:solidFill>
                <a:latin typeface="Arial" panose="020B0604020202020204" pitchFamily="34" charset="0"/>
                <a:ea typeface="돋움체" panose="020B0609000101010101" pitchFamily="49" charset="-127"/>
              </a:defRPr>
            </a:lvl2pPr>
            <a:lvl3pPr marL="1143000" indent="-228600" defTabSz="476250">
              <a:tabLst>
                <a:tab pos="0" algn="l"/>
              </a:tabLst>
              <a:defRPr sz="1400" b="1">
                <a:solidFill>
                  <a:schemeClr val="tx1"/>
                </a:solidFill>
                <a:latin typeface="Arial" panose="020B0604020202020204" pitchFamily="34" charset="0"/>
                <a:ea typeface="돋움체" panose="020B0609000101010101" pitchFamily="49" charset="-127"/>
              </a:defRPr>
            </a:lvl3pPr>
            <a:lvl4pPr marL="1600200" indent="-228600" defTabSz="476250">
              <a:tabLst>
                <a:tab pos="0" algn="l"/>
              </a:tabLst>
              <a:defRPr sz="1400" b="1">
                <a:solidFill>
                  <a:schemeClr val="tx1"/>
                </a:solidFill>
                <a:latin typeface="Arial" panose="020B0604020202020204" pitchFamily="34" charset="0"/>
                <a:ea typeface="돋움체" panose="020B0609000101010101" pitchFamily="49" charset="-127"/>
              </a:defRPr>
            </a:lvl4pPr>
            <a:lvl5pPr marL="2057400" indent="-228600" defTabSz="476250">
              <a:tabLst>
                <a:tab pos="0" algn="l"/>
              </a:tabLst>
              <a:defRPr sz="1400" b="1">
                <a:solidFill>
                  <a:schemeClr val="tx1"/>
                </a:solidFill>
                <a:latin typeface="Arial" panose="020B0604020202020204" pitchFamily="34" charset="0"/>
                <a:ea typeface="돋움체" panose="020B0609000101010101" pitchFamily="49" charset="-127"/>
              </a:defRPr>
            </a:lvl5pPr>
            <a:lvl6pPr marL="25146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6pPr>
            <a:lvl7pPr marL="29718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7pPr>
            <a:lvl8pPr marL="34290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8pPr>
            <a:lvl9pPr marL="3886200" indent="-228600" defTabSz="476250" eaLnBrk="0" fontAlgn="base" hangingPunct="0">
              <a:spcBef>
                <a:spcPct val="0"/>
              </a:spcBef>
              <a:spcAft>
                <a:spcPct val="0"/>
              </a:spcAft>
              <a:tabLst>
                <a:tab pos="0" algn="l"/>
              </a:tabLst>
              <a:defRPr sz="1400" b="1">
                <a:solidFill>
                  <a:schemeClr val="tx1"/>
                </a:solidFill>
                <a:latin typeface="Arial" panose="020B0604020202020204" pitchFamily="34" charset="0"/>
                <a:ea typeface="돋움체" panose="020B0609000101010101" pitchFamily="49" charset="-127"/>
              </a:defRPr>
            </a:lvl9pPr>
          </a:lstStyle>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Ⅱ.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인사</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채용</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급여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상여</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퇴직</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휴가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경조금 </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F.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의료비 지원</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G.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임직원 정기 건강검진</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H.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사내 동호회 및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안식월</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marL="0" indent="0">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I.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자녀 학자금 지원</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Ⅲ.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총무</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소모성물품 구입절차</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B.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자산성물품</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구입기준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C.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하드웨어 관리기준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D.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소프트웨어 관리기준</a:t>
            </a:r>
          </a:p>
          <a:p>
            <a:pPr>
              <a:lnSpc>
                <a:spcPct val="150000"/>
              </a:lnSpc>
            </a:pP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E.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기타</a:t>
            </a:r>
          </a:p>
          <a:p>
            <a:pPr>
              <a:lnSpc>
                <a:spcPct val="150000"/>
              </a:lnSpc>
            </a:pPr>
            <a:endParaRPr kumimoji="1" lang="en-US" altLang="ko-KR" sz="1100"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9" name="Text Box 34">
            <a:extLst>
              <a:ext uri="{FF2B5EF4-FFF2-40B4-BE49-F238E27FC236}">
                <a16:creationId xmlns:a16="http://schemas.microsoft.com/office/drawing/2014/main" id="{D6E22488-3477-49EE-B9F4-438BE8727A46}"/>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dirty="0">
                <a:solidFill>
                  <a:schemeClr val="tx2"/>
                </a:solidFill>
                <a:latin typeface="맑은 고딕" panose="020B0503020000020004" pitchFamily="50" charset="-127"/>
                <a:ea typeface="맑은 고딕" panose="020B0503020000020004" pitchFamily="50" charset="-127"/>
              </a:rPr>
              <a:t>Ⅴ. </a:t>
            </a:r>
            <a:r>
              <a:rPr lang="ko-KR" altLang="en-US" sz="1800" dirty="0">
                <a:solidFill>
                  <a:schemeClr val="tx2"/>
                </a:solidFill>
                <a:latin typeface="맑은 고딕" panose="020B0503020000020004" pitchFamily="50" charset="-127"/>
                <a:ea typeface="맑은 고딕" panose="020B0503020000020004" pitchFamily="50" charset="-127"/>
              </a:rPr>
              <a:t>근무 규정</a:t>
            </a:r>
            <a:endParaRPr lang="en-US" altLang="ko-KR" sz="1800" dirty="0">
              <a:solidFill>
                <a:schemeClr val="tx2"/>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357690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4">
            <a:extLst>
              <a:ext uri="{FF2B5EF4-FFF2-40B4-BE49-F238E27FC236}">
                <a16:creationId xmlns:a16="http://schemas.microsoft.com/office/drawing/2014/main" id="{634BD51D-07CF-4C51-AD0E-6C47C98CBBD3}"/>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Ⅴ. </a:t>
            </a:r>
            <a:r>
              <a:rPr lang="ko-KR" altLang="en-US" sz="1800">
                <a:solidFill>
                  <a:schemeClr val="tx2"/>
                </a:solidFill>
                <a:latin typeface="맑은 고딕" panose="020B0503020000020004" pitchFamily="50" charset="-127"/>
                <a:ea typeface="맑은 고딕" panose="020B0503020000020004" pitchFamily="50" charset="-127"/>
              </a:rPr>
              <a:t>근무 규정</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47107" name="Text Box 34">
            <a:extLst>
              <a:ext uri="{FF2B5EF4-FFF2-40B4-BE49-F238E27FC236}">
                <a16:creationId xmlns:a16="http://schemas.microsoft.com/office/drawing/2014/main" id="{1419E0D5-D63C-4AA5-AFDC-A65E6723362F}"/>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Ⅴ.A</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교육</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47108" name="Text Box 3">
            <a:extLst>
              <a:ext uri="{FF2B5EF4-FFF2-40B4-BE49-F238E27FC236}">
                <a16:creationId xmlns:a16="http://schemas.microsoft.com/office/drawing/2014/main" id="{6F01F2F7-8EEA-4409-B940-1ED636AFC374}"/>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교육 목적</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Basic Skill</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을 통해 컨설팅 스킬 향상 및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BI</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의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Working Style, Communication Culture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형성</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차별화된 컨설팅</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역량 함양 및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기본소양</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배양</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진행되는 교육은 </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BI</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만의 문화와 경쟁력</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을 만들어 가는 과정임</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진행 방안</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Biz/IT Consulting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사업부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전 임직원</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대상</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- 2</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년 주기로 재교육 진행</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해당 차수 미 이수 시</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차기 차수에서 이수 가능</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이수조건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각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Chapter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별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PT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작성 및 미팅 전 제출</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미팅에 참여하여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Presentation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진행 및 토론에 참여 </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진행 일정</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전체 진행 과정은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4</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번의 미팅으로 구성</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진행자가 미팅 대상자들에게 일정 공지 및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PT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자료 취합을 진행하며 과정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Owner</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가 전체적인 진행방향을 </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감독함</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*과정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Owner :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임원 中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명으로 과정의 성공적 수행 여부를 판단하며</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전체적인 진행을 감독함   </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*진행자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과정 수강 대상자들에게 진행 일정 통보 및 진행내역 관리</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4">
            <a:extLst>
              <a:ext uri="{FF2B5EF4-FFF2-40B4-BE49-F238E27FC236}">
                <a16:creationId xmlns:a16="http://schemas.microsoft.com/office/drawing/2014/main" id="{75FC97C0-86C0-49C8-B1D9-E46D09C1BD3B}"/>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Ⅴ. </a:t>
            </a:r>
            <a:r>
              <a:rPr lang="ko-KR" altLang="en-US" sz="1800">
                <a:solidFill>
                  <a:schemeClr val="tx2"/>
                </a:solidFill>
                <a:latin typeface="맑은 고딕" panose="020B0503020000020004" pitchFamily="50" charset="-127"/>
                <a:ea typeface="맑은 고딕" panose="020B0503020000020004" pitchFamily="50" charset="-127"/>
              </a:rPr>
              <a:t>근무 규정</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48131" name="Text Box 34">
            <a:extLst>
              <a:ext uri="{FF2B5EF4-FFF2-40B4-BE49-F238E27FC236}">
                <a16:creationId xmlns:a16="http://schemas.microsoft.com/office/drawing/2014/main" id="{B7684D43-06CA-4395-B98F-07069AB609AC}"/>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Ⅴ.B</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복장</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48132" name="Text Box 3">
            <a:extLst>
              <a:ext uri="{FF2B5EF4-FFF2-40B4-BE49-F238E27FC236}">
                <a16:creationId xmlns:a16="http://schemas.microsoft.com/office/drawing/2014/main" id="{567DD059-82C6-4C7A-98E6-8B1A3C541781}"/>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복장 규정</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고객과의 미팅이나 일상적인 사무실내 근무시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정장 차림의 비즈니스 복장</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으로 근무</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ㅇ 남성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넥타이를 착용한 정장</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또는</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비즈니스 캐주얼</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ㅇ 여성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정장 또는 캐주얼 정장</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프로젝트 파견시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고객사 근무</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복장 규정과 동일</a:t>
            </a:r>
            <a:endPar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단</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고객사의 요청 시 고객사 규정에 준하는 단정한 차림 </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금지 항목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찢어진 청바지</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면티</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운동화</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민소매</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반바지</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미니스커트</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본인 자리 외 슬리퍼 착용 금지</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4">
            <a:extLst>
              <a:ext uri="{FF2B5EF4-FFF2-40B4-BE49-F238E27FC236}">
                <a16:creationId xmlns:a16="http://schemas.microsoft.com/office/drawing/2014/main" id="{02B382EA-129F-4206-B4C7-7DB2F753EF67}"/>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Ⅴ. </a:t>
            </a:r>
            <a:r>
              <a:rPr lang="ko-KR" altLang="en-US" sz="1800">
                <a:solidFill>
                  <a:schemeClr val="tx2"/>
                </a:solidFill>
                <a:latin typeface="맑은 고딕" panose="020B0503020000020004" pitchFamily="50" charset="-127"/>
                <a:ea typeface="맑은 고딕" panose="020B0503020000020004" pitchFamily="50" charset="-127"/>
              </a:rPr>
              <a:t>근무 규정</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49155" name="Text Box 34">
            <a:extLst>
              <a:ext uri="{FF2B5EF4-FFF2-40B4-BE49-F238E27FC236}">
                <a16:creationId xmlns:a16="http://schemas.microsoft.com/office/drawing/2014/main" id="{AC784C28-82AE-45CC-9C98-12AB4FFF22C5}"/>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Ⅴ.C</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근태</a:t>
            </a:r>
            <a:endParaRPr lang="en-US" altLang="ko-KR" sz="1800" dirty="0">
              <a:solidFill>
                <a:schemeClr val="tx2"/>
              </a:solidFill>
              <a:latin typeface="맑은 고딕" panose="020B0503020000020004" pitchFamily="50" charset="-127"/>
              <a:ea typeface="맑은 고딕" panose="020B0503020000020004" pitchFamily="50" charset="-127"/>
            </a:endParaRPr>
          </a:p>
        </p:txBody>
      </p:sp>
      <p:sp>
        <p:nvSpPr>
          <p:cNvPr id="49156" name="Text Box 3">
            <a:extLst>
              <a:ext uri="{FF2B5EF4-FFF2-40B4-BE49-F238E27FC236}">
                <a16:creationId xmlns:a16="http://schemas.microsoft.com/office/drawing/2014/main" id="{D1C79E58-A05F-48BC-B8F0-BC1224AF43DE}"/>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근무시간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월요일</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금요일</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08:30~17:30</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프로젝트에 파견중인 경우에는 고객사의 근무시간에 따름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여직원의 임신 시</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에는 산모와 태아의 건강한 출산을 위하여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6</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시간</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日 근무</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를 시행하며</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근무의 시작</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종료 시간은 본부장 또는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PM</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과 협의하여 결정 함</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월차</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solidFill>
                  <a:srgbClr val="0000CC"/>
                </a:solidFill>
                <a:latin typeface="맑은 고딕" panose="020B0503020000020004" pitchFamily="50" charset="-127"/>
                <a:ea typeface="맑은 고딕" panose="020B0503020000020004" pitchFamily="50" charset="-127"/>
                <a:cs typeface="Arial" panose="020B0604020202020204" pitchFamily="34" charset="0"/>
              </a:rPr>
              <a:t>휴가등이</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 발생</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할 경우에는 사전에 반드시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경영지원실 합의</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PM/</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팀장</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본부장 승인을</a:t>
            </a:r>
            <a:r>
              <a:rPr kumimoji="1" lang="ko-KR" altLang="en-US" dirty="0">
                <a:solidFill>
                  <a:srgbClr val="00B050"/>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받도록 하며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경영지원실에 휴가 가능일 수 확인 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휴가 상신</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사후 승인</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이 필요한 경우에는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사유</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를 반드시 작성 후 제출함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미제출시 결근 처리</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3</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회 이상 무단 결근</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시에는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퇴사</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조치함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파견근무 중</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에도 반드시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휴가승인</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을 받아야 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lnSpc>
                <a:spcPct val="90000"/>
              </a:lnSpc>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4.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프로젝트 또는 외근 시에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내부절차 및 승인 없이 휴가 불가</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무단 결근</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으로 간주함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lnSpc>
                <a:spcPct val="90000"/>
              </a:lnSpc>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특수한 사유</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고객사 창립기념일</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전일 밤샘 야근 등</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로 쉬게 되는 경우도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PM,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경영지원실에 통보</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해야 함</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5.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특수한 사유 또는 사전보고 없이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3</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회 지각 시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일 결근</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처리</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4">
            <a:extLst>
              <a:ext uri="{FF2B5EF4-FFF2-40B4-BE49-F238E27FC236}">
                <a16:creationId xmlns:a16="http://schemas.microsoft.com/office/drawing/2014/main" id="{3DFEDFD1-61FC-47AD-AB9C-094FB8921032}"/>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Ⅴ. </a:t>
            </a:r>
            <a:r>
              <a:rPr lang="ko-KR" altLang="en-US" sz="1800">
                <a:solidFill>
                  <a:schemeClr val="tx2"/>
                </a:solidFill>
                <a:latin typeface="맑은 고딕" panose="020B0503020000020004" pitchFamily="50" charset="-127"/>
                <a:ea typeface="맑은 고딕" panose="020B0503020000020004" pitchFamily="50" charset="-127"/>
              </a:rPr>
              <a:t>근무 규정</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50179" name="Text Box 34">
            <a:extLst>
              <a:ext uri="{FF2B5EF4-FFF2-40B4-BE49-F238E27FC236}">
                <a16:creationId xmlns:a16="http://schemas.microsoft.com/office/drawing/2014/main" id="{34AADC61-4C85-4597-9162-485C58474686}"/>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Ⅴ.D</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보안</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50180" name="Text Box 3">
            <a:extLst>
              <a:ext uri="{FF2B5EF4-FFF2-40B4-BE49-F238E27FC236}">
                <a16:creationId xmlns:a16="http://schemas.microsoft.com/office/drawing/2014/main" id="{D71AF730-65C1-475D-BF11-3BF617B9C2DE}"/>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회사</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latin typeface="맑은 고딕" panose="020B0503020000020004" pitchFamily="50" charset="-127"/>
                <a:ea typeface="맑은 고딕" panose="020B0503020000020004" pitchFamily="50" charset="-127"/>
                <a:cs typeface="Arial" panose="020B0604020202020204" pitchFamily="34" charset="0"/>
              </a:rPr>
              <a:t>ㅇ 사무실 출입문은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반드시 닫혀 있는 상태가 유지되어야 함 </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개인</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ㅇ 퇴근시 개인책상에 있는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노트북</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PC</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와 중요문건은 시건장치</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가 되어있는 개인사물함에 넣고 퇴근</a:t>
            </a: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외부 고객 방문시 </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 고객이 당사 사무실을 방문하여 미팅을 할 경우에는 담당직원의 안내에 따라 사무실 출입</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내부의 자료나 프로젝트의 자료에 대하여 본부장</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실장 승인없이 반출 불가</a:t>
            </a:r>
            <a:endPar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문제 발생시 입사시 서명한 </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보안서약</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에 명시한 책임에 준함</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endPar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4">
            <a:extLst>
              <a:ext uri="{FF2B5EF4-FFF2-40B4-BE49-F238E27FC236}">
                <a16:creationId xmlns:a16="http://schemas.microsoft.com/office/drawing/2014/main" id="{CE34EFFD-C311-4C62-8963-216EA937B5B3}"/>
              </a:ext>
            </a:extLst>
          </p:cNvPr>
          <p:cNvSpPr txBox="1">
            <a:spLocks noChangeArrowheads="1"/>
          </p:cNvSpPr>
          <p:nvPr/>
        </p:nvSpPr>
        <p:spPr bwMode="auto">
          <a:xfrm>
            <a:off x="5745163" y="109538"/>
            <a:ext cx="3744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Ⅰ</a:t>
            </a:r>
            <a:r>
              <a:rPr lang="ko-KR" altLang="ko-KR" sz="1800">
                <a:solidFill>
                  <a:schemeClr val="tx2"/>
                </a:solidFill>
                <a:latin typeface="맑은 고딕" panose="020B0503020000020004" pitchFamily="50" charset="-127"/>
                <a:ea typeface="맑은 고딕" panose="020B0503020000020004" pitchFamily="50" charset="-127"/>
              </a:rPr>
              <a:t>. 개요</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9219" name="Text Box 34">
            <a:extLst>
              <a:ext uri="{FF2B5EF4-FFF2-40B4-BE49-F238E27FC236}">
                <a16:creationId xmlns:a16="http://schemas.microsoft.com/office/drawing/2014/main" id="{1A707E84-6308-4644-99D3-51440AF50FEE}"/>
              </a:ext>
            </a:extLst>
          </p:cNvPr>
          <p:cNvSpPr txBox="1">
            <a:spLocks noChangeArrowheads="1"/>
          </p:cNvSpPr>
          <p:nvPr/>
        </p:nvSpPr>
        <p:spPr bwMode="auto">
          <a:xfrm>
            <a:off x="415925" y="115888"/>
            <a:ext cx="5041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Ⅰ.B</a:t>
            </a:r>
            <a:r>
              <a:rPr lang="ko-KR" altLang="ko-KR" sz="1800" dirty="0">
                <a:solidFill>
                  <a:schemeClr val="tx2"/>
                </a:solidFill>
                <a:latin typeface="맑은 고딕" panose="020B0503020000020004" pitchFamily="50" charset="-127"/>
                <a:ea typeface="맑은 고딕" panose="020B0503020000020004" pitchFamily="50" charset="-127"/>
              </a:rPr>
              <a:t>. </a:t>
            </a:r>
            <a:r>
              <a:rPr lang="ko-KR" altLang="en-US" sz="1800" dirty="0">
                <a:solidFill>
                  <a:schemeClr val="tx2"/>
                </a:solidFill>
                <a:latin typeface="맑은 고딕" panose="020B0503020000020004" pitchFamily="50" charset="-127"/>
                <a:ea typeface="맑은 고딕" panose="020B0503020000020004" pitchFamily="50" charset="-127"/>
              </a:rPr>
              <a:t>업무 담당자 및 처리 절차 </a:t>
            </a:r>
            <a:r>
              <a:rPr lang="en-US" altLang="ko-KR" sz="1800" dirty="0">
                <a:solidFill>
                  <a:schemeClr val="tx2"/>
                </a:solidFill>
                <a:latin typeface="맑은 고딕" panose="020B0503020000020004" pitchFamily="50" charset="-127"/>
                <a:ea typeface="맑은 고딕" panose="020B0503020000020004" pitchFamily="50" charset="-127"/>
              </a:rPr>
              <a:t>(1/2)</a:t>
            </a:r>
          </a:p>
        </p:txBody>
      </p:sp>
      <p:graphicFrame>
        <p:nvGraphicFramePr>
          <p:cNvPr id="8233" name="Group 41">
            <a:extLst>
              <a:ext uri="{FF2B5EF4-FFF2-40B4-BE49-F238E27FC236}">
                <a16:creationId xmlns:a16="http://schemas.microsoft.com/office/drawing/2014/main" id="{B4C91C98-AEEF-4768-B80E-83C2A2760BA3}"/>
              </a:ext>
            </a:extLst>
          </p:cNvPr>
          <p:cNvGraphicFramePr>
            <a:graphicFrameLocks noGrp="1"/>
          </p:cNvGraphicFramePr>
          <p:nvPr>
            <p:extLst>
              <p:ext uri="{D42A27DB-BD31-4B8C-83A1-F6EECF244321}">
                <p14:modId xmlns:p14="http://schemas.microsoft.com/office/powerpoint/2010/main" val="3133756835"/>
              </p:ext>
            </p:extLst>
          </p:nvPr>
        </p:nvGraphicFramePr>
        <p:xfrm>
          <a:off x="415925" y="549275"/>
          <a:ext cx="9074150" cy="5818970"/>
        </p:xfrm>
        <a:graphic>
          <a:graphicData uri="http://schemas.openxmlformats.org/drawingml/2006/table">
            <a:tbl>
              <a:tblPr/>
              <a:tblGrid>
                <a:gridCol w="1080691">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5041131">
                  <a:extLst>
                    <a:ext uri="{9D8B030D-6E8A-4147-A177-3AD203B41FA5}">
                      <a16:colId xmlns:a16="http://schemas.microsoft.com/office/drawing/2014/main" val="20002"/>
                    </a:ext>
                  </a:extLst>
                </a:gridCol>
              </a:tblGrid>
              <a:tr h="324767">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항  목</a:t>
                      </a:r>
                    </a:p>
                  </a:txBody>
                  <a:tcPr marT="45716" marB="45716"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담  당</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업무 처리 절차</a:t>
                      </a:r>
                    </a:p>
                  </a:txBody>
                  <a:tcPr marT="45716" marB="45716"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970782">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제증명발급</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본인 요청</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서류발급 신청양식 작성</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전자결재로 신청</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서류 발급</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발급 불가인 경우 별도 회신</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별도 요청 없을 시 서류는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sym typeface="Wingdings" pitchFamily="2" charset="2"/>
                        </a:rPr>
                        <a:t>스캔본으로</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메일로 발급</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16" marB="4571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3299">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출입 등록</a:t>
                      </a:r>
                    </a:p>
                  </a:txBody>
                  <a:tcPr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본인 요청</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지문 등록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추가 요청 시 보안카드 지급 가능</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16" marB="4571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2869">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명함</a:t>
                      </a:r>
                    </a:p>
                  </a:txBody>
                  <a:tcPr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각사</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담당자</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(BI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이윤영</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최다혜</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BC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김혜정 </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BS :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황소미</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RI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김유나</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ILFU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박지숙</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입사 시 자동 발급</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Partner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발급 필요 시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3</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일 전에 요청</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조치</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16" marB="4571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224">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법인</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신용카드</a:t>
                      </a:r>
                    </a:p>
                  </a:txBody>
                  <a:tcPr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각사</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담당자</a:t>
                      </a: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(BI : </a:t>
                      </a:r>
                      <a:r>
                        <a:rPr kumimoji="1" lang="ko-KR" altLang="en-US" sz="1050" b="1" i="0" u="none" strike="noStrike" cap="none" normalizeH="0" baseline="0" dirty="0" err="1">
                          <a:ln>
                            <a:noFill/>
                          </a:ln>
                          <a:solidFill>
                            <a:schemeClr val="tx1"/>
                          </a:solidFill>
                          <a:effectLst/>
                          <a:latin typeface="맑은 고딕" pitchFamily="50" charset="-127"/>
                          <a:ea typeface="맑은 고딕" pitchFamily="50" charset="-127"/>
                          <a:cs typeface="Arial" charset="0"/>
                        </a:rPr>
                        <a:t>최다혜</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BC :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김혜정</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BS : </a:t>
                      </a:r>
                      <a:r>
                        <a:rPr kumimoji="1" lang="ko-KR" altLang="en-US" sz="1050" b="1" i="0" u="none" strike="noStrike" cap="none" normalizeH="0" baseline="0" dirty="0" err="1">
                          <a:ln>
                            <a:noFill/>
                          </a:ln>
                          <a:solidFill>
                            <a:schemeClr val="tx1"/>
                          </a:solidFill>
                          <a:effectLst/>
                          <a:latin typeface="맑은 고딕" pitchFamily="50" charset="-127"/>
                          <a:ea typeface="맑은 고딕" pitchFamily="50" charset="-127"/>
                          <a:cs typeface="Arial" charset="0"/>
                        </a:rPr>
                        <a:t>황소미</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RI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 김유나</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 ILFU : </a:t>
                      </a:r>
                      <a:r>
                        <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rPr>
                        <a:t>박지숙</a:t>
                      </a:r>
                      <a:r>
                        <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입사 시 이사 이상 자동 발급</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조치</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defRPr/>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이사 이하 팀장 발급 시 대표이사 승인 후 조치</a:t>
                      </a:r>
                    </a:p>
                  </a:txBody>
                  <a:tcPr marT="45716" marB="4571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3728">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휴가</a:t>
                      </a:r>
                    </a:p>
                  </a:txBody>
                  <a:tcPr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양식 작성</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전자결재로 상신</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담당자 합의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본부장</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대표이사 승인</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16" marB="4571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82099">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비용 정산</a:t>
                      </a:r>
                    </a:p>
                  </a:txBody>
                  <a:tcPr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각사</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담당자</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(BI :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최다혜</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BC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김혜정</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BS :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황소미</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RI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김유나</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ILFU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박지숙</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BI, RI, BS</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는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sym typeface="Wingdings" pitchFamily="2" charset="2"/>
                        </a:rPr>
                        <a:t>비즈플레이</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사용하여 비용규정에 맞게 제출</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매월 비용정산내역서 제출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본부장</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대표이사 승인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정산</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16" marB="4571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4102">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4</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대보험</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endParaRPr kumimoji="1" lang="en-US" altLang="ko-KR" sz="105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피부양자 등록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요청시</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주민등록등본 </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or </a:t>
                      </a:r>
                      <a:r>
                        <a:rPr kumimoji="1" lang="ko-KR" altLang="en-US" sz="1000" b="1" i="0" u="none" strike="noStrike" cap="none" normalizeH="0" baseline="0" dirty="0">
                          <a:ln>
                            <a:noFill/>
                          </a:ln>
                          <a:solidFill>
                            <a:schemeClr val="tx1"/>
                          </a:solidFill>
                          <a:effectLst/>
                          <a:latin typeface="맑은 고딕" pitchFamily="50" charset="-127"/>
                          <a:ea typeface="맑은 고딕" pitchFamily="50" charset="-127"/>
                          <a:cs typeface="Arial" charset="0"/>
                        </a:rPr>
                        <a:t>가족관계증명서</a:t>
                      </a:r>
                      <a:r>
                        <a:rPr kumimoji="1" lang="en-US" altLang="ko-KR" sz="10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제출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가입</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16" marB="4571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72869">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급여</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퇴직연금</a:t>
                      </a:r>
                    </a:p>
                  </a:txBody>
                  <a:tcPr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(BI, BC, RI, BS, ILFU</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이애경</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기업은행 통장 사본 접수</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급여지급 및 퇴직연금 관리</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지급일자에 명세서 메일로 발송</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4">
            <a:extLst>
              <a:ext uri="{FF2B5EF4-FFF2-40B4-BE49-F238E27FC236}">
                <a16:creationId xmlns:a16="http://schemas.microsoft.com/office/drawing/2014/main" id="{1278437C-9B3A-4146-85F5-A2BE4B66F048}"/>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Ⅴ. </a:t>
            </a:r>
            <a:r>
              <a:rPr lang="ko-KR" altLang="en-US" sz="1800">
                <a:solidFill>
                  <a:schemeClr val="tx2"/>
                </a:solidFill>
                <a:latin typeface="맑은 고딕" panose="020B0503020000020004" pitchFamily="50" charset="-127"/>
                <a:ea typeface="맑은 고딕" panose="020B0503020000020004" pitchFamily="50" charset="-127"/>
              </a:rPr>
              <a:t>근무 규정</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51203" name="Text Box 34">
            <a:extLst>
              <a:ext uri="{FF2B5EF4-FFF2-40B4-BE49-F238E27FC236}">
                <a16:creationId xmlns:a16="http://schemas.microsoft.com/office/drawing/2014/main" id="{E4710D7D-4727-4B0F-875A-EC9252353074}"/>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Ⅴ.E</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회의</a:t>
            </a:r>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모임</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51204" name="Text Box 3">
            <a:extLst>
              <a:ext uri="{FF2B5EF4-FFF2-40B4-BE49-F238E27FC236}">
                <a16:creationId xmlns:a16="http://schemas.microsoft.com/office/drawing/2014/main" id="{BFF7499D-7505-4EE0-AAFA-E0652A4569B7}"/>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정기 임원 회의</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1)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월간 회의</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시간</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매월 첫 근무일 오후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5:00</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대상</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대표이사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본부장</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이사 이상 임원</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Agenda: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본부별</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매출</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손익 실적 공유 및 평가</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전사 사업과제</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혁신과제 공유 및 평가</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2)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주간 회의</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시간</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매주 월요일 오전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8:30</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대상</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대표이사</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본부장</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Agenda: </a:t>
            </a:r>
            <a:r>
              <a:rPr kumimoji="1" lang="ko-KR" altLang="en-US" dirty="0" err="1">
                <a:latin typeface="맑은 고딕" panose="020B0503020000020004" pitchFamily="50" charset="-127"/>
                <a:ea typeface="맑은 고딕" panose="020B0503020000020004" pitchFamily="50" charset="-127"/>
                <a:cs typeface="Arial" panose="020B0604020202020204" pitchFamily="34" charset="0"/>
              </a:rPr>
              <a:t>본부별</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매출</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손익 실적 공유</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영업 및 리소스 계획 협의</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2.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전사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Workshop</a:t>
            </a: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일정</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매년 상반기</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하반기 각 </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회</a:t>
            </a:r>
            <a:endPar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대상</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전 임직원</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맛화 모임</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매월 마지막 주 금요일</a:t>
            </a:r>
            <a:endPar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4">
            <a:extLst>
              <a:ext uri="{FF2B5EF4-FFF2-40B4-BE49-F238E27FC236}">
                <a16:creationId xmlns:a16="http://schemas.microsoft.com/office/drawing/2014/main" id="{DA507111-61B9-45A2-9915-F3872D9EA467}"/>
              </a:ext>
            </a:extLst>
          </p:cNvPr>
          <p:cNvSpPr txBox="1">
            <a:spLocks noChangeArrowheads="1"/>
          </p:cNvSpPr>
          <p:nvPr/>
        </p:nvSpPr>
        <p:spPr bwMode="auto">
          <a:xfrm>
            <a:off x="7329488" y="10953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Ⅴ. </a:t>
            </a:r>
            <a:r>
              <a:rPr lang="ko-KR" altLang="en-US" sz="1800">
                <a:solidFill>
                  <a:schemeClr val="tx2"/>
                </a:solidFill>
                <a:latin typeface="맑은 고딕" panose="020B0503020000020004" pitchFamily="50" charset="-127"/>
                <a:ea typeface="맑은 고딕" panose="020B0503020000020004" pitchFamily="50" charset="-127"/>
              </a:rPr>
              <a:t>근무 규정</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52227" name="Text Box 34">
            <a:extLst>
              <a:ext uri="{FF2B5EF4-FFF2-40B4-BE49-F238E27FC236}">
                <a16:creationId xmlns:a16="http://schemas.microsoft.com/office/drawing/2014/main" id="{76153061-5E64-463D-8C94-5F31A7725FC1}"/>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Ⅴ.F</a:t>
            </a:r>
            <a:r>
              <a:rPr lang="ko-KR" altLang="ko-KR" sz="1800">
                <a:solidFill>
                  <a:schemeClr val="tx2"/>
                </a:solidFill>
                <a:latin typeface="맑은 고딕" panose="020B0503020000020004" pitchFamily="50" charset="-127"/>
                <a:ea typeface="맑은 고딕" panose="020B0503020000020004" pitchFamily="50" charset="-127"/>
              </a:rPr>
              <a:t>. </a:t>
            </a:r>
            <a:r>
              <a:rPr lang="en-US" altLang="ko-KR" sz="1800">
                <a:solidFill>
                  <a:schemeClr val="tx2"/>
                </a:solidFill>
                <a:latin typeface="맑은 고딕" panose="020B0503020000020004" pitchFamily="50" charset="-127"/>
                <a:ea typeface="맑은 고딕" panose="020B0503020000020004" pitchFamily="50" charset="-127"/>
              </a:rPr>
              <a:t>Work Planning</a:t>
            </a:r>
          </a:p>
        </p:txBody>
      </p:sp>
      <p:sp>
        <p:nvSpPr>
          <p:cNvPr id="52228" name="Text Box 3">
            <a:extLst>
              <a:ext uri="{FF2B5EF4-FFF2-40B4-BE49-F238E27FC236}">
                <a16:creationId xmlns:a16="http://schemas.microsoft.com/office/drawing/2014/main" id="{964FFB1E-58BA-48FC-8074-41AD6BCADF70}"/>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Work Planning</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은 직원 스스로 업무를 계획하고</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평가하는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[Plan-Do-See]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문화를 정착하기 위함이며</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계획에 의한 업무관리</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(Management by Plan)</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의 습관을 통해 일하는 경쟁력을 높이고</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업무 관계자와 </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공유함으로써 조직의 협력시너지를 확대하고자 함임</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 Weekly Work Planning </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일시</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매주 금요일 퇴근 전까지 </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 금주 업무 평가</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차주 할 일 정리</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2. Daily Work Planning</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Daily Planning :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매일 퇴근 전까지 </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 금일 업무 평가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익일 업무계획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이슈 및 요청사항</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3. Planning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공유 체계</a:t>
            </a: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 공유 체계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메일로 간략히 작성하여 발송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불가피한 경우 문자 등의 수단 이용</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프로젝트 투입인력 </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PM/</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팀원 상호 공유</a:t>
            </a:r>
            <a:endPar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          PM</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 대표이사</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본부장</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실장</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임원</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부장</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팀원 에게</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인 프로젝트 진행자도 </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PM</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과 동일</a:t>
            </a: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사무실 내근자 </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sym typeface="Wingdings" panose="05000000000000000000" pitchFamily="2" charset="2"/>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 대표이사</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본부장</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실장</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임원</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부장 에게</a:t>
            </a:r>
            <a:endPar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a:solidFill>
                  <a:schemeClr val="tx2"/>
                </a:solidFill>
                <a:latin typeface="맑은 고딕" panose="020B0503020000020004" pitchFamily="50" charset="-127"/>
                <a:ea typeface="맑은 고딕" panose="020B0503020000020004" pitchFamily="50" charset="-127"/>
                <a:cs typeface="Arial" panose="020B0604020202020204" pitchFamily="34" charset="0"/>
              </a:rPr>
              <a:t>ㅇ </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대표이사</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본부장</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실장</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임원</a:t>
            </a:r>
            <a:r>
              <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a:solidFill>
                  <a:srgbClr val="0000CC"/>
                </a:solidFill>
                <a:latin typeface="맑은 고딕" panose="020B0503020000020004" pitchFamily="50" charset="-127"/>
                <a:ea typeface="맑은 고딕" panose="020B0503020000020004" pitchFamily="50" charset="-127"/>
                <a:cs typeface="Arial" panose="020B0604020202020204" pitchFamily="34" charset="0"/>
              </a:rPr>
              <a:t>부장은 상호 공유</a:t>
            </a:r>
            <a:endParaRPr kumimoji="1" lang="en-US" altLang="ko-KR">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endParaRPr kumimoji="1" lang="en-US" altLang="ko-KR">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4">
            <a:extLst>
              <a:ext uri="{FF2B5EF4-FFF2-40B4-BE49-F238E27FC236}">
                <a16:creationId xmlns:a16="http://schemas.microsoft.com/office/drawing/2014/main" id="{00C4098B-AA99-4AD5-8C99-99F177EB3E0C}"/>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별첨</a:t>
            </a:r>
            <a:r>
              <a:rPr lang="en-US" altLang="ko-KR" sz="1800">
                <a:solidFill>
                  <a:schemeClr val="tx2"/>
                </a:solidFill>
                <a:latin typeface="맑은 고딕" panose="020B0503020000020004" pitchFamily="50" charset="-127"/>
                <a:ea typeface="맑은 고딕" panose="020B0503020000020004" pitchFamily="50" charset="-127"/>
              </a:rPr>
              <a:t>] 1. </a:t>
            </a:r>
            <a:r>
              <a:rPr lang="ko-KR" altLang="en-US" sz="1800">
                <a:solidFill>
                  <a:schemeClr val="tx2"/>
                </a:solidFill>
                <a:latin typeface="맑은 고딕" panose="020B0503020000020004" pitchFamily="50" charset="-127"/>
                <a:ea typeface="맑은 고딕" panose="020B0503020000020004" pitchFamily="50" charset="-127"/>
              </a:rPr>
              <a:t>기타 준수사항 </a:t>
            </a:r>
            <a:r>
              <a:rPr lang="en-US" altLang="ko-KR" sz="1800">
                <a:solidFill>
                  <a:schemeClr val="tx2"/>
                </a:solidFill>
                <a:latin typeface="맑은 고딕" panose="020B0503020000020004" pitchFamily="50" charset="-127"/>
                <a:ea typeface="맑은 고딕" panose="020B0503020000020004" pitchFamily="50" charset="-127"/>
              </a:rPr>
              <a:t>(1/3) </a:t>
            </a:r>
          </a:p>
        </p:txBody>
      </p:sp>
      <p:sp>
        <p:nvSpPr>
          <p:cNvPr id="55299" name="Text Box 3">
            <a:extLst>
              <a:ext uri="{FF2B5EF4-FFF2-40B4-BE49-F238E27FC236}">
                <a16:creationId xmlns:a16="http://schemas.microsoft.com/office/drawing/2014/main" id="{D7EFAC22-A4E3-41A2-989B-D7896E1A39CB}"/>
              </a:ext>
            </a:extLst>
          </p:cNvPr>
          <p:cNvSpPr txBox="1">
            <a:spLocks noChangeArrowheads="1"/>
          </p:cNvSpPr>
          <p:nvPr/>
        </p:nvSpPr>
        <p:spPr bwMode="auto">
          <a:xfrm>
            <a:off x="415925" y="765175"/>
            <a:ext cx="9132888" cy="5451475"/>
          </a:xfrm>
          <a:prstGeom prst="rect">
            <a:avLst/>
          </a:prstGeom>
          <a:noFill/>
          <a:ln>
            <a:noFill/>
          </a:ln>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&lt;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직장 내 매너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&gt;</a:t>
            </a:r>
          </a:p>
          <a:p>
            <a:pPr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유선전화 응대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외부 전화 응대 시</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감사합니다</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계열사 이름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＂000(</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직급</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입니다</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내부 전화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응대 시</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감사합니다</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000(</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직급</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입니다</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defRPr/>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전화 돌려줄 땐 본인의 소속</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이름 밝힌 후 발신자의 소속</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이름 확인하여 수신자에게 전달</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무선전화 응대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업무 관련 전화 응대 시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감사합니다</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000(</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직급</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입니다</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적용</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여보세요</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자제</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p>
          <a:p>
            <a:pPr eaLnBrk="1" latinLnBrk="1" hangingPunct="1">
              <a:spcBef>
                <a:spcPct val="50000"/>
              </a:spcBef>
              <a:defRPr/>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손님응대</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손님 방문 시 자동문 열어 라운지로 안내한 후</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성함</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회사명</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사전약속여부 확인하여 전달</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담당자 부재 혹은 다른 업무 시 응대한 직원이 직접 차 접대 </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호칭</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직원 간 존칭 사용</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사원은 </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000</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선생님으로 호칭</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사원 간에도 동일</a:t>
            </a: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latin typeface="맑은 고딕" panose="020B0503020000020004" pitchFamily="50" charset="-127"/>
                <a:ea typeface="맑은 고딕" panose="020B0503020000020004" pitchFamily="50" charset="-127"/>
                <a:cs typeface="Arial" panose="020B0604020202020204" pitchFamily="34" charset="0"/>
              </a:rPr>
              <a:t> </a:t>
            </a:r>
            <a:endParaRPr kumimoji="1" lang="en-US" altLang="ko-KR" dirty="0">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r>
              <a:rPr kumimoji="1" lang="en-US" altLang="ko-KR" dirty="0">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개인 자리 외 공간에서의 슬리퍼 착용 자제</a:t>
            </a:r>
            <a:endPar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buFontTx/>
              <a:buChar char="-"/>
              <a:defRPr/>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4">
            <a:extLst>
              <a:ext uri="{FF2B5EF4-FFF2-40B4-BE49-F238E27FC236}">
                <a16:creationId xmlns:a16="http://schemas.microsoft.com/office/drawing/2014/main" id="{9D64A0CE-779B-45EF-993A-B448C62685B7}"/>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별첨</a:t>
            </a:r>
            <a:r>
              <a:rPr lang="en-US" altLang="ko-KR" sz="1800">
                <a:solidFill>
                  <a:schemeClr val="tx2"/>
                </a:solidFill>
                <a:latin typeface="맑은 고딕" panose="020B0503020000020004" pitchFamily="50" charset="-127"/>
                <a:ea typeface="맑은 고딕" panose="020B0503020000020004" pitchFamily="50" charset="-127"/>
              </a:rPr>
              <a:t>] 1. </a:t>
            </a:r>
            <a:r>
              <a:rPr lang="ko-KR" altLang="en-US" sz="1800">
                <a:solidFill>
                  <a:schemeClr val="tx2"/>
                </a:solidFill>
                <a:latin typeface="맑은 고딕" panose="020B0503020000020004" pitchFamily="50" charset="-127"/>
                <a:ea typeface="맑은 고딕" panose="020B0503020000020004" pitchFamily="50" charset="-127"/>
              </a:rPr>
              <a:t>기타 준수사항 </a:t>
            </a:r>
            <a:r>
              <a:rPr lang="en-US" altLang="ko-KR" sz="1800">
                <a:solidFill>
                  <a:schemeClr val="tx2"/>
                </a:solidFill>
                <a:latin typeface="맑은 고딕" panose="020B0503020000020004" pitchFamily="50" charset="-127"/>
                <a:ea typeface="맑은 고딕" panose="020B0503020000020004" pitchFamily="50" charset="-127"/>
              </a:rPr>
              <a:t>(2/3) </a:t>
            </a:r>
          </a:p>
        </p:txBody>
      </p:sp>
      <p:sp>
        <p:nvSpPr>
          <p:cNvPr id="56323" name="Text Box 3">
            <a:extLst>
              <a:ext uri="{FF2B5EF4-FFF2-40B4-BE49-F238E27FC236}">
                <a16:creationId xmlns:a16="http://schemas.microsoft.com/office/drawing/2014/main" id="{F95FB4F0-CAB9-48BD-B537-2FC83D88BE52}"/>
              </a:ext>
            </a:extLst>
          </p:cNvPr>
          <p:cNvSpPr txBox="1">
            <a:spLocks noChangeArrowheads="1"/>
          </p:cNvSpPr>
          <p:nvPr/>
        </p:nvSpPr>
        <p:spPr bwMode="auto">
          <a:xfrm>
            <a:off x="415925" y="765175"/>
            <a:ext cx="9132888"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&lt;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사무실 관리사항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&gt;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라운지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손님용 다과기기</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일회용 종이컵</a:t>
            </a:r>
            <a:r>
              <a:rPr kumimoji="1" lang="en-US" altLang="ko-KR"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rgbClr val="0000CC"/>
                </a:solidFill>
                <a:latin typeface="맑은 고딕" panose="020B0503020000020004" pitchFamily="50" charset="-127"/>
                <a:ea typeface="맑은 고딕" panose="020B0503020000020004" pitchFamily="50" charset="-127"/>
                <a:cs typeface="Arial" panose="020B0604020202020204" pitchFamily="34" charset="0"/>
              </a:rPr>
              <a:t> 및 음료는 개인 용도 사용 자제</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손님 방문 시 손님용 컵 사용 후에는 라운지에서 직접 세척</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건조대 비치</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냉장고에 개인용 식</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음료 보관 시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post-it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으로 이름 표시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표시 없는 보관품은 매주 월요일 오전 폐기함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전자레인지는 업무 시간 사용 자제</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사용 후 반드시 라운지 창문 열어 환기</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서버실</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물건 적치 금지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서버 컴퓨터 공용 목적으로 사용</a:t>
            </a: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프로젝트 투입 시 개인물품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서버실</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보관 가능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 담당에게 요청</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전화</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전화벨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회 이상 울리지 않도록 관리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당겨받기</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기능</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착신전환 기능 사용하여 부재 시 휴대전화로 연결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사용설명서 참고</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내선번호 최신본은 그룹웨어 양식게시판에서 다운로드</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프린터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각 본부별로 필요 물품 관리 및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A/S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요청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신도디앤씨</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sz="1400" b="1" i="0" u="none" strike="noStrike" cap="none" normalizeH="0" baseline="0" dirty="0">
                <a:ln>
                  <a:noFill/>
                </a:ln>
                <a:solidFill>
                  <a:schemeClr val="tx1"/>
                </a:solidFill>
                <a:effectLst/>
                <a:latin typeface="맑은 고딕" pitchFamily="50" charset="-127"/>
                <a:ea typeface="맑은 고딕" pitchFamily="50" charset="-127"/>
                <a:cs typeface="Arial" charset="0"/>
              </a:rPr>
              <a:t>02-793-7570</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인터넷</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본부별</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업무공간 유선 인터넷 사용</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회의실</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라운지 등 공용공간 무선 인터넷 사용</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방범</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마지막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퇴근자</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자동문 방범 세트 필수 </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4">
            <a:extLst>
              <a:ext uri="{FF2B5EF4-FFF2-40B4-BE49-F238E27FC236}">
                <a16:creationId xmlns:a16="http://schemas.microsoft.com/office/drawing/2014/main" id="{7F467A88-402B-4AF8-B86E-492D5D3CEA63}"/>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별첨</a:t>
            </a:r>
            <a:r>
              <a:rPr lang="en-US" altLang="ko-KR" sz="1800">
                <a:solidFill>
                  <a:schemeClr val="tx2"/>
                </a:solidFill>
                <a:latin typeface="맑은 고딕" panose="020B0503020000020004" pitchFamily="50" charset="-127"/>
                <a:ea typeface="맑은 고딕" panose="020B0503020000020004" pitchFamily="50" charset="-127"/>
              </a:rPr>
              <a:t>] 1. </a:t>
            </a:r>
            <a:r>
              <a:rPr lang="ko-KR" altLang="en-US" sz="1800">
                <a:solidFill>
                  <a:schemeClr val="tx2"/>
                </a:solidFill>
                <a:latin typeface="맑은 고딕" panose="020B0503020000020004" pitchFamily="50" charset="-127"/>
                <a:ea typeface="맑은 고딕" panose="020B0503020000020004" pitchFamily="50" charset="-127"/>
              </a:rPr>
              <a:t>기타 준수사항</a:t>
            </a:r>
            <a:r>
              <a:rPr lang="en-US" altLang="ko-KR" sz="1800">
                <a:solidFill>
                  <a:schemeClr val="tx2"/>
                </a:solidFill>
                <a:latin typeface="맑은 고딕" panose="020B0503020000020004" pitchFamily="50" charset="-127"/>
                <a:ea typeface="맑은 고딕" panose="020B0503020000020004" pitchFamily="50" charset="-127"/>
              </a:rPr>
              <a:t> (3/3)</a:t>
            </a:r>
          </a:p>
        </p:txBody>
      </p:sp>
      <p:sp>
        <p:nvSpPr>
          <p:cNvPr id="50180" name="Text Box 3">
            <a:extLst>
              <a:ext uri="{FF2B5EF4-FFF2-40B4-BE49-F238E27FC236}">
                <a16:creationId xmlns:a16="http://schemas.microsoft.com/office/drawing/2014/main" id="{78DC4720-4296-4CB6-B60D-D91EBF86BCE2}"/>
              </a:ext>
            </a:extLst>
          </p:cNvPr>
          <p:cNvSpPr txBox="1">
            <a:spLocks noChangeArrowheads="1"/>
          </p:cNvSpPr>
          <p:nvPr/>
        </p:nvSpPr>
        <p:spPr bwMode="auto">
          <a:xfrm>
            <a:off x="415925" y="765175"/>
            <a:ext cx="9132888" cy="5451475"/>
          </a:xfrm>
          <a:prstGeom prst="rect">
            <a:avLst/>
          </a:prstGeom>
          <a:noFill/>
          <a:ln>
            <a:noFill/>
          </a:ln>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&lt;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퇴근 시 관리사항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&gt;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공통 퇴근 점검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마지막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퇴근자</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각 구역별 조명</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냉난방기기</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개인전자기기 </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전원 상태 점검한 뒤 퇴근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세콤</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경비 세트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개인별 퇴근 점검</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퇴근 전 노트북</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/PC/</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개인전자기기 전원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off,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업무 시간 외 책상 위 서류 적치 금지 </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- 11PM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이후 퇴근 시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층 관리실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퇴실자</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명부에 기명 날인</a:t>
            </a:r>
          </a:p>
          <a:p>
            <a:pPr eaLnBrk="1" latinLnBrk="1" hangingPunct="1">
              <a:spcBef>
                <a:spcPct val="50000"/>
              </a:spcBef>
              <a:defRPr/>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&lt;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청소 관리사항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&gt;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공통 공간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회의실</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복도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라운지 등 월초마다 공간 배정 </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라운지 옆 수납장 명부 게시</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매주 월요일 오전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다함께</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청소</a:t>
            </a:r>
          </a:p>
          <a:p>
            <a:pPr eaLnBrk="1" latinLnBrk="1" hangingPunct="1">
              <a:spcBef>
                <a:spcPct val="50000"/>
              </a:spcBef>
              <a:defRPr/>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매일 출근 직후 및 점심시간에 개인별로 점검</a:t>
            </a:r>
          </a:p>
          <a:p>
            <a:pPr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개인별 공간</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매주 월요일 오전 개인 업무 공간 개인별 청소</a:t>
            </a:r>
          </a:p>
          <a:p>
            <a:pPr eaLnBrk="1" latinLnBrk="1" hangingPunct="1">
              <a:spcBef>
                <a:spcPct val="50000"/>
              </a:spcBef>
              <a:defRPr/>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매주 월요일 오전 주변의 빈자리 청소</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관리</a:t>
            </a:r>
          </a:p>
          <a:p>
            <a:pPr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개인별 </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폐기품</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라운지의 공용 폐기함</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분리수거함</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사용</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4">
            <a:extLst>
              <a:ext uri="{FF2B5EF4-FFF2-40B4-BE49-F238E27FC236}">
                <a16:creationId xmlns:a16="http://schemas.microsoft.com/office/drawing/2014/main" id="{CDD72C85-B271-4DD0-95F3-575A2A4FB149}"/>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별첨</a:t>
            </a:r>
            <a:r>
              <a:rPr lang="en-US" altLang="ko-KR" sz="1800">
                <a:solidFill>
                  <a:schemeClr val="tx2"/>
                </a:solidFill>
                <a:latin typeface="맑은 고딕" panose="020B0503020000020004" pitchFamily="50" charset="-127"/>
                <a:ea typeface="맑은 고딕" panose="020B0503020000020004" pitchFamily="50" charset="-127"/>
              </a:rPr>
              <a:t>] 2. </a:t>
            </a:r>
            <a:r>
              <a:rPr lang="ko-KR" altLang="en-US" sz="1800">
                <a:solidFill>
                  <a:schemeClr val="tx2"/>
                </a:solidFill>
                <a:latin typeface="맑은 고딕" panose="020B0503020000020004" pitchFamily="50" charset="-127"/>
                <a:ea typeface="맑은 고딕" panose="020B0503020000020004" pitchFamily="50" charset="-127"/>
              </a:rPr>
              <a:t>온라인 양식</a:t>
            </a:r>
            <a:r>
              <a:rPr lang="en-US" altLang="ko-KR" sz="1800">
                <a:solidFill>
                  <a:schemeClr val="tx2"/>
                </a:solidFill>
                <a:latin typeface="맑은 고딕" panose="020B0503020000020004" pitchFamily="50" charset="-127"/>
                <a:ea typeface="맑은 고딕" panose="020B0503020000020004" pitchFamily="50" charset="-127"/>
              </a:rPr>
              <a:t> </a:t>
            </a:r>
          </a:p>
        </p:txBody>
      </p:sp>
      <p:sp>
        <p:nvSpPr>
          <p:cNvPr id="50180" name="Text Box 3">
            <a:extLst>
              <a:ext uri="{FF2B5EF4-FFF2-40B4-BE49-F238E27FC236}">
                <a16:creationId xmlns:a16="http://schemas.microsoft.com/office/drawing/2014/main" id="{7A63E9E1-CF09-4767-A989-D3DB11FE6EA5}"/>
              </a:ext>
            </a:extLst>
          </p:cNvPr>
          <p:cNvSpPr txBox="1">
            <a:spLocks noChangeArrowheads="1"/>
          </p:cNvSpPr>
          <p:nvPr/>
        </p:nvSpPr>
        <p:spPr bwMode="auto">
          <a:xfrm>
            <a:off x="415925" y="765175"/>
            <a:ext cx="9132888" cy="5451475"/>
          </a:xfrm>
          <a:prstGeom prst="rect">
            <a:avLst/>
          </a:prstGeom>
          <a:noFill/>
          <a:ln>
            <a:noFill/>
          </a:ln>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Daily Working plan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양식</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메일제목</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Daily Working Plan (16/01/01)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홍길동</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메일본문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금일 주요 업무</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업무 분류</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세부 업무 작성</a:t>
            </a:r>
          </a:p>
          <a:p>
            <a:pPr marL="0" indent="0" eaLnBrk="1" latinLnBrk="1" hangingPunct="1">
              <a:spcBef>
                <a:spcPct val="50000"/>
              </a:spcBef>
              <a:defRPr/>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익일 주요 업무</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업무 분류</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세부 업무 작성</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익일 이슈 및 요청사항</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N/A</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공유경로</a:t>
            </a:r>
          </a:p>
          <a:p>
            <a:pPr marL="0" indent="0" eaLnBrk="1" latinLnBrk="1" hangingPunct="1">
              <a:spcBef>
                <a:spcPct val="50000"/>
              </a:spcBef>
              <a:defRPr/>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①</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본인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작성 → ②입사 시 협의</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marL="0" indent="0"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3">
            <a:extLst>
              <a:ext uri="{FF2B5EF4-FFF2-40B4-BE49-F238E27FC236}">
                <a16:creationId xmlns:a16="http://schemas.microsoft.com/office/drawing/2014/main" id="{0525BB4D-CA34-46F0-ADF5-79832FE3A57A}"/>
              </a:ext>
            </a:extLst>
          </p:cNvPr>
          <p:cNvSpPr txBox="1">
            <a:spLocks noChangeArrowheads="1"/>
          </p:cNvSpPr>
          <p:nvPr/>
        </p:nvSpPr>
        <p:spPr bwMode="auto">
          <a:xfrm>
            <a:off x="415925" y="765175"/>
            <a:ext cx="9132888" cy="5451475"/>
          </a:xfrm>
          <a:prstGeom prst="rect">
            <a:avLst/>
          </a:prstGeom>
          <a:noFill/>
          <a:ln>
            <a:noFill/>
          </a:ln>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2) Weekly Working plan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양식</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메일제목</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Weekly Working Plan (16/01/01) -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홍길동</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메일본문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금주 주요 업무</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업무 분류</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세부 업무 작성</a:t>
            </a:r>
          </a:p>
          <a:p>
            <a:pPr marL="0" indent="0" eaLnBrk="1" latinLnBrk="1" hangingPunct="1">
              <a:spcBef>
                <a:spcPct val="50000"/>
              </a:spcBef>
              <a:defRPr/>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차주 주요 업무</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1)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업무 분류</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세부 업무 작성</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endPar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차주 이슈 및 요청사항</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N/A</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공유경로</a:t>
            </a:r>
          </a:p>
          <a:p>
            <a:pPr marL="0" indent="0" eaLnBrk="1" latinLnBrk="1" hangingPunct="1">
              <a:spcBef>
                <a:spcPct val="50000"/>
              </a:spcBef>
              <a:defRPr/>
            </a:pP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①</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본인</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작성 → ②입사 시 협의</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p>
          <a:p>
            <a:pPr marL="0" indent="0"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
        <p:nvSpPr>
          <p:cNvPr id="59395" name="Text Box 34">
            <a:extLst>
              <a:ext uri="{FF2B5EF4-FFF2-40B4-BE49-F238E27FC236}">
                <a16:creationId xmlns:a16="http://schemas.microsoft.com/office/drawing/2014/main" id="{D84371AD-1EF5-4E6E-9B5D-B784DE45BFCF}"/>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별첨</a:t>
            </a:r>
            <a:r>
              <a:rPr lang="en-US" altLang="ko-KR" sz="1800">
                <a:solidFill>
                  <a:schemeClr val="tx2"/>
                </a:solidFill>
                <a:latin typeface="맑은 고딕" panose="020B0503020000020004" pitchFamily="50" charset="-127"/>
                <a:ea typeface="맑은 고딕" panose="020B0503020000020004" pitchFamily="50" charset="-127"/>
              </a:rPr>
              <a:t>] 2. </a:t>
            </a:r>
            <a:r>
              <a:rPr lang="ko-KR" altLang="en-US" sz="1800">
                <a:solidFill>
                  <a:schemeClr val="tx2"/>
                </a:solidFill>
                <a:latin typeface="맑은 고딕" panose="020B0503020000020004" pitchFamily="50" charset="-127"/>
                <a:ea typeface="맑은 고딕" panose="020B0503020000020004" pitchFamily="50" charset="-127"/>
              </a:rPr>
              <a:t>온라인 양식</a:t>
            </a:r>
            <a:r>
              <a:rPr lang="en-US" altLang="ko-KR" sz="1800">
                <a:solidFill>
                  <a:schemeClr val="tx2"/>
                </a:solidFill>
                <a:latin typeface="맑은 고딕" panose="020B0503020000020004" pitchFamily="50" charset="-127"/>
                <a:ea typeface="맑은 고딕" panose="020B0503020000020004" pitchFamily="50" charset="-127"/>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3">
            <a:extLst>
              <a:ext uri="{FF2B5EF4-FFF2-40B4-BE49-F238E27FC236}">
                <a16:creationId xmlns:a16="http://schemas.microsoft.com/office/drawing/2014/main" id="{ED9BA351-15F0-4B20-9B3B-2957A00D6FF7}"/>
              </a:ext>
            </a:extLst>
          </p:cNvPr>
          <p:cNvSpPr txBox="1">
            <a:spLocks noChangeArrowheads="1"/>
          </p:cNvSpPr>
          <p:nvPr/>
        </p:nvSpPr>
        <p:spPr bwMode="auto">
          <a:xfrm>
            <a:off x="415925" y="765175"/>
            <a:ext cx="9132888" cy="5451475"/>
          </a:xfrm>
          <a:prstGeom prst="rect">
            <a:avLst/>
          </a:prstGeom>
          <a:noFill/>
          <a:ln>
            <a:noFill/>
          </a:ln>
        </p:spPr>
        <p:txBody>
          <a:bodyPr wrap="none"/>
          <a:lstStyle>
            <a:lvl1pPr marL="342900" indent="-342900" defTabSz="598488">
              <a:defRPr sz="1400" b="1">
                <a:solidFill>
                  <a:schemeClr val="tx1"/>
                </a:solidFill>
                <a:latin typeface="Arial" panose="020B0604020202020204" pitchFamily="34" charset="0"/>
                <a:ea typeface="돋움체" panose="020B0609000101010101" pitchFamily="49" charset="-127"/>
              </a:defRPr>
            </a:lvl1pPr>
            <a:lvl2pPr marL="742950" indent="-285750" defTabSz="598488">
              <a:defRPr sz="1400" b="1">
                <a:solidFill>
                  <a:schemeClr val="tx1"/>
                </a:solidFill>
                <a:latin typeface="Arial" panose="020B0604020202020204" pitchFamily="34" charset="0"/>
                <a:ea typeface="돋움체" panose="020B0609000101010101" pitchFamily="49" charset="-127"/>
              </a:defRPr>
            </a:lvl2pPr>
            <a:lvl3pPr marL="1143000" indent="-228600" defTabSz="598488">
              <a:defRPr sz="1400" b="1">
                <a:solidFill>
                  <a:schemeClr val="tx1"/>
                </a:solidFill>
                <a:latin typeface="Arial" panose="020B0604020202020204" pitchFamily="34" charset="0"/>
                <a:ea typeface="돋움체" panose="020B0609000101010101" pitchFamily="49" charset="-127"/>
              </a:defRPr>
            </a:lvl3pPr>
            <a:lvl4pPr marL="1600200" indent="-228600" defTabSz="598488">
              <a:defRPr sz="1400" b="1">
                <a:solidFill>
                  <a:schemeClr val="tx1"/>
                </a:solidFill>
                <a:latin typeface="Arial" panose="020B0604020202020204" pitchFamily="34" charset="0"/>
                <a:ea typeface="돋움체" panose="020B0609000101010101" pitchFamily="49" charset="-127"/>
              </a:defRPr>
            </a:lvl4pPr>
            <a:lvl5pPr marL="2057400" indent="-228600" defTabSz="598488">
              <a:defRPr sz="1400" b="1">
                <a:solidFill>
                  <a:schemeClr val="tx1"/>
                </a:solidFill>
                <a:latin typeface="Arial" panose="020B0604020202020204" pitchFamily="34" charset="0"/>
                <a:ea typeface="돋움체" panose="020B0609000101010101" pitchFamily="49" charset="-127"/>
              </a:defRPr>
            </a:lvl5pPr>
            <a:lvl6pPr marL="25146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defTabSz="598488"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marL="0" indent="0" eaLnBrk="1" latinLnBrk="1" hangingPunct="1">
              <a:spcBef>
                <a:spcPct val="50000"/>
              </a:spcBef>
              <a:defRPr/>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3)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메일 서명 양식</a:t>
            </a: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a:defRPr/>
            </a:pPr>
            <a:endParaRPr lang="en-US" altLang="ko-KR" dirty="0"/>
          </a:p>
          <a:p>
            <a:pPr>
              <a:defRPr/>
            </a:pPr>
            <a:r>
              <a:rPr lang="en-US" altLang="ko-KR" sz="1200" dirty="0"/>
              <a:t>- </a:t>
            </a:r>
            <a:r>
              <a:rPr lang="ko-KR" altLang="en-US" sz="1200" dirty="0"/>
              <a:t>기본</a:t>
            </a:r>
          </a:p>
          <a:p>
            <a:pPr>
              <a:defRPr/>
            </a:pPr>
            <a:r>
              <a:rPr lang="ko-KR" altLang="en-US" sz="1200" dirty="0"/>
              <a:t>━━━━━━━━━━━━━━━━━━━━━━━━━━━</a:t>
            </a:r>
          </a:p>
          <a:p>
            <a:pPr>
              <a:defRPr/>
            </a:pPr>
            <a:r>
              <a:rPr lang="ko-KR" altLang="en-US" sz="1200" dirty="0"/>
              <a:t>  </a:t>
            </a:r>
            <a:r>
              <a:rPr lang="en-US" altLang="ko-KR" sz="1200" dirty="0">
                <a:solidFill>
                  <a:schemeClr val="tx1">
                    <a:lumMod val="50000"/>
                    <a:lumOff val="50000"/>
                  </a:schemeClr>
                </a:solidFill>
              </a:rPr>
              <a:t>Business </a:t>
            </a:r>
            <a:r>
              <a:rPr lang="en-US" altLang="ko-KR" sz="1200" dirty="0">
                <a:solidFill>
                  <a:srgbClr val="FF0000"/>
                </a:solidFill>
              </a:rPr>
              <a:t>I</a:t>
            </a:r>
            <a:r>
              <a:rPr lang="en-US" altLang="ko-KR" sz="1200" dirty="0">
                <a:solidFill>
                  <a:schemeClr val="tx1">
                    <a:lumMod val="50000"/>
                    <a:lumOff val="50000"/>
                  </a:schemeClr>
                </a:solidFill>
              </a:rPr>
              <a:t>nsight, Inc.</a:t>
            </a:r>
            <a:r>
              <a:rPr lang="en-US" altLang="ko-KR" sz="1200" dirty="0"/>
              <a:t>    </a:t>
            </a:r>
            <a:r>
              <a:rPr lang="ko-KR" altLang="en-US" sz="1200" dirty="0"/>
              <a:t>홍길동 </a:t>
            </a:r>
            <a:r>
              <a:rPr lang="en-US" altLang="ko-KR" sz="1200" dirty="0"/>
              <a:t>(</a:t>
            </a:r>
            <a:r>
              <a:rPr lang="en-US" altLang="ko-KR" sz="1200" dirty="0" err="1"/>
              <a:t>Gildong</a:t>
            </a:r>
            <a:r>
              <a:rPr lang="en-US" altLang="ko-KR" sz="1200" dirty="0"/>
              <a:t> Hong)</a:t>
            </a:r>
          </a:p>
          <a:p>
            <a:pPr>
              <a:defRPr/>
            </a:pPr>
            <a:r>
              <a:rPr lang="en-US" altLang="ko-KR" sz="1200" b="0" dirty="0"/>
              <a:t>  </a:t>
            </a:r>
            <a:r>
              <a:rPr lang="ko-KR" altLang="en-US" sz="1200" b="0" dirty="0"/>
              <a:t>국문부서                          국문직함 </a:t>
            </a:r>
            <a:r>
              <a:rPr lang="en-US" altLang="ko-KR" sz="1200" b="0" dirty="0"/>
              <a:t>(</a:t>
            </a:r>
            <a:r>
              <a:rPr lang="ko-KR" altLang="en-US" sz="1200" b="0" dirty="0"/>
              <a:t>영문직함</a:t>
            </a:r>
            <a:r>
              <a:rPr lang="en-US" altLang="ko-KR" sz="1200" b="0" dirty="0"/>
              <a:t>)</a:t>
            </a:r>
            <a:endParaRPr lang="ko-KR" altLang="en-US" sz="1200" b="0" dirty="0"/>
          </a:p>
          <a:p>
            <a:pPr>
              <a:defRPr/>
            </a:pPr>
            <a:r>
              <a:rPr lang="ko-KR" altLang="en-US" sz="1200" b="0" dirty="0"/>
              <a:t>  </a:t>
            </a:r>
            <a:r>
              <a:rPr lang="en-US" altLang="ko-KR" sz="1200" b="0" dirty="0"/>
              <a:t>Tel.      : 02-539-9339       Fax    : 02-539-9335</a:t>
            </a:r>
          </a:p>
          <a:p>
            <a:pPr>
              <a:defRPr/>
            </a:pPr>
            <a:r>
              <a:rPr lang="en-US" altLang="ko-KR" sz="1200" b="0" dirty="0"/>
              <a:t>  Mobile : 010-0000-0000   e-Mail: </a:t>
            </a:r>
            <a:r>
              <a:rPr lang="en-US" altLang="ko-KR" sz="1200" b="0" dirty="0">
                <a:hlinkClick r:id="rId2"/>
              </a:rPr>
              <a:t>sample@businessinsight.co.kr</a:t>
            </a:r>
            <a:endParaRPr lang="en-US" altLang="ko-KR" sz="1200" b="0" dirty="0"/>
          </a:p>
          <a:p>
            <a:pPr>
              <a:defRPr/>
            </a:pPr>
            <a:r>
              <a:rPr lang="en-US" altLang="ko-KR" sz="1200" b="0" dirty="0"/>
              <a:t>  </a:t>
            </a:r>
            <a:r>
              <a:rPr lang="en-US" altLang="ko-KR" sz="1200" b="0" dirty="0" err="1"/>
              <a:t>Addr</a:t>
            </a:r>
            <a:r>
              <a:rPr lang="en-US" altLang="ko-KR" sz="1200" b="0" dirty="0"/>
              <a:t>.   : </a:t>
            </a:r>
            <a:r>
              <a:rPr lang="ko-KR" altLang="en-US" sz="1200" b="0" dirty="0"/>
              <a:t>서울특별시 강남구 테헤란로 </a:t>
            </a:r>
            <a:r>
              <a:rPr lang="en-US" altLang="ko-KR" sz="1200" b="0" dirty="0"/>
              <a:t>305, </a:t>
            </a:r>
            <a:r>
              <a:rPr lang="ko-KR" altLang="en-US" sz="1200" b="0" dirty="0"/>
              <a:t>한국기술센터 </a:t>
            </a:r>
            <a:r>
              <a:rPr lang="en-US" altLang="ko-KR" sz="1200" b="0" dirty="0"/>
              <a:t>18</a:t>
            </a:r>
            <a:r>
              <a:rPr lang="ko-KR" altLang="en-US" sz="1200" b="0" dirty="0"/>
              <a:t>층</a:t>
            </a:r>
            <a:r>
              <a:rPr lang="en-US" altLang="ko-KR" sz="1200" b="0" dirty="0"/>
              <a:t> (</a:t>
            </a:r>
            <a:r>
              <a:rPr lang="ko-KR" altLang="en-US" sz="1200" b="0" dirty="0"/>
              <a:t>지번주소</a:t>
            </a:r>
            <a:r>
              <a:rPr lang="en-US" altLang="ko-KR" sz="1200" b="0" dirty="0"/>
              <a:t>: </a:t>
            </a:r>
            <a:r>
              <a:rPr lang="ko-KR" altLang="en-US" sz="1200" b="0" dirty="0"/>
              <a:t>역삼동 </a:t>
            </a:r>
            <a:r>
              <a:rPr lang="en-US" altLang="ko-KR" sz="1200" b="0" dirty="0"/>
              <a:t>701-7)</a:t>
            </a:r>
            <a:endParaRPr lang="ko-KR" altLang="en-US" sz="1200" b="0" dirty="0"/>
          </a:p>
          <a:p>
            <a:pPr>
              <a:defRPr/>
            </a:pPr>
            <a:r>
              <a:rPr lang="ko-KR" altLang="en-US" sz="1200" b="0" dirty="0">
                <a:solidFill>
                  <a:srgbClr val="0000FF"/>
                </a:solidFill>
              </a:rPr>
              <a:t>  </a:t>
            </a:r>
            <a:r>
              <a:rPr lang="en-US" altLang="ko-KR" sz="1200" b="0" dirty="0">
                <a:solidFill>
                  <a:srgbClr val="0000FF"/>
                </a:solidFill>
              </a:rPr>
              <a:t>" </a:t>
            </a:r>
            <a:r>
              <a:rPr lang="ko-KR" altLang="en-US" sz="1200" b="0" dirty="0">
                <a:solidFill>
                  <a:srgbClr val="0000FF"/>
                </a:solidFill>
              </a:rPr>
              <a:t>개인별 메시지 자유 기재란 </a:t>
            </a:r>
            <a:r>
              <a:rPr lang="en-US" altLang="ko-KR" sz="1200" b="0" dirty="0">
                <a:solidFill>
                  <a:srgbClr val="0000FF"/>
                </a:solidFill>
              </a:rPr>
              <a:t>"</a:t>
            </a:r>
            <a:endParaRPr lang="ko-KR" altLang="en-US" sz="1200" b="0" dirty="0">
              <a:solidFill>
                <a:srgbClr val="0000FF"/>
              </a:solidFill>
            </a:endParaRPr>
          </a:p>
          <a:p>
            <a:pPr>
              <a:defRPr/>
            </a:pPr>
            <a:r>
              <a:rPr lang="ko-KR" altLang="en-US" sz="1200" dirty="0"/>
              <a:t>━━━━━━━━━━━━━━━━━━━━━━━━━━━</a:t>
            </a:r>
          </a:p>
          <a:p>
            <a:pPr>
              <a:defRPr/>
            </a:pPr>
            <a:r>
              <a:rPr lang="en-US" altLang="ko-KR" sz="1200" b="0" dirty="0"/>
              <a:t>The contents and attachments of this email are confidential and may be legally privileged. Unauthorized access to this email </a:t>
            </a:r>
          </a:p>
          <a:p>
            <a:pPr>
              <a:defRPr/>
            </a:pPr>
            <a:r>
              <a:rPr lang="en-US" altLang="ko-KR" sz="1200" b="0" dirty="0"/>
              <a:t>and any copying, revision, disclosure or distribution of this email without the addresser's consent is strictly prohibited.</a:t>
            </a:r>
          </a:p>
          <a:p>
            <a:pPr>
              <a:defRPr/>
            </a:pPr>
            <a:endParaRPr lang="en-US" altLang="ko-KR" sz="1200" dirty="0"/>
          </a:p>
          <a:p>
            <a:pPr>
              <a:defRPr/>
            </a:pPr>
            <a:r>
              <a:rPr lang="en-US" altLang="ko-KR" sz="1200" dirty="0"/>
              <a:t>- </a:t>
            </a:r>
            <a:r>
              <a:rPr lang="ko-KR" altLang="en-US" sz="1200" dirty="0"/>
              <a:t>직통번호 기재 시</a:t>
            </a:r>
          </a:p>
          <a:p>
            <a:pPr>
              <a:defRPr/>
            </a:pPr>
            <a:r>
              <a:rPr lang="ko-KR" altLang="en-US" sz="1200" dirty="0"/>
              <a:t>━━━━━━━━━━━━━━━━━━━━━━━━━━━</a:t>
            </a:r>
          </a:p>
          <a:p>
            <a:pPr>
              <a:defRPr/>
            </a:pPr>
            <a:r>
              <a:rPr lang="ko-KR" altLang="en-US" sz="1200" dirty="0"/>
              <a:t> </a:t>
            </a:r>
            <a:r>
              <a:rPr lang="en-US" altLang="ko-KR" sz="1200" dirty="0">
                <a:solidFill>
                  <a:schemeClr val="tx1">
                    <a:lumMod val="50000"/>
                    <a:lumOff val="50000"/>
                  </a:schemeClr>
                </a:solidFill>
              </a:rPr>
              <a:t> Business </a:t>
            </a:r>
            <a:r>
              <a:rPr lang="en-US" altLang="ko-KR" sz="1200" dirty="0">
                <a:solidFill>
                  <a:srgbClr val="FF0000"/>
                </a:solidFill>
              </a:rPr>
              <a:t>I</a:t>
            </a:r>
            <a:r>
              <a:rPr lang="en-US" altLang="ko-KR" sz="1200" dirty="0">
                <a:solidFill>
                  <a:schemeClr val="tx1">
                    <a:lumMod val="50000"/>
                    <a:lumOff val="50000"/>
                  </a:schemeClr>
                </a:solidFill>
              </a:rPr>
              <a:t>nsight, Inc. </a:t>
            </a:r>
            <a:r>
              <a:rPr lang="en-US" altLang="ko-KR" sz="1200" dirty="0"/>
              <a:t>    </a:t>
            </a:r>
            <a:r>
              <a:rPr lang="ko-KR" altLang="en-US" sz="1200" dirty="0"/>
              <a:t>홍길동 </a:t>
            </a:r>
            <a:r>
              <a:rPr lang="en-US" altLang="ko-KR" sz="1200" dirty="0"/>
              <a:t>(</a:t>
            </a:r>
            <a:r>
              <a:rPr lang="en-US" altLang="ko-KR" sz="1200" dirty="0" err="1"/>
              <a:t>Gildong</a:t>
            </a:r>
            <a:r>
              <a:rPr lang="en-US" altLang="ko-KR" sz="1200" dirty="0"/>
              <a:t> Hong)</a:t>
            </a:r>
          </a:p>
          <a:p>
            <a:pPr>
              <a:defRPr/>
            </a:pPr>
            <a:r>
              <a:rPr lang="en-US" altLang="ko-KR" sz="1200" dirty="0"/>
              <a:t> </a:t>
            </a:r>
            <a:r>
              <a:rPr lang="en-US" altLang="ko-KR" sz="1200" b="0" dirty="0"/>
              <a:t> </a:t>
            </a:r>
            <a:r>
              <a:rPr lang="ko-KR" altLang="en-US" sz="1200" b="0" dirty="0"/>
              <a:t>국문부서                            국문직함 </a:t>
            </a:r>
            <a:r>
              <a:rPr lang="en-US" altLang="ko-KR" sz="1200" b="0" dirty="0"/>
              <a:t>(</a:t>
            </a:r>
            <a:r>
              <a:rPr lang="ko-KR" altLang="en-US" sz="1200" b="0" dirty="0"/>
              <a:t>영문직함</a:t>
            </a:r>
            <a:r>
              <a:rPr lang="en-US" altLang="ko-KR" sz="1200" b="0" dirty="0"/>
              <a:t>)</a:t>
            </a:r>
            <a:endParaRPr lang="ko-KR" altLang="en-US" sz="1200" b="0" dirty="0"/>
          </a:p>
          <a:p>
            <a:pPr>
              <a:defRPr/>
            </a:pPr>
            <a:r>
              <a:rPr lang="ko-KR" altLang="en-US" sz="1200" b="0" dirty="0"/>
              <a:t>  대표번호 </a:t>
            </a:r>
            <a:r>
              <a:rPr lang="en-US" altLang="ko-KR" sz="1200" b="0" dirty="0"/>
              <a:t>: 02-539-9339</a:t>
            </a:r>
            <a:r>
              <a:rPr lang="ko-KR" altLang="en-US" sz="1200" b="0" dirty="0"/>
              <a:t>      </a:t>
            </a:r>
            <a:r>
              <a:rPr lang="en-US" altLang="ko-KR" sz="1200" b="0" dirty="0"/>
              <a:t>Fax : 02-539-9335      </a:t>
            </a:r>
            <a:endParaRPr lang="ko-KR" altLang="en-US" sz="1200" b="0" dirty="0"/>
          </a:p>
          <a:p>
            <a:pPr>
              <a:defRPr/>
            </a:pPr>
            <a:r>
              <a:rPr lang="ko-KR" altLang="en-US" sz="1200" b="0" dirty="0"/>
              <a:t>  직통번호 </a:t>
            </a:r>
            <a:r>
              <a:rPr lang="en-US" altLang="ko-KR" sz="1200" b="0" dirty="0"/>
              <a:t>: 070-0000-0000</a:t>
            </a:r>
            <a:r>
              <a:rPr lang="ko-KR" altLang="en-US" sz="1200" b="0" dirty="0"/>
              <a:t>   </a:t>
            </a:r>
            <a:r>
              <a:rPr lang="en-US" altLang="ko-KR" sz="1200" b="0" dirty="0"/>
              <a:t>Mobile : 010-0000-0000     </a:t>
            </a:r>
            <a:endParaRPr lang="ko-KR" altLang="en-US" sz="1200" b="0" dirty="0"/>
          </a:p>
          <a:p>
            <a:pPr>
              <a:defRPr/>
            </a:pPr>
            <a:r>
              <a:rPr lang="en-US" altLang="ko-KR" sz="1200" b="0" dirty="0"/>
              <a:t>  </a:t>
            </a:r>
            <a:r>
              <a:rPr lang="en-US" altLang="ko-KR" sz="1200" b="0" dirty="0" err="1"/>
              <a:t>Addr</a:t>
            </a:r>
            <a:r>
              <a:rPr lang="en-US" altLang="ko-KR" sz="1200" b="0" dirty="0"/>
              <a:t>.   : </a:t>
            </a:r>
            <a:r>
              <a:rPr lang="ko-KR" altLang="en-US" sz="1200" b="0" dirty="0"/>
              <a:t>서울특별시 강남구 테헤란로 </a:t>
            </a:r>
            <a:r>
              <a:rPr lang="en-US" altLang="ko-KR" sz="1200" b="0" dirty="0"/>
              <a:t>305, </a:t>
            </a:r>
            <a:r>
              <a:rPr lang="ko-KR" altLang="en-US" sz="1200" b="0" dirty="0"/>
              <a:t>한국기술센터 </a:t>
            </a:r>
            <a:r>
              <a:rPr lang="en-US" altLang="ko-KR" sz="1200" b="0" dirty="0"/>
              <a:t>18</a:t>
            </a:r>
            <a:r>
              <a:rPr lang="ko-KR" altLang="en-US" sz="1200" b="0" dirty="0"/>
              <a:t>층</a:t>
            </a:r>
            <a:r>
              <a:rPr lang="en-US" altLang="ko-KR" sz="1200" b="0" dirty="0"/>
              <a:t> (</a:t>
            </a:r>
            <a:r>
              <a:rPr lang="ko-KR" altLang="en-US" sz="1200" b="0" dirty="0"/>
              <a:t>지번주소</a:t>
            </a:r>
            <a:r>
              <a:rPr lang="en-US" altLang="ko-KR" sz="1200" b="0" dirty="0"/>
              <a:t>: </a:t>
            </a:r>
            <a:r>
              <a:rPr lang="ko-KR" altLang="en-US" sz="1200" b="0" dirty="0"/>
              <a:t>역삼동 </a:t>
            </a:r>
            <a:r>
              <a:rPr lang="en-US" altLang="ko-KR" sz="1200" b="0" dirty="0"/>
              <a:t>701-7)</a:t>
            </a:r>
            <a:endParaRPr lang="ko-KR" altLang="en-US" sz="1200" b="0" dirty="0"/>
          </a:p>
          <a:p>
            <a:pPr>
              <a:defRPr/>
            </a:pPr>
            <a:r>
              <a:rPr lang="ko-KR" altLang="en-US" sz="1200" b="0" dirty="0">
                <a:solidFill>
                  <a:srgbClr val="0000FF"/>
                </a:solidFill>
              </a:rPr>
              <a:t>  </a:t>
            </a:r>
            <a:r>
              <a:rPr lang="en-US" altLang="ko-KR" sz="1200" b="0" dirty="0">
                <a:solidFill>
                  <a:srgbClr val="0000FF"/>
                </a:solidFill>
              </a:rPr>
              <a:t>" </a:t>
            </a:r>
            <a:r>
              <a:rPr lang="ko-KR" altLang="en-US" sz="1200" b="0" dirty="0">
                <a:solidFill>
                  <a:srgbClr val="0000FF"/>
                </a:solidFill>
              </a:rPr>
              <a:t>개인별 메시지 자유 기재란 </a:t>
            </a:r>
            <a:r>
              <a:rPr lang="en-US" altLang="ko-KR" sz="1200" b="0" dirty="0">
                <a:solidFill>
                  <a:srgbClr val="0000FF"/>
                </a:solidFill>
              </a:rPr>
              <a:t>"</a:t>
            </a:r>
            <a:endParaRPr lang="ko-KR" altLang="en-US" sz="1200" b="0" dirty="0">
              <a:solidFill>
                <a:srgbClr val="0000FF"/>
              </a:solidFill>
            </a:endParaRPr>
          </a:p>
          <a:p>
            <a:pPr>
              <a:defRPr/>
            </a:pPr>
            <a:r>
              <a:rPr lang="ko-KR" altLang="en-US" sz="1200" dirty="0"/>
              <a:t>━━━━━━━━━━━━━━━━━━━━━━━━━━━</a:t>
            </a:r>
          </a:p>
          <a:p>
            <a:pPr>
              <a:defRPr/>
            </a:pPr>
            <a:r>
              <a:rPr lang="en-US" altLang="ko-KR" sz="1200" b="0" dirty="0"/>
              <a:t>The contents and attachments of this email are confidential and may be legally privileged. Unauthorized access to this email </a:t>
            </a:r>
          </a:p>
          <a:p>
            <a:pPr>
              <a:defRPr/>
            </a:pPr>
            <a:r>
              <a:rPr lang="en-US" altLang="ko-KR" sz="1200" b="0" dirty="0"/>
              <a:t>and any copying, revision, disclosure or distribution of this email without the addresser's consent is strictly prohibited.</a:t>
            </a:r>
          </a:p>
          <a:p>
            <a:pPr marL="0" indent="0"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marL="0" indent="0"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ct val="50000"/>
              </a:spcBef>
              <a:defRPr/>
            </a:pPr>
            <a:endPar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
        <p:nvSpPr>
          <p:cNvPr id="63491" name="Text Box 34">
            <a:extLst>
              <a:ext uri="{FF2B5EF4-FFF2-40B4-BE49-F238E27FC236}">
                <a16:creationId xmlns:a16="http://schemas.microsoft.com/office/drawing/2014/main" id="{447078C6-F947-4C76-B265-3BC4A0CBC77E}"/>
              </a:ext>
            </a:extLst>
          </p:cNvPr>
          <p:cNvSpPr txBox="1">
            <a:spLocks noChangeArrowheads="1"/>
          </p:cNvSpPr>
          <p:nvPr/>
        </p:nvSpPr>
        <p:spPr bwMode="auto">
          <a:xfrm>
            <a:off x="415925" y="115888"/>
            <a:ext cx="590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별첨</a:t>
            </a:r>
            <a:r>
              <a:rPr lang="en-US" altLang="ko-KR" sz="1800">
                <a:solidFill>
                  <a:schemeClr val="tx2"/>
                </a:solidFill>
                <a:latin typeface="맑은 고딕" panose="020B0503020000020004" pitchFamily="50" charset="-127"/>
                <a:ea typeface="맑은 고딕" panose="020B0503020000020004" pitchFamily="50" charset="-127"/>
              </a:rPr>
              <a:t>] 2. </a:t>
            </a:r>
            <a:r>
              <a:rPr lang="ko-KR" altLang="en-US" sz="1800">
                <a:solidFill>
                  <a:schemeClr val="tx2"/>
                </a:solidFill>
                <a:latin typeface="맑은 고딕" panose="020B0503020000020004" pitchFamily="50" charset="-127"/>
                <a:ea typeface="맑은 고딕" panose="020B0503020000020004" pitchFamily="50" charset="-127"/>
              </a:rPr>
              <a:t>온라인 양식</a:t>
            </a:r>
            <a:r>
              <a:rPr lang="en-US" altLang="ko-KR" sz="1800">
                <a:solidFill>
                  <a:schemeClr val="tx2"/>
                </a:solidFill>
                <a:latin typeface="맑은 고딕" panose="020B0503020000020004" pitchFamily="50" charset="-127"/>
                <a:ea typeface="맑은 고딕" panose="020B0503020000020004" pitchFamily="50" charset="-127"/>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27">
            <a:extLst>
              <a:ext uri="{FF2B5EF4-FFF2-40B4-BE49-F238E27FC236}">
                <a16:creationId xmlns:a16="http://schemas.microsoft.com/office/drawing/2014/main" id="{5B8AC906-16EB-4506-8A42-C5C851B2C5E1}"/>
              </a:ext>
            </a:extLst>
          </p:cNvPr>
          <p:cNvSpPr>
            <a:spLocks noChangeArrowheads="1"/>
          </p:cNvSpPr>
          <p:nvPr/>
        </p:nvSpPr>
        <p:spPr bwMode="auto">
          <a:xfrm>
            <a:off x="1603375" y="3892550"/>
            <a:ext cx="6584950" cy="481013"/>
          </a:xfrm>
          <a:prstGeom prst="ellipse">
            <a:avLst/>
          </a:prstGeom>
          <a:gradFill rotWithShape="1">
            <a:gsLst>
              <a:gs pos="0">
                <a:srgbClr val="99CC00"/>
              </a:gs>
              <a:gs pos="100000">
                <a:srgbClr val="FFFFFF"/>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lIns="36000" tIns="46800" rIns="36000" bIns="46800" anchor="ct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ctr" eaLnBrk="1" latinLnBrk="1" hangingPunct="1"/>
            <a:endParaRPr kumimoji="1" lang="ko-KR" altLang="en-US" sz="2800">
              <a:solidFill>
                <a:schemeClr val="tx2"/>
              </a:solidFill>
              <a:ea typeface="HY헤드라인M" panose="02030600000101010101" pitchFamily="18" charset="-127"/>
            </a:endParaRPr>
          </a:p>
        </p:txBody>
      </p:sp>
      <p:sp>
        <p:nvSpPr>
          <p:cNvPr id="53251" name="Text Box 6">
            <a:extLst>
              <a:ext uri="{FF2B5EF4-FFF2-40B4-BE49-F238E27FC236}">
                <a16:creationId xmlns:a16="http://schemas.microsoft.com/office/drawing/2014/main" id="{14D9C85E-4214-4DD7-B875-A02C675E192B}"/>
              </a:ext>
            </a:extLst>
          </p:cNvPr>
          <p:cNvSpPr txBox="1">
            <a:spLocks noChangeArrowheads="1"/>
          </p:cNvSpPr>
          <p:nvPr/>
        </p:nvSpPr>
        <p:spPr bwMode="auto">
          <a:xfrm>
            <a:off x="387350" y="5264150"/>
            <a:ext cx="89693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9745" tIns="49873" rIns="99745" bIns="49873">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ctr" eaLnBrk="1" latinLnBrk="1" hangingPunct="1"/>
            <a:r>
              <a:rPr kumimoji="1" lang="en-US" altLang="ko-KR" sz="1200" dirty="0">
                <a:solidFill>
                  <a:srgbClr val="000000"/>
                </a:solidFill>
                <a:latin typeface="Tahoma" panose="020B0604030504040204" pitchFamily="34" charset="0"/>
                <a:ea typeface="HY예서M" pitchFamily="18" charset="-127"/>
              </a:rPr>
              <a:t> Business Insight, Inc.</a:t>
            </a:r>
          </a:p>
          <a:p>
            <a:pPr algn="ctr" eaLnBrk="1" latinLnBrk="1" hangingPunct="1"/>
            <a:r>
              <a:rPr kumimoji="1" lang="en-US" altLang="ko-KR" sz="1200" dirty="0">
                <a:solidFill>
                  <a:srgbClr val="000000"/>
                </a:solidFill>
                <a:latin typeface="Tahoma" panose="020B0604030504040204" pitchFamily="34" charset="0"/>
                <a:ea typeface="HY예서M" pitchFamily="18" charset="-127"/>
              </a:rPr>
              <a:t>Korea Technology Center</a:t>
            </a:r>
            <a:r>
              <a:rPr kumimoji="1" lang="ko-KR" altLang="en-US" sz="1200" dirty="0">
                <a:solidFill>
                  <a:srgbClr val="000000"/>
                </a:solidFill>
                <a:latin typeface="Tahoma" panose="020B0604030504040204" pitchFamily="34" charset="0"/>
                <a:ea typeface="HY예서M" pitchFamily="18" charset="-127"/>
              </a:rPr>
              <a:t> </a:t>
            </a:r>
            <a:r>
              <a:rPr kumimoji="1" lang="en-US" altLang="ko-KR" sz="1200" dirty="0">
                <a:solidFill>
                  <a:srgbClr val="000000"/>
                </a:solidFill>
                <a:latin typeface="Tahoma" panose="020B0604030504040204" pitchFamily="34" charset="0"/>
                <a:ea typeface="HY예서M" pitchFamily="18" charset="-127"/>
              </a:rPr>
              <a:t>18F, 305 Teheran-Ro, Gangnam-Gu, Seoul, Korea</a:t>
            </a:r>
          </a:p>
          <a:p>
            <a:pPr algn="ctr" eaLnBrk="1" latinLnBrk="1" hangingPunct="1"/>
            <a:r>
              <a:rPr kumimoji="1" lang="en-US" altLang="ko-KR" sz="1200" dirty="0">
                <a:solidFill>
                  <a:srgbClr val="000000"/>
                </a:solidFill>
                <a:latin typeface="Tahoma" panose="020B0604030504040204" pitchFamily="34" charset="0"/>
                <a:ea typeface="HY예서M" pitchFamily="18" charset="-127"/>
              </a:rPr>
              <a:t>Tel. 02-539-9339  Fax. 02-539-9335  www.Business Insight.co.kr</a:t>
            </a:r>
          </a:p>
        </p:txBody>
      </p:sp>
      <p:sp>
        <p:nvSpPr>
          <p:cNvPr id="53252" name="Rectangle 5">
            <a:extLst>
              <a:ext uri="{FF2B5EF4-FFF2-40B4-BE49-F238E27FC236}">
                <a16:creationId xmlns:a16="http://schemas.microsoft.com/office/drawing/2014/main" id="{A5524B5E-E549-428C-8441-1FBC1A6D22F8}"/>
              </a:ext>
            </a:extLst>
          </p:cNvPr>
          <p:cNvSpPr>
            <a:spLocks noChangeArrowheads="1"/>
          </p:cNvSpPr>
          <p:nvPr/>
        </p:nvSpPr>
        <p:spPr bwMode="auto">
          <a:xfrm>
            <a:off x="200025" y="333375"/>
            <a:ext cx="9505950" cy="431800"/>
          </a:xfrm>
          <a:prstGeom prst="rect">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ctr"/>
            <a:endParaRPr lang="ko-KR" altLang="en-US"/>
          </a:p>
        </p:txBody>
      </p:sp>
      <p:sp>
        <p:nvSpPr>
          <p:cNvPr id="53253" name="Rectangle 6">
            <a:extLst>
              <a:ext uri="{FF2B5EF4-FFF2-40B4-BE49-F238E27FC236}">
                <a16:creationId xmlns:a16="http://schemas.microsoft.com/office/drawing/2014/main" id="{E5186AB8-3596-4EFB-A6A7-5A6E1D92B43B}"/>
              </a:ext>
            </a:extLst>
          </p:cNvPr>
          <p:cNvSpPr>
            <a:spLocks noChangeArrowheads="1"/>
          </p:cNvSpPr>
          <p:nvPr/>
        </p:nvSpPr>
        <p:spPr bwMode="auto">
          <a:xfrm>
            <a:off x="0" y="6381750"/>
            <a:ext cx="9906000" cy="431800"/>
          </a:xfrm>
          <a:prstGeom prst="rect">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ctr"/>
            <a:endParaRPr lang="ko-KR" altLang="en-US"/>
          </a:p>
        </p:txBody>
      </p:sp>
      <p:pic>
        <p:nvPicPr>
          <p:cNvPr id="53254" name="그림 1">
            <a:extLst>
              <a:ext uri="{FF2B5EF4-FFF2-40B4-BE49-F238E27FC236}">
                <a16:creationId xmlns:a16="http://schemas.microsoft.com/office/drawing/2014/main" id="{2E318B71-E176-4D91-A6AC-D759027E43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1982788"/>
            <a:ext cx="42005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34">
            <a:extLst>
              <a:ext uri="{FF2B5EF4-FFF2-40B4-BE49-F238E27FC236}">
                <a16:creationId xmlns:a16="http://schemas.microsoft.com/office/drawing/2014/main" id="{0ACCE195-809A-4485-9807-1899F2E0DECD}"/>
              </a:ext>
            </a:extLst>
          </p:cNvPr>
          <p:cNvSpPr txBox="1">
            <a:spLocks noChangeArrowheads="1"/>
          </p:cNvSpPr>
          <p:nvPr/>
        </p:nvSpPr>
        <p:spPr bwMode="auto">
          <a:xfrm>
            <a:off x="415925" y="115888"/>
            <a:ext cx="3744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ko-KR" altLang="en-US" sz="1800">
                <a:solidFill>
                  <a:schemeClr val="tx2"/>
                </a:solidFill>
                <a:latin typeface="맑은 고딕" panose="020B0503020000020004" pitchFamily="50" charset="-127"/>
                <a:ea typeface="맑은 고딕" panose="020B0503020000020004" pitchFamily="50" charset="-127"/>
              </a:rPr>
              <a:t>제정</a:t>
            </a:r>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개정 이력</a:t>
            </a:r>
            <a:endParaRPr lang="en-US" altLang="ko-KR" sz="1800">
              <a:solidFill>
                <a:schemeClr val="tx2"/>
              </a:solidFill>
              <a:latin typeface="맑은 고딕" panose="020B0503020000020004" pitchFamily="50" charset="-127"/>
              <a:ea typeface="맑은 고딕" panose="020B0503020000020004" pitchFamily="50" charset="-127"/>
            </a:endParaRPr>
          </a:p>
        </p:txBody>
      </p:sp>
      <p:graphicFrame>
        <p:nvGraphicFramePr>
          <p:cNvPr id="5244" name="Group 124">
            <a:extLst>
              <a:ext uri="{FF2B5EF4-FFF2-40B4-BE49-F238E27FC236}">
                <a16:creationId xmlns:a16="http://schemas.microsoft.com/office/drawing/2014/main" id="{B0FB411F-4E87-410A-B7B0-AB58216ACDE0}"/>
              </a:ext>
            </a:extLst>
          </p:cNvPr>
          <p:cNvGraphicFramePr>
            <a:graphicFrameLocks noGrp="1"/>
          </p:cNvGraphicFramePr>
          <p:nvPr>
            <p:extLst>
              <p:ext uri="{D42A27DB-BD31-4B8C-83A1-F6EECF244321}">
                <p14:modId xmlns:p14="http://schemas.microsoft.com/office/powerpoint/2010/main" val="258801163"/>
              </p:ext>
            </p:extLst>
          </p:nvPr>
        </p:nvGraphicFramePr>
        <p:xfrm>
          <a:off x="849313" y="765175"/>
          <a:ext cx="8567737" cy="5481648"/>
        </p:xfrm>
        <a:graphic>
          <a:graphicData uri="http://schemas.openxmlformats.org/drawingml/2006/table">
            <a:tbl>
              <a:tblPr/>
              <a:tblGrid>
                <a:gridCol w="1007291">
                  <a:extLst>
                    <a:ext uri="{9D8B030D-6E8A-4147-A177-3AD203B41FA5}">
                      <a16:colId xmlns:a16="http://schemas.microsoft.com/office/drawing/2014/main" val="20000"/>
                    </a:ext>
                  </a:extLst>
                </a:gridCol>
                <a:gridCol w="648038">
                  <a:extLst>
                    <a:ext uri="{9D8B030D-6E8A-4147-A177-3AD203B41FA5}">
                      <a16:colId xmlns:a16="http://schemas.microsoft.com/office/drawing/2014/main" val="20001"/>
                    </a:ext>
                  </a:extLst>
                </a:gridCol>
                <a:gridCol w="2160128">
                  <a:extLst>
                    <a:ext uri="{9D8B030D-6E8A-4147-A177-3AD203B41FA5}">
                      <a16:colId xmlns:a16="http://schemas.microsoft.com/office/drawing/2014/main" val="20002"/>
                    </a:ext>
                  </a:extLst>
                </a:gridCol>
                <a:gridCol w="4752280">
                  <a:extLst>
                    <a:ext uri="{9D8B030D-6E8A-4147-A177-3AD203B41FA5}">
                      <a16:colId xmlns:a16="http://schemas.microsoft.com/office/drawing/2014/main" val="20003"/>
                    </a:ext>
                  </a:extLst>
                </a:gridCol>
              </a:tblGrid>
              <a:tr h="393303">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일자</a:t>
                      </a:r>
                    </a:p>
                  </a:txBody>
                  <a:tcPr marL="89995" marR="89995" marT="89972" marB="8997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구분</a:t>
                      </a:r>
                    </a:p>
                  </a:txBody>
                  <a:tcPr marL="89995" marR="89995" marT="89972" marB="899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항목</a:t>
                      </a:r>
                    </a:p>
                  </a:txBody>
                  <a:tcPr marL="89995" marR="89995" marT="89972" marB="899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변경 내용</a:t>
                      </a:r>
                    </a:p>
                  </a:txBody>
                  <a:tcPr marL="89995" marR="89995" marT="89972" marB="8997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62823">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2010.02.15</a:t>
                      </a:r>
                    </a:p>
                  </a:txBody>
                  <a:tcPr marL="89995" marR="89995" marT="89972" marB="8997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제정</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2823">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2012.05.18</a:t>
                      </a:r>
                    </a:p>
                  </a:txBody>
                  <a:tcPr marL="89995" marR="89995" marT="89972" marB="8997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2823">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2012.06.14</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제정</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Ⅱ.G</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임직원 정기 건강검진</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전 임직원 및 배우자 대상으로 건강검진 시행</a:t>
                      </a: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2823">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2012.07.29</a:t>
                      </a:r>
                    </a:p>
                  </a:txBody>
                  <a:tcPr marL="89995" marR="89995" marT="89972" marB="8997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Ⅱ.D</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휴가 </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휴가상신 절차 변경</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2823">
                <a:tc rowSpan="2">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2013.03.19</a:t>
                      </a:r>
                    </a:p>
                  </a:txBody>
                  <a:tcPr marL="89995" marR="89995" marT="89972" marB="8997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제정</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Ⅱ.B</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급여</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상여 </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멈춰서 다시 보기</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구체적인 사항 추가 작성</a:t>
                      </a: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2823">
                <a:tc vMerge="1">
                  <a:txBody>
                    <a:bodyPr/>
                    <a:lstStyle/>
                    <a:p>
                      <a:pPr latinLnBrk="1"/>
                      <a:endParaRPr lang="ko-KR" altLang="en-US"/>
                    </a:p>
                  </a:txBody>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제정</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Ⅴ.C</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출장 및 장기파견 기준 </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출장시</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자차이용</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교통비 지급 기준</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제정</a:t>
                      </a: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2823">
                <a:tc rowSpan="5">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2013.07.24</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Ⅱ.B</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급여</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상여 </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연봉 협상 시기 변경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매년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1</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월</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28583">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a:ln>
                          <a:noFill/>
                        </a:ln>
                        <a:solidFill>
                          <a:schemeClr val="tx1"/>
                        </a:solidFill>
                        <a:effectLst/>
                        <a:latin typeface="맑은 고딕" pitchFamily="50" charset="-127"/>
                        <a:ea typeface="맑은 고딕" pitchFamily="50" charset="-127"/>
                      </a:endParaRPr>
                    </a:p>
                  </a:txBody>
                  <a:tcPr marL="90000" marR="90000" marT="90000" marB="90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Ⅱ.C</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퇴직</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퇴직금 지급규정 명시</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직원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근로기준법의 퇴직금 지급규정</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- 3</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년 이상 재직한 상무 이상 임원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당사 임원퇴직금 지급규정</a:t>
                      </a: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28583">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a:ln>
                          <a:noFill/>
                        </a:ln>
                        <a:solidFill>
                          <a:schemeClr val="tx1"/>
                        </a:solidFill>
                        <a:effectLst/>
                        <a:latin typeface="맑은 고딕" pitchFamily="50" charset="-127"/>
                        <a:ea typeface="맑은 고딕" pitchFamily="50" charset="-127"/>
                      </a:endParaRPr>
                    </a:p>
                  </a:txBody>
                  <a:tcPr marL="90000" marR="90000" marT="90000" marB="90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Ⅱ.D</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휴가</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내년도 휴가 선급 제한</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당년도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입사자는</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내년도 휴가를 선급 사용 가능</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(2</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년차</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이상은 연차휴가의 선급 사용 불가</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728583">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a:ln>
                          <a:noFill/>
                        </a:ln>
                        <a:solidFill>
                          <a:schemeClr val="tx1"/>
                        </a:solidFill>
                        <a:effectLst/>
                        <a:latin typeface="맑은 고딕" pitchFamily="50" charset="-127"/>
                        <a:ea typeface="맑은 고딕" pitchFamily="50" charset="-127"/>
                      </a:endParaRPr>
                    </a:p>
                  </a:txBody>
                  <a:tcPr marL="90000" marR="90000" marT="90000" marB="90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Ⅱ.D</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휴가</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건강휴가 제정</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건강상의 문제로 직원이 요청할 시에는 월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일 내에서 </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무급휴가 부여</a:t>
                      </a: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2823">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Ⅱ.D</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휴가 </a:t>
                      </a: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“멈춰서 다시 보기”는 포상휴가 코드로 등록 지정</a:t>
                      </a: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4">
            <a:extLst>
              <a:ext uri="{FF2B5EF4-FFF2-40B4-BE49-F238E27FC236}">
                <a16:creationId xmlns:a16="http://schemas.microsoft.com/office/drawing/2014/main" id="{9AC785A3-11B7-4BB1-A416-6BCFDC5E180E}"/>
              </a:ext>
            </a:extLst>
          </p:cNvPr>
          <p:cNvSpPr txBox="1">
            <a:spLocks noChangeArrowheads="1"/>
          </p:cNvSpPr>
          <p:nvPr/>
        </p:nvSpPr>
        <p:spPr bwMode="auto">
          <a:xfrm>
            <a:off x="5745163" y="109538"/>
            <a:ext cx="3744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Ⅰ</a:t>
            </a:r>
            <a:r>
              <a:rPr lang="ko-KR" altLang="ko-KR" sz="1800">
                <a:solidFill>
                  <a:schemeClr val="tx2"/>
                </a:solidFill>
                <a:latin typeface="맑은 고딕" panose="020B0503020000020004" pitchFamily="50" charset="-127"/>
                <a:ea typeface="맑은 고딕" panose="020B0503020000020004" pitchFamily="50" charset="-127"/>
              </a:rPr>
              <a:t>. 개요</a:t>
            </a:r>
            <a:endParaRPr lang="en-US" altLang="ko-KR" sz="1800">
              <a:solidFill>
                <a:schemeClr val="tx2"/>
              </a:solidFill>
              <a:latin typeface="맑은 고딕" panose="020B0503020000020004" pitchFamily="50" charset="-127"/>
              <a:ea typeface="맑은 고딕" panose="020B0503020000020004" pitchFamily="50" charset="-127"/>
            </a:endParaRPr>
          </a:p>
        </p:txBody>
      </p:sp>
      <p:graphicFrame>
        <p:nvGraphicFramePr>
          <p:cNvPr id="8233" name="Group 41">
            <a:extLst>
              <a:ext uri="{FF2B5EF4-FFF2-40B4-BE49-F238E27FC236}">
                <a16:creationId xmlns:a16="http://schemas.microsoft.com/office/drawing/2014/main" id="{339E61C9-D6CE-4A95-871B-365827507FAE}"/>
              </a:ext>
            </a:extLst>
          </p:cNvPr>
          <p:cNvGraphicFramePr>
            <a:graphicFrameLocks noGrp="1"/>
          </p:cNvGraphicFramePr>
          <p:nvPr>
            <p:extLst>
              <p:ext uri="{D42A27DB-BD31-4B8C-83A1-F6EECF244321}">
                <p14:modId xmlns:p14="http://schemas.microsoft.com/office/powerpoint/2010/main" val="1586529667"/>
              </p:ext>
            </p:extLst>
          </p:nvPr>
        </p:nvGraphicFramePr>
        <p:xfrm>
          <a:off x="415925" y="765175"/>
          <a:ext cx="9074150" cy="5629908"/>
        </p:xfrm>
        <a:graphic>
          <a:graphicData uri="http://schemas.openxmlformats.org/drawingml/2006/table">
            <a:tbl>
              <a:tblPr/>
              <a:tblGrid>
                <a:gridCol w="1656755">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4681091">
                  <a:extLst>
                    <a:ext uri="{9D8B030D-6E8A-4147-A177-3AD203B41FA5}">
                      <a16:colId xmlns:a16="http://schemas.microsoft.com/office/drawing/2014/main" val="20002"/>
                    </a:ext>
                  </a:extLst>
                </a:gridCol>
              </a:tblGrid>
              <a:tr h="313063">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항  목</a:t>
                      </a:r>
                    </a:p>
                  </a:txBody>
                  <a:tcPr marT="45728" marB="45728"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담  당</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맑은 고딕" pitchFamily="50" charset="-127"/>
                          <a:ea typeface="맑은 고딕" pitchFamily="50" charset="-127"/>
                          <a:cs typeface="Arial" charset="0"/>
                        </a:rPr>
                        <a:t>업무 처리 절차</a:t>
                      </a:r>
                    </a:p>
                  </a:txBody>
                  <a:tcPr marT="45728" marB="45728"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641784">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PBC</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28" marB="4572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성준경</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분기별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PBC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실적 작성</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제출</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연말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PBC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연간 실적 및 차년도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PBC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연간 계획 작성</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제출</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28" marB="4572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685">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입사지원</a:t>
                      </a:r>
                    </a:p>
                  </a:txBody>
                  <a:tcPr marT="45728" marB="4572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R&amp;P OT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및 계약서 작성</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28" marB="4572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3063">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퇴사지원</a:t>
                      </a:r>
                    </a:p>
                  </a:txBody>
                  <a:tcPr marT="45728" marB="4572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최다혜</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퇴사서류 작성</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28" marB="4572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784">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PC/</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노트북</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모니터</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28" marB="4572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defRPr/>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본인 요청</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AJ</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sym typeface="Wingdings" pitchFamily="2" charset="2"/>
                        </a:rPr>
                        <a:t>렌탈에</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요청</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&amp;</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지급</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지급 필요일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7</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일 전에 요청</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28" marB="4572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0565">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사무용품 구입</a:t>
                      </a:r>
                    </a:p>
                  </a:txBody>
                  <a:tcPr marT="45728" marB="4572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BIC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경영지원팀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(19,20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층</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RI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재무팀</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(20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층</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본인 품의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본부장 승인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담당자 구입 및 지급</a:t>
                      </a:r>
                    </a:p>
                  </a:txBody>
                  <a:tcPr marT="45728" marB="4572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1784">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그룹웨어 관리</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28" marB="4572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입사 시 자동 발급</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안내</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Partner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발급 필요 시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1</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일 전 요청</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조치</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28" marB="4572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6514">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공유 서버</a:t>
                      </a:r>
                    </a:p>
                  </a:txBody>
                  <a:tcPr marT="45728" marB="4572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입사 시 자동 발급</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안내</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endParaRPr>
                    </a:p>
                  </a:txBody>
                  <a:tcPr marT="45728" marB="4572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3063">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홈페이지 관리</a:t>
                      </a:r>
                    </a:p>
                  </a:txBody>
                  <a:tcPr marT="45728" marB="4572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BIC(</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RI(</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전략기획팀</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업데이트 필요사항 요청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sym typeface="Wingdings" pitchFamily="2" charset="2"/>
                        </a:rPr>
                        <a:t>수시 반영</a:t>
                      </a:r>
                    </a:p>
                  </a:txBody>
                  <a:tcPr marT="45728" marB="4572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884265">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계약 및 대금지급</a:t>
                      </a:r>
                    </a:p>
                  </a:txBody>
                  <a:tcPr marT="45728" marB="4572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각사</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담당자</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(BI :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최다혜</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BC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김혜정</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BS :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황소미</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RI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재무팀</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사업관리팀</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ILFU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박지숙</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계약 품의 절차에 따라 품의</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합의</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승인 완료 시 계약 진행</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지급일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10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일 전까지 검수</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청구 완료된 건에 한하여 정상 지급</a:t>
                      </a:r>
                    </a:p>
                  </a:txBody>
                  <a:tcPr marT="45728" marB="4572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30565">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제안 지원</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컨설팅</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정부과제</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28" marB="4572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이애경</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50000"/>
                        </a:spcBef>
                        <a:spcAft>
                          <a:spcPct val="0"/>
                        </a:spcAft>
                        <a:buClrTx/>
                        <a:buSzTx/>
                        <a:buFont typeface="Wingdings" pitchFamily="2" charset="2"/>
                        <a:buChar char="q"/>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제안 필요 서류 발급 및 일반 현황 작성</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728" marB="4572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0291" name="Text Box 34">
            <a:extLst>
              <a:ext uri="{FF2B5EF4-FFF2-40B4-BE49-F238E27FC236}">
                <a16:creationId xmlns:a16="http://schemas.microsoft.com/office/drawing/2014/main" id="{43FA4190-0B36-47F2-BF4C-B1AAECFC4167}"/>
              </a:ext>
            </a:extLst>
          </p:cNvPr>
          <p:cNvSpPr txBox="1">
            <a:spLocks noChangeArrowheads="1"/>
          </p:cNvSpPr>
          <p:nvPr/>
        </p:nvSpPr>
        <p:spPr bwMode="auto">
          <a:xfrm>
            <a:off x="415925" y="115888"/>
            <a:ext cx="5041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Ⅰ.B</a:t>
            </a:r>
            <a:r>
              <a:rPr lang="ko-KR" altLang="ko-KR" sz="1800">
                <a:solidFill>
                  <a:schemeClr val="tx2"/>
                </a:solidFill>
                <a:latin typeface="맑은 고딕" panose="020B0503020000020004" pitchFamily="50" charset="-127"/>
                <a:ea typeface="맑은 고딕" panose="020B0503020000020004" pitchFamily="50" charset="-127"/>
              </a:rPr>
              <a:t>. </a:t>
            </a:r>
            <a:r>
              <a:rPr lang="ko-KR" altLang="en-US" sz="1800">
                <a:solidFill>
                  <a:schemeClr val="tx2"/>
                </a:solidFill>
                <a:latin typeface="맑은 고딕" panose="020B0503020000020004" pitchFamily="50" charset="-127"/>
                <a:ea typeface="맑은 고딕" panose="020B0503020000020004" pitchFamily="50" charset="-127"/>
              </a:rPr>
              <a:t>업무 담당자 및 처리 절차 </a:t>
            </a:r>
            <a:r>
              <a:rPr lang="en-US" altLang="ko-KR" sz="1800">
                <a:solidFill>
                  <a:schemeClr val="tx2"/>
                </a:solidFill>
                <a:latin typeface="맑은 고딕" panose="020B0503020000020004" pitchFamily="50" charset="-127"/>
                <a:ea typeface="맑은 고딕" panose="020B0503020000020004" pitchFamily="50" charset="-127"/>
              </a:rPr>
              <a:t>(2/2)</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4">
            <a:extLst>
              <a:ext uri="{FF2B5EF4-FFF2-40B4-BE49-F238E27FC236}">
                <a16:creationId xmlns:a16="http://schemas.microsoft.com/office/drawing/2014/main" id="{7BA96220-41BB-452C-8E1D-637A7DE710FA}"/>
              </a:ext>
            </a:extLst>
          </p:cNvPr>
          <p:cNvSpPr txBox="1">
            <a:spLocks noChangeArrowheads="1"/>
          </p:cNvSpPr>
          <p:nvPr/>
        </p:nvSpPr>
        <p:spPr bwMode="auto">
          <a:xfrm>
            <a:off x="415925" y="115888"/>
            <a:ext cx="3744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ko-KR" altLang="en-US" sz="1800">
                <a:solidFill>
                  <a:schemeClr val="tx2"/>
                </a:solidFill>
                <a:latin typeface="맑은 고딕" panose="020B0503020000020004" pitchFamily="50" charset="-127"/>
                <a:ea typeface="맑은 고딕" panose="020B0503020000020004" pitchFamily="50" charset="-127"/>
              </a:rPr>
              <a:t>제정</a:t>
            </a:r>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개정 이력</a:t>
            </a:r>
            <a:endParaRPr lang="en-US" altLang="ko-KR" sz="1800">
              <a:solidFill>
                <a:schemeClr val="tx2"/>
              </a:solidFill>
              <a:latin typeface="맑은 고딕" panose="020B0503020000020004" pitchFamily="50" charset="-127"/>
              <a:ea typeface="맑은 고딕" panose="020B0503020000020004" pitchFamily="50" charset="-127"/>
            </a:endParaRPr>
          </a:p>
        </p:txBody>
      </p:sp>
      <p:graphicFrame>
        <p:nvGraphicFramePr>
          <p:cNvPr id="5244" name="Group 124">
            <a:extLst>
              <a:ext uri="{FF2B5EF4-FFF2-40B4-BE49-F238E27FC236}">
                <a16:creationId xmlns:a16="http://schemas.microsoft.com/office/drawing/2014/main" id="{0908F314-AF44-41E9-BEB0-F4D6E0ED1DFE}"/>
              </a:ext>
            </a:extLst>
          </p:cNvPr>
          <p:cNvGraphicFramePr>
            <a:graphicFrameLocks noGrp="1"/>
          </p:cNvGraphicFramePr>
          <p:nvPr/>
        </p:nvGraphicFramePr>
        <p:xfrm>
          <a:off x="849313" y="765175"/>
          <a:ext cx="8567737" cy="5494338"/>
        </p:xfrm>
        <a:graphic>
          <a:graphicData uri="http://schemas.openxmlformats.org/drawingml/2006/table">
            <a:tbl>
              <a:tblPr/>
              <a:tblGrid>
                <a:gridCol w="1007291">
                  <a:extLst>
                    <a:ext uri="{9D8B030D-6E8A-4147-A177-3AD203B41FA5}">
                      <a16:colId xmlns:a16="http://schemas.microsoft.com/office/drawing/2014/main" val="20000"/>
                    </a:ext>
                  </a:extLst>
                </a:gridCol>
                <a:gridCol w="648038">
                  <a:extLst>
                    <a:ext uri="{9D8B030D-6E8A-4147-A177-3AD203B41FA5}">
                      <a16:colId xmlns:a16="http://schemas.microsoft.com/office/drawing/2014/main" val="20001"/>
                    </a:ext>
                  </a:extLst>
                </a:gridCol>
                <a:gridCol w="2160128">
                  <a:extLst>
                    <a:ext uri="{9D8B030D-6E8A-4147-A177-3AD203B41FA5}">
                      <a16:colId xmlns:a16="http://schemas.microsoft.com/office/drawing/2014/main" val="20002"/>
                    </a:ext>
                  </a:extLst>
                </a:gridCol>
                <a:gridCol w="4752280">
                  <a:extLst>
                    <a:ext uri="{9D8B030D-6E8A-4147-A177-3AD203B41FA5}">
                      <a16:colId xmlns:a16="http://schemas.microsoft.com/office/drawing/2014/main" val="20003"/>
                    </a:ext>
                  </a:extLst>
                </a:gridCol>
              </a:tblGrid>
              <a:tr h="393396">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일자</a:t>
                      </a:r>
                    </a:p>
                  </a:txBody>
                  <a:tcPr marL="89995" marR="89995" marT="90008" marB="90008"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구분</a:t>
                      </a:r>
                    </a:p>
                  </a:txBody>
                  <a:tcPr marL="89995" marR="89995" marT="90008" marB="90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항목</a:t>
                      </a:r>
                    </a:p>
                  </a:txBody>
                  <a:tcPr marL="89995" marR="89995" marT="90008" marB="90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변경 내용</a:t>
                      </a:r>
                    </a:p>
                  </a:txBody>
                  <a:tcPr marL="89995" marR="89995" marT="90008" marB="90008"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1460292">
                <a:tc rowSpan="7">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2013.07.24</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08" marB="9000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Ⅱ.E</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경조금 </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기존 삼성기준에서 대폭 상향조정 및 현실화</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임원</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직원 경조금 지급액 동일화</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본인 결혼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(50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-&gt;100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본인 조의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(150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-&gt;200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배우자 조의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(50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-&gt;200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자녀 조의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(50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-&gt; 200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출산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-&gt;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첫째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둘째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50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셋째이상</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100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08" marB="900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1603">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Ⅳ.A</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경비사용기준</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경비 사용기준 명확화</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프로젝트 시 직원 인당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40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만원</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월 명시</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비가동</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시 별도 경비 없음 명시</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단</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제안시</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야근식대</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교통비는 실비 정산</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08" marB="900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5809">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Ⅳ.C</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출장 및 장기파견 기준</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해외 경비 기준 명기</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실비 정산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일비는</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없으며</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고객사</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일비</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지급 기준에 준함</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08" marB="900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2913">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Ⅳ.C</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출장 및 장기파견 기준</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출장시</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자차이용</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교통비 현실화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 300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원</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/km</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08" marB="900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5809">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제정</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Ⅴ.C</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근태</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임신 여직원의 경우 일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6</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시간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Flexible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근무 시행</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근무의 시작</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종료 시간은 본부장</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,PM</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과 협의</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08" marB="900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11603">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Ⅴ.E</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회의</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임원 회의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월간 회의</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대표이사</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본부장</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이사 이상 임원</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매월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1</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주 화요일 저녁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7:00</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경영 회의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격주 회의</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대표이사</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본부장</a:t>
                      </a:r>
                      <a:b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b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시간</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매월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3/5</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주 화요일 저녁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7:00</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08" marB="900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2913">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Ⅴ.F</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Work Planning</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08" marB="90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공유 대상을 임원</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부장까지 확대</a:t>
                      </a:r>
                    </a:p>
                  </a:txBody>
                  <a:tcPr marL="89995" marR="89995" marT="90008" marB="900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34">
            <a:extLst>
              <a:ext uri="{FF2B5EF4-FFF2-40B4-BE49-F238E27FC236}">
                <a16:creationId xmlns:a16="http://schemas.microsoft.com/office/drawing/2014/main" id="{B9C5C8E1-E66C-4623-9A3E-21F151D6FA87}"/>
              </a:ext>
            </a:extLst>
          </p:cNvPr>
          <p:cNvSpPr txBox="1">
            <a:spLocks noChangeArrowheads="1"/>
          </p:cNvSpPr>
          <p:nvPr/>
        </p:nvSpPr>
        <p:spPr bwMode="auto">
          <a:xfrm>
            <a:off x="415925" y="115888"/>
            <a:ext cx="3744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ko-KR" altLang="en-US" sz="1800">
                <a:solidFill>
                  <a:schemeClr val="tx2"/>
                </a:solidFill>
                <a:latin typeface="맑은 고딕" panose="020B0503020000020004" pitchFamily="50" charset="-127"/>
                <a:ea typeface="맑은 고딕" panose="020B0503020000020004" pitchFamily="50" charset="-127"/>
              </a:rPr>
              <a:t>제정</a:t>
            </a:r>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개정 이력</a:t>
            </a:r>
            <a:endParaRPr lang="en-US" altLang="ko-KR" sz="1800">
              <a:solidFill>
                <a:schemeClr val="tx2"/>
              </a:solidFill>
              <a:latin typeface="맑은 고딕" panose="020B0503020000020004" pitchFamily="50" charset="-127"/>
              <a:ea typeface="맑은 고딕" panose="020B0503020000020004" pitchFamily="50" charset="-127"/>
            </a:endParaRPr>
          </a:p>
        </p:txBody>
      </p:sp>
      <p:graphicFrame>
        <p:nvGraphicFramePr>
          <p:cNvPr id="5244" name="Group 124">
            <a:extLst>
              <a:ext uri="{FF2B5EF4-FFF2-40B4-BE49-F238E27FC236}">
                <a16:creationId xmlns:a16="http://schemas.microsoft.com/office/drawing/2014/main" id="{7D7C538C-D144-4AB2-AF31-2BDA5ACC628B}"/>
              </a:ext>
            </a:extLst>
          </p:cNvPr>
          <p:cNvGraphicFramePr>
            <a:graphicFrameLocks noGrp="1"/>
          </p:cNvGraphicFramePr>
          <p:nvPr>
            <p:extLst>
              <p:ext uri="{D42A27DB-BD31-4B8C-83A1-F6EECF244321}">
                <p14:modId xmlns:p14="http://schemas.microsoft.com/office/powerpoint/2010/main" val="2079527761"/>
              </p:ext>
            </p:extLst>
          </p:nvPr>
        </p:nvGraphicFramePr>
        <p:xfrm>
          <a:off x="849313" y="765175"/>
          <a:ext cx="8567737" cy="5495923"/>
        </p:xfrm>
        <a:graphic>
          <a:graphicData uri="http://schemas.openxmlformats.org/drawingml/2006/table">
            <a:tbl>
              <a:tblPr/>
              <a:tblGrid>
                <a:gridCol w="1007291">
                  <a:extLst>
                    <a:ext uri="{9D8B030D-6E8A-4147-A177-3AD203B41FA5}">
                      <a16:colId xmlns:a16="http://schemas.microsoft.com/office/drawing/2014/main" val="20000"/>
                    </a:ext>
                  </a:extLst>
                </a:gridCol>
                <a:gridCol w="648038">
                  <a:extLst>
                    <a:ext uri="{9D8B030D-6E8A-4147-A177-3AD203B41FA5}">
                      <a16:colId xmlns:a16="http://schemas.microsoft.com/office/drawing/2014/main" val="20001"/>
                    </a:ext>
                  </a:extLst>
                </a:gridCol>
                <a:gridCol w="2160128">
                  <a:extLst>
                    <a:ext uri="{9D8B030D-6E8A-4147-A177-3AD203B41FA5}">
                      <a16:colId xmlns:a16="http://schemas.microsoft.com/office/drawing/2014/main" val="20002"/>
                    </a:ext>
                  </a:extLst>
                </a:gridCol>
                <a:gridCol w="4752280">
                  <a:extLst>
                    <a:ext uri="{9D8B030D-6E8A-4147-A177-3AD203B41FA5}">
                      <a16:colId xmlns:a16="http://schemas.microsoft.com/office/drawing/2014/main" val="20003"/>
                    </a:ext>
                  </a:extLst>
                </a:gridCol>
              </a:tblGrid>
              <a:tr h="39346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일자</a:t>
                      </a:r>
                    </a:p>
                  </a:txBody>
                  <a:tcPr marL="89995" marR="89995" marT="90052" marB="9005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구분</a:t>
                      </a:r>
                    </a:p>
                  </a:txBody>
                  <a:tcPr marL="89995" marR="89995" marT="90052" marB="90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항목</a:t>
                      </a:r>
                    </a:p>
                  </a:txBody>
                  <a:tcPr marL="89995" marR="89995" marT="90052" marB="90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변경 내용</a:t>
                      </a:r>
                    </a:p>
                  </a:txBody>
                  <a:tcPr marL="89995" marR="89995" marT="90052" marB="9005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637305">
                <a:tc rowSpan="7">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2015.01.01</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전략경영 담당자 변경 및 업체 담당자 현황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update</a:t>
                      </a: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CFO(</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공석</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전략경영실</a:t>
                      </a: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2984">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Ⅱ.D</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휴가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Ⅱ.E</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경조금</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신청 및 결재 단계 간소화</a:t>
                      </a: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7305">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Ⅳ.A</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경비사용기준</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경비 사용기준 및 결재 일정</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상세 규정 변경</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법인카드 점심식사 결제 관련 삭제</a:t>
                      </a: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2984">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Ⅳ.C</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출장 및 장기파견 기준</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프로젝트 경비 내에서 출장</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교통비 사용 가능 명시</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2984">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Ⅴ.E</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회의</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모임</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임원</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경영회의 시간 변경 및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워크샵</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맛화모임</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추가</a:t>
                      </a: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2984">
                <a:tc vMerge="1">
                  <a:txBody>
                    <a:bodyPr/>
                    <a:lstStyle/>
                    <a:p>
                      <a:pPr latinLnBrk="1"/>
                      <a:endParaRPr lang="ko-KR" altLang="en-US"/>
                    </a:p>
                  </a:txBody>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Ⅴ.F</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Work Planning</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Working plan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보고 시간 변경</a:t>
                      </a: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2984">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11" marB="90011"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Ⅱ.G</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임직원 정기 건강검진</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리더스헬스케어</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기관 추가 및 비교제안서 워크시트 추가</a:t>
                      </a: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298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2015.08.01</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Ⅳ.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회계</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경비 사용 기준 및 항목별 사용 기준</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청구 범위 추가</a:t>
                      </a: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298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2015.12.14</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이전 관련 사항 추가</a:t>
                      </a: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911625">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2016.02.15</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전략경영 업무별 담당자 변경 및 업체 담당자 현황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update</a:t>
                      </a:r>
                    </a:p>
                    <a:p>
                      <a:pPr marL="171450" marR="0" lvl="0" indent="-171450" algn="l" defTabSz="914400" rtl="0" eaLnBrk="0" fontAlgn="base" latinLnBrk="0" hangingPunct="0">
                        <a:lnSpc>
                          <a:spcPct val="100000"/>
                        </a:lnSpc>
                        <a:spcBef>
                          <a:spcPct val="50000"/>
                        </a:spcBef>
                        <a:spcAft>
                          <a:spcPct val="0"/>
                        </a:spcAft>
                        <a:buClrTx/>
                        <a:buSzTx/>
                        <a:buFontTx/>
                        <a:buChar char="-"/>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무급휴가 근속기간 포함 관련 사항 추가</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p>
                      <a:pPr marL="171450" marR="0" lvl="0" indent="-171450" algn="l" defTabSz="914400" rtl="0" eaLnBrk="0" fontAlgn="base" latinLnBrk="0" hangingPunct="0">
                        <a:lnSpc>
                          <a:spcPct val="100000"/>
                        </a:lnSpc>
                        <a:spcBef>
                          <a:spcPct val="50000"/>
                        </a:spcBef>
                        <a:spcAft>
                          <a:spcPct val="0"/>
                        </a:spcAft>
                        <a:buClrTx/>
                        <a:buSzTx/>
                        <a:buFontTx/>
                        <a:buChar char="-"/>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R&amp;P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별첨</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사무실관리사항</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온라인양식</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추가</a:t>
                      </a: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5336">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2017.04.13</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rPr>
                        <a:t>개정</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a:ln>
                            <a:noFill/>
                          </a:ln>
                          <a:solidFill>
                            <a:schemeClr val="tx1"/>
                          </a:solidFill>
                          <a:effectLst/>
                          <a:latin typeface="맑은 고딕" pitchFamily="50" charset="-127"/>
                          <a:ea typeface="맑은 고딕" pitchFamily="50" charset="-127"/>
                        </a:rPr>
                        <a:t>Ⅳ.C. </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rPr>
                        <a:t>출장 및 장기파견 기준</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0" fontAlgn="base" latinLnBrk="0" hangingPunct="0">
                        <a:lnSpc>
                          <a:spcPct val="100000"/>
                        </a:lnSpc>
                        <a:spcBef>
                          <a:spcPct val="50000"/>
                        </a:spcBef>
                        <a:spcAft>
                          <a:spcPct val="0"/>
                        </a:spcAft>
                        <a:buClrTx/>
                        <a:buSzTx/>
                        <a:buFontTx/>
                        <a:buChar char="-"/>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회사 차량 이용 시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주유비</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 산정 규정 추가</a:t>
                      </a: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4">
            <a:extLst>
              <a:ext uri="{FF2B5EF4-FFF2-40B4-BE49-F238E27FC236}">
                <a16:creationId xmlns:a16="http://schemas.microsoft.com/office/drawing/2014/main" id="{5EF08FA8-7D59-4F86-BF97-78E41FA96A32}"/>
              </a:ext>
            </a:extLst>
          </p:cNvPr>
          <p:cNvSpPr txBox="1">
            <a:spLocks noChangeArrowheads="1"/>
          </p:cNvSpPr>
          <p:nvPr/>
        </p:nvSpPr>
        <p:spPr bwMode="auto">
          <a:xfrm>
            <a:off x="415925" y="115888"/>
            <a:ext cx="3744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ko-KR" altLang="en-US" sz="1800">
                <a:solidFill>
                  <a:schemeClr val="tx2"/>
                </a:solidFill>
                <a:latin typeface="맑은 고딕" panose="020B0503020000020004" pitchFamily="50" charset="-127"/>
                <a:ea typeface="맑은 고딕" panose="020B0503020000020004" pitchFamily="50" charset="-127"/>
              </a:rPr>
              <a:t>제정</a:t>
            </a:r>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개정 이력</a:t>
            </a:r>
            <a:endParaRPr lang="en-US" altLang="ko-KR" sz="1800">
              <a:solidFill>
                <a:schemeClr val="tx2"/>
              </a:solidFill>
              <a:latin typeface="맑은 고딕" panose="020B0503020000020004" pitchFamily="50" charset="-127"/>
              <a:ea typeface="맑은 고딕" panose="020B0503020000020004" pitchFamily="50" charset="-127"/>
            </a:endParaRPr>
          </a:p>
        </p:txBody>
      </p:sp>
      <p:graphicFrame>
        <p:nvGraphicFramePr>
          <p:cNvPr id="5244" name="Group 124">
            <a:extLst>
              <a:ext uri="{FF2B5EF4-FFF2-40B4-BE49-F238E27FC236}">
                <a16:creationId xmlns:a16="http://schemas.microsoft.com/office/drawing/2014/main" id="{9E8AFC08-5FEF-4BDE-9DFE-A4211E3B3A6B}"/>
              </a:ext>
            </a:extLst>
          </p:cNvPr>
          <p:cNvGraphicFramePr>
            <a:graphicFrameLocks noGrp="1"/>
          </p:cNvGraphicFramePr>
          <p:nvPr>
            <p:extLst>
              <p:ext uri="{D42A27DB-BD31-4B8C-83A1-F6EECF244321}">
                <p14:modId xmlns:p14="http://schemas.microsoft.com/office/powerpoint/2010/main" val="1395959706"/>
              </p:ext>
            </p:extLst>
          </p:nvPr>
        </p:nvGraphicFramePr>
        <p:xfrm>
          <a:off x="849313" y="765175"/>
          <a:ext cx="8567737" cy="5167310"/>
        </p:xfrm>
        <a:graphic>
          <a:graphicData uri="http://schemas.openxmlformats.org/drawingml/2006/table">
            <a:tbl>
              <a:tblPr/>
              <a:tblGrid>
                <a:gridCol w="1007291">
                  <a:extLst>
                    <a:ext uri="{9D8B030D-6E8A-4147-A177-3AD203B41FA5}">
                      <a16:colId xmlns:a16="http://schemas.microsoft.com/office/drawing/2014/main" val="20000"/>
                    </a:ext>
                  </a:extLst>
                </a:gridCol>
                <a:gridCol w="648038">
                  <a:extLst>
                    <a:ext uri="{9D8B030D-6E8A-4147-A177-3AD203B41FA5}">
                      <a16:colId xmlns:a16="http://schemas.microsoft.com/office/drawing/2014/main" val="20001"/>
                    </a:ext>
                  </a:extLst>
                </a:gridCol>
                <a:gridCol w="2160128">
                  <a:extLst>
                    <a:ext uri="{9D8B030D-6E8A-4147-A177-3AD203B41FA5}">
                      <a16:colId xmlns:a16="http://schemas.microsoft.com/office/drawing/2014/main" val="20002"/>
                    </a:ext>
                  </a:extLst>
                </a:gridCol>
                <a:gridCol w="4752280">
                  <a:extLst>
                    <a:ext uri="{9D8B030D-6E8A-4147-A177-3AD203B41FA5}">
                      <a16:colId xmlns:a16="http://schemas.microsoft.com/office/drawing/2014/main" val="20003"/>
                    </a:ext>
                  </a:extLst>
                </a:gridCol>
              </a:tblGrid>
              <a:tr h="397716">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일자</a:t>
                      </a:r>
                    </a:p>
                  </a:txBody>
                  <a:tcPr marL="89995" marR="89995" marT="90050" marB="9005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구분</a:t>
                      </a:r>
                    </a:p>
                  </a:txBody>
                  <a:tcPr marL="89995" marR="89995" marT="90050" marB="90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항목</a:t>
                      </a:r>
                    </a:p>
                  </a:txBody>
                  <a:tcPr marL="89995" marR="89995" marT="90050" marB="90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변경 내용</a:t>
                      </a:r>
                    </a:p>
                  </a:txBody>
                  <a:tcPr marL="89995" marR="89995" marT="90050" marB="9005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610051">
                <a:tc rowSpan="8">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2017.08.07</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Ⅱ.D</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휴가</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연차휴가 선사용 불가</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2</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년차 이상 → </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3</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년차 이상</a:t>
                      </a:r>
                      <a:endPar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승인 방법 변경</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대표이사 → 본부장</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0051">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Ⅳ.A</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경비사용기준</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본부별</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 경비 사용기준 변경</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a:t>
                      </a: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부가세 작성 규정 삭제</a:t>
                      </a: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0051">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Ⅳ.B.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경비항목별 처리기준</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예산 초과 시 통신비 지급 불가 규정 삭제</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야근택시비 인정 시간</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24</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시 이후 탑승 →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23</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시 이후 탑승</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0051">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Ⅳ.C</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출장 및 장기파견 기준</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식비</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교통비 관련 규정 수정</a:t>
                      </a:r>
                      <a:endPar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사전 품의 대상으로 변경</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2770">
                <a:tc vMerge="1">
                  <a:txBody>
                    <a:bodyPr/>
                    <a:lstStyle/>
                    <a:p>
                      <a:pPr latinLnBrk="1"/>
                      <a:endParaRPr lang="ko-KR" altLang="en-US"/>
                    </a:p>
                  </a:txBody>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Ⅴ.B.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복장</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금지 항목 변경</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청바지 → 찢어진 청바지</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2770">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11" marB="90011"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Ⅴ.C.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근태</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승인 방법 변경</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대표이사 → </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PM/</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팀장</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본부장</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2770">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Ⅴ.D.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보안</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보안카드 소지 관련 규정 삭제</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2770">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별첨</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1.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기타 준수사항</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전화 응대</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손님 응대 관련 사항 추가</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2770">
                <a:tc rowSpan="3">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2017.09.06</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개정</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Ⅰ.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개요</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담당자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변경 및 업체 담당자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현황 </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update</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2770">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Ⅲ.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총무</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물품 구입 규정 수정 </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외장하드</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 USB, </a:t>
                      </a:r>
                      <a:r>
                        <a:rPr kumimoji="1" lang="ko-KR" altLang="en-US" sz="1200" b="1" i="0" u="none" strike="noStrike" kern="1200" cap="none" normalizeH="0" baseline="0">
                          <a:ln>
                            <a:noFill/>
                          </a:ln>
                          <a:solidFill>
                            <a:schemeClr val="tx1"/>
                          </a:solidFill>
                          <a:effectLst/>
                          <a:latin typeface="맑은 고딕" pitchFamily="50" charset="-127"/>
                          <a:ea typeface="맑은 고딕" pitchFamily="50" charset="-127"/>
                          <a:cs typeface="+mn-cs"/>
                        </a:rPr>
                        <a:t>하드디스크 관련</a:t>
                      </a:r>
                      <a:r>
                        <a:rPr kumimoji="1" lang="en-US" altLang="ko-KR" sz="1200" b="1" i="0" u="none" strike="noStrike" kern="1200" cap="none" normalizeH="0" baseline="0">
                          <a:ln>
                            <a:noFill/>
                          </a:ln>
                          <a:solidFill>
                            <a:schemeClr val="tx1"/>
                          </a:solidFill>
                          <a:effectLst/>
                          <a:latin typeface="맑은 고딕" pitchFamily="50" charset="-127"/>
                          <a:ea typeface="맑은 고딕" pitchFamily="50" charset="-127"/>
                          <a:cs typeface="+mn-cs"/>
                        </a:rPr>
                        <a:t>)</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2770">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Ⅳ.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회계</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교통</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주유비</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 규정 수정</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행사비</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 규정 추가</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34">
            <a:extLst>
              <a:ext uri="{FF2B5EF4-FFF2-40B4-BE49-F238E27FC236}">
                <a16:creationId xmlns:a16="http://schemas.microsoft.com/office/drawing/2014/main" id="{6B805CCB-004E-49CD-8B57-ADA2B104151D}"/>
              </a:ext>
            </a:extLst>
          </p:cNvPr>
          <p:cNvSpPr txBox="1">
            <a:spLocks noChangeArrowheads="1"/>
          </p:cNvSpPr>
          <p:nvPr/>
        </p:nvSpPr>
        <p:spPr bwMode="auto">
          <a:xfrm>
            <a:off x="415925" y="115888"/>
            <a:ext cx="3744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ko-KR" altLang="en-US" sz="1800">
                <a:solidFill>
                  <a:schemeClr val="tx2"/>
                </a:solidFill>
                <a:latin typeface="맑은 고딕" panose="020B0503020000020004" pitchFamily="50" charset="-127"/>
                <a:ea typeface="맑은 고딕" panose="020B0503020000020004" pitchFamily="50" charset="-127"/>
              </a:rPr>
              <a:t>제정</a:t>
            </a:r>
            <a:r>
              <a:rPr lang="en-US" altLang="ko-KR" sz="1800">
                <a:solidFill>
                  <a:schemeClr val="tx2"/>
                </a:solidFill>
                <a:latin typeface="맑은 고딕" panose="020B0503020000020004" pitchFamily="50" charset="-127"/>
                <a:ea typeface="맑은 고딕" panose="020B0503020000020004" pitchFamily="50" charset="-127"/>
              </a:rPr>
              <a:t>/</a:t>
            </a:r>
            <a:r>
              <a:rPr lang="ko-KR" altLang="en-US" sz="1800">
                <a:solidFill>
                  <a:schemeClr val="tx2"/>
                </a:solidFill>
                <a:latin typeface="맑은 고딕" panose="020B0503020000020004" pitchFamily="50" charset="-127"/>
                <a:ea typeface="맑은 고딕" panose="020B0503020000020004" pitchFamily="50" charset="-127"/>
              </a:rPr>
              <a:t>개정 이력</a:t>
            </a:r>
            <a:endParaRPr lang="en-US" altLang="ko-KR" sz="1800">
              <a:solidFill>
                <a:schemeClr val="tx2"/>
              </a:solidFill>
              <a:latin typeface="맑은 고딕" panose="020B0503020000020004" pitchFamily="50" charset="-127"/>
              <a:ea typeface="맑은 고딕" panose="020B0503020000020004" pitchFamily="50" charset="-127"/>
            </a:endParaRPr>
          </a:p>
        </p:txBody>
      </p:sp>
      <p:graphicFrame>
        <p:nvGraphicFramePr>
          <p:cNvPr id="5244" name="Group 124">
            <a:extLst>
              <a:ext uri="{FF2B5EF4-FFF2-40B4-BE49-F238E27FC236}">
                <a16:creationId xmlns:a16="http://schemas.microsoft.com/office/drawing/2014/main" id="{CE5CFCB7-6DD7-4D32-880B-3546C9B65C35}"/>
              </a:ext>
            </a:extLst>
          </p:cNvPr>
          <p:cNvGraphicFramePr>
            <a:graphicFrameLocks noGrp="1"/>
          </p:cNvGraphicFramePr>
          <p:nvPr>
            <p:extLst>
              <p:ext uri="{D42A27DB-BD31-4B8C-83A1-F6EECF244321}">
                <p14:modId xmlns:p14="http://schemas.microsoft.com/office/powerpoint/2010/main" val="1799234001"/>
              </p:ext>
            </p:extLst>
          </p:nvPr>
        </p:nvGraphicFramePr>
        <p:xfrm>
          <a:off x="849313" y="769938"/>
          <a:ext cx="8567737" cy="5276159"/>
        </p:xfrm>
        <a:graphic>
          <a:graphicData uri="http://schemas.openxmlformats.org/drawingml/2006/table">
            <a:tbl>
              <a:tblPr/>
              <a:tblGrid>
                <a:gridCol w="1007291">
                  <a:extLst>
                    <a:ext uri="{9D8B030D-6E8A-4147-A177-3AD203B41FA5}">
                      <a16:colId xmlns:a16="http://schemas.microsoft.com/office/drawing/2014/main" val="20000"/>
                    </a:ext>
                  </a:extLst>
                </a:gridCol>
                <a:gridCol w="648038">
                  <a:extLst>
                    <a:ext uri="{9D8B030D-6E8A-4147-A177-3AD203B41FA5}">
                      <a16:colId xmlns:a16="http://schemas.microsoft.com/office/drawing/2014/main" val="20001"/>
                    </a:ext>
                  </a:extLst>
                </a:gridCol>
                <a:gridCol w="2160128">
                  <a:extLst>
                    <a:ext uri="{9D8B030D-6E8A-4147-A177-3AD203B41FA5}">
                      <a16:colId xmlns:a16="http://schemas.microsoft.com/office/drawing/2014/main" val="20002"/>
                    </a:ext>
                  </a:extLst>
                </a:gridCol>
                <a:gridCol w="4752280">
                  <a:extLst>
                    <a:ext uri="{9D8B030D-6E8A-4147-A177-3AD203B41FA5}">
                      <a16:colId xmlns:a16="http://schemas.microsoft.com/office/drawing/2014/main" val="20003"/>
                    </a:ext>
                  </a:extLst>
                </a:gridCol>
              </a:tblGrid>
              <a:tr h="397567">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일자</a:t>
                      </a:r>
                    </a:p>
                  </a:txBody>
                  <a:tcPr marL="89995" marR="89995" marT="90017" marB="90017"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구분</a:t>
                      </a:r>
                    </a:p>
                  </a:txBody>
                  <a:tcPr marL="89995" marR="89995" marT="90017" marB="900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항목</a:t>
                      </a:r>
                    </a:p>
                  </a:txBody>
                  <a:tcPr marL="89995" marR="89995" marT="90017" marB="900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변경 내용</a:t>
                      </a:r>
                    </a:p>
                  </a:txBody>
                  <a:tcPr marL="89995" marR="89995" marT="90017" marB="90017"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609824">
                <a:tc rowSpan="3">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2018.10.19</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39" marB="731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Ⅱ.E</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경조금 </a:t>
                      </a:r>
                    </a:p>
                  </a:txBody>
                  <a:tcPr marL="73121" marR="73121" marT="73139" marB="731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경조금 직전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개월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직후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1</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개월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기간내에만</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 신청 유효 추가</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824">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경조휴가일 발생일로부터 인정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토</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일</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공휴일포함</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추가</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824">
                <a:tc vMerge="1">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90000" marB="900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개정</a:t>
                      </a:r>
                    </a:p>
                  </a:txBody>
                  <a:tcPr marL="73121" marR="73121" marT="73139" marB="731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Ⅱ.D</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휴가</a:t>
                      </a:r>
                    </a:p>
                  </a:txBody>
                  <a:tcPr marL="89995" marR="89995" marT="89942" marB="8994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경조휴가 中 출산 휴가 </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일 → </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3</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일로 변경</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父인 경우</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L="89995" marR="89995" marT="89942" marB="8994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82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2019.10.01</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고용법개정</a:t>
                      </a:r>
                    </a:p>
                  </a:txBody>
                  <a:tcPr marL="73121" marR="73121" marT="73139" marB="731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Ⅱ.D</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휴가</a:t>
                      </a:r>
                    </a:p>
                  </a:txBody>
                  <a:tcPr marL="89995" marR="89995" marT="89942" marB="8994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5000"/>
                        </a:lnSpc>
                        <a:spcBef>
                          <a:spcPct val="50000"/>
                        </a:spcBef>
                        <a:spcAft>
                          <a:spcPct val="0"/>
                        </a:spcAft>
                        <a:buClrTx/>
                        <a:buSzTx/>
                        <a:buFont typeface="Wingdings" panose="05000000000000000000" pitchFamily="2" charset="2"/>
                        <a:buNone/>
                        <a:tabLst/>
                      </a:pP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경조휴가 中 출산 휴가 </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3</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일 → </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10</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일로 변경</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父인 경우</a:t>
                      </a:r>
                      <a:r>
                        <a:rPr kumimoji="1" lang="en-US" altLang="ko-KR" sz="12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panose="020B0604020202020204" pitchFamily="34" charset="0"/>
                        </a:rPr>
                        <a:t>)</a:t>
                      </a:r>
                    </a:p>
                  </a:txBody>
                  <a:tcPr marL="89995" marR="89995" marT="89942" marB="8994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82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2021.03.02</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경영지원 담당자 변경 및 업체 담당자 현황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update</a:t>
                      </a: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7984129"/>
                  </a:ext>
                </a:extLst>
              </a:tr>
              <a:tr h="60982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2021.04.28</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경영지원 담당자 변경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update / TIC -&gt; BIC</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로 변경</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90052" marB="9005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6359583"/>
                  </a:ext>
                </a:extLst>
              </a:tr>
              <a:tr h="60982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2022.04.01</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Ⅳ.A</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경비사용기준</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본부별</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(RI, BS,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경영지원</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전략기획</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 경비 사용기준 변경</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5142575"/>
                  </a:ext>
                </a:extLst>
              </a:tr>
              <a:tr h="60982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2022.05.01</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Ⅴ.C</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근태</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근무시간 변경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(09:00~18:00 -&gt; 08:30~17:30)</a:t>
                      </a: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4797634"/>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34">
            <a:extLst>
              <a:ext uri="{FF2B5EF4-FFF2-40B4-BE49-F238E27FC236}">
                <a16:creationId xmlns:a16="http://schemas.microsoft.com/office/drawing/2014/main" id="{6B805CCB-004E-49CD-8B57-ADA2B104151D}"/>
              </a:ext>
            </a:extLst>
          </p:cNvPr>
          <p:cNvSpPr txBox="1">
            <a:spLocks noChangeArrowheads="1"/>
          </p:cNvSpPr>
          <p:nvPr/>
        </p:nvSpPr>
        <p:spPr bwMode="auto">
          <a:xfrm>
            <a:off x="415925" y="115888"/>
            <a:ext cx="3744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ko-KR" altLang="en-US" sz="1800" dirty="0">
                <a:solidFill>
                  <a:schemeClr val="tx2"/>
                </a:solidFill>
                <a:latin typeface="맑은 고딕" panose="020B0503020000020004" pitchFamily="50" charset="-127"/>
                <a:ea typeface="맑은 고딕" panose="020B0503020000020004" pitchFamily="50" charset="-127"/>
              </a:rPr>
              <a:t>제정</a:t>
            </a:r>
            <a:r>
              <a:rPr lang="en-US" altLang="ko-KR" sz="1800" dirty="0">
                <a:solidFill>
                  <a:schemeClr val="tx2"/>
                </a:solidFill>
                <a:latin typeface="맑은 고딕" panose="020B0503020000020004" pitchFamily="50" charset="-127"/>
                <a:ea typeface="맑은 고딕" panose="020B0503020000020004" pitchFamily="50" charset="-127"/>
              </a:rPr>
              <a:t>/</a:t>
            </a:r>
            <a:r>
              <a:rPr lang="ko-KR" altLang="en-US" sz="1800" dirty="0">
                <a:solidFill>
                  <a:schemeClr val="tx2"/>
                </a:solidFill>
                <a:latin typeface="맑은 고딕" panose="020B0503020000020004" pitchFamily="50" charset="-127"/>
                <a:ea typeface="맑은 고딕" panose="020B0503020000020004" pitchFamily="50" charset="-127"/>
              </a:rPr>
              <a:t>개정 이력</a:t>
            </a:r>
            <a:endParaRPr lang="en-US" altLang="ko-KR" sz="1800" dirty="0">
              <a:solidFill>
                <a:schemeClr val="tx2"/>
              </a:solidFill>
              <a:latin typeface="맑은 고딕" panose="020B0503020000020004" pitchFamily="50" charset="-127"/>
              <a:ea typeface="맑은 고딕" panose="020B0503020000020004" pitchFamily="50" charset="-127"/>
            </a:endParaRPr>
          </a:p>
        </p:txBody>
      </p:sp>
      <p:graphicFrame>
        <p:nvGraphicFramePr>
          <p:cNvPr id="5244" name="Group 124">
            <a:extLst>
              <a:ext uri="{FF2B5EF4-FFF2-40B4-BE49-F238E27FC236}">
                <a16:creationId xmlns:a16="http://schemas.microsoft.com/office/drawing/2014/main" id="{CE5CFCB7-6DD7-4D32-880B-3546C9B65C35}"/>
              </a:ext>
            </a:extLst>
          </p:cNvPr>
          <p:cNvGraphicFramePr>
            <a:graphicFrameLocks noGrp="1"/>
          </p:cNvGraphicFramePr>
          <p:nvPr>
            <p:extLst>
              <p:ext uri="{D42A27DB-BD31-4B8C-83A1-F6EECF244321}">
                <p14:modId xmlns:p14="http://schemas.microsoft.com/office/powerpoint/2010/main" val="1983127166"/>
              </p:ext>
            </p:extLst>
          </p:nvPr>
        </p:nvGraphicFramePr>
        <p:xfrm>
          <a:off x="849313" y="769938"/>
          <a:ext cx="8567737" cy="2227039"/>
        </p:xfrm>
        <a:graphic>
          <a:graphicData uri="http://schemas.openxmlformats.org/drawingml/2006/table">
            <a:tbl>
              <a:tblPr/>
              <a:tblGrid>
                <a:gridCol w="1007291">
                  <a:extLst>
                    <a:ext uri="{9D8B030D-6E8A-4147-A177-3AD203B41FA5}">
                      <a16:colId xmlns:a16="http://schemas.microsoft.com/office/drawing/2014/main" val="20000"/>
                    </a:ext>
                  </a:extLst>
                </a:gridCol>
                <a:gridCol w="648038">
                  <a:extLst>
                    <a:ext uri="{9D8B030D-6E8A-4147-A177-3AD203B41FA5}">
                      <a16:colId xmlns:a16="http://schemas.microsoft.com/office/drawing/2014/main" val="20001"/>
                    </a:ext>
                  </a:extLst>
                </a:gridCol>
                <a:gridCol w="2160128">
                  <a:extLst>
                    <a:ext uri="{9D8B030D-6E8A-4147-A177-3AD203B41FA5}">
                      <a16:colId xmlns:a16="http://schemas.microsoft.com/office/drawing/2014/main" val="20002"/>
                    </a:ext>
                  </a:extLst>
                </a:gridCol>
                <a:gridCol w="4752280">
                  <a:extLst>
                    <a:ext uri="{9D8B030D-6E8A-4147-A177-3AD203B41FA5}">
                      <a16:colId xmlns:a16="http://schemas.microsoft.com/office/drawing/2014/main" val="20003"/>
                    </a:ext>
                  </a:extLst>
                </a:gridCol>
              </a:tblGrid>
              <a:tr h="397567">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일자</a:t>
                      </a:r>
                    </a:p>
                  </a:txBody>
                  <a:tcPr marL="89995" marR="89995" marT="90017" marB="90017"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구분</a:t>
                      </a:r>
                    </a:p>
                  </a:txBody>
                  <a:tcPr marL="89995" marR="89995" marT="90017" marB="900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항목</a:t>
                      </a:r>
                    </a:p>
                  </a:txBody>
                  <a:tcPr marL="89995" marR="89995" marT="90017" marB="900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400" b="1" i="0" u="none" strike="noStrike" cap="none" normalizeH="0" baseline="0" dirty="0">
                          <a:ln>
                            <a:noFill/>
                          </a:ln>
                          <a:solidFill>
                            <a:schemeClr val="tx1"/>
                          </a:solidFill>
                          <a:effectLst/>
                          <a:latin typeface="Arial" charset="0"/>
                          <a:ea typeface="맑은 고딕" pitchFamily="50" charset="-127"/>
                        </a:rPr>
                        <a:t>변경 내용</a:t>
                      </a:r>
                    </a:p>
                  </a:txBody>
                  <a:tcPr marL="89995" marR="89995" marT="90017" marB="90017"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60982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2022.06.08</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Ⅱ.H</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사내동호회 및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안식월</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rPr>
                        <a:t>전사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사내동호회 도입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골프</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축구</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등산</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도심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ENT,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해방클럽</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89995" marR="89995" marT="89972" marB="8997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5142575"/>
                  </a:ext>
                </a:extLst>
              </a:tr>
              <a:tr h="60982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2022.06.09</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err="1">
                          <a:ln>
                            <a:noFill/>
                          </a:ln>
                          <a:solidFill>
                            <a:schemeClr val="tx1"/>
                          </a:solidFill>
                          <a:effectLst/>
                          <a:latin typeface="맑은 고딕" pitchFamily="50" charset="-127"/>
                          <a:ea typeface="맑은 고딕" pitchFamily="50" charset="-127"/>
                        </a:rPr>
                        <a:t>Ⅱ.H</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사내동호회 및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rPr>
                        <a:t>안식월</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endParaRP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err="1">
                          <a:ln>
                            <a:noFill/>
                          </a:ln>
                          <a:solidFill>
                            <a:schemeClr val="tx1"/>
                          </a:solidFill>
                          <a:effectLst/>
                          <a:latin typeface="맑은 고딕" pitchFamily="50" charset="-127"/>
                          <a:ea typeface="맑은 고딕" pitchFamily="50" charset="-127"/>
                          <a:cs typeface="+mn-cs"/>
                        </a:rPr>
                        <a:t>안식월</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 제도 도입 추가 </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무급</a:t>
                      </a: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a:t>
                      </a: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4797634"/>
                  </a:ext>
                </a:extLst>
              </a:tr>
              <a:tr h="609824">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defRPr/>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2023.04.01</a:t>
                      </a:r>
                      <a:endPar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39" marB="7313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제정</a:t>
                      </a:r>
                    </a:p>
                  </a:txBody>
                  <a:tcPr marL="89995" marR="89995" marT="90052" marB="9005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rPr>
                        <a:t>복리후생 적용 기준표 생성</a:t>
                      </a:r>
                    </a:p>
                  </a:txBody>
                  <a:tcPr marL="73121" marR="73121" marT="73166" marB="731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rPr>
                        <a:t>- </a:t>
                      </a:r>
                      <a:r>
                        <a:rPr kumimoji="1" lang="ko-KR" altLang="en-US" sz="1200" b="1" i="0" u="none" strike="noStrike" kern="1200" cap="none" normalizeH="0" baseline="0" dirty="0">
                          <a:ln>
                            <a:noFill/>
                          </a:ln>
                          <a:solidFill>
                            <a:schemeClr val="tx1"/>
                          </a:solidFill>
                          <a:effectLst/>
                          <a:latin typeface="맑은 고딕" pitchFamily="50" charset="-127"/>
                          <a:ea typeface="맑은 고딕" pitchFamily="50" charset="-127"/>
                          <a:cs typeface="+mn-cs"/>
                        </a:rPr>
                        <a:t>근로기준 차등지급</a:t>
                      </a:r>
                      <a:endParaRPr kumimoji="1" lang="en-US" altLang="ko-KR" sz="1200" b="1" i="0" u="none" strike="noStrike" kern="1200" cap="none" normalizeH="0" baseline="0" dirty="0">
                        <a:ln>
                          <a:noFill/>
                        </a:ln>
                        <a:solidFill>
                          <a:schemeClr val="tx1"/>
                        </a:solidFill>
                        <a:effectLst/>
                        <a:latin typeface="맑은 고딕" pitchFamily="50" charset="-127"/>
                        <a:ea typeface="맑은 고딕" pitchFamily="50" charset="-127"/>
                        <a:cs typeface="+mn-cs"/>
                      </a:endParaRPr>
                    </a:p>
                  </a:txBody>
                  <a:tcPr marL="73121" marR="73121" marT="73166" marB="7316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0871729"/>
                  </a:ext>
                </a:extLst>
              </a:tr>
            </a:tbl>
          </a:graphicData>
        </a:graphic>
      </p:graphicFrame>
    </p:spTree>
    <p:extLst>
      <p:ext uri="{BB962C8B-B14F-4D97-AF65-F5344CB8AC3E}">
        <p14:creationId xmlns:p14="http://schemas.microsoft.com/office/powerpoint/2010/main" val="7141159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89">
            <a:extLst>
              <a:ext uri="{FF2B5EF4-FFF2-40B4-BE49-F238E27FC236}">
                <a16:creationId xmlns:a16="http://schemas.microsoft.com/office/drawing/2014/main" id="{DE9D1A69-054F-C601-A3D4-1FFDD5036410}"/>
              </a:ext>
            </a:extLst>
          </p:cNvPr>
          <p:cNvGraphicFramePr>
            <a:graphicFrameLocks noGrp="1"/>
          </p:cNvGraphicFramePr>
          <p:nvPr>
            <p:extLst>
              <p:ext uri="{D42A27DB-BD31-4B8C-83A1-F6EECF244321}">
                <p14:modId xmlns:p14="http://schemas.microsoft.com/office/powerpoint/2010/main" val="2319650893"/>
              </p:ext>
            </p:extLst>
          </p:nvPr>
        </p:nvGraphicFramePr>
        <p:xfrm>
          <a:off x="416496" y="620689"/>
          <a:ext cx="9073579" cy="5503118"/>
        </p:xfrm>
        <a:graphic>
          <a:graphicData uri="http://schemas.openxmlformats.org/drawingml/2006/table">
            <a:tbl>
              <a:tblPr/>
              <a:tblGrid>
                <a:gridCol w="1584176">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1656184">
                  <a:extLst>
                    <a:ext uri="{9D8B030D-6E8A-4147-A177-3AD203B41FA5}">
                      <a16:colId xmlns:a16="http://schemas.microsoft.com/office/drawing/2014/main" val="833603079"/>
                    </a:ext>
                  </a:extLst>
                </a:gridCol>
                <a:gridCol w="720080">
                  <a:extLst>
                    <a:ext uri="{9D8B030D-6E8A-4147-A177-3AD203B41FA5}">
                      <a16:colId xmlns:a16="http://schemas.microsoft.com/office/drawing/2014/main" val="1408612187"/>
                    </a:ext>
                  </a:extLst>
                </a:gridCol>
                <a:gridCol w="2592859">
                  <a:extLst>
                    <a:ext uri="{9D8B030D-6E8A-4147-A177-3AD203B41FA5}">
                      <a16:colId xmlns:a16="http://schemas.microsoft.com/office/drawing/2014/main" val="20005"/>
                    </a:ext>
                  </a:extLst>
                </a:gridCol>
              </a:tblGrid>
              <a:tr h="288031">
                <a:tc rowSpan="2">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DDDDDD"/>
                    </a:solidFill>
                  </a:tcPr>
                </a:tc>
                <a:tc gridSpan="3">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정규직</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rowSpan="2">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계약직</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비고</a:t>
                      </a:r>
                    </a:p>
                  </a:txBody>
                  <a:tcPr marT="45698" marB="45698"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31758">
                <a:tc vMerge="1">
                  <a:txBody>
                    <a:bodyPr/>
                    <a:lstStyle/>
                    <a:p>
                      <a:pPr latinLnBrk="1"/>
                      <a:endParaRPr lang="ko-KR" altLang="en-US"/>
                    </a:p>
                  </a:txBody>
                  <a:tcPr>
                    <a:lnT w="12700" cap="flat" cmpd="sng" algn="ctr">
                      <a:solidFill>
                        <a:schemeClr val="tx1"/>
                      </a:solidFill>
                      <a:prstDash val="solid"/>
                      <a:round/>
                      <a:headEnd type="none" w="med" len="med"/>
                      <a:tailEnd type="none" w="med" len="med"/>
                    </a:lnT>
                  </a:tcPr>
                </a:tc>
                <a:tc>
                  <a:txBody>
                    <a:bodyPr/>
                    <a:lstStyle/>
                    <a:p>
                      <a:pPr algn="ctr" latinLnBrk="1"/>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일반</a:t>
                      </a:r>
                      <a:endParaRPr lang="ko-KR" altLang="en-US" dirty="0"/>
                    </a:p>
                  </a:txBody>
                  <a:tcPr marT="45698" marB="45698"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ctr" latinLnBrk="1"/>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주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40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시간 미만</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algn="ctr" latinLnBrk="1"/>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장애인 근로자 포함</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lang="ko-KR" altLang="en-US" dirty="0"/>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defRPr/>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주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15</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시간 미만</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단시간</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lang="ko-KR" altLang="en-US" dirty="0"/>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a:noFill/>
                    </a:lnTlToBr>
                    <a:lnBlToTr>
                      <a:noFill/>
                    </a:lnBlToTr>
                    <a:solidFill>
                      <a:srgbClr val="DDDDDD"/>
                    </a:solidFill>
                  </a:tcPr>
                </a:tc>
                <a:tc vMerge="1">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defRPr/>
                      </a:pPr>
                      <a:endParaRPr lang="ko-KR" altLang="en-US" dirty="0"/>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v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6410682"/>
                  </a:ext>
                </a:extLst>
              </a:tr>
              <a:tr h="387508">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PS</a:t>
                      </a: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rowSpan="6">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O</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X</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X</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명절상여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선물</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pPr latinLnBrk="1"/>
                      <a:endParaRPr lang="ko-KR" altLang="en-US"/>
                    </a:p>
                  </a:txBody>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O</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latinLnBrk="1"/>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X</a:t>
                      </a:r>
                      <a:endParaRPr lang="ko-KR" altLang="en-US" dirty="0"/>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O</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6737166"/>
                  </a:ext>
                </a:extLst>
              </a:tr>
              <a:tr h="1942954">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멈춰서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다시보기</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vMerge="1">
                  <a:txBody>
                    <a:bodyPr/>
                    <a:lstStyle/>
                    <a:p>
                      <a:pPr latinLnBrk="1"/>
                      <a:endParaRPr lang="ko-KR" altLang="en-US"/>
                    </a:p>
                  </a:txBody>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X</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algn="ctr" latinLnBrk="1"/>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X</a:t>
                      </a:r>
                      <a:endParaRPr lang="ko-KR" altLang="en-US" dirty="0"/>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t>X</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안식월</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및 개인 사정에 의한 </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무급 휴직자는 휴직한 기간만큼</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사용 가능기간 연장 되어 적용 </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예외기준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육아휴직자</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4750041"/>
                  </a:ext>
                </a:extLst>
              </a:tr>
              <a:tr h="728654">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경조금</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경조휴가</a:t>
                      </a: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v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latinLnBrk="1"/>
                      <a:r>
                        <a:rPr lang="en-US" altLang="ko-KR" sz="1200" b="1" dirty="0"/>
                        <a:t>O</a:t>
                      </a:r>
                    </a:p>
                  </a:txBody>
                  <a:tcPr marT="45698" marB="45698"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pPr latinLnBrk="1"/>
                      <a:endParaRPr lang="ko-KR" altLang="en-US"/>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주</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40</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시간 미만 근로자</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입사일 기준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6</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개월 이상 부터 신청</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9948449"/>
                  </a:ext>
                </a:extLst>
              </a:tr>
              <a:tr h="626731">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손해보험</a:t>
                      </a: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v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latinLnBrk="1"/>
                      <a:r>
                        <a:rPr lang="en-US" altLang="ko-KR" sz="1200" dirty="0"/>
                        <a:t>X</a:t>
                      </a:r>
                    </a:p>
                  </a:txBody>
                  <a:tcPr marT="45698" marB="45698"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pPr latinLnBrk="1"/>
                      <a:endParaRPr lang="ko-KR" altLang="en-US"/>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입사일 기준 </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3</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개월 이상 부터 신청</a:t>
                      </a:r>
                    </a:p>
                  </a:txBody>
                  <a:tcPr marT="45698" marB="45698" anchor="ctr" horzOverflow="overflow">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1454207"/>
                  </a:ext>
                </a:extLst>
              </a:tr>
              <a:tr h="525397">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건강검진</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vMerge="1">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defRPr/>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X</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algn="ctr" latinLnBrk="1"/>
                      <a:endParaRPr lang="en-US" altLang="ko-KR" b="1" dirty="0"/>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입사일 기준 </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l"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6</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개월 이상 부터 신청</a:t>
                      </a: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8371572"/>
                  </a:ext>
                </a:extLst>
              </a:tr>
            </a:tbl>
          </a:graphicData>
        </a:graphic>
      </p:graphicFrame>
      <p:sp>
        <p:nvSpPr>
          <p:cNvPr id="2" name="Text Box 34">
            <a:extLst>
              <a:ext uri="{FF2B5EF4-FFF2-40B4-BE49-F238E27FC236}">
                <a16:creationId xmlns:a16="http://schemas.microsoft.com/office/drawing/2014/main" id="{71146E27-8567-6549-0B4E-4A7B5F9FFF9E}"/>
              </a:ext>
            </a:extLst>
          </p:cNvPr>
          <p:cNvSpPr txBox="1">
            <a:spLocks noChangeArrowheads="1"/>
          </p:cNvSpPr>
          <p:nvPr/>
        </p:nvSpPr>
        <p:spPr bwMode="auto">
          <a:xfrm>
            <a:off x="415925" y="115888"/>
            <a:ext cx="51131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ko-KR" altLang="en-US" sz="1800" dirty="0">
                <a:solidFill>
                  <a:schemeClr val="tx2"/>
                </a:solidFill>
                <a:latin typeface="맑은 고딕" panose="020B0503020000020004" pitchFamily="50" charset="-127"/>
                <a:ea typeface="맑은 고딕" panose="020B0503020000020004" pitchFamily="50" charset="-127"/>
              </a:rPr>
              <a:t>복리후생 적용 기준표 </a:t>
            </a:r>
            <a:r>
              <a:rPr lang="en-US" altLang="ko-KR" sz="1800" dirty="0">
                <a:solidFill>
                  <a:schemeClr val="tx2"/>
                </a:solidFill>
                <a:latin typeface="맑은 고딕" panose="020B0503020000020004" pitchFamily="50" charset="-127"/>
                <a:ea typeface="맑은 고딕" panose="020B0503020000020004" pitchFamily="50" charset="-127"/>
              </a:rPr>
              <a:t>(</a:t>
            </a:r>
            <a:r>
              <a:rPr lang="ko-KR" altLang="en-US" sz="1800" dirty="0">
                <a:solidFill>
                  <a:schemeClr val="tx2"/>
                </a:solidFill>
                <a:latin typeface="맑은 고딕" panose="020B0503020000020004" pitchFamily="50" charset="-127"/>
                <a:ea typeface="맑은 고딕" panose="020B0503020000020004" pitchFamily="50" charset="-127"/>
              </a:rPr>
              <a:t>적용일 </a:t>
            </a:r>
            <a:r>
              <a:rPr lang="en-US" altLang="ko-KR" sz="1800" dirty="0">
                <a:solidFill>
                  <a:schemeClr val="tx2"/>
                </a:solidFill>
                <a:latin typeface="맑은 고딕" panose="020B0503020000020004" pitchFamily="50" charset="-127"/>
                <a:ea typeface="맑은 고딕" panose="020B0503020000020004" pitchFamily="50" charset="-127"/>
              </a:rPr>
              <a:t>2023.04.01</a:t>
            </a:r>
            <a:r>
              <a:rPr lang="ko-KR" altLang="en-US" sz="1800" dirty="0">
                <a:solidFill>
                  <a:schemeClr val="tx2"/>
                </a:solidFill>
                <a:latin typeface="맑은 고딕" panose="020B0503020000020004" pitchFamily="50" charset="-127"/>
                <a:ea typeface="맑은 고딕" panose="020B0503020000020004" pitchFamily="50" charset="-127"/>
              </a:rPr>
              <a:t>부</a:t>
            </a:r>
            <a:r>
              <a:rPr lang="en-US" altLang="ko-KR" sz="1800" dirty="0">
                <a:solidFill>
                  <a:schemeClr val="tx2"/>
                </a:solidFill>
                <a:latin typeface="맑은 고딕" panose="020B0503020000020004" pitchFamily="50" charset="-127"/>
                <a:ea typeface="맑은 고딕" panose="020B0503020000020004" pitchFamily="50" charset="-127"/>
              </a:rPr>
              <a:t>)</a:t>
            </a:r>
          </a:p>
        </p:txBody>
      </p:sp>
    </p:spTree>
    <p:extLst>
      <p:ext uri="{BB962C8B-B14F-4D97-AF65-F5344CB8AC3E}">
        <p14:creationId xmlns:p14="http://schemas.microsoft.com/office/powerpoint/2010/main" val="183077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4">
            <a:extLst>
              <a:ext uri="{FF2B5EF4-FFF2-40B4-BE49-F238E27FC236}">
                <a16:creationId xmlns:a16="http://schemas.microsoft.com/office/drawing/2014/main" id="{A9511E5C-807E-4777-A169-B2695E4690FE}"/>
              </a:ext>
            </a:extLst>
          </p:cNvPr>
          <p:cNvSpPr txBox="1">
            <a:spLocks noChangeArrowheads="1"/>
          </p:cNvSpPr>
          <p:nvPr/>
        </p:nvSpPr>
        <p:spPr bwMode="auto">
          <a:xfrm>
            <a:off x="5745163" y="109538"/>
            <a:ext cx="3744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Ⅰ</a:t>
            </a:r>
            <a:r>
              <a:rPr lang="ko-KR" altLang="ko-KR" sz="1800">
                <a:solidFill>
                  <a:schemeClr val="tx2"/>
                </a:solidFill>
                <a:latin typeface="맑은 고딕" panose="020B0503020000020004" pitchFamily="50" charset="-127"/>
                <a:ea typeface="맑은 고딕" panose="020B0503020000020004" pitchFamily="50" charset="-127"/>
              </a:rPr>
              <a:t>. 개요</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11267" name="Text Box 34">
            <a:extLst>
              <a:ext uri="{FF2B5EF4-FFF2-40B4-BE49-F238E27FC236}">
                <a16:creationId xmlns:a16="http://schemas.microsoft.com/office/drawing/2014/main" id="{DAA59AFA-4634-4EA4-8D8E-019F3343F1F4}"/>
              </a:ext>
            </a:extLst>
          </p:cNvPr>
          <p:cNvSpPr txBox="1">
            <a:spLocks noChangeArrowheads="1"/>
          </p:cNvSpPr>
          <p:nvPr/>
        </p:nvSpPr>
        <p:spPr bwMode="auto">
          <a:xfrm>
            <a:off x="415925" y="115888"/>
            <a:ext cx="3744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solidFill>
                  <a:schemeClr val="tx2"/>
                </a:solidFill>
                <a:latin typeface="맑은 고딕" panose="020B0503020000020004" pitchFamily="50" charset="-127"/>
                <a:ea typeface="맑은 고딕" panose="020B0503020000020004" pitchFamily="50" charset="-127"/>
              </a:rPr>
              <a:t>Ⅰ.C</a:t>
            </a:r>
            <a:r>
              <a:rPr lang="ko-KR" altLang="ko-KR" sz="1800" dirty="0">
                <a:solidFill>
                  <a:schemeClr val="tx2"/>
                </a:solidFill>
                <a:latin typeface="맑은 고딕" panose="020B0503020000020004" pitchFamily="50" charset="-127"/>
                <a:ea typeface="맑은 고딕" panose="020B0503020000020004" pitchFamily="50" charset="-127"/>
              </a:rPr>
              <a:t>. 관련 업체 담당자 현황</a:t>
            </a:r>
            <a:r>
              <a:rPr lang="ko-KR" altLang="en-US" sz="1800" dirty="0">
                <a:solidFill>
                  <a:schemeClr val="tx2"/>
                </a:solidFill>
                <a:latin typeface="맑은 고딕" panose="020B0503020000020004" pitchFamily="50" charset="-127"/>
                <a:ea typeface="맑은 고딕" panose="020B0503020000020004" pitchFamily="50" charset="-127"/>
              </a:rPr>
              <a:t> </a:t>
            </a:r>
            <a:r>
              <a:rPr lang="en-US" altLang="ko-KR" sz="1800" dirty="0">
                <a:solidFill>
                  <a:schemeClr val="tx2"/>
                </a:solidFill>
                <a:latin typeface="맑은 고딕" panose="020B0503020000020004" pitchFamily="50" charset="-127"/>
                <a:ea typeface="맑은 고딕" panose="020B0503020000020004" pitchFamily="50" charset="-127"/>
              </a:rPr>
              <a:t>(1/2)</a:t>
            </a:r>
          </a:p>
        </p:txBody>
      </p:sp>
      <p:graphicFrame>
        <p:nvGraphicFramePr>
          <p:cNvPr id="5" name="Group 89">
            <a:extLst>
              <a:ext uri="{FF2B5EF4-FFF2-40B4-BE49-F238E27FC236}">
                <a16:creationId xmlns:a16="http://schemas.microsoft.com/office/drawing/2014/main" id="{DE9D1A69-054F-C601-A3D4-1FFDD5036410}"/>
              </a:ext>
            </a:extLst>
          </p:cNvPr>
          <p:cNvGraphicFramePr>
            <a:graphicFrameLocks noGrp="1"/>
          </p:cNvGraphicFramePr>
          <p:nvPr>
            <p:extLst>
              <p:ext uri="{D42A27DB-BD31-4B8C-83A1-F6EECF244321}">
                <p14:modId xmlns:p14="http://schemas.microsoft.com/office/powerpoint/2010/main" val="1678834308"/>
              </p:ext>
            </p:extLst>
          </p:nvPr>
        </p:nvGraphicFramePr>
        <p:xfrm>
          <a:off x="415925" y="620688"/>
          <a:ext cx="9074150" cy="5441303"/>
        </p:xfrm>
        <a:graphic>
          <a:graphicData uri="http://schemas.openxmlformats.org/drawingml/2006/table">
            <a:tbl>
              <a:tblPr/>
              <a:tblGrid>
                <a:gridCol w="1727200">
                  <a:extLst>
                    <a:ext uri="{9D8B030D-6E8A-4147-A177-3AD203B41FA5}">
                      <a16:colId xmlns:a16="http://schemas.microsoft.com/office/drawing/2014/main" val="20000"/>
                    </a:ext>
                  </a:extLst>
                </a:gridCol>
                <a:gridCol w="144172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088232">
                  <a:extLst>
                    <a:ext uri="{9D8B030D-6E8A-4147-A177-3AD203B41FA5}">
                      <a16:colId xmlns:a16="http://schemas.microsoft.com/office/drawing/2014/main" val="20004"/>
                    </a:ext>
                  </a:extLst>
                </a:gridCol>
                <a:gridCol w="1512739">
                  <a:extLst>
                    <a:ext uri="{9D8B030D-6E8A-4147-A177-3AD203B41FA5}">
                      <a16:colId xmlns:a16="http://schemas.microsoft.com/office/drawing/2014/main" val="20005"/>
                    </a:ext>
                  </a:extLst>
                </a:gridCol>
              </a:tblGrid>
              <a:tr h="579419">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구분</a:t>
                      </a:r>
                    </a:p>
                  </a:txBody>
                  <a:tcPr marT="45698" marB="45698"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회사명</a:t>
                      </a:r>
                      <a:endPar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사업자번호</a:t>
                      </a: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담당자명</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전화번호</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a:ln>
                            <a:noFill/>
                          </a:ln>
                          <a:solidFill>
                            <a:schemeClr val="tx1"/>
                          </a:solidFill>
                          <a:effectLst/>
                          <a:latin typeface="맑은 고딕" pitchFamily="50" charset="-127"/>
                          <a:ea typeface="맑은 고딕" pitchFamily="50" charset="-127"/>
                          <a:cs typeface="Arial" charset="0"/>
                        </a:rPr>
                        <a:t>E-Mail</a:t>
                      </a:r>
                      <a:endPar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비고</a:t>
                      </a:r>
                    </a:p>
                  </a:txBody>
                  <a:tcPr marT="45698" marB="45698"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9419">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PC</a:t>
                      </a: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AJ</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네트웍스</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214-86-48586)</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김민철 대리</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1588-0053</a:t>
                      </a: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010-4785-1939</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sng" strike="noStrike" cap="none" normalizeH="0" baseline="0" dirty="0">
                          <a:ln>
                            <a:noFill/>
                          </a:ln>
                          <a:solidFill>
                            <a:schemeClr val="tx1"/>
                          </a:solidFill>
                          <a:effectLst/>
                          <a:latin typeface="맑은 고딕" pitchFamily="50" charset="-127"/>
                          <a:ea typeface="맑은 고딕" pitchFamily="50" charset="-127"/>
                          <a:cs typeface="Arial" charset="0"/>
                        </a:rPr>
                        <a:t>pushiron@ajnet.co.kr</a:t>
                      </a:r>
                      <a:endParaRPr kumimoji="1" lang="ko-KR" altLang="en-US" sz="1200" b="1" i="0" u="sng"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19">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프린터</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신도디앤씨</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박경남</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팀장</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02-793-7570</a:t>
                      </a: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010-4713-2304</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sindodnc@naver.com</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918">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명함</a:t>
                      </a: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조이명함</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070-8625-3052</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winwooga@naver.com</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19">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원천세</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부가세</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세무관련</a:t>
                      </a: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서우</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회계법인</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이영숙 과장</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02-410-9570</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yslee@scpa.co.kr</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0"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5895">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사무가구</a:t>
                      </a: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깁스하우스</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한덕용 과장</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010-2227-8160</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5911">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사무실</a:t>
                      </a: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한국기술센터</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관리실</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02-6009-4384</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2424">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그룹웨어</a:t>
                      </a: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ITCREW</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나공빈</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부장</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070-7700-7704</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45895">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보안카드</a:t>
                      </a:r>
                    </a:p>
                  </a:txBody>
                  <a:tcPr marT="45698" marB="4569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에스원</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1588-3112</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8" marB="4569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45895">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실비보험 가입</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한국재무설계</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주식회사</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김아름</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재무설계사</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010-4955-7814</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kar7814@outlook.com</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0224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4">
            <a:extLst>
              <a:ext uri="{FF2B5EF4-FFF2-40B4-BE49-F238E27FC236}">
                <a16:creationId xmlns:a16="http://schemas.microsoft.com/office/drawing/2014/main" id="{6159143B-4428-4F28-9DB8-13C0E4233F21}"/>
              </a:ext>
            </a:extLst>
          </p:cNvPr>
          <p:cNvSpPr txBox="1">
            <a:spLocks noChangeArrowheads="1"/>
          </p:cNvSpPr>
          <p:nvPr/>
        </p:nvSpPr>
        <p:spPr bwMode="auto">
          <a:xfrm>
            <a:off x="5745163" y="109538"/>
            <a:ext cx="3744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Ⅰ</a:t>
            </a:r>
            <a:r>
              <a:rPr lang="ko-KR" altLang="ko-KR" sz="1800">
                <a:solidFill>
                  <a:schemeClr val="tx2"/>
                </a:solidFill>
                <a:latin typeface="맑은 고딕" panose="020B0503020000020004" pitchFamily="50" charset="-127"/>
                <a:ea typeface="맑은 고딕" panose="020B0503020000020004" pitchFamily="50" charset="-127"/>
              </a:rPr>
              <a:t>. 개요</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12291" name="Text Box 34">
            <a:extLst>
              <a:ext uri="{FF2B5EF4-FFF2-40B4-BE49-F238E27FC236}">
                <a16:creationId xmlns:a16="http://schemas.microsoft.com/office/drawing/2014/main" id="{0D26CDA8-8307-469F-899C-8428F6AF0FE9}"/>
              </a:ext>
            </a:extLst>
          </p:cNvPr>
          <p:cNvSpPr txBox="1">
            <a:spLocks noChangeArrowheads="1"/>
          </p:cNvSpPr>
          <p:nvPr/>
        </p:nvSpPr>
        <p:spPr bwMode="auto">
          <a:xfrm>
            <a:off x="415925" y="115888"/>
            <a:ext cx="3744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a:solidFill>
                  <a:schemeClr val="tx2"/>
                </a:solidFill>
                <a:latin typeface="맑은 고딕" panose="020B0503020000020004" pitchFamily="50" charset="-127"/>
                <a:ea typeface="맑은 고딕" panose="020B0503020000020004" pitchFamily="50" charset="-127"/>
              </a:rPr>
              <a:t>Ⅰ.C</a:t>
            </a:r>
            <a:r>
              <a:rPr lang="ko-KR" altLang="ko-KR" sz="1800">
                <a:solidFill>
                  <a:schemeClr val="tx2"/>
                </a:solidFill>
                <a:latin typeface="맑은 고딕" panose="020B0503020000020004" pitchFamily="50" charset="-127"/>
                <a:ea typeface="맑은 고딕" panose="020B0503020000020004" pitchFamily="50" charset="-127"/>
              </a:rPr>
              <a:t>. 관련 업체 담당자 현황</a:t>
            </a:r>
            <a:r>
              <a:rPr lang="ko-KR" altLang="en-US" sz="1800">
                <a:solidFill>
                  <a:schemeClr val="tx2"/>
                </a:solidFill>
                <a:latin typeface="맑은 고딕" panose="020B0503020000020004" pitchFamily="50" charset="-127"/>
                <a:ea typeface="맑은 고딕" panose="020B0503020000020004" pitchFamily="50" charset="-127"/>
              </a:rPr>
              <a:t> </a:t>
            </a:r>
            <a:r>
              <a:rPr lang="en-US" altLang="ko-KR" sz="1800">
                <a:solidFill>
                  <a:schemeClr val="tx2"/>
                </a:solidFill>
                <a:latin typeface="맑은 고딕" panose="020B0503020000020004" pitchFamily="50" charset="-127"/>
                <a:ea typeface="맑은 고딕" panose="020B0503020000020004" pitchFamily="50" charset="-127"/>
              </a:rPr>
              <a:t>(2/2)</a:t>
            </a:r>
          </a:p>
        </p:txBody>
      </p:sp>
      <p:graphicFrame>
        <p:nvGraphicFramePr>
          <p:cNvPr id="10325" name="Group 85">
            <a:extLst>
              <a:ext uri="{FF2B5EF4-FFF2-40B4-BE49-F238E27FC236}">
                <a16:creationId xmlns:a16="http://schemas.microsoft.com/office/drawing/2014/main" id="{E9BCF217-3E85-47E5-8C4B-9003FB779EFE}"/>
              </a:ext>
            </a:extLst>
          </p:cNvPr>
          <p:cNvGraphicFramePr>
            <a:graphicFrameLocks noGrp="1"/>
          </p:cNvGraphicFramePr>
          <p:nvPr>
            <p:extLst>
              <p:ext uri="{D42A27DB-BD31-4B8C-83A1-F6EECF244321}">
                <p14:modId xmlns:p14="http://schemas.microsoft.com/office/powerpoint/2010/main" val="2633986336"/>
              </p:ext>
            </p:extLst>
          </p:nvPr>
        </p:nvGraphicFramePr>
        <p:xfrm>
          <a:off x="415925" y="765175"/>
          <a:ext cx="9074150" cy="3695507"/>
        </p:xfrm>
        <a:graphic>
          <a:graphicData uri="http://schemas.openxmlformats.org/drawingml/2006/table">
            <a:tbl>
              <a:tblPr/>
              <a:tblGrid>
                <a:gridCol w="1727200">
                  <a:extLst>
                    <a:ext uri="{9D8B030D-6E8A-4147-A177-3AD203B41FA5}">
                      <a16:colId xmlns:a16="http://schemas.microsoft.com/office/drawing/2014/main" val="20000"/>
                    </a:ext>
                  </a:extLst>
                </a:gridCol>
                <a:gridCol w="1598613">
                  <a:extLst>
                    <a:ext uri="{9D8B030D-6E8A-4147-A177-3AD203B41FA5}">
                      <a16:colId xmlns:a16="http://schemas.microsoft.com/office/drawing/2014/main" val="20001"/>
                    </a:ext>
                  </a:extLst>
                </a:gridCol>
                <a:gridCol w="1052512">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894160">
                  <a:extLst>
                    <a:ext uri="{9D8B030D-6E8A-4147-A177-3AD203B41FA5}">
                      <a16:colId xmlns:a16="http://schemas.microsoft.com/office/drawing/2014/main" val="20004"/>
                    </a:ext>
                  </a:extLst>
                </a:gridCol>
                <a:gridCol w="1296715">
                  <a:extLst>
                    <a:ext uri="{9D8B030D-6E8A-4147-A177-3AD203B41FA5}">
                      <a16:colId xmlns:a16="http://schemas.microsoft.com/office/drawing/2014/main" val="20005"/>
                    </a:ext>
                  </a:extLst>
                </a:gridCol>
              </a:tblGrid>
              <a:tr h="615971">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구분</a:t>
                      </a:r>
                    </a:p>
                  </a:txBody>
                  <a:tcPr marT="45692" marB="45692"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회사명</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사업자번호</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담당자명</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전화번호</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E-Mail</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1" lang="ko-KR" altLang="en-US" sz="1200" b="1" i="0" u="none" strike="noStrike" cap="none" normalizeH="0" baseline="0">
                          <a:ln>
                            <a:noFill/>
                          </a:ln>
                          <a:solidFill>
                            <a:schemeClr val="tx1"/>
                          </a:solidFill>
                          <a:effectLst/>
                          <a:latin typeface="맑은 고딕" pitchFamily="50" charset="-127"/>
                          <a:ea typeface="맑은 고딕" pitchFamily="50" charset="-127"/>
                          <a:cs typeface="Arial" charset="0"/>
                        </a:rPr>
                        <a:t>비고</a:t>
                      </a:r>
                    </a:p>
                  </a:txBody>
                  <a:tcPr marT="45692" marB="45692"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1330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SK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계약건</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문의</a:t>
                      </a:r>
                    </a:p>
                  </a:txBody>
                  <a:tcPr marT="45692" marB="4569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SK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하이닉스</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SK </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실트론</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양지은</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02-6400-5224</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yangje@sk.com</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Help desk</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3168">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보증증권 발행</a:t>
                      </a:r>
                    </a:p>
                  </a:txBody>
                  <a:tcPr marT="45692" marB="4569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소프트웨어공제조합</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02-2141-7833</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3168">
                <a:tc vMerge="1">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서울보증보험 </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잠실지점</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신시환</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 대표</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02-3434-0330</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shinsi15@naver.com</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8815711"/>
                  </a:ext>
                </a:extLst>
              </a:tr>
              <a:tr h="513300">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경조 화환 신청</a:t>
                      </a:r>
                    </a:p>
                  </a:txBody>
                  <a:tcPr marT="45692" marB="4569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로즈마켓</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이주영 대표</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1600-5838</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010-8846-4689</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3300">
                <a:tc vMerge="1">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사구플라워</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1661-49000</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8597210"/>
                  </a:ext>
                </a:extLst>
              </a:tr>
              <a:tr h="51330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SK</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브로드밴드</a:t>
                      </a: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인터넷전화</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rPr>
                        <a:t>인터넷</a:t>
                      </a: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SK</a:t>
                      </a:r>
                      <a:r>
                        <a:rPr kumimoji="1" lang="ko-KR" altLang="en-US" sz="1200" b="1" i="0" u="none" strike="noStrike" cap="none" normalizeH="0" baseline="0" dirty="0" err="1">
                          <a:ln>
                            <a:noFill/>
                          </a:ln>
                          <a:solidFill>
                            <a:schemeClr val="tx1"/>
                          </a:solidFill>
                          <a:effectLst/>
                          <a:latin typeface="맑은 고딕" pitchFamily="50" charset="-127"/>
                          <a:ea typeface="맑은 고딕" pitchFamily="50" charset="-127"/>
                          <a:cs typeface="Arial" charset="0"/>
                        </a:rPr>
                        <a:t>브로드밴드</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rPr>
                        <a:t>1600-0108 -&gt; 3</a:t>
                      </a:r>
                      <a:endParaRPr kumimoji="1" lang="ko-KR" altLang="en-US"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endParaRPr kumimoji="1" lang="en-US" altLang="ko-KR" sz="1200" b="1"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T="45692" marB="45692"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4">
            <a:extLst>
              <a:ext uri="{FF2B5EF4-FFF2-40B4-BE49-F238E27FC236}">
                <a16:creationId xmlns:a16="http://schemas.microsoft.com/office/drawing/2014/main" id="{3B255AFA-5AFB-4EC6-9819-DE9DCBF9F3B5}"/>
              </a:ext>
            </a:extLst>
          </p:cNvPr>
          <p:cNvSpPr txBox="1">
            <a:spLocks noChangeArrowheads="1"/>
          </p:cNvSpPr>
          <p:nvPr/>
        </p:nvSpPr>
        <p:spPr bwMode="auto">
          <a:xfrm>
            <a:off x="5745163" y="109538"/>
            <a:ext cx="3744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algn="r"/>
            <a:r>
              <a:rPr lang="en-US" altLang="ko-KR" sz="1800">
                <a:solidFill>
                  <a:schemeClr val="tx2"/>
                </a:solidFill>
                <a:latin typeface="맑은 고딕" panose="020B0503020000020004" pitchFamily="50" charset="-127"/>
                <a:ea typeface="맑은 고딕" panose="020B0503020000020004" pitchFamily="50" charset="-127"/>
              </a:rPr>
              <a:t>Ⅰ</a:t>
            </a:r>
            <a:r>
              <a:rPr lang="ko-KR" altLang="ko-KR" sz="1800">
                <a:solidFill>
                  <a:schemeClr val="tx2"/>
                </a:solidFill>
                <a:latin typeface="맑은 고딕" panose="020B0503020000020004" pitchFamily="50" charset="-127"/>
                <a:ea typeface="맑은 고딕" panose="020B0503020000020004" pitchFamily="50" charset="-127"/>
              </a:rPr>
              <a:t>. 개요</a:t>
            </a:r>
            <a:endParaRPr lang="en-US" altLang="ko-KR" sz="1800">
              <a:solidFill>
                <a:schemeClr val="tx2"/>
              </a:solidFill>
              <a:latin typeface="맑은 고딕" panose="020B0503020000020004" pitchFamily="50" charset="-127"/>
              <a:ea typeface="맑은 고딕" panose="020B0503020000020004" pitchFamily="50" charset="-127"/>
            </a:endParaRPr>
          </a:p>
        </p:txBody>
      </p:sp>
      <p:sp>
        <p:nvSpPr>
          <p:cNvPr id="13315" name="Text Box 34">
            <a:extLst>
              <a:ext uri="{FF2B5EF4-FFF2-40B4-BE49-F238E27FC236}">
                <a16:creationId xmlns:a16="http://schemas.microsoft.com/office/drawing/2014/main" id="{916EC0E8-D62D-48D3-A50C-FB09F2C76C03}"/>
              </a:ext>
            </a:extLst>
          </p:cNvPr>
          <p:cNvSpPr txBox="1">
            <a:spLocks noChangeArrowheads="1"/>
          </p:cNvSpPr>
          <p:nvPr/>
        </p:nvSpPr>
        <p:spPr bwMode="auto">
          <a:xfrm>
            <a:off x="415925" y="115888"/>
            <a:ext cx="66973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r>
              <a:rPr lang="en-US" altLang="ko-KR" sz="1800" dirty="0" err="1">
                <a:latin typeface="맑은 고딕" panose="020B0503020000020004" pitchFamily="50" charset="-127"/>
                <a:ea typeface="맑은 고딕" panose="020B0503020000020004" pitchFamily="50" charset="-127"/>
              </a:rPr>
              <a:t>Ⅰ.D</a:t>
            </a:r>
            <a:r>
              <a:rPr lang="ko-KR" altLang="ko-KR" sz="1800" dirty="0">
                <a:latin typeface="맑은 고딕" panose="020B0503020000020004" pitchFamily="50" charset="-127"/>
                <a:ea typeface="맑은 고딕" panose="020B0503020000020004" pitchFamily="50" charset="-127"/>
              </a:rPr>
              <a:t>. </a:t>
            </a:r>
            <a:r>
              <a:rPr lang="ko-KR" altLang="en-US" sz="1800" dirty="0">
                <a:latin typeface="맑은 고딕" panose="020B0503020000020004" pitchFamily="50" charset="-127"/>
                <a:ea typeface="맑은 고딕" panose="020B0503020000020004" pitchFamily="50" charset="-127"/>
              </a:rPr>
              <a:t>경영관리 의사결정 </a:t>
            </a:r>
            <a:r>
              <a:rPr lang="ko-KR" altLang="en-US" sz="1800" dirty="0" err="1">
                <a:latin typeface="맑은 고딕" panose="020B0503020000020004" pitchFamily="50" charset="-127"/>
                <a:ea typeface="맑은 고딕" panose="020B0503020000020004" pitchFamily="50" charset="-127"/>
              </a:rPr>
              <a:t>위임전결규정</a:t>
            </a:r>
            <a:endParaRPr lang="en-US" altLang="ko-KR" sz="1800" dirty="0">
              <a:latin typeface="맑은 고딕" panose="020B0503020000020004" pitchFamily="50" charset="-127"/>
              <a:ea typeface="맑은 고딕" panose="020B0503020000020004" pitchFamily="50" charset="-127"/>
            </a:endParaRPr>
          </a:p>
        </p:txBody>
      </p:sp>
      <p:graphicFrame>
        <p:nvGraphicFramePr>
          <p:cNvPr id="10325" name="Group 85">
            <a:extLst>
              <a:ext uri="{FF2B5EF4-FFF2-40B4-BE49-F238E27FC236}">
                <a16:creationId xmlns:a16="http://schemas.microsoft.com/office/drawing/2014/main" id="{B00F1543-CD77-4173-BC60-47B98D59572B}"/>
              </a:ext>
            </a:extLst>
          </p:cNvPr>
          <p:cNvGraphicFramePr>
            <a:graphicFrameLocks noGrp="1"/>
          </p:cNvGraphicFramePr>
          <p:nvPr>
            <p:extLst>
              <p:ext uri="{D42A27DB-BD31-4B8C-83A1-F6EECF244321}">
                <p14:modId xmlns:p14="http://schemas.microsoft.com/office/powerpoint/2010/main" val="3434410056"/>
              </p:ext>
            </p:extLst>
          </p:nvPr>
        </p:nvGraphicFramePr>
        <p:xfrm>
          <a:off x="438150" y="980728"/>
          <a:ext cx="9072563" cy="4554539"/>
        </p:xfrm>
        <a:graphic>
          <a:graphicData uri="http://schemas.openxmlformats.org/drawingml/2006/table">
            <a:tbl>
              <a:tblPr/>
              <a:tblGrid>
                <a:gridCol w="638476">
                  <a:extLst>
                    <a:ext uri="{9D8B030D-6E8A-4147-A177-3AD203B41FA5}">
                      <a16:colId xmlns:a16="http://schemas.microsoft.com/office/drawing/2014/main" val="20000"/>
                    </a:ext>
                  </a:extLst>
                </a:gridCol>
                <a:gridCol w="2976711">
                  <a:extLst>
                    <a:ext uri="{9D8B030D-6E8A-4147-A177-3AD203B41FA5}">
                      <a16:colId xmlns:a16="http://schemas.microsoft.com/office/drawing/2014/main" val="20001"/>
                    </a:ext>
                  </a:extLst>
                </a:gridCol>
                <a:gridCol w="496125">
                  <a:extLst>
                    <a:ext uri="{9D8B030D-6E8A-4147-A177-3AD203B41FA5}">
                      <a16:colId xmlns:a16="http://schemas.microsoft.com/office/drawing/2014/main" val="20002"/>
                    </a:ext>
                  </a:extLst>
                </a:gridCol>
                <a:gridCol w="567000">
                  <a:extLst>
                    <a:ext uri="{9D8B030D-6E8A-4147-A177-3AD203B41FA5}">
                      <a16:colId xmlns:a16="http://schemas.microsoft.com/office/drawing/2014/main" val="20003"/>
                    </a:ext>
                  </a:extLst>
                </a:gridCol>
                <a:gridCol w="505929">
                  <a:extLst>
                    <a:ext uri="{9D8B030D-6E8A-4147-A177-3AD203B41FA5}">
                      <a16:colId xmlns:a16="http://schemas.microsoft.com/office/drawing/2014/main" val="20004"/>
                    </a:ext>
                  </a:extLst>
                </a:gridCol>
                <a:gridCol w="791949">
                  <a:extLst>
                    <a:ext uri="{9D8B030D-6E8A-4147-A177-3AD203B41FA5}">
                      <a16:colId xmlns:a16="http://schemas.microsoft.com/office/drawing/2014/main" val="20005"/>
                    </a:ext>
                  </a:extLst>
                </a:gridCol>
                <a:gridCol w="3096373">
                  <a:extLst>
                    <a:ext uri="{9D8B030D-6E8A-4147-A177-3AD203B41FA5}">
                      <a16:colId xmlns:a16="http://schemas.microsoft.com/office/drawing/2014/main" val="20006"/>
                    </a:ext>
                  </a:extLst>
                </a:gridCol>
              </a:tblGrid>
              <a:tr h="408264">
                <a:tc gridSpan="2">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구분</a:t>
                      </a:r>
                    </a:p>
                  </a:txBody>
                  <a:tcPr marL="9524" marR="9524" marT="9524" marB="0" anchor="ctr">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ctr" fontAlgn="ct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팀장</a:t>
                      </a:r>
                      <a:r>
                        <a:rPr lang="en-US" altLang="ko-KR" sz="900" b="1" i="0" u="none" strike="noStrike" dirty="0">
                          <a:solidFill>
                            <a:schemeClr val="tx1"/>
                          </a:solidFill>
                          <a:effectLst/>
                          <a:latin typeface="맑은 고딕" panose="020B0503020000020004" pitchFamily="50" charset="-127"/>
                          <a:ea typeface="맑은 고딕" panose="020B0503020000020004" pitchFamily="50" charset="-127"/>
                        </a:rPr>
                        <a:t>/</a:t>
                      </a:r>
                    </a:p>
                    <a:p>
                      <a:pPr algn="ctr" fontAlgn="ctr"/>
                      <a:r>
                        <a:rPr lang="en-US" altLang="ko-KR" sz="900" b="1" i="0" u="none" strike="noStrike" dirty="0">
                          <a:solidFill>
                            <a:schemeClr val="tx1"/>
                          </a:solidFill>
                          <a:effectLst/>
                          <a:latin typeface="맑은 고딕" panose="020B0503020000020004" pitchFamily="50" charset="-127"/>
                          <a:ea typeface="맑은 고딕" panose="020B0503020000020004" pitchFamily="50" charset="-127"/>
                        </a:rPr>
                        <a:t>PM</a:t>
                      </a:r>
                      <a:endParaRPr lang="ko-KR" altLang="en-US"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본부장</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대표</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합의</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비고</a:t>
                      </a:r>
                    </a:p>
                  </a:txBody>
                  <a:tcPr marL="9524" marR="9524" marT="9524" marB="0" anchor="ctr">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01388">
                <a:tc rowSpan="2">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계약</a:t>
                      </a:r>
                    </a:p>
                  </a:txBody>
                  <a:tcPr marL="9524" marR="9524" marT="9524"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l"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법인</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개인 사업자 계약</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algn="ctr" fontAlgn="ctr"/>
                      <a:r>
                        <a:rPr lang="ko-KR" altLang="en-US" sz="1200" b="1" i="0" u="none" strike="noStrike" dirty="0" err="1">
                          <a:solidFill>
                            <a:schemeClr val="tx1"/>
                          </a:solidFill>
                          <a:effectLst/>
                          <a:latin typeface="맑은 고딕" panose="020B0503020000020004" pitchFamily="50" charset="-127"/>
                          <a:ea typeface="맑은 고딕" panose="020B0503020000020004" pitchFamily="50" charset="-127"/>
                        </a:rPr>
                        <a:t>각사</a:t>
                      </a:r>
                      <a:endParaRPr lang="en-US" altLang="ko-KR" sz="1200" b="1" i="0" u="none" strike="noStrike" dirty="0">
                        <a:solidFill>
                          <a:schemeClr val="tx1"/>
                        </a:solidFill>
                        <a:effectLst/>
                        <a:latin typeface="맑은 고딕" panose="020B0503020000020004" pitchFamily="50" charset="-127"/>
                        <a:ea typeface="맑은 고딕" panose="020B0503020000020004" pitchFamily="50" charset="-127"/>
                      </a:endParaRPr>
                    </a:p>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담당자</a:t>
                      </a:r>
                      <a:endParaRPr lang="en-US" altLang="ko-KR"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baseline="0" dirty="0">
                          <a:solidFill>
                            <a:schemeClr val="tx1"/>
                          </a:solidFill>
                          <a:effectLst/>
                          <a:latin typeface="맑은 고딕" panose="020B0503020000020004" pitchFamily="50" charset="-127"/>
                          <a:ea typeface="맑은 고딕" panose="020B0503020000020004" pitchFamily="50" charset="-127"/>
                        </a:rPr>
                        <a:t>그룹웨어 업무게시판 </a:t>
                      </a:r>
                      <a:r>
                        <a:rPr lang="en-US" altLang="ko-KR" sz="1200" b="1" i="0" u="none" strike="noStrike" baseline="0" dirty="0">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계약 품의 양식</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참조</a:t>
                      </a:r>
                    </a:p>
                  </a:txBody>
                  <a:tcPr marL="9524" marR="9524" marT="9524"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218">
                <a:tc vMerge="1">
                  <a:txBody>
                    <a:bodyPr/>
                    <a:lstStyle/>
                    <a:p>
                      <a:pPr algn="ctr" fontAlgn="ctr"/>
                      <a:endParaRPr lang="ko-KR" altLang="en-US"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6"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l"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개인 </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용역 계약</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388">
                <a:tc rowSpan="5">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인사</a:t>
                      </a:r>
                    </a:p>
                  </a:txBody>
                  <a:tcPr marL="9524" marR="9524" marT="9524"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휴가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이애경</a:t>
                      </a:r>
                      <a:endParaRPr lang="en-US" altLang="ko-KR"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altLang="ko-KR" sz="1200" b="1" i="0" u="none" strike="noStrike">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휴가 상신 양식</a:t>
                      </a:r>
                      <a:r>
                        <a:rPr lang="en-US" altLang="ko-KR" sz="1200" b="1" i="0" u="none" strike="noStrike">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참조</a:t>
                      </a:r>
                    </a:p>
                  </a:txBody>
                  <a:tcPr marL="9524" marR="9524" marT="9524"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331">
                <a:tc vMerge="1">
                  <a:txBody>
                    <a:bodyPr/>
                    <a:lstStyle/>
                    <a:p>
                      <a:pPr algn="ctr" fontAlgn="ctr"/>
                      <a:endParaRPr lang="ko-KR" altLang="en-US"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6"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l"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채용 </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의뢰</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이애경</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채용 공고 게시</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 </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인재 검색</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 </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헤드헌팅 의뢰 등</a:t>
                      </a:r>
                    </a:p>
                  </a:txBody>
                  <a:tcPr marL="9524" marR="9524" marT="9524"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388">
                <a:tc vMerge="1">
                  <a:txBody>
                    <a:bodyPr/>
                    <a:lstStyle/>
                    <a:p>
                      <a:pPr algn="ctr" fontAlgn="ctr"/>
                      <a:endParaRPr lang="ko-KR" altLang="en-US"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6"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l"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채용</a:t>
                      </a:r>
                      <a:endParaRPr lang="ko-KR" altLang="en-US"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이애경</a:t>
                      </a:r>
                      <a:endParaRPr lang="en-US" altLang="ko-KR"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8158">
                <a:tc vMerge="1">
                  <a:txBody>
                    <a:bodyPr/>
                    <a:lstStyle/>
                    <a:p>
                      <a:pPr algn="ctr" fontAlgn="ctr"/>
                      <a:endParaRPr lang="ko-KR" altLang="en-US" sz="1200" b="1" i="0" u="none" strike="noStrike">
                        <a:solidFill>
                          <a:schemeClr val="tx1"/>
                        </a:solidFill>
                        <a:effectLst/>
                        <a:latin typeface="맑은 고딕" panose="020B0503020000020004" pitchFamily="50" charset="-127"/>
                        <a:ea typeface="맑은 고딕" panose="020B0503020000020004" pitchFamily="50" charset="-127"/>
                      </a:endParaRPr>
                    </a:p>
                  </a:txBody>
                  <a:tcPr marL="9524" marR="9524" marT="9526"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l"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연봉</a:t>
                      </a:r>
                      <a:endParaRPr lang="ko-KR" altLang="en-US"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endParaRPr lang="en-US" altLang="ko-KR"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ko-KR" altLang="en-US" sz="1200" b="1" i="0" u="none" strike="noStrike" dirty="0">
                          <a:solidFill>
                            <a:schemeClr val="bg2"/>
                          </a:solidFill>
                          <a:effectLst/>
                          <a:latin typeface="맑은 고딕" panose="020B0503020000020004" pitchFamily="50" charset="-127"/>
                          <a:ea typeface="맑은 고딕" panose="020B0503020000020004" pitchFamily="50" charset="-127"/>
                        </a:rPr>
                        <a:t>경영지원</a:t>
                      </a:r>
                      <a:r>
                        <a:rPr lang="en-US" altLang="ko-KR" sz="1200" b="1" i="0" u="none" strike="noStrike" dirty="0">
                          <a:solidFill>
                            <a:schemeClr val="bg2"/>
                          </a:solidFill>
                          <a:effectLst/>
                          <a:latin typeface="맑은 고딕" panose="020B0503020000020004" pitchFamily="50" charset="-127"/>
                          <a:ea typeface="맑은 고딕" panose="020B0503020000020004" pitchFamily="50" charset="-127"/>
                        </a:rPr>
                        <a:t>(</a:t>
                      </a:r>
                      <a:r>
                        <a:rPr lang="ko-KR" altLang="en-US" sz="1200" b="1" i="0" u="none" strike="noStrike" dirty="0">
                          <a:solidFill>
                            <a:schemeClr val="bg2"/>
                          </a:solidFill>
                          <a:effectLst/>
                          <a:latin typeface="맑은 고딕" panose="020B0503020000020004" pitchFamily="50" charset="-127"/>
                          <a:ea typeface="맑은 고딕" panose="020B0503020000020004" pitchFamily="50" charset="-127"/>
                        </a:rPr>
                        <a:t>이애경 참조</a:t>
                      </a:r>
                      <a:r>
                        <a:rPr lang="en-US" altLang="ko-KR" sz="1200" b="1" i="0" u="none" strike="noStrike" dirty="0">
                          <a:solidFill>
                            <a:schemeClr val="bg2"/>
                          </a:solidFill>
                          <a:effectLst/>
                          <a:latin typeface="맑은 고딕" panose="020B0503020000020004" pitchFamily="50" charset="-127"/>
                          <a:ea typeface="맑은 고딕" panose="020B0503020000020004" pitchFamily="50" charset="-127"/>
                        </a:rPr>
                        <a:t>)</a:t>
                      </a:r>
                      <a:endParaRPr lang="ko-KR" altLang="en-US" sz="1200" b="1" i="0" u="none" strike="noStrike" dirty="0">
                        <a:solidFill>
                          <a:schemeClr val="bg2"/>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388">
                <a:tc vMerge="1">
                  <a:txBody>
                    <a:bodyPr/>
                    <a:lstStyle/>
                    <a:p>
                      <a:pPr algn="ctr" fontAlgn="ctr"/>
                      <a:endParaRPr lang="ko-KR" altLang="en-US" sz="1200" b="1" i="0" u="none" strike="noStrike">
                        <a:solidFill>
                          <a:schemeClr val="tx1"/>
                        </a:solidFill>
                        <a:effectLst/>
                        <a:latin typeface="맑은 고딕" panose="020B0503020000020004" pitchFamily="50" charset="-127"/>
                        <a:ea typeface="맑은 고딕" panose="020B0503020000020004" pitchFamily="50" charset="-127"/>
                      </a:endParaRPr>
                    </a:p>
                  </a:txBody>
                  <a:tcPr marL="9524" marR="9524" marT="9526"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인사 명령</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이애경</a:t>
                      </a:r>
                      <a:endParaRPr lang="en-US" altLang="ko-KR"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32008">
                <a:tc rowSpan="2">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구매</a:t>
                      </a:r>
                    </a:p>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및</a:t>
                      </a:r>
                      <a:endParaRPr lang="en-US" altLang="ko-KR" sz="1200" b="1" i="0" u="none" strike="noStrike">
                        <a:solidFill>
                          <a:schemeClr val="tx1"/>
                        </a:solidFill>
                        <a:effectLst/>
                        <a:latin typeface="맑은 고딕" panose="020B0503020000020004" pitchFamily="50" charset="-127"/>
                        <a:ea typeface="맑은 고딕" panose="020B0503020000020004" pitchFamily="50" charset="-127"/>
                      </a:endParaRPr>
                    </a:p>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비용</a:t>
                      </a:r>
                      <a:endParaRPr lang="ko-KR" altLang="en-US"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r>
                        <a:rPr lang="ko-KR" altLang="en-US" sz="1200" b="1" i="0" u="none" strike="noStrike" dirty="0" err="1">
                          <a:solidFill>
                            <a:schemeClr val="tx1"/>
                          </a:solidFill>
                          <a:effectLst/>
                          <a:latin typeface="맑은 고딕" panose="020B0503020000020004" pitchFamily="50" charset="-127"/>
                          <a:ea typeface="맑은 고딕" panose="020B0503020000020004" pitchFamily="50" charset="-127"/>
                        </a:rPr>
                        <a:t>자산성</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기타 물품 구매 </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&amp; </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출장비</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dirty="0" err="1">
                          <a:solidFill>
                            <a:schemeClr val="tx1"/>
                          </a:solidFill>
                          <a:effectLst/>
                          <a:latin typeface="맑은 고딕" panose="020B0503020000020004" pitchFamily="50" charset="-127"/>
                          <a:ea typeface="맑은 고딕" panose="020B0503020000020004" pitchFamily="50" charset="-127"/>
                        </a:rPr>
                        <a:t>행사비</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p>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교육훈련비 등 사용 </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(50</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만원 초과</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err="1">
                          <a:solidFill>
                            <a:schemeClr val="tx1"/>
                          </a:solidFill>
                          <a:effectLst/>
                          <a:latin typeface="맑은 고딕" panose="020B0503020000020004" pitchFamily="50" charset="-127"/>
                          <a:ea typeface="맑은 고딕" panose="020B0503020000020004" pitchFamily="50" charset="-127"/>
                        </a:rPr>
                        <a:t>각사</a:t>
                      </a:r>
                      <a:endParaRPr lang="en-US" altLang="ko-KR" sz="1200" b="1" i="0" u="none" strike="noStrike" dirty="0">
                        <a:solidFill>
                          <a:schemeClr val="tx1"/>
                        </a:solidFill>
                        <a:effectLst/>
                        <a:latin typeface="맑은 고딕" panose="020B0503020000020004" pitchFamily="50" charset="-127"/>
                        <a:ea typeface="맑은 고딕" panose="020B0503020000020004" pitchFamily="50" charset="-127"/>
                      </a:endParaRPr>
                    </a:p>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담당자</a:t>
                      </a:r>
                      <a:endParaRPr lang="en-US" altLang="ko-KR"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b="1" i="0" u="none" strike="noStrike" baseline="0" dirty="0">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구매</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비용 품의 양식</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a:solidFill>
                            <a:schemeClr val="tx1"/>
                          </a:solidFill>
                          <a:effectLst/>
                          <a:latin typeface="맑은 고딕" panose="020B0503020000020004" pitchFamily="50" charset="-127"/>
                          <a:ea typeface="맑은 고딕" panose="020B0503020000020004" pitchFamily="50" charset="-127"/>
                        </a:rPr>
                        <a:t> 참조</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p>
                    <a:p>
                      <a:pPr marL="0" marR="0" indent="0" algn="l" defTabSz="914400" rtl="0" eaLnBrk="1" fontAlgn="ctr" latinLnBrk="1" hangingPunct="1">
                        <a:lnSpc>
                          <a:spcPct val="100000"/>
                        </a:lnSpc>
                        <a:spcBef>
                          <a:spcPts val="0"/>
                        </a:spcBef>
                        <a:spcAft>
                          <a:spcPts val="0"/>
                        </a:spcAft>
                        <a:buClrTx/>
                        <a:buSzTx/>
                        <a:buFontTx/>
                        <a:buNone/>
                        <a:tabLst/>
                        <a:defRPr/>
                      </a:pPr>
                      <a:endParaRPr lang="en-US" altLang="ko-KR" sz="1200" b="1" i="0" u="none" strike="noStrike" dirty="0">
                        <a:solidFill>
                          <a:schemeClr val="tx1"/>
                        </a:solidFill>
                        <a:effectLst/>
                        <a:latin typeface="맑은 고딕" panose="020B0503020000020004" pitchFamily="50" charset="-127"/>
                        <a:ea typeface="맑은 고딕" panose="020B0503020000020004" pitchFamily="50" charset="-127"/>
                      </a:endParaRPr>
                    </a:p>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본부 비용 초과</a:t>
                      </a:r>
                      <a:r>
                        <a:rPr lang="ko-KR" altLang="en-US" sz="1200" b="1" i="0" u="none" strike="noStrike" baseline="0" dirty="0">
                          <a:solidFill>
                            <a:schemeClr val="tx1"/>
                          </a:solidFill>
                          <a:effectLst/>
                          <a:latin typeface="맑은 고딕" panose="020B0503020000020004" pitchFamily="50" charset="-127"/>
                          <a:ea typeface="맑은 고딕" panose="020B0503020000020004" pitchFamily="50" charset="-127"/>
                        </a:rPr>
                        <a:t> 혹은 전사 비용 귀속 </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시</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 </a:t>
                      </a:r>
                    </a:p>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대표이사 결재 必</a:t>
                      </a:r>
                      <a:endParaRPr lang="en-US" altLang="ko-KR"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32008">
                <a:tc vMerge="1">
                  <a:txBody>
                    <a:bodyPr/>
                    <a:lstStyle/>
                    <a:p>
                      <a:pPr algn="ctr" fontAlgn="ctr"/>
                      <a:endParaRPr lang="ko-KR" altLang="en-US"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6"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r>
                        <a:rPr lang="ko-KR" altLang="en-US" sz="1200" b="1" i="0" u="none" strike="noStrike" dirty="0" err="1">
                          <a:solidFill>
                            <a:schemeClr val="tx1"/>
                          </a:solidFill>
                          <a:effectLst/>
                          <a:latin typeface="맑은 고딕" panose="020B0503020000020004" pitchFamily="50" charset="-127"/>
                          <a:ea typeface="맑은 고딕" panose="020B0503020000020004" pitchFamily="50" charset="-127"/>
                        </a:rPr>
                        <a:t>자산성</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기타 물품 구매 </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&amp; </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출장비</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r>
                        <a:rPr lang="ko-KR" altLang="en-US" sz="1200" b="1" i="0" u="none" strike="noStrike" dirty="0" err="1">
                          <a:solidFill>
                            <a:schemeClr val="tx1"/>
                          </a:solidFill>
                          <a:effectLst/>
                          <a:latin typeface="맑은 고딕" panose="020B0503020000020004" pitchFamily="50" charset="-127"/>
                          <a:ea typeface="맑은 고딕" panose="020B0503020000020004" pitchFamily="50" charset="-127"/>
                        </a:rPr>
                        <a:t>행사비</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p>
                    <a:p>
                      <a:pPr algn="l"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교육훈련비 등 사용 </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(50</a:t>
                      </a: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만원 이하</a:t>
                      </a:r>
                      <a:r>
                        <a:rPr lang="en-US" altLang="ko-KR" sz="1200" b="1" i="0" u="none" strike="noStrike" dirty="0">
                          <a:solidFill>
                            <a:schemeClr val="tx1"/>
                          </a:solidFill>
                          <a:effectLst/>
                          <a:latin typeface="맑은 고딕" panose="020B0503020000020004" pitchFamily="50" charset="-127"/>
                          <a:ea typeface="맑은 고딕" panose="020B0503020000020004" pitchFamily="50" charset="-127"/>
                        </a:rPr>
                        <a: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ko-KR" altLang="en-US" sz="1200" b="1" i="0" u="none" strike="noStrike" dirty="0">
                          <a:solidFill>
                            <a:schemeClr val="tx1"/>
                          </a:solidFill>
                          <a:effectLst/>
                          <a:latin typeface="맑은 고딕" panose="020B0503020000020004" pitchFamily="50" charset="-127"/>
                          <a:ea typeface="맑은 고딕" panose="020B0503020000020004" pitchFamily="50" charset="-127"/>
                        </a:rPr>
                        <a:t>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endParaRPr lang="en-US" altLang="ko-KR" sz="12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latinLnBrk="1"/>
                      <a:endParaRPr lang="ko-KR" alt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396" name="Text Box 3">
            <a:extLst>
              <a:ext uri="{FF2B5EF4-FFF2-40B4-BE49-F238E27FC236}">
                <a16:creationId xmlns:a16="http://schemas.microsoft.com/office/drawing/2014/main" id="{4D0A2DF4-F16C-45A7-8C30-32D74AE2EDE7}"/>
              </a:ext>
            </a:extLst>
          </p:cNvPr>
          <p:cNvSpPr txBox="1">
            <a:spLocks noChangeArrowheads="1"/>
          </p:cNvSpPr>
          <p:nvPr/>
        </p:nvSpPr>
        <p:spPr bwMode="auto">
          <a:xfrm>
            <a:off x="438150" y="604839"/>
            <a:ext cx="80676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ct val="50000"/>
              </a:spcBef>
            </a:pP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모든 사항 최종 결재 승인 시 대표이사</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본부장</a:t>
            </a:r>
            <a:r>
              <a:rPr kumimoji="1" lang="en-US" altLang="ko-KR"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경영지원 담당 참조 必</a:t>
            </a:r>
          </a:p>
        </p:txBody>
      </p:sp>
      <p:sp>
        <p:nvSpPr>
          <p:cNvPr id="13397" name="Text Box 3">
            <a:extLst>
              <a:ext uri="{FF2B5EF4-FFF2-40B4-BE49-F238E27FC236}">
                <a16:creationId xmlns:a16="http://schemas.microsoft.com/office/drawing/2014/main" id="{8935313D-0273-481A-9C97-9DBAEA0848CD}"/>
              </a:ext>
            </a:extLst>
          </p:cNvPr>
          <p:cNvSpPr txBox="1">
            <a:spLocks noChangeArrowheads="1"/>
          </p:cNvSpPr>
          <p:nvPr/>
        </p:nvSpPr>
        <p:spPr bwMode="auto">
          <a:xfrm>
            <a:off x="412750" y="5661025"/>
            <a:ext cx="8069263"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defRPr sz="1400" b="1">
                <a:solidFill>
                  <a:schemeClr val="tx1"/>
                </a:solidFill>
                <a:latin typeface="Arial" panose="020B0604020202020204" pitchFamily="34" charset="0"/>
                <a:ea typeface="돋움체" panose="020B0609000101010101" pitchFamily="49" charset="-127"/>
              </a:defRPr>
            </a:lvl1pPr>
            <a:lvl2pPr marL="742950" indent="-285750">
              <a:defRPr sz="1400" b="1">
                <a:solidFill>
                  <a:schemeClr val="tx1"/>
                </a:solidFill>
                <a:latin typeface="Arial" panose="020B0604020202020204" pitchFamily="34" charset="0"/>
                <a:ea typeface="돋움체" panose="020B0609000101010101" pitchFamily="49" charset="-127"/>
              </a:defRPr>
            </a:lvl2pPr>
            <a:lvl3pPr marL="1143000" indent="-228600">
              <a:defRPr sz="1400" b="1">
                <a:solidFill>
                  <a:schemeClr val="tx1"/>
                </a:solidFill>
                <a:latin typeface="Arial" panose="020B0604020202020204" pitchFamily="34" charset="0"/>
                <a:ea typeface="돋움체" panose="020B0609000101010101" pitchFamily="49" charset="-127"/>
              </a:defRPr>
            </a:lvl3pPr>
            <a:lvl4pPr marL="1600200" indent="-228600">
              <a:defRPr sz="1400" b="1">
                <a:solidFill>
                  <a:schemeClr val="tx1"/>
                </a:solidFill>
                <a:latin typeface="Arial" panose="020B0604020202020204" pitchFamily="34" charset="0"/>
                <a:ea typeface="돋움체" panose="020B0609000101010101" pitchFamily="49" charset="-127"/>
              </a:defRPr>
            </a:lvl4pPr>
            <a:lvl5pPr marL="2057400" indent="-228600">
              <a:defRPr sz="1400" b="1">
                <a:solidFill>
                  <a:schemeClr val="tx1"/>
                </a:solidFill>
                <a:latin typeface="Arial" panose="020B0604020202020204" pitchFamily="34" charset="0"/>
                <a:ea typeface="돋움체" panose="020B0609000101010101" pitchFamily="49" charset="-127"/>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돋움체" panose="020B0609000101010101" pitchFamily="49" charset="-127"/>
              </a:defRPr>
            </a:lvl9pPr>
          </a:lstStyle>
          <a:p>
            <a:pPr eaLnBrk="1" latinLnBrk="1" hangingPunct="1">
              <a:spcBef>
                <a:spcPts val="500"/>
              </a:spcBef>
            </a:pP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일반경비</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구매비용의 경우 </a:t>
            </a:r>
            <a:r>
              <a:rPr kumimoji="1" lang="ko-KR" altLang="en-US" sz="1300"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렌탈</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리스</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r>
              <a:rPr kumimoji="1" lang="ko-KR" altLang="en-US" sz="1300"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임대비</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등 일정 기간 동안 고정 지출 예상되며 총 사용료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50</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만원 초과 시 </a:t>
            </a:r>
            <a:endPar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a:p>
            <a:pPr eaLnBrk="1" latinLnBrk="1" hangingPunct="1">
              <a:spcBef>
                <a:spcPts val="500"/>
              </a:spcBef>
            </a:pP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대표이사 결재 진행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(ex. A</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장비 연간 </a:t>
            </a:r>
            <a:r>
              <a:rPr kumimoji="1" lang="ko-KR" altLang="en-US" sz="1300"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렌탈비</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or B </a:t>
            </a:r>
            <a:r>
              <a:rPr kumimoji="1" lang="en-US" altLang="ko-KR" sz="1300" dirty="0" err="1">
                <a:solidFill>
                  <a:schemeClr val="tx2"/>
                </a:solidFill>
                <a:latin typeface="맑은 고딕" panose="020B0503020000020004" pitchFamily="50" charset="-127"/>
                <a:ea typeface="맑은 고딕" panose="020B0503020000020004" pitchFamily="50" charset="-127"/>
                <a:cs typeface="Arial" panose="020B0604020202020204" pitchFamily="34" charset="0"/>
              </a:rPr>
              <a:t>Pjt</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 </a:t>
            </a:r>
            <a:r>
              <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원룸 계약기간 내 월세 등 총 소요 비용으로 산정</a:t>
            </a:r>
            <a:r>
              <a:rPr kumimoji="1" lang="en-US" altLang="ko-KR"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rPr>
              <a:t>)</a:t>
            </a:r>
            <a:endParaRPr kumimoji="1" lang="ko-KR" altLang="en-US" sz="1300" dirty="0">
              <a:solidFill>
                <a:schemeClr val="tx2"/>
              </a:solidFill>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sld>
</file>

<file path=ppt/theme/theme1.xml><?xml version="1.0" encoding="utf-8"?>
<a:theme xmlns:a="http://schemas.openxmlformats.org/drawingml/2006/main" name="Business Insight 1">
  <a:themeElements>
    <a:clrScheme name="">
      <a:dk1>
        <a:srgbClr val="000000"/>
      </a:dk1>
      <a:lt1>
        <a:srgbClr val="FFFFFF"/>
      </a:lt1>
      <a:dk2>
        <a:srgbClr val="000000"/>
      </a:dk2>
      <a:lt2>
        <a:srgbClr val="393939"/>
      </a:lt2>
      <a:accent1>
        <a:srgbClr val="FFFFFF"/>
      </a:accent1>
      <a:accent2>
        <a:srgbClr val="B2B2B2"/>
      </a:accent2>
      <a:accent3>
        <a:srgbClr val="FFFFFF"/>
      </a:accent3>
      <a:accent4>
        <a:srgbClr val="000000"/>
      </a:accent4>
      <a:accent5>
        <a:srgbClr val="FFFFFF"/>
      </a:accent5>
      <a:accent6>
        <a:srgbClr val="A1A1A1"/>
      </a:accent6>
      <a:hlink>
        <a:srgbClr val="5F5F5F"/>
      </a:hlink>
      <a:folHlink>
        <a:srgbClr val="292929"/>
      </a:folHlink>
    </a:clrScheme>
    <a:fontScheme name="opentide2">
      <a:majorFont>
        <a:latin typeface="Arial"/>
        <a:ea typeface="돋움"/>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ko-KR" altLang="en-US" sz="1200" b="1" i="0" u="none" strike="noStrike" cap="none" normalizeH="0" baseline="0" smtClean="0">
            <a:ln>
              <a:noFill/>
            </a:ln>
            <a:solidFill>
              <a:schemeClr val="tx1"/>
            </a:solidFill>
            <a:effectLst/>
            <a:latin typeface="Arial" pitchFamily="34" charset="0"/>
            <a:ea typeface="돋움체" pitchFamily="49"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ko-KR" altLang="en-US" sz="1200" b="1" i="0" u="none" strike="noStrike" cap="none" normalizeH="0" baseline="0" smtClean="0">
            <a:ln>
              <a:noFill/>
            </a:ln>
            <a:solidFill>
              <a:schemeClr val="tx1"/>
            </a:solidFill>
            <a:effectLst/>
            <a:latin typeface="Arial" pitchFamily="34" charset="0"/>
            <a:ea typeface="돋움체" pitchFamily="49" charset="-127"/>
          </a:defRPr>
        </a:defPPr>
      </a:lstStyle>
    </a:lnDef>
  </a:objectDefaults>
  <a:extraClrSchemeLst>
    <a:extraClrScheme>
      <a:clrScheme name="opentide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pentid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pentide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pentide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pentide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pentide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pentide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Data\Microsoft\Templates\opentide2.pot</Template>
  <TotalTime>33013</TotalTime>
  <Pages>14</Pages>
  <Words>10447</Words>
  <Application>Microsoft Office PowerPoint</Application>
  <PresentationFormat>A4 용지(210x297mm)</PresentationFormat>
  <Paragraphs>1809</Paragraphs>
  <Slides>65</Slides>
  <Notes>4</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65</vt:i4>
      </vt:variant>
    </vt:vector>
  </HeadingPairs>
  <TitlesOfParts>
    <vt:vector size="77" baseType="lpstr">
      <vt:lpstr>G마켓 산스 TTF Bold</vt:lpstr>
      <vt:lpstr>G마켓 산스 TTF Light</vt:lpstr>
      <vt:lpstr>G마켓 산스 TTF Medium</vt:lpstr>
      <vt:lpstr>굴림</vt:lpstr>
      <vt:lpstr>맑은 고딕</vt:lpstr>
      <vt:lpstr>맑은고딕</vt:lpstr>
      <vt:lpstr>Arial</vt:lpstr>
      <vt:lpstr>Microsoft Sans Serif</vt:lpstr>
      <vt:lpstr>Tahoma</vt:lpstr>
      <vt:lpstr>Times New Roman</vt:lpstr>
      <vt:lpstr>Wingdings</vt:lpstr>
      <vt:lpstr>Business Insight 1</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Opentide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Administrator</dc:creator>
  <cp:lastModifiedBy>애경 이</cp:lastModifiedBy>
  <cp:revision>2528</cp:revision>
  <cp:lastPrinted>2023-03-29T09:01:00Z</cp:lastPrinted>
  <dcterms:created xsi:type="dcterms:W3CDTF">2002-03-28T00:56:30Z</dcterms:created>
  <dcterms:modified xsi:type="dcterms:W3CDTF">2023-12-26T05:32:41Z</dcterms:modified>
</cp:coreProperties>
</file>