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78"/>
  </p:handoutMasterIdLst>
  <p:sldIdLst>
    <p:sldId id="438" r:id="rId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586882-5FF9-45ED-95E2-A3FD4F31D1CC}">
          <p14:sldIdLst>
            <p14:sldId id="260"/>
            <p14:sldId id="510"/>
            <p14:sldId id="438"/>
            <p14:sldId id="439"/>
            <p14:sldId id="509"/>
          </p14:sldIdLst>
        </p14:section>
        <p14:section name="[A-1] 수량증가" id="{0429A748-43FC-471E-BB23-76E6E6ACE6F3}">
          <p14:sldIdLst>
            <p14:sldId id="460"/>
            <p14:sldId id="461"/>
            <p14:sldId id="462"/>
          </p14:sldIdLst>
        </p14:section>
        <p14:section name="[B-1] 부분취소" id="{C50132E2-6607-4516-8393-072E5AEAFA5A}">
          <p14:sldIdLst>
            <p14:sldId id="472"/>
            <p14:sldId id="489"/>
            <p14:sldId id="490"/>
          </p14:sldIdLst>
        </p14:section>
        <p14:section name="[B-2] 지정취소" id="{48144648-FA93-4A9A-A8FA-46EFEE5EB34F}">
          <p14:sldIdLst>
            <p14:sldId id="473"/>
            <p14:sldId id="491"/>
            <p14:sldId id="492"/>
          </p14:sldIdLst>
        </p14:section>
        <p14:section name="[A-2] 중량증가" id="{2F5D1362-2F02-4E9E-9542-537AE957C59D}">
          <p14:sldIdLst>
            <p14:sldId id="463"/>
            <p14:sldId id="513"/>
            <p14:sldId id="514"/>
            <p14:sldId id="464"/>
            <p14:sldId id="468"/>
            <p14:sldId id="511"/>
            <p14:sldId id="512"/>
          </p14:sldIdLst>
        </p14:section>
        <p14:section name="[B-3] 중량감소" id="{D87E9910-0F95-4463-A365-E9E4C0C90481}">
          <p14:sldIdLst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[A-3] 신규 상품" id="{14D0F78F-DCDE-4876-B600-E6DCA912A02C}">
          <p14:sldIdLst>
            <p14:sldId id="471"/>
            <p14:sldId id="487"/>
            <p14:sldId id="488"/>
          </p14:sldIdLst>
        </p14:section>
        <p14:section name="[A-4] 단가증가[부분취소]" id="{4A3BCDDD-BA2C-4F81-847B-8D5D2FED516E}">
          <p14:sldIdLst>
            <p14:sldId id="469"/>
            <p14:sldId id="477"/>
            <p14:sldId id="478"/>
            <p14:sldId id="480"/>
            <p14:sldId id="479"/>
          </p14:sldIdLst>
        </p14:section>
        <p14:section name="[B-4] 단가 감소[부분취소]" id="{DE338935-5817-430E-A0A5-71CF6200B1F1}">
          <p14:sldIdLst>
            <p14:sldId id="495"/>
            <p14:sldId id="496"/>
            <p14:sldId id="497"/>
            <p14:sldId id="498"/>
            <p14:sldId id="499"/>
          </p14:sldIdLst>
        </p14:section>
        <p14:section name="[A-5] 단가증가[지정취소]" id="{E216A520-8ACB-4B2C-8AFF-7C4B7EAB0152}">
          <p14:sldIdLst>
            <p14:sldId id="47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[B-5] 단가감소[지정취소]" id="{232AB62C-BD64-403D-A7C9-B2B3DB6D2F3A}">
          <p14:sldIdLst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전체취소" id="{0FD9ADB5-71CF-4180-88D4-571B06BD26C1}">
          <p14:sldIdLst>
            <p14:sldId id="410"/>
            <p14:sldId id="411"/>
            <p14:sldId id="412"/>
          </p14:sldIdLst>
        </p14:section>
        <p14:section name="품절" id="{7BD2ED0B-A168-4651-A2D8-7DDFBA42443D}">
          <p14:sldIdLst>
            <p14:sldId id="414"/>
            <p14:sldId id="413"/>
            <p14:sldId id="415"/>
          </p14:sldIdLst>
        </p14:section>
        <p14:section name="삼품 추가 방식" id="{624345DA-DE03-484B-9A20-B33A42A8AE7E}">
          <p14:sldIdLst>
            <p14:sldId id="445"/>
            <p14:sldId id="446"/>
            <p14:sldId id="522"/>
            <p14:sldId id="450"/>
            <p14:sldId id="451"/>
            <p14:sldId id="523"/>
            <p14:sldId id="452"/>
            <p14:sldId id="453"/>
            <p14:sldId id="524"/>
            <p14:sldId id="508"/>
            <p14:sldId id="507"/>
            <p14:sldId id="449"/>
          </p14:sldIdLst>
        </p14:section>
        <p14:section name="종합 예시문 (영수증 출력)" id="{D87D572D-62EF-4144-B104-BA121BB0935A}">
          <p14:sldIdLst>
            <p14:sldId id="440"/>
            <p14:sldId id="525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865"/>
    <a:srgbClr val="30AC78"/>
    <a:srgbClr val="13935F"/>
    <a:srgbClr val="C4C4C4"/>
    <a:srgbClr val="F5F5F5"/>
    <a:srgbClr val="FFFFFF"/>
    <a:srgbClr val="D2D2D2"/>
    <a:srgbClr val="F0F0F0"/>
    <a:srgbClr val="1F9765"/>
    <a:srgbClr val="209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234" y="5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handoutMaster" Target="handoutMasters/handoutMaster1.xml"/><Relationship Id="rId79" Type="http://schemas.openxmlformats.org/officeDocument/2006/relationships/presProps" Target="presProps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6169D27-19D3-AD00-78A9-9258EAD877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7140FD9-72D3-A294-D8CC-CF645DD55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697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10D4-4369-47DC-8FD2-3AE653E261A9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224C9D-E28A-2E19-C38C-5D639856F0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F227833-7ABA-4DFB-F9C8-1D20C675C4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697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BB4-7CCA-49BD-84DF-AA11564D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3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12BB5B8-4913-2355-5F60-692753BA95AC}"/>
              </a:ext>
            </a:extLst>
          </p:cNvPr>
          <p:cNvGrpSpPr/>
          <p:nvPr userDrawn="1"/>
        </p:nvGrpSpPr>
        <p:grpSpPr>
          <a:xfrm>
            <a:off x="2402633" y="2025342"/>
            <a:ext cx="6741367" cy="4350966"/>
            <a:chOff x="0" y="0"/>
            <a:chExt cx="9887201" cy="6381328"/>
          </a:xfrm>
        </p:grpSpPr>
        <p:pic>
          <p:nvPicPr>
            <p:cNvPr id="8" name="그림 6">
              <a:extLst>
                <a:ext uri="{FF2B5EF4-FFF2-40B4-BE49-F238E27FC236}">
                  <a16:creationId xmlns:a16="http://schemas.microsoft.com/office/drawing/2014/main" xmlns="" id="{0CF1B61A-972E-1556-7FB6-41D581311A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"/>
            <a:stretch/>
          </p:blipFill>
          <p:spPr bwMode="auto">
            <a:xfrm>
              <a:off x="200473" y="116632"/>
              <a:ext cx="9686728" cy="573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모서리가 둥근 직사각형 1">
              <a:extLst>
                <a:ext uri="{FF2B5EF4-FFF2-40B4-BE49-F238E27FC236}">
                  <a16:creationId xmlns:a16="http://schemas.microsoft.com/office/drawing/2014/main" xmlns="" id="{090A74B0-1CB0-6C07-7DF9-E4565C2E2D26}"/>
                </a:ext>
              </a:extLst>
            </p:cNvPr>
            <p:cNvSpPr/>
            <p:nvPr userDrawn="1"/>
          </p:nvSpPr>
          <p:spPr>
            <a:xfrm>
              <a:off x="0" y="0"/>
              <a:ext cx="9887200" cy="6381328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>
            <a:cxnSpLocks/>
          </p:cNvCxnSpPr>
          <p:nvPr userDrawn="1"/>
        </p:nvCxnSpPr>
        <p:spPr>
          <a:xfrm flipH="1">
            <a:off x="934374" y="3429000"/>
            <a:ext cx="7275252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F6350E"/>
                </a:gs>
                <a:gs pos="74000">
                  <a:srgbClr val="FDD3CB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302205" y="2677886"/>
            <a:ext cx="6539590" cy="71135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/>
            </a:lvl1pPr>
            <a:lvl2pPr marL="237372" indent="0">
              <a:buNone/>
              <a:defRPr sz="1246" b="1"/>
            </a:lvl2pPr>
            <a:lvl3pPr marL="474743" indent="0">
              <a:buNone/>
              <a:defRPr sz="1246" b="1"/>
            </a:lvl3pPr>
            <a:lvl4pPr marL="712116" indent="0">
              <a:buNone/>
              <a:defRPr sz="1246" b="1"/>
            </a:lvl4pPr>
            <a:lvl5pPr marL="949487" indent="0">
              <a:buNone/>
              <a:defRPr sz="1246" b="1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1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60CB3-37FB-4BA3-889B-7932B482BC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4" name="직선 연결선 3"/>
          <p:cNvCxnSpPr>
            <a:cxnSpLocks/>
          </p:cNvCxnSpPr>
          <p:nvPr userDrawn="1"/>
        </p:nvCxnSpPr>
        <p:spPr>
          <a:xfrm flipH="1">
            <a:off x="0" y="668905"/>
            <a:ext cx="9144000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F6350E"/>
                </a:gs>
                <a:gs pos="74000">
                  <a:srgbClr val="FDD3CB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215" y="63901"/>
            <a:ext cx="6539590" cy="52308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000" b="1"/>
            </a:lvl1pPr>
            <a:lvl2pPr marL="237372" indent="0">
              <a:buNone/>
              <a:defRPr sz="1246" b="1"/>
            </a:lvl2pPr>
            <a:lvl3pPr marL="474743" indent="0">
              <a:buNone/>
              <a:defRPr sz="1246" b="1"/>
            </a:lvl3pPr>
            <a:lvl4pPr marL="712116" indent="0">
              <a:buNone/>
              <a:defRPr sz="1246" b="1"/>
            </a:lvl4pPr>
            <a:lvl5pPr marL="949487" indent="0">
              <a:buNone/>
              <a:defRPr sz="1246" b="1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215" y="750830"/>
            <a:ext cx="6539590" cy="52308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 b="1"/>
            </a:lvl1pPr>
            <a:lvl2pPr marL="237372" indent="0">
              <a:buNone/>
              <a:defRPr sz="1246" b="1"/>
            </a:lvl2pPr>
            <a:lvl3pPr marL="474743" indent="0">
              <a:buNone/>
              <a:defRPr sz="1246" b="1"/>
            </a:lvl3pPr>
            <a:lvl4pPr marL="712116" indent="0">
              <a:buNone/>
              <a:defRPr sz="1246" b="1"/>
            </a:lvl4pPr>
            <a:lvl5pPr marL="949487" indent="0">
              <a:buNone/>
              <a:defRPr sz="1246" b="1"/>
            </a:lvl5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5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B97C6A3-71D6-C53F-4CF9-7E068AA255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1575314"/>
              </p:ext>
            </p:extLst>
          </p:nvPr>
        </p:nvGraphicFramePr>
        <p:xfrm>
          <a:off x="123172" y="122210"/>
          <a:ext cx="8897657" cy="9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1268">
                  <a:extLst>
                    <a:ext uri="{9D8B030D-6E8A-4147-A177-3AD203B41FA5}">
                      <a16:colId xmlns:a16="http://schemas.microsoft.com/office/drawing/2014/main" xmlns="" val="3264424978"/>
                    </a:ext>
                  </a:extLst>
                </a:gridCol>
                <a:gridCol w="6834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34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24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(UFR) APP_POS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구조도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Tomato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업무영역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886826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980317" y="783999"/>
            <a:ext cx="1979612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6735536" y="783999"/>
            <a:ext cx="628650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ko-KR" dirty="0"/>
              <a:t>Ver. 1.0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735536" y="170719"/>
            <a:ext cx="628650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박정우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009165" y="170719"/>
            <a:ext cx="947056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ko-KR" dirty="0"/>
              <a:t>2024. 09. 13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434110B-53BE-0DEC-80C0-684EB6A64CC0}"/>
              </a:ext>
            </a:extLst>
          </p:cNvPr>
          <p:cNvSpPr/>
          <p:nvPr userDrawn="1"/>
        </p:nvSpPr>
        <p:spPr bwMode="gray">
          <a:xfrm>
            <a:off x="116370" y="1095375"/>
            <a:ext cx="8903806" cy="5334000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49846" tIns="24923" rIns="49846" bIns="24923" rtlCol="0" anchor="t"/>
          <a:lstStyle/>
          <a:p>
            <a:pPr algn="ctr" latinLnBrk="0"/>
            <a:endParaRPr kumimoji="1" lang="ko-KR" altLang="en-US" sz="692" b="1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슬라이드 번호 개체 틀 2"/>
          <p:cNvSpPr>
            <a:spLocks noGrp="1"/>
          </p:cNvSpPr>
          <p:nvPr>
            <p:ph type="sldNum" sz="quarter" idx="18"/>
          </p:nvPr>
        </p:nvSpPr>
        <p:spPr>
          <a:xfrm>
            <a:off x="3800475" y="6451960"/>
            <a:ext cx="1543050" cy="327476"/>
          </a:xfrm>
        </p:spPr>
        <p:txBody>
          <a:bodyPr/>
          <a:lstStyle/>
          <a:p>
            <a:fld id="{EE760CB3-37FB-4BA3-889B-7932B482BC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7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3B97C6A3-71D6-C53F-4CF9-7E068AA2556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1575314"/>
              </p:ext>
            </p:extLst>
          </p:nvPr>
        </p:nvGraphicFramePr>
        <p:xfrm>
          <a:off x="123172" y="122210"/>
          <a:ext cx="8897657" cy="93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1268">
                  <a:extLst>
                    <a:ext uri="{9D8B030D-6E8A-4147-A177-3AD203B41FA5}">
                      <a16:colId xmlns:a16="http://schemas.microsoft.com/office/drawing/2014/main" xmlns="" val="3264424978"/>
                    </a:ext>
                  </a:extLst>
                </a:gridCol>
                <a:gridCol w="6834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34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7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324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(UFR) APP_POS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구조도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Tomato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업무영역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886826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980317" y="783999"/>
            <a:ext cx="1979612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6735536" y="783999"/>
            <a:ext cx="628650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ko-KR" dirty="0"/>
              <a:t>Ver. 1.0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735536" y="170719"/>
            <a:ext cx="628650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박정우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009165" y="170719"/>
            <a:ext cx="947056" cy="220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ko-KR" dirty="0"/>
              <a:t>2024. 09. 13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434110B-53BE-0DEC-80C0-684EB6A64CC0}"/>
              </a:ext>
            </a:extLst>
          </p:cNvPr>
          <p:cNvSpPr/>
          <p:nvPr userDrawn="1"/>
        </p:nvSpPr>
        <p:spPr bwMode="gray">
          <a:xfrm>
            <a:off x="116370" y="1095375"/>
            <a:ext cx="8903806" cy="5334000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49846" tIns="24923" rIns="49846" bIns="24923" rtlCol="0" anchor="t"/>
          <a:lstStyle/>
          <a:p>
            <a:pPr algn="ctr" latinLnBrk="0"/>
            <a:endParaRPr kumimoji="1" lang="ko-KR" altLang="en-US" sz="692" b="1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슬라이드 번호 개체 틀 2"/>
          <p:cNvSpPr>
            <a:spLocks noGrp="1"/>
          </p:cNvSpPr>
          <p:nvPr>
            <p:ph type="sldNum" sz="quarter" idx="18"/>
          </p:nvPr>
        </p:nvSpPr>
        <p:spPr>
          <a:xfrm>
            <a:off x="3800475" y="6451960"/>
            <a:ext cx="1543050" cy="327476"/>
          </a:xfrm>
        </p:spPr>
        <p:txBody>
          <a:bodyPr/>
          <a:lstStyle/>
          <a:p>
            <a:fld id="{EE760CB3-37FB-4BA3-889B-7932B482BC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29F180-3FCF-118B-BCD7-1D2E65B2131A}"/>
              </a:ext>
            </a:extLst>
          </p:cNvPr>
          <p:cNvSpPr/>
          <p:nvPr userDrawn="1"/>
        </p:nvSpPr>
        <p:spPr>
          <a:xfrm>
            <a:off x="3048000" y="2340274"/>
            <a:ext cx="4105276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출고확정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B46B72-E0B4-9329-1CD4-E0C6EE0F6BD8}"/>
              </a:ext>
            </a:extLst>
          </p:cNvPr>
          <p:cNvSpPr/>
          <p:nvPr userDrawn="1"/>
        </p:nvSpPr>
        <p:spPr>
          <a:xfrm>
            <a:off x="220663" y="2340274"/>
            <a:ext cx="2732088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주문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EE7B100-B654-CC3A-26C8-D030DB715EC1}"/>
              </a:ext>
            </a:extLst>
          </p:cNvPr>
          <p:cNvSpPr/>
          <p:nvPr userDrawn="1"/>
        </p:nvSpPr>
        <p:spPr>
          <a:xfrm>
            <a:off x="5530462" y="5021155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단가변경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7C1A497-DF83-EEF7-797C-2072376793E4}"/>
              </a:ext>
            </a:extLst>
          </p:cNvPr>
          <p:cNvSpPr/>
          <p:nvPr userDrawn="1"/>
        </p:nvSpPr>
        <p:spPr>
          <a:xfrm>
            <a:off x="6094816" y="5021155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지정취소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5E79A8F-8F51-30C7-2431-49305506226D}"/>
              </a:ext>
            </a:extLst>
          </p:cNvPr>
          <p:cNvSpPr/>
          <p:nvPr userDrawn="1"/>
        </p:nvSpPr>
        <p:spPr>
          <a:xfrm>
            <a:off x="6489181" y="1950453"/>
            <a:ext cx="645045" cy="342900"/>
          </a:xfrm>
          <a:prstGeom prst="rect">
            <a:avLst/>
          </a:prstGeom>
          <a:solidFill>
            <a:srgbClr val="30AC78"/>
          </a:solidFill>
          <a:ln>
            <a:solidFill>
              <a:srgbClr val="30A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온라인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품절처리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92">
            <a:extLst>
              <a:ext uri="{FF2B5EF4-FFF2-40B4-BE49-F238E27FC236}">
                <a16:creationId xmlns:a16="http://schemas.microsoft.com/office/drawing/2014/main" xmlns="" id="{5E675AF6-8053-9992-02C0-417194F41CB1}"/>
              </a:ext>
            </a:extLst>
          </p:cNvPr>
          <p:cNvSpPr/>
          <p:nvPr userDrawn="1"/>
        </p:nvSpPr>
        <p:spPr>
          <a:xfrm>
            <a:off x="4383087" y="581641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8" name="모서리가 둥근 직사각형 93">
            <a:extLst>
              <a:ext uri="{FF2B5EF4-FFF2-40B4-BE49-F238E27FC236}">
                <a16:creationId xmlns:a16="http://schemas.microsoft.com/office/drawing/2014/main" xmlns="" id="{F65D0E09-300E-ECAF-4B25-2A05D401273F}"/>
              </a:ext>
            </a:extLst>
          </p:cNvPr>
          <p:cNvSpPr/>
          <p:nvPr userDrawn="1"/>
        </p:nvSpPr>
        <p:spPr>
          <a:xfrm>
            <a:off x="582136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D7BC867-9286-1703-9370-DC3CA1DA4B56}"/>
              </a:ext>
            </a:extLst>
          </p:cNvPr>
          <p:cNvSpPr/>
          <p:nvPr userDrawn="1"/>
        </p:nvSpPr>
        <p:spPr>
          <a:xfrm>
            <a:off x="4962222" y="5021155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수량</a:t>
            </a:r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91ED823-B51D-6446-D771-40342D27ABE8}"/>
              </a:ext>
            </a:extLst>
          </p:cNvPr>
          <p:cNvSpPr/>
          <p:nvPr userDrawn="1"/>
        </p:nvSpPr>
        <p:spPr>
          <a:xfrm>
            <a:off x="6679932" y="5021155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전체취소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42FC9BF-2348-7AD2-9A8F-9E0452DB502A}"/>
              </a:ext>
            </a:extLst>
          </p:cNvPr>
          <p:cNvSpPr/>
          <p:nvPr userDrawn="1"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97">
            <a:extLst>
              <a:ext uri="{FF2B5EF4-FFF2-40B4-BE49-F238E27FC236}">
                <a16:creationId xmlns:a16="http://schemas.microsoft.com/office/drawing/2014/main" xmlns="" id="{85BA7FDE-28D7-63A1-1A5E-696BDF858792}"/>
              </a:ext>
            </a:extLst>
          </p:cNvPr>
          <p:cNvSpPr/>
          <p:nvPr userDrawn="1"/>
        </p:nvSpPr>
        <p:spPr>
          <a:xfrm>
            <a:off x="1664669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xmlns="" id="{E5BF8EC2-CA35-03D9-8023-E01D82B54E64}"/>
              </a:ext>
            </a:extLst>
          </p:cNvPr>
          <p:cNvSpPr txBox="1">
            <a:spLocks/>
          </p:cNvSpPr>
          <p:nvPr userDrawn="1"/>
        </p:nvSpPr>
        <p:spPr>
          <a:xfrm>
            <a:off x="6246721" y="549477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7750C0-735D-9530-AC31-2349846E363F}"/>
              </a:ext>
            </a:extLst>
          </p:cNvPr>
          <p:cNvSpPr/>
          <p:nvPr userDrawn="1"/>
        </p:nvSpPr>
        <p:spPr>
          <a:xfrm>
            <a:off x="4982799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xmlns="" id="{8502E655-CAF4-F65A-09C8-70F2F8585DB1}"/>
              </a:ext>
            </a:extLst>
          </p:cNvPr>
          <p:cNvSpPr txBox="1">
            <a:spLocks/>
          </p:cNvSpPr>
          <p:nvPr userDrawn="1"/>
        </p:nvSpPr>
        <p:spPr>
          <a:xfrm>
            <a:off x="4563292" y="547890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D55F9C5-AA5E-783B-5B87-9E18A3A1B274}"/>
              </a:ext>
            </a:extLst>
          </p:cNvPr>
          <p:cNvSpPr/>
          <p:nvPr userDrawn="1"/>
        </p:nvSpPr>
        <p:spPr>
          <a:xfrm>
            <a:off x="6042507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xmlns="" id="{64C16E65-EE31-D7E9-A927-BE156F4E38DA}"/>
              </a:ext>
            </a:extLst>
          </p:cNvPr>
          <p:cNvSpPr txBox="1">
            <a:spLocks/>
          </p:cNvSpPr>
          <p:nvPr userDrawn="1"/>
        </p:nvSpPr>
        <p:spPr>
          <a:xfrm>
            <a:off x="5361664" y="547890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B4EC426-AD04-3D0C-599D-243289699BA0}"/>
              </a:ext>
            </a:extLst>
          </p:cNvPr>
          <p:cNvSpPr/>
          <p:nvPr userDrawn="1"/>
        </p:nvSpPr>
        <p:spPr>
          <a:xfrm>
            <a:off x="4168473" y="544716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텍스트 개체 틀 3">
            <a:extLst>
              <a:ext uri="{FF2B5EF4-FFF2-40B4-BE49-F238E27FC236}">
                <a16:creationId xmlns:a16="http://schemas.microsoft.com/office/drawing/2014/main" xmlns="" id="{67DBCFDF-A714-EB67-D211-D1C280FF39D4}"/>
              </a:ext>
            </a:extLst>
          </p:cNvPr>
          <p:cNvSpPr txBox="1">
            <a:spLocks/>
          </p:cNvSpPr>
          <p:nvPr userDrawn="1"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51" name="모서리가 둥근 직사각형 107">
            <a:extLst>
              <a:ext uri="{FF2B5EF4-FFF2-40B4-BE49-F238E27FC236}">
                <a16:creationId xmlns:a16="http://schemas.microsoft.com/office/drawing/2014/main" xmlns="" id="{1578B93B-797A-E9B9-FD06-75E763B2F4AB}"/>
              </a:ext>
            </a:extLst>
          </p:cNvPr>
          <p:cNvSpPr/>
          <p:nvPr userDrawn="1"/>
        </p:nvSpPr>
        <p:spPr>
          <a:xfrm>
            <a:off x="21794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90CAA81-83E7-7A87-1761-CF74E2528D2D}"/>
              </a:ext>
            </a:extLst>
          </p:cNvPr>
          <p:cNvSpPr/>
          <p:nvPr userDrawn="1"/>
        </p:nvSpPr>
        <p:spPr>
          <a:xfrm>
            <a:off x="204249" y="4975097"/>
            <a:ext cx="2758035" cy="735694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배달요청시간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20240812 14:06 ~ 15:06</a:t>
            </a:r>
          </a:p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배달요청사항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조심히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와주세요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~(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만나서 카드결제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결품처리방법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전화주세요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5A8DD2E-CF8E-8660-6328-25F890AB952E}"/>
              </a:ext>
            </a:extLst>
          </p:cNvPr>
          <p:cNvSpPr/>
          <p:nvPr userDrawn="1"/>
        </p:nvSpPr>
        <p:spPr>
          <a:xfrm>
            <a:off x="3103758" y="5006072"/>
            <a:ext cx="1368487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E278E556-AD95-1E4E-FE23-005511213546}"/>
              </a:ext>
            </a:extLst>
          </p:cNvPr>
          <p:cNvCxnSpPr/>
          <p:nvPr userDrawn="1"/>
        </p:nvCxnSpPr>
        <p:spPr>
          <a:xfrm>
            <a:off x="4396015" y="5075408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12BB5B8-4913-2355-5F60-692753BA95AC}"/>
              </a:ext>
            </a:extLst>
          </p:cNvPr>
          <p:cNvGrpSpPr/>
          <p:nvPr userDrawn="1"/>
        </p:nvGrpSpPr>
        <p:grpSpPr>
          <a:xfrm>
            <a:off x="2228851" y="2507034"/>
            <a:ext cx="6741367" cy="4350966"/>
            <a:chOff x="0" y="0"/>
            <a:chExt cx="9887201" cy="63813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CF1B61A-972E-1556-7FB6-41D581311A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"/>
            <a:stretch/>
          </p:blipFill>
          <p:spPr bwMode="auto">
            <a:xfrm>
              <a:off x="200473" y="116632"/>
              <a:ext cx="9686728" cy="573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모서리가 둥근 직사각형 1">
              <a:extLst>
                <a:ext uri="{FF2B5EF4-FFF2-40B4-BE49-F238E27FC236}">
                  <a16:creationId xmlns:a16="http://schemas.microsoft.com/office/drawing/2014/main" xmlns="" id="{090A74B0-1CB0-6C07-7DF9-E4565C2E2D26}"/>
                </a:ext>
              </a:extLst>
            </p:cNvPr>
            <p:cNvSpPr/>
            <p:nvPr userDrawn="1"/>
          </p:nvSpPr>
          <p:spPr>
            <a:xfrm>
              <a:off x="0" y="0"/>
              <a:ext cx="9887200" cy="6381328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>
            <a:cxnSpLocks/>
          </p:cNvCxnSpPr>
          <p:nvPr userDrawn="1"/>
        </p:nvCxnSpPr>
        <p:spPr>
          <a:xfrm flipH="1">
            <a:off x="831883" y="3111435"/>
            <a:ext cx="7724288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F6350E"/>
                </a:gs>
                <a:gs pos="74000">
                  <a:srgbClr val="FDD3CB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984820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8AD21F-3BD7-C888-E8F5-103E8CB2211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6482443"/>
            <a:ext cx="807319" cy="29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5585FDD-0A00-D7B2-B6D2-C0E9BE26CB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61" y="6525254"/>
            <a:ext cx="666705" cy="254181"/>
          </a:xfrm>
          <a:prstGeom prst="rect">
            <a:avLst/>
          </a:prstGeom>
        </p:spPr>
      </p:pic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800475" y="6451960"/>
            <a:ext cx="1543050" cy="327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0CB3-37FB-4BA3-889B-7932B482BC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4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87" r:id="rId3"/>
    <p:sldLayoutId id="2147483685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부분취소 프로세스</a:t>
            </a:r>
          </a:p>
        </p:txBody>
      </p:sp>
    </p:spTree>
    <p:extLst>
      <p:ext uri="{BB962C8B-B14F-4D97-AF65-F5344CB8AC3E}">
        <p14:creationId xmlns:p14="http://schemas.microsoft.com/office/powerpoint/2010/main" val="12412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21922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7394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>
          <a:xfrm>
            <a:off x="4401821" y="5083176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93572" y="5010383"/>
            <a:ext cx="889755" cy="34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18221" y="5060181"/>
            <a:ext cx="286372" cy="243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928933" y="4958568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970122" y="47949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3914499" y="477554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7" name="직사각형 46"/>
          <p:cNvSpPr/>
          <p:nvPr/>
        </p:nvSpPr>
        <p:spPr>
          <a:xfrm>
            <a:off x="191977" y="3689220"/>
            <a:ext cx="70248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784192" y="376736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1</a:t>
            </a:r>
            <a:r>
              <a:rPr lang="ko-KR" altLang="en-US" sz="800" dirty="0"/>
              <a:t>개로 감소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변경 할 수량 입력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수량변경 버튼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부분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58275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34811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수량 변경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35,800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13574" y="3671924"/>
            <a:ext cx="4200167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21648" y="3490129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1</a:t>
            </a:r>
            <a:r>
              <a:rPr lang="ko-KR" altLang="en-US" sz="800" dirty="0"/>
              <a:t>개로 감소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버튼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부분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82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8981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4383087" y="581641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2136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64669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99" name="텍스트 개체 틀 3"/>
          <p:cNvSpPr txBox="1">
            <a:spLocks/>
          </p:cNvSpPr>
          <p:nvPr/>
        </p:nvSpPr>
        <p:spPr>
          <a:xfrm>
            <a:off x="6246721" y="549477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982799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텍스트 개체 틀 3"/>
          <p:cNvSpPr txBox="1">
            <a:spLocks/>
          </p:cNvSpPr>
          <p:nvPr/>
        </p:nvSpPr>
        <p:spPr>
          <a:xfrm>
            <a:off x="4563292" y="547890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42507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텍스트 개체 틀 3"/>
          <p:cNvSpPr txBox="1">
            <a:spLocks/>
          </p:cNvSpPr>
          <p:nvPr/>
        </p:nvSpPr>
        <p:spPr>
          <a:xfrm>
            <a:off x="5361664" y="547890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68473" y="544716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텍스트 개체 틀 3"/>
          <p:cNvSpPr txBox="1">
            <a:spLocks/>
          </p:cNvSpPr>
          <p:nvPr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1794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지정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/>
              <a:t>해당상품 제외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2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95877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5991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4383087" y="581641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2136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64669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99" name="텍스트 개체 틀 3"/>
          <p:cNvSpPr txBox="1">
            <a:spLocks/>
          </p:cNvSpPr>
          <p:nvPr/>
        </p:nvSpPr>
        <p:spPr>
          <a:xfrm>
            <a:off x="6246721" y="549477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982799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텍스트 개체 틀 3"/>
          <p:cNvSpPr txBox="1">
            <a:spLocks/>
          </p:cNvSpPr>
          <p:nvPr/>
        </p:nvSpPr>
        <p:spPr>
          <a:xfrm>
            <a:off x="4563292" y="547890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42507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텍스트 개체 틀 3"/>
          <p:cNvSpPr txBox="1">
            <a:spLocks/>
          </p:cNvSpPr>
          <p:nvPr/>
        </p:nvSpPr>
        <p:spPr>
          <a:xfrm>
            <a:off x="5361664" y="547890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68473" y="544716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텍스트 개체 틀 3"/>
          <p:cNvSpPr txBox="1">
            <a:spLocks/>
          </p:cNvSpPr>
          <p:nvPr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1794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41778" y="3700902"/>
            <a:ext cx="7042689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076443" y="4941071"/>
            <a:ext cx="521002" cy="4696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537016" y="480583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/>
              <a:t>해당상품 제외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지정취소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94236" y="353161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6" name="TextBox 45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지정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98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49215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943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3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새우깡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1,200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34,600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4383087" y="581641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82136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64669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99" name="텍스트 개체 틀 3"/>
          <p:cNvSpPr txBox="1">
            <a:spLocks/>
          </p:cNvSpPr>
          <p:nvPr/>
        </p:nvSpPr>
        <p:spPr>
          <a:xfrm>
            <a:off x="6246721" y="549477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982799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텍스트 개체 틀 3"/>
          <p:cNvSpPr txBox="1">
            <a:spLocks/>
          </p:cNvSpPr>
          <p:nvPr/>
        </p:nvSpPr>
        <p:spPr>
          <a:xfrm>
            <a:off x="4563292" y="547890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42507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3" name="텍스트 개체 틀 3"/>
          <p:cNvSpPr txBox="1">
            <a:spLocks/>
          </p:cNvSpPr>
          <p:nvPr/>
        </p:nvSpPr>
        <p:spPr>
          <a:xfrm>
            <a:off x="5361664" y="547890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68473" y="544716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텍스트 개체 틀 3"/>
          <p:cNvSpPr txBox="1">
            <a:spLocks/>
          </p:cNvSpPr>
          <p:nvPr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17942" y="581641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985119" y="3700902"/>
            <a:ext cx="4199348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/>
              <a:t>해당상품 제외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해당 상품 변경 </a:t>
            </a:r>
            <a:r>
              <a:rPr lang="ko-KR" altLang="en-US" sz="800" b="1" dirty="0" smtClean="0">
                <a:latin typeface="+mn-ea"/>
              </a:rPr>
              <a:t>확인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※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800" b="1" dirty="0" smtClean="0">
                <a:latin typeface="+mn-ea"/>
              </a:rPr>
              <a:t>입력 후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수량변경</a:t>
            </a:r>
            <a:r>
              <a:rPr lang="ko-KR" altLang="en-US" sz="800" b="1" dirty="0" smtClean="0">
                <a:latin typeface="+mn-ea"/>
              </a:rPr>
              <a:t> 시에도 </a:t>
            </a:r>
            <a:endParaRPr lang="en-US" altLang="ko-KR" sz="800" b="1" dirty="0" smtClean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지정취소</a:t>
            </a:r>
            <a:r>
              <a:rPr lang="ko-KR" altLang="en-US" sz="800" b="1" dirty="0" smtClean="0">
                <a:latin typeface="+mn-ea"/>
              </a:rPr>
              <a:t> 와 동일하게 처리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94236" y="353161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44" name="TextBox 43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지정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76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588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1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선택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3)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    </a:t>
            </a:r>
            <a:r>
              <a:rPr lang="en-US" altLang="ko-KR" sz="800" dirty="0"/>
              <a:t>- 26000200609016800</a:t>
            </a:r>
          </a:p>
          <a:p>
            <a:r>
              <a:rPr lang="en-US" altLang="ko-KR" sz="800" dirty="0"/>
              <a:t>      (609g , 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1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43367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520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1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지정취소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- </a:t>
            </a:r>
            <a:r>
              <a:rPr lang="en-US" altLang="ko-KR" sz="800" dirty="0"/>
              <a:t>26000200609016800</a:t>
            </a:r>
          </a:p>
          <a:p>
            <a:r>
              <a:rPr lang="en-US" altLang="ko-KR" sz="800" dirty="0"/>
              <a:t>      (609g , 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50889" y="3311776"/>
            <a:ext cx="70248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001116" y="4770957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019435" y="5002615"/>
            <a:ext cx="1049872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506033" y="34165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3" name="직사각형 42"/>
          <p:cNvSpPr/>
          <p:nvPr/>
        </p:nvSpPr>
        <p:spPr>
          <a:xfrm>
            <a:off x="6061160" y="4965751"/>
            <a:ext cx="543351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1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40043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939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1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3)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- </a:t>
            </a:r>
            <a:r>
              <a:rPr lang="en-US" altLang="ko-KR" sz="800" dirty="0"/>
              <a:t>26000200609016800</a:t>
            </a:r>
          </a:p>
          <a:p>
            <a:r>
              <a:rPr lang="en-US" altLang="ko-KR" sz="800" dirty="0"/>
              <a:t>      (609g , 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19435" y="3311776"/>
            <a:ext cx="415632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97973" y="311697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3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826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63432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114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524151" y="5008747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en-US" altLang="ko-KR" sz="800" dirty="0" smtClean="0"/>
              <a:t>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1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중량 바코드 번호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- </a:t>
            </a:r>
            <a:r>
              <a:rPr lang="en-US" altLang="ko-KR" sz="800" dirty="0"/>
              <a:t>26000200609016800</a:t>
            </a:r>
          </a:p>
          <a:p>
            <a:r>
              <a:rPr lang="en-US" altLang="ko-KR" sz="800" dirty="0"/>
              <a:t>      (609g , 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261658" y="4731069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051973" y="5019091"/>
            <a:ext cx="1404513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tx1"/>
                </a:solidFill>
              </a:rPr>
              <a:t>26000200619017600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28950" y="4931577"/>
            <a:ext cx="1458470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12184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6360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23,600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1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5) </a:t>
            </a:r>
            <a:r>
              <a:rPr lang="ko-KR" altLang="en-US" sz="800" b="1" dirty="0">
                <a:latin typeface="+mn-ea"/>
              </a:rPr>
              <a:t>해당 상품 등록확인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    </a:t>
            </a:r>
            <a:r>
              <a:rPr lang="en-US" altLang="ko-KR" sz="800" dirty="0"/>
              <a:t>- </a:t>
            </a:r>
            <a:r>
              <a:rPr lang="en-US" altLang="ko-KR" sz="800" dirty="0" smtClean="0"/>
              <a:t>26000200609016800</a:t>
            </a:r>
            <a:endParaRPr lang="en-US" altLang="ko-KR" sz="800" dirty="0"/>
          </a:p>
          <a:p>
            <a:r>
              <a:rPr lang="en-US" altLang="ko-KR" sz="800" dirty="0"/>
              <a:t>      (</a:t>
            </a:r>
            <a:r>
              <a:rPr lang="en-US" altLang="ko-KR" sz="800" dirty="0" smtClean="0"/>
              <a:t>609g 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04249" y="4092736"/>
            <a:ext cx="7025226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13245" y="3860336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3070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8659"/>
              </p:ext>
            </p:extLst>
          </p:nvPr>
        </p:nvGraphicFramePr>
        <p:xfrm>
          <a:off x="152215" y="816768"/>
          <a:ext cx="8859981" cy="5649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814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102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8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98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선결제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영수금액 보다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피킹상품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출고상품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총 금액이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183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클 경우</a:t>
                      </a:r>
                      <a:endParaRPr lang="en-US" altLang="ko-KR" sz="14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선결제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&lt;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피킹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상품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작을 경우</a:t>
                      </a:r>
                      <a:endParaRPr lang="en-US" altLang="ko-KR" sz="14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선결제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&gt; 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피킹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상품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5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수량 변동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A-1 ] </a:t>
                      </a:r>
                      <a:r>
                        <a:rPr lang="en-US" altLang="ko-KR" sz="900" u="none" strike="noStrike" dirty="0">
                          <a:effectLst/>
                        </a:rPr>
                        <a:t/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수량증가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새우깡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( 2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3</a:t>
                      </a:r>
                      <a:r>
                        <a:rPr lang="ko-KR" altLang="en-US" sz="900" u="none" strike="noStrike" dirty="0">
                          <a:effectLst/>
                        </a:rPr>
                        <a:t>개로 증가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                     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[ B-1 ]</a:t>
                      </a:r>
                      <a:br>
                        <a:rPr lang="en-US" altLang="ko-KR" sz="900" b="1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부분취소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: 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새우깡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-&gt; 1</a:t>
                      </a:r>
                      <a:r>
                        <a:rPr lang="ko-KR" altLang="en-US" sz="900" u="none" strike="noStrike" dirty="0">
                          <a:effectLst/>
                        </a:rPr>
                        <a:t>개로 변경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/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                           [ B-2 ]</a:t>
                      </a:r>
                      <a:br>
                        <a:rPr lang="en-US" altLang="ko-KR" sz="900" b="1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지정취소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해당상품 제외 </a:t>
                      </a:r>
                      <a:r>
                        <a:rPr lang="en-US" altLang="ko-KR" sz="900" u="none" strike="noStrike" dirty="0">
                          <a:effectLst/>
                        </a:rPr>
                        <a:t>-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새우깡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2</a:t>
                      </a:r>
                      <a:r>
                        <a:rPr lang="ko-KR" altLang="en-US" sz="900" u="none" strike="noStrike" dirty="0">
                          <a:effectLst/>
                        </a:rPr>
                        <a:t>개 취소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중량 변동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단가변동 동일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A-2 ]</a:t>
                      </a:r>
                      <a:b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중량증가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한돈 </a:t>
                      </a:r>
                      <a:r>
                        <a:rPr lang="en-US" altLang="ko-KR" sz="900" u="none" strike="noStrike" dirty="0">
                          <a:effectLst/>
                        </a:rPr>
                        <a:t>600g -&gt; 619g </a:t>
                      </a:r>
                      <a:r>
                        <a:rPr lang="ko-KR" altLang="en-US" sz="900" u="none" strike="noStrike" dirty="0">
                          <a:effectLst/>
                        </a:rPr>
                        <a:t>변경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B-3 ]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중량감소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한돈 </a:t>
                      </a:r>
                      <a:r>
                        <a:rPr lang="en-US" altLang="ko-KR" sz="900" u="none" strike="noStrike" dirty="0">
                          <a:effectLst/>
                        </a:rPr>
                        <a:t>600g -&gt; 590g </a:t>
                      </a:r>
                      <a:r>
                        <a:rPr lang="ko-KR" altLang="en-US" sz="900" u="none" strike="noStrike" dirty="0">
                          <a:effectLst/>
                        </a:rPr>
                        <a:t>변경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3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신규 상품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A-3 ]</a:t>
                      </a:r>
                      <a:r>
                        <a:rPr lang="en-US" altLang="ko-KR" sz="900" u="none" strike="noStrike" dirty="0">
                          <a:effectLst/>
                        </a:rPr>
                        <a:t/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신규 상품 추가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온라인 주문 후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 고객이 전화로 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＇</a:t>
                      </a:r>
                      <a:r>
                        <a:rPr lang="ko-KR" altLang="en-US" sz="900" u="none" strike="noStrike" dirty="0">
                          <a:effectLst/>
                        </a:rPr>
                        <a:t>신라면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멀티팩</a:t>
                      </a:r>
                      <a:r>
                        <a:rPr lang="en-US" altLang="ko-KR" sz="900" u="none" strike="noStrike" dirty="0">
                          <a:effectLst/>
                        </a:rPr>
                        <a:t>) 2,200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＇ </a:t>
                      </a:r>
                      <a:r>
                        <a:rPr lang="ko-KR" altLang="en-US" sz="900" u="none" strike="noStrike" dirty="0">
                          <a:effectLst/>
                        </a:rPr>
                        <a:t>추가 요청 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78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대체상품 변동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                  </a:t>
                      </a:r>
                      <a:r>
                        <a:rPr lang="en-US" altLang="ko-KR" sz="900" u="none" strike="noStrike" dirty="0">
                          <a:effectLst/>
                        </a:rPr>
                        <a:t>  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A-4 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B-1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</a:t>
                      </a:r>
                      <a:r>
                        <a:rPr lang="en-US" altLang="ko-KR" sz="900" b="1" u="none" strike="noStrike" baseline="0" dirty="0">
                          <a:solidFill>
                            <a:srgbClr val="0070C0"/>
                          </a:solidFill>
                          <a:effectLst/>
                        </a:rPr>
                        <a:t>  A-3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]</a:t>
                      </a:r>
                      <a:b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단가증가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부분취소 후 대체 상품 등록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개로 수량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 변경</a:t>
                      </a:r>
                      <a:endParaRPr lang="en-US" altLang="ko-KR" sz="900" u="none" strike="noStrike" baseline="0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baseline="0" dirty="0">
                          <a:effectLst/>
                        </a:rPr>
                        <a:t>       &gt;&gt;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1,980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A-5 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B-2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  A-3 ]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단가증가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지정 취소 후 대체 상품 등록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해당상품 제외 </a:t>
                      </a:r>
                      <a:r>
                        <a:rPr lang="en-US" altLang="ko-KR" sz="900" u="none" strike="noStrike" dirty="0">
                          <a:effectLst/>
                        </a:rPr>
                        <a:t>(2</a:t>
                      </a:r>
                      <a:r>
                        <a:rPr lang="ko-KR" altLang="en-US" sz="900" u="none" strike="noStrike" dirty="0">
                          <a:effectLst/>
                        </a:rPr>
                        <a:t>개 취소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baseline="0" dirty="0">
                          <a:effectLst/>
                        </a:rPr>
                        <a:t>      &gt;&gt;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3,960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 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strike="noStrike" dirty="0">
                        <a:effectLst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baseline="0" dirty="0">
                          <a:effectLst/>
                        </a:rPr>
                        <a:t> * </a:t>
                      </a:r>
                      <a:r>
                        <a:rPr lang="ko-KR" altLang="en-US" sz="9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단가동일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부분취소 후 대체 상품 등록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ko-KR" sz="900" u="none" strike="noStrike" dirty="0">
                          <a:effectLst/>
                        </a:rPr>
                        <a:t> :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A-4 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B-1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</a:t>
                      </a:r>
                      <a:r>
                        <a:rPr lang="en-US" altLang="ko-KR" sz="900" b="1" u="none" strike="noStrike" baseline="0" dirty="0">
                          <a:solidFill>
                            <a:srgbClr val="0070C0"/>
                          </a:solidFill>
                          <a:effectLst/>
                        </a:rPr>
                        <a:t>  A-3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]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개로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 수량 변경</a:t>
                      </a:r>
                      <a:endParaRPr lang="en-US" altLang="ko-KR" sz="900" u="none" strike="noStrike" baseline="0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baseline="0" dirty="0">
                          <a:effectLst/>
                        </a:rPr>
                        <a:t>       &gt;&gt; 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대상</a:t>
                      </a:r>
                      <a:r>
                        <a:rPr lang="ko-KR" altLang="en-US" sz="900" u="none" strike="noStrike" dirty="0">
                          <a:effectLst/>
                        </a:rPr>
                        <a:t> 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1,800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</a:t>
                      </a:r>
                      <a:r>
                        <a:rPr lang="en-US" altLang="ko-KR" sz="900" u="none" strike="noStrike" dirty="0">
                          <a:effectLst/>
                        </a:rPr>
                        <a:t/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*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9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단가동일</a:t>
                      </a:r>
                      <a:r>
                        <a:rPr lang="en-US" altLang="ko-KR" sz="9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지정취소 후 대체 상품 등록</a:t>
                      </a:r>
                      <a:r>
                        <a:rPr lang="en-US" altLang="ko-KR" sz="9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A-5</a:t>
                      </a:r>
                      <a:r>
                        <a:rPr lang="en-US" altLang="ko-KR" sz="900" b="1" u="none" strike="noStrike" baseline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B-2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  A-3 ]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해당상품 제외 </a:t>
                      </a:r>
                      <a:r>
                        <a:rPr lang="en-US" altLang="ko-KR" sz="900" u="none" strike="noStrike" dirty="0">
                          <a:effectLst/>
                        </a:rPr>
                        <a:t>(2</a:t>
                      </a:r>
                      <a:r>
                        <a:rPr lang="ko-KR" altLang="en-US" sz="900" u="none" strike="noStrike" dirty="0">
                          <a:effectLst/>
                        </a:rPr>
                        <a:t>개 취소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baseline="0" dirty="0">
                          <a:effectLst/>
                        </a:rPr>
                        <a:t>      &gt;&gt; 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대상</a:t>
                      </a:r>
                      <a:r>
                        <a:rPr lang="ko-KR" altLang="en-US" sz="900" u="none" strike="noStrike" dirty="0">
                          <a:effectLst/>
                        </a:rPr>
                        <a:t> 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3,600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B-4  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B-1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</a:t>
                      </a:r>
                      <a:r>
                        <a:rPr lang="en-US" altLang="ko-KR" sz="900" b="1" u="none" strike="noStrike" baseline="0" dirty="0">
                          <a:solidFill>
                            <a:srgbClr val="0070C0"/>
                          </a:solidFill>
                          <a:effectLst/>
                        </a:rPr>
                        <a:t>  A-3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]</a:t>
                      </a:r>
                      <a:b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altLang="ko-KR" sz="900" u="none" strike="noStrike" dirty="0">
                          <a:effectLst/>
                        </a:rPr>
                        <a:t> 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단가감소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부분취소 후 대체 상품 등록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개로</a:t>
                      </a:r>
                      <a:r>
                        <a:rPr lang="ko-KR" altLang="en-US" sz="900" u="none" strike="noStrike" baseline="0" dirty="0">
                          <a:effectLst/>
                        </a:rPr>
                        <a:t> 수량 변경 </a:t>
                      </a:r>
                      <a:endParaRPr lang="en-US" altLang="ko-KR" sz="900" u="none" strike="noStrike" baseline="0" dirty="0">
                        <a:effectLst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baseline="0" dirty="0">
                          <a:effectLst/>
                        </a:rPr>
                        <a:t>       &gt;&gt;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1,980</a:t>
                      </a:r>
                      <a:r>
                        <a:rPr lang="ko-KR" altLang="en-US" sz="900" u="none" strike="noStrike" dirty="0">
                          <a:effectLst/>
                        </a:rPr>
                        <a:t>원 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endParaRPr lang="en-US" altLang="ko-KR" sz="9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                        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[ B-5 : 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B-2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,</a:t>
                      </a:r>
                      <a:r>
                        <a:rPr lang="en-US" altLang="ko-KR" sz="900" b="1" u="none" strike="noStrike" baseline="0" dirty="0">
                          <a:solidFill>
                            <a:srgbClr val="0070C0"/>
                          </a:solidFill>
                          <a:effectLst/>
                        </a:rPr>
                        <a:t>  A-3</a:t>
                      </a:r>
                      <a:r>
                        <a:rPr lang="en-US" altLang="ko-KR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 ]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* 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단가감소 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지정 취소 후 대체 상품 등록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    :</a:t>
                      </a:r>
                      <a:r>
                        <a:rPr lang="en-US" altLang="ko-KR" sz="9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 </a:t>
                      </a:r>
                      <a:r>
                        <a:rPr lang="en-US" altLang="ko-KR" sz="900" u="none" strike="noStrike" dirty="0">
                          <a:effectLst/>
                        </a:rPr>
                        <a:t>&gt;&gt;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풀무원</a:t>
                      </a:r>
                      <a:r>
                        <a:rPr lang="ko-KR" altLang="en-US" sz="900" u="none" strike="noStrike" dirty="0">
                          <a:effectLst/>
                        </a:rPr>
                        <a:t> 해당상품 제외 </a:t>
                      </a:r>
                      <a:r>
                        <a:rPr lang="en-US" altLang="ko-KR" sz="900" u="none" strike="noStrike" dirty="0">
                          <a:effectLst/>
                        </a:rPr>
                        <a:t>(2</a:t>
                      </a:r>
                      <a:r>
                        <a:rPr lang="ko-KR" altLang="en-US" sz="900" u="none" strike="noStrike" dirty="0">
                          <a:effectLst/>
                        </a:rPr>
                        <a:t>개 취소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baseline="0" dirty="0">
                          <a:effectLst/>
                        </a:rPr>
                        <a:t>      &gt;&gt; </a:t>
                      </a:r>
                      <a:r>
                        <a:rPr lang="en-US" altLang="ko-KR" sz="900" u="none" strike="noStrike" dirty="0">
                          <a:effectLst/>
                        </a:rPr>
                        <a:t>CJ </a:t>
                      </a:r>
                      <a:r>
                        <a:rPr lang="ko-KR" altLang="en-US" sz="900" u="none" strike="noStrike" dirty="0">
                          <a:effectLst/>
                        </a:rPr>
                        <a:t>콩나물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 </a:t>
                      </a:r>
                      <a:r>
                        <a:rPr lang="en-US" altLang="ko-KR" sz="900" u="none" strike="noStrike" dirty="0">
                          <a:effectLst/>
                        </a:rPr>
                        <a:t>3,600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대체 상품 추가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2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전체 취소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현행과 동일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수정 필요 없음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9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품절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17" marR="7017" marT="7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78F3B89-5DC1-18D9-DBAE-4180DFB57C94}"/>
              </a:ext>
            </a:extLst>
          </p:cNvPr>
          <p:cNvSpPr/>
          <p:nvPr/>
        </p:nvSpPr>
        <p:spPr>
          <a:xfrm rot="20593202">
            <a:off x="4057607" y="3780968"/>
            <a:ext cx="1607070" cy="3018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782" tIns="37782" rIns="37782" bIns="37782" rtlCol="0" anchor="ctr"/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개선 필요 영역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78F3B89-5DC1-18D9-DBAE-4180DFB57C94}"/>
              </a:ext>
            </a:extLst>
          </p:cNvPr>
          <p:cNvSpPr/>
          <p:nvPr/>
        </p:nvSpPr>
        <p:spPr>
          <a:xfrm>
            <a:off x="8023654" y="1919123"/>
            <a:ext cx="951684" cy="370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782" tIns="37782" rIns="37782" bIns="37782" rtlCol="0" anchor="ctr"/>
          <a:lstStyle/>
          <a:p>
            <a:pPr algn="ctr"/>
            <a:r>
              <a:rPr lang="ko-KR" altLang="en-US" sz="1000" b="1" dirty="0"/>
              <a:t>현행과 동일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 err="1"/>
              <a:t>수정필요없음</a:t>
            </a:r>
            <a:r>
              <a:rPr lang="en-US" altLang="ko-KR" sz="1000" b="1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78F3B89-5DC1-18D9-DBAE-4180DFB57C94}"/>
              </a:ext>
            </a:extLst>
          </p:cNvPr>
          <p:cNvSpPr/>
          <p:nvPr/>
        </p:nvSpPr>
        <p:spPr>
          <a:xfrm>
            <a:off x="8023654" y="6017447"/>
            <a:ext cx="951684" cy="370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782" tIns="37782" rIns="37782" bIns="37782" rtlCol="0" anchor="ctr"/>
          <a:lstStyle/>
          <a:p>
            <a:pPr algn="ctr"/>
            <a:r>
              <a:rPr lang="ko-KR" altLang="en-US" sz="1000" b="1" dirty="0"/>
              <a:t>현행과 동일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(</a:t>
            </a:r>
            <a:r>
              <a:rPr lang="ko-KR" altLang="en-US" sz="1000" b="1" dirty="0" err="1"/>
              <a:t>수정필요없음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8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22733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0712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23,600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1328199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609g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6) </a:t>
            </a:r>
            <a:r>
              <a:rPr lang="ko-KR" altLang="en-US" sz="800" b="1" dirty="0">
                <a:latin typeface="+mn-ea"/>
              </a:rPr>
              <a:t>중량 바코드 번호 입력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- </a:t>
            </a:r>
            <a:r>
              <a:rPr lang="en-US" altLang="ko-KR" sz="800" dirty="0"/>
              <a:t>26000200609016800</a:t>
            </a:r>
          </a:p>
          <a:p>
            <a:r>
              <a:rPr lang="en-US" altLang="ko-KR" sz="800" dirty="0"/>
              <a:t>      (609g , 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3439146" y="48205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6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019435" y="5002615"/>
            <a:ext cx="1412522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tx1"/>
                </a:solidFill>
              </a:rPr>
              <a:t>2600020060901680</a:t>
            </a:r>
            <a:r>
              <a:rPr lang="en-US" altLang="ko-KR" sz="700" dirty="0"/>
              <a:t>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439147" y="4949275"/>
            <a:ext cx="1014206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증가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07515"/>
              </p:ext>
            </p:extLst>
          </p:nvPr>
        </p:nvGraphicFramePr>
        <p:xfrm>
          <a:off x="217942" y="2604252"/>
          <a:ext cx="2734809" cy="22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5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56575"/>
              </p:ext>
            </p:extLst>
          </p:nvPr>
        </p:nvGraphicFramePr>
        <p:xfrm>
          <a:off x="3048000" y="2604252"/>
          <a:ext cx="4114801" cy="22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5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16,800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16,800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40,400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중량증가 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/>
              <a:t>619g</a:t>
            </a:r>
            <a:r>
              <a:rPr lang="en-US" altLang="ko-KR" sz="800" dirty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</a:t>
            </a:r>
            <a:r>
              <a:rPr lang="en-US" altLang="ko-KR" sz="800" b="1" dirty="0" smtClean="0"/>
              <a:t>609g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7) </a:t>
            </a:r>
            <a:r>
              <a:rPr lang="ko-KR" altLang="en-US" sz="800" b="1" dirty="0">
                <a:latin typeface="+mn-ea"/>
              </a:rPr>
              <a:t>해당 상품 등록 확인</a:t>
            </a:r>
            <a:r>
              <a:rPr lang="en-US" altLang="ko-KR" sz="800" b="1" dirty="0">
                <a:latin typeface="+mn-ea"/>
              </a:rPr>
              <a:t>  </a:t>
            </a: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- 26000200619017600</a:t>
            </a:r>
          </a:p>
          <a:p>
            <a:r>
              <a:rPr lang="en-US" altLang="ko-KR" sz="800" dirty="0"/>
              <a:t>      (619g , 17,600</a:t>
            </a:r>
            <a:r>
              <a:rPr lang="ko-KR" altLang="en-US" sz="800" dirty="0"/>
              <a:t>원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    </a:t>
            </a:r>
            <a:r>
              <a:rPr lang="en-US" altLang="ko-KR" sz="800" dirty="0"/>
              <a:t>- </a:t>
            </a:r>
            <a:r>
              <a:rPr lang="en-US" altLang="ko-KR" sz="800" dirty="0" smtClean="0"/>
              <a:t>26000200609016800</a:t>
            </a:r>
            <a:endParaRPr lang="en-US" altLang="ko-KR" sz="800" dirty="0"/>
          </a:p>
          <a:p>
            <a:r>
              <a:rPr lang="en-US" altLang="ko-KR" sz="800" dirty="0"/>
              <a:t>      (</a:t>
            </a:r>
            <a:r>
              <a:rPr lang="en-US" altLang="ko-KR" sz="800" dirty="0" smtClean="0"/>
              <a:t>609g 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16,800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11193" y="4138719"/>
            <a:ext cx="7025226" cy="3389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20189" y="3906319"/>
            <a:ext cx="247900" cy="172044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6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26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9974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1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92221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1446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지정취소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50889" y="3311776"/>
            <a:ext cx="70248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027063" y="4774427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506033" y="34165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3" name="직사각형 42"/>
          <p:cNvSpPr/>
          <p:nvPr/>
        </p:nvSpPr>
        <p:spPr>
          <a:xfrm>
            <a:off x="6048460" y="4961706"/>
            <a:ext cx="543351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8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76925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4530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19435" y="3311776"/>
            <a:ext cx="415632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97973" y="311697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3</a:t>
            </a:r>
            <a:endParaRPr b="1" i="0" dirty="0"/>
          </a:p>
        </p:txBody>
      </p:sp>
      <p:sp>
        <p:nvSpPr>
          <p:cNvPr id="21" name="TextBox 20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07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15089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8530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6,000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00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019434" y="5002615"/>
            <a:ext cx="1428997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tx1"/>
                </a:solidFill>
              </a:rPr>
              <a:t>26000200590014900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52821" y="4928902"/>
            <a:ext cx="148622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47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8927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612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20,900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04249" y="4092736"/>
            <a:ext cx="7025226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13245" y="3860336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  <p:sp>
        <p:nvSpPr>
          <p:cNvPr id="20" name="TextBox 1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47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92035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165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20,900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00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6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019434" y="5002615"/>
            <a:ext cx="1437235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26000200590013900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52820" y="4928902"/>
            <a:ext cx="1494465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55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91591"/>
              </p:ext>
            </p:extLst>
          </p:nvPr>
        </p:nvGraphicFramePr>
        <p:xfrm>
          <a:off x="217942" y="2604252"/>
          <a:ext cx="2734809" cy="22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5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70071"/>
              </p:ext>
            </p:extLst>
          </p:nvPr>
        </p:nvGraphicFramePr>
        <p:xfrm>
          <a:off x="3048000" y="2604252"/>
          <a:ext cx="4114801" cy="22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2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15,500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 smtClean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취소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14,900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5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13,700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13,700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</a:rPr>
                        <a:t>34,600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89486" y="1477962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/>
              <a:t>중량감소</a:t>
            </a:r>
            <a:endParaRPr lang="en-US" altLang="ko-KR" sz="800" dirty="0"/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590g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(</a:t>
            </a:r>
            <a:r>
              <a:rPr lang="ko-KR" altLang="en-US" sz="800" dirty="0"/>
              <a:t>한돈 </a:t>
            </a:r>
            <a:r>
              <a:rPr lang="en-US" altLang="ko-KR" sz="800" dirty="0"/>
              <a:t>600g -&gt; 581g </a:t>
            </a:r>
            <a:r>
              <a:rPr lang="ko-KR" altLang="en-US" sz="800" dirty="0"/>
              <a:t>변경</a:t>
            </a:r>
            <a:r>
              <a:rPr lang="en-US" altLang="ko-KR" sz="800" dirty="0"/>
              <a:t>)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중량 바코드 번호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등록 확인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/>
              <a:t>■ </a:t>
            </a:r>
            <a:r>
              <a:rPr lang="ko-KR" altLang="en-US" sz="800" dirty="0">
                <a:latin typeface="+mn-ea"/>
              </a:rPr>
              <a:t>중량 바코드 번호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    - 26000200590014900</a:t>
            </a:r>
          </a:p>
          <a:p>
            <a:r>
              <a:rPr lang="en-US" altLang="ko-KR" sz="800" dirty="0"/>
              <a:t>      (590g , 14,900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- 26000200590013900</a:t>
            </a:r>
          </a:p>
          <a:p>
            <a:r>
              <a:rPr lang="en-US" altLang="ko-KR" sz="800" dirty="0"/>
              <a:t>      (581g , 13,700</a:t>
            </a:r>
            <a:r>
              <a:rPr lang="ko-KR" altLang="en-US" sz="800" dirty="0"/>
              <a:t>원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 </a:t>
            </a:r>
            <a:endParaRPr lang="en-US" altLang="ko-KR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11193" y="4138719"/>
            <a:ext cx="7025226" cy="3389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20189" y="3906319"/>
            <a:ext cx="247900" cy="172044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 smtClean="0"/>
              <a:t>6</a:t>
            </a:r>
            <a:endParaRPr b="1" i="0" dirty="0"/>
          </a:p>
        </p:txBody>
      </p:sp>
      <p:sp>
        <p:nvSpPr>
          <p:cNvPr id="22" name="TextBox 21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중량변동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중량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</a:t>
            </a:r>
            <a:r>
              <a:rPr lang="en-US" altLang="ko-KR" sz="1200" dirty="0" smtClean="0"/>
              <a:t>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26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신규 상품 </a:t>
            </a:r>
            <a:r>
              <a:rPr lang="en-US" altLang="ko-KR" sz="1200" dirty="0"/>
              <a:t>: </a:t>
            </a:r>
            <a:r>
              <a:rPr lang="ko-KR" altLang="en-US" sz="1200" dirty="0"/>
              <a:t>상품 추가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6469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</a:t>
            </a:r>
            <a:r>
              <a:rPr lang="ko-KR" altLang="en-US" sz="800" dirty="0"/>
              <a:t>온라인 주문 후 고객이 전화로  </a:t>
            </a:r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＇</a:t>
            </a:r>
            <a:r>
              <a:rPr lang="ko-KR" altLang="en-US" sz="800" dirty="0"/>
              <a:t>신라면</a:t>
            </a:r>
            <a:r>
              <a:rPr lang="en-US" altLang="ko-KR" sz="800" dirty="0"/>
              <a:t>(</a:t>
            </a:r>
            <a:r>
              <a:rPr lang="ko-KR" altLang="en-US" sz="800" dirty="0" err="1"/>
              <a:t>멀티팩</a:t>
            </a:r>
            <a:r>
              <a:rPr lang="en-US" altLang="ko-KR" sz="800" dirty="0"/>
              <a:t>) 2,200</a:t>
            </a:r>
            <a:r>
              <a:rPr lang="ko-KR" altLang="en-US" sz="800" dirty="0"/>
              <a:t>원</a:t>
            </a:r>
            <a:r>
              <a:rPr lang="en-US" altLang="ko-KR" sz="800" dirty="0"/>
              <a:t>＇ </a:t>
            </a:r>
          </a:p>
          <a:p>
            <a:pPr fontAlgn="ctr"/>
            <a:r>
              <a:rPr lang="en-US" altLang="ko-KR" sz="800" dirty="0"/>
              <a:t>  </a:t>
            </a:r>
            <a:r>
              <a:rPr lang="ko-KR" altLang="en-US" sz="800" dirty="0"/>
              <a:t>추가 요청 시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추가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87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개요 </a:t>
            </a:r>
          </a:p>
        </p:txBody>
      </p:sp>
      <p:sp>
        <p:nvSpPr>
          <p:cNvPr id="4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228415" y="1064930"/>
            <a:ext cx="1413551" cy="5317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 dirty="0">
                <a:solidFill>
                  <a:schemeClr val="tx1"/>
                </a:solidFill>
              </a:rPr>
              <a:t>문제점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964915F-BB66-67B6-CACD-A928C90DAC47}"/>
              </a:ext>
            </a:extLst>
          </p:cNvPr>
          <p:cNvSpPr/>
          <p:nvPr/>
        </p:nvSpPr>
        <p:spPr>
          <a:xfrm>
            <a:off x="1766519" y="958791"/>
            <a:ext cx="7377482" cy="167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신선상품의 경우 무게에 따라 가격 변경이 불가능 함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신선상품을 일정 단위로 등록하고 실제 상품의 무게 초과에 따른 초과 금액은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못받음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상품 주문 후 상품 개수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변경시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추가 구매 불가 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추가 상품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구매시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착불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배달로 따로 등록해서 배송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두개의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영수증으로 별도 관리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온라인 행사 가격 적용 불가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취소시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 거래를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번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취소해야하며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온라인매출은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ERP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에서 취소하고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착불매출은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POS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에서 취소해야 하는데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 거래에 대해 연관성을 확인하기 어려워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누락될 소지가 있다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18">
            <a:extLst>
              <a:ext uri="{FF2B5EF4-FFF2-40B4-BE49-F238E27FC236}">
                <a16:creationId xmlns:a16="http://schemas.microsoft.com/office/drawing/2014/main" xmlns="" id="{933B2AFE-E541-64EC-F5D3-EB8BB1450FE9}"/>
              </a:ext>
            </a:extLst>
          </p:cNvPr>
          <p:cNvSpPr/>
          <p:nvPr/>
        </p:nvSpPr>
        <p:spPr>
          <a:xfrm>
            <a:off x="228415" y="2806569"/>
            <a:ext cx="1413551" cy="919540"/>
          </a:xfrm>
          <a:prstGeom prst="roundRect">
            <a:avLst>
              <a:gd name="adj" fmla="val 1471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 dirty="0">
                <a:solidFill>
                  <a:schemeClr val="tx1"/>
                </a:solidFill>
              </a:rPr>
              <a:t>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64915F-BB66-67B6-CACD-A928C90DAC47}"/>
              </a:ext>
            </a:extLst>
          </p:cNvPr>
          <p:cNvSpPr/>
          <p:nvPr/>
        </p:nvSpPr>
        <p:spPr>
          <a:xfrm>
            <a:off x="1766517" y="2636269"/>
            <a:ext cx="7377483" cy="167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편의성 확대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온라인으로 주문한 상품에 대해 오프라인에서 손쉽게 변동하여 고객 만족도 향상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유연한 거래 처리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다양한 요구사항에 따라 고객이 원하는 방식으로 주문을 수정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할수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있도록 처리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비용처리의 명확성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추가 비용 발생 시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착불로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처리 할 수 있는 시스템 구축하여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고객에게 투명한 비용 관리 제공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18">
            <a:extLst>
              <a:ext uri="{FF2B5EF4-FFF2-40B4-BE49-F238E27FC236}">
                <a16:creationId xmlns:a16="http://schemas.microsoft.com/office/drawing/2014/main" xmlns="" id="{933B2AFE-E541-64EC-F5D3-EB8BB1450FE9}"/>
              </a:ext>
            </a:extLst>
          </p:cNvPr>
          <p:cNvSpPr/>
          <p:nvPr/>
        </p:nvSpPr>
        <p:spPr>
          <a:xfrm>
            <a:off x="228415" y="4476227"/>
            <a:ext cx="1413551" cy="919540"/>
          </a:xfrm>
          <a:prstGeom prst="roundRect">
            <a:avLst>
              <a:gd name="adj" fmla="val 1471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 dirty="0">
                <a:solidFill>
                  <a:schemeClr val="tx1"/>
                </a:solidFill>
              </a:rPr>
              <a:t>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64915F-BB66-67B6-CACD-A928C90DAC47}"/>
              </a:ext>
            </a:extLst>
          </p:cNvPr>
          <p:cNvSpPr/>
          <p:nvPr/>
        </p:nvSpPr>
        <p:spPr>
          <a:xfrm>
            <a:off x="1766517" y="4313747"/>
            <a:ext cx="7377483" cy="167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사용자 친화적인 인터페이스 개발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직관적이고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접근성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높은 </a:t>
            </a:r>
            <a:r>
              <a:rPr lang="en-US" altLang="ko-KR" sz="1100" dirty="0">
                <a:solidFill>
                  <a:schemeClr val="tx1"/>
                </a:solidFill>
              </a:rPr>
              <a:t> UI/UX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을 통해 사용자가 쉽게 이해하고 사용할 수 있도록 화면 구성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원활한 데이터 연동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</a:rPr>
              <a:t>온라인 주문 시스템과 오프라인 매장 관리 시스템 간의 실시간 데이터 동기화 구현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263776" indent="-263776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정확한 비용 산정 시스템 구축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 - </a:t>
            </a:r>
            <a:r>
              <a:rPr lang="ko-KR" altLang="en-US" sz="1100" dirty="0">
                <a:solidFill>
                  <a:schemeClr val="tx1"/>
                </a:solidFill>
              </a:rPr>
              <a:t>추가 비용 발생 시 투명하고 정확한 비용 산정을 위한 시스템 개발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신규 상품 </a:t>
            </a:r>
            <a:r>
              <a:rPr lang="en-US" altLang="ko-KR" sz="1200" dirty="0"/>
              <a:t>: </a:t>
            </a:r>
            <a:r>
              <a:rPr lang="ko-KR" altLang="en-US" sz="1200" dirty="0"/>
              <a:t>상품 추가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9877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930650" y="5075408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</a:t>
            </a:r>
            <a:r>
              <a:rPr lang="ko-KR" altLang="en-US" sz="800" dirty="0"/>
              <a:t>온라인 주문 후 고객이 전화로  </a:t>
            </a:r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＇</a:t>
            </a:r>
            <a:r>
              <a:rPr lang="ko-KR" altLang="en-US" sz="800" dirty="0"/>
              <a:t>신라면</a:t>
            </a:r>
            <a:r>
              <a:rPr lang="en-US" altLang="ko-KR" sz="800" dirty="0"/>
              <a:t>(</a:t>
            </a:r>
            <a:r>
              <a:rPr lang="ko-KR" altLang="en-US" sz="800" dirty="0" err="1"/>
              <a:t>멀티팩</a:t>
            </a:r>
            <a:r>
              <a:rPr lang="en-US" altLang="ko-KR" sz="800" dirty="0"/>
              <a:t>) 2,200</a:t>
            </a:r>
            <a:r>
              <a:rPr lang="ko-KR" altLang="en-US" sz="800" dirty="0"/>
              <a:t>원</a:t>
            </a:r>
            <a:r>
              <a:rPr lang="en-US" altLang="ko-KR" sz="800" dirty="0"/>
              <a:t>＇ </a:t>
            </a:r>
          </a:p>
          <a:p>
            <a:pPr fontAlgn="ctr"/>
            <a:r>
              <a:rPr lang="en-US" altLang="ko-KR" sz="800" dirty="0"/>
              <a:t>  </a:t>
            </a:r>
            <a:r>
              <a:rPr lang="ko-KR" altLang="en-US" sz="800" dirty="0"/>
              <a:t>추가 요청 시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추가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4" name="직사각형 43"/>
          <p:cNvSpPr/>
          <p:nvPr/>
        </p:nvSpPr>
        <p:spPr>
          <a:xfrm>
            <a:off x="3072782" y="5011907"/>
            <a:ext cx="1392126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8801862260363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52821" y="4950902"/>
            <a:ext cx="1568606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31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신규 상품 </a:t>
            </a:r>
            <a:r>
              <a:rPr lang="en-US" altLang="ko-KR" sz="1200" dirty="0"/>
              <a:t>: </a:t>
            </a:r>
            <a:r>
              <a:rPr lang="ko-KR" altLang="en-US" sz="1200" dirty="0"/>
              <a:t>상품 추가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60794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0316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신라면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멀티팩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39,200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</a:t>
            </a:r>
            <a:r>
              <a:rPr lang="ko-KR" altLang="en-US" sz="800" dirty="0"/>
              <a:t>온라인 주문 후 고객이 전화로  </a:t>
            </a:r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b="1" dirty="0"/>
              <a:t>＇</a:t>
            </a:r>
            <a:r>
              <a:rPr lang="ko-KR" altLang="en-US" sz="800" b="1" dirty="0"/>
              <a:t>신라면</a:t>
            </a:r>
            <a:r>
              <a:rPr lang="en-US" altLang="ko-KR" sz="800" b="1" dirty="0"/>
              <a:t>(</a:t>
            </a:r>
            <a:r>
              <a:rPr lang="ko-KR" altLang="en-US" sz="800" b="1" dirty="0" err="1"/>
              <a:t>멀티팩</a:t>
            </a:r>
            <a:r>
              <a:rPr lang="en-US" altLang="ko-KR" sz="800" b="1" dirty="0"/>
              <a:t>) 2,200</a:t>
            </a:r>
            <a:r>
              <a:rPr lang="ko-KR" altLang="en-US" sz="800" b="1" dirty="0"/>
              <a:t>원</a:t>
            </a:r>
            <a:r>
              <a:rPr lang="en-US" altLang="ko-KR" sz="800" b="1" dirty="0"/>
              <a:t>＇ </a:t>
            </a:r>
          </a:p>
          <a:p>
            <a:pPr fontAlgn="ctr"/>
            <a:r>
              <a:rPr lang="en-US" altLang="ko-KR" sz="800" b="1" dirty="0"/>
              <a:t>  </a:t>
            </a:r>
            <a:r>
              <a:rPr lang="ko-KR" altLang="en-US" sz="800" b="1" dirty="0"/>
              <a:t>추가</a:t>
            </a:r>
            <a:r>
              <a:rPr lang="ko-KR" altLang="en-US" sz="800" dirty="0"/>
              <a:t> 요청 시</a:t>
            </a:r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추가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2966" y="4086069"/>
            <a:ext cx="7032689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44139" y="3949700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3329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A-4 :  B-1,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52582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/>
            <a:r>
              <a:rPr lang="en-US" altLang="ko-KR" sz="800" dirty="0"/>
              <a:t>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8)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9)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10)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9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A-4 :  B-1,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8824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5" name="텍스트 개체 틀 3"/>
          <p:cNvSpPr txBox="1">
            <a:spLocks/>
          </p:cNvSpPr>
          <p:nvPr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930650" y="5075408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3,600</a:t>
            </a:r>
            <a:r>
              <a:rPr lang="ko-KR" altLang="en-US" sz="800" b="1" dirty="0"/>
              <a:t>원 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/>
            <a:r>
              <a:rPr lang="en-US" altLang="ko-KR" sz="800" dirty="0"/>
              <a:t>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변경 할 수량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수량변경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6786" y="2994843"/>
            <a:ext cx="7042689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4" name="직사각형 43"/>
          <p:cNvSpPr/>
          <p:nvPr/>
        </p:nvSpPr>
        <p:spPr>
          <a:xfrm>
            <a:off x="3103757" y="5008252"/>
            <a:ext cx="1361151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05439" y="5055870"/>
            <a:ext cx="286372" cy="243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846173" y="4767780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47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048267" y="4798151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8" name="직사각형 47"/>
          <p:cNvSpPr/>
          <p:nvPr/>
        </p:nvSpPr>
        <p:spPr>
          <a:xfrm>
            <a:off x="4958656" y="4958568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A-4 :  B-1,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6881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85119" y="2994843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수량 변경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/>
            <a:r>
              <a:rPr lang="en-US" altLang="ko-KR" sz="800" dirty="0"/>
              <a:t>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22866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A-4 :  B-1,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194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수량 변경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/>
            <a:r>
              <a:rPr lang="en-US" altLang="ko-KR" sz="800" dirty="0"/>
              <a:t>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5)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52820" y="4950902"/>
            <a:ext cx="1494465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  <p:sp>
        <p:nvSpPr>
          <p:cNvPr id="46" name="직사각형 45"/>
          <p:cNvSpPr/>
          <p:nvPr/>
        </p:nvSpPr>
        <p:spPr>
          <a:xfrm>
            <a:off x="3103756" y="5011907"/>
            <a:ext cx="1369389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A-4 :  B-1, A-3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57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24687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9936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풀무원콩나물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37,180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en-US" altLang="ko-KR" sz="800" dirty="0"/>
              <a:t>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&gt;&gt;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콩나물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1,980</a:t>
            </a:r>
            <a:r>
              <a:rPr lang="ko-KR" altLang="en-US" sz="800" b="1" dirty="0"/>
              <a:t>원</a:t>
            </a:r>
            <a:r>
              <a:rPr lang="en-US" altLang="ko-KR" sz="800" b="1" dirty="0"/>
              <a:t> </a:t>
            </a:r>
          </a:p>
          <a:p>
            <a:pPr fontAlgn="ctr"/>
            <a:r>
              <a:rPr lang="en-US" altLang="ko-KR" sz="800" b="1" dirty="0"/>
              <a:t>       </a:t>
            </a:r>
            <a:r>
              <a:rPr lang="ko-KR" altLang="en-US" sz="800" b="1" dirty="0"/>
              <a:t>대체 상품 추가</a:t>
            </a:r>
            <a:endParaRPr lang="en-US" altLang="ko-KR" sz="800" b="1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6)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6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9038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B-4 :  B-1,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50082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9924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37,360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3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61276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163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37,360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3930650" y="5075408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6786" y="2994843"/>
            <a:ext cx="7042689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4" name="직사각형 43"/>
          <p:cNvSpPr/>
          <p:nvPr/>
        </p:nvSpPr>
        <p:spPr>
          <a:xfrm>
            <a:off x="3103757" y="5002615"/>
            <a:ext cx="1361151" cy="356785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7463" y="5051594"/>
            <a:ext cx="286372" cy="243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814515" y="471623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47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3943501" y="4789555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8" name="직사각형 47"/>
          <p:cNvSpPr/>
          <p:nvPr/>
        </p:nvSpPr>
        <p:spPr>
          <a:xfrm>
            <a:off x="4938465" y="4944420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B-4 :  B-1, A-3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*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3,960</a:t>
            </a:r>
            <a:r>
              <a:rPr lang="ko-KR" altLang="en-US" sz="800" b="1" dirty="0"/>
              <a:t>원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변경 할 수량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수량변경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9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41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35,380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85119" y="2994843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4" name="텍스트 개체 틀 3"/>
          <p:cNvSpPr txBox="1">
            <a:spLocks/>
          </p:cNvSpPr>
          <p:nvPr/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B-4 :  B-1, A-3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</a:t>
            </a:r>
            <a:r>
              <a:rPr lang="ko-KR" altLang="en-US" sz="1200"/>
              <a:t>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&gt;&gt;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수량 변경 </a:t>
            </a:r>
            <a:endParaRPr lang="en-US" altLang="ko-KR" sz="800" b="1" dirty="0"/>
          </a:p>
          <a:p>
            <a:pPr fontAlgn="ctr">
              <a:defRPr/>
            </a:pPr>
            <a:r>
              <a:rPr lang="en-US" altLang="ko-KR" sz="800" dirty="0"/>
              <a:t> 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1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핵심 성공 요소</a:t>
            </a:r>
          </a:p>
        </p:txBody>
      </p:sp>
      <p:sp>
        <p:nvSpPr>
          <p:cNvPr id="4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1047750" y="1563799"/>
            <a:ext cx="1820905" cy="622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62" b="1">
                <a:solidFill>
                  <a:schemeClr val="tx1"/>
                </a:solidFill>
              </a:rPr>
              <a:t>시스템 통합</a:t>
            </a:r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3000003" y="1563799"/>
            <a:ext cx="5137946" cy="622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6679" y="1659111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온라인 주문 시스템과 오프라인 매장 관리 시스템이 원활하게 통합되어 </a:t>
            </a:r>
            <a:endParaRPr lang="en-US" altLang="ko-KR" sz="1200" dirty="0"/>
          </a:p>
          <a:p>
            <a:r>
              <a:rPr lang="ko-KR" altLang="en-US" sz="1200" dirty="0"/>
              <a:t>실시간 데이터 동기화 처리</a:t>
            </a:r>
          </a:p>
        </p:txBody>
      </p:sp>
      <p:sp>
        <p:nvSpPr>
          <p:cNvPr id="16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1047750" y="2392474"/>
            <a:ext cx="1820905" cy="622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사용자 친화적인 인터페이스</a:t>
            </a:r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3000003" y="2392474"/>
            <a:ext cx="5137946" cy="622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6679" y="2565383"/>
            <a:ext cx="515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오프라인 매장에서 누구나 쉽게 사용할 수 있는 직관적인 </a:t>
            </a:r>
            <a:r>
              <a:rPr lang="en-US" altLang="ko-KR" sz="1200" dirty="0"/>
              <a:t>UI/UX </a:t>
            </a:r>
            <a:r>
              <a:rPr lang="ko-KR" altLang="en-US" sz="1200" dirty="0"/>
              <a:t>설계</a:t>
            </a:r>
          </a:p>
        </p:txBody>
      </p:sp>
      <p:sp>
        <p:nvSpPr>
          <p:cNvPr id="19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1047750" y="3221149"/>
            <a:ext cx="1820905" cy="622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신뢰성 있는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결제 시스템</a:t>
            </a:r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3000003" y="3221149"/>
            <a:ext cx="5137946" cy="622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154" y="3373611"/>
            <a:ext cx="3797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착불</a:t>
            </a:r>
            <a:r>
              <a:rPr lang="ko-KR" altLang="en-US" sz="1200" dirty="0"/>
              <a:t> 결제 시스템이 안전하고 신뢰성 있게 운영 처리</a:t>
            </a:r>
          </a:p>
        </p:txBody>
      </p:sp>
      <p:sp>
        <p:nvSpPr>
          <p:cNvPr id="22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1047750" y="4045754"/>
            <a:ext cx="1842490" cy="622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교육 및 지원</a:t>
            </a:r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3021588" y="4045754"/>
            <a:ext cx="5137946" cy="622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0164" y="4141066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오프라인 매장 직원들에게 새로운 시스템에 대한 충분한 교육과 </a:t>
            </a:r>
            <a:endParaRPr lang="en-US" altLang="ko-KR" sz="1200" dirty="0"/>
          </a:p>
          <a:p>
            <a:r>
              <a:rPr lang="ko-KR" altLang="en-US" sz="1200" dirty="0"/>
              <a:t>지원이 제공</a:t>
            </a: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1047750" y="4886927"/>
            <a:ext cx="1842490" cy="622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고객 피드백 반영</a:t>
            </a:r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xmlns="" id="{727DB7EC-4A2C-D6E9-9B48-E269D2218406}"/>
              </a:ext>
            </a:extLst>
          </p:cNvPr>
          <p:cNvSpPr/>
          <p:nvPr/>
        </p:nvSpPr>
        <p:spPr>
          <a:xfrm>
            <a:off x="3021588" y="4886927"/>
            <a:ext cx="5137946" cy="6228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0164" y="4982239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 사용자 테스트 및 운영 후 고객의 피드백을 반영하여 지속적으로 </a:t>
            </a:r>
            <a:endParaRPr lang="en-US" altLang="ko-KR" sz="1200" dirty="0"/>
          </a:p>
          <a:p>
            <a:r>
              <a:rPr lang="ko-KR" altLang="en-US" sz="1200" dirty="0"/>
              <a:t>시스템을 개선 처리</a:t>
            </a:r>
          </a:p>
        </p:txBody>
      </p:sp>
    </p:spTree>
    <p:extLst>
      <p:ext uri="{BB962C8B-B14F-4D97-AF65-F5344CB8AC3E}">
        <p14:creationId xmlns:p14="http://schemas.microsoft.com/office/powerpoint/2010/main" val="1944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6050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52820" y="4950902"/>
            <a:ext cx="1519179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  <p:sp>
        <p:nvSpPr>
          <p:cNvPr id="46" name="직사각형 45"/>
          <p:cNvSpPr/>
          <p:nvPr/>
        </p:nvSpPr>
        <p:spPr>
          <a:xfrm>
            <a:off x="3103758" y="5011907"/>
            <a:ext cx="1361150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B-4 :  B-1, A-3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&gt;&gt;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수량 변경 </a:t>
            </a:r>
            <a:endParaRPr lang="en-US" altLang="ko-KR" sz="800" b="1" dirty="0"/>
          </a:p>
          <a:p>
            <a:pPr fontAlgn="ctr">
              <a:defRPr/>
            </a:pPr>
            <a:r>
              <a:rPr lang="en-US" altLang="ko-KR" sz="800" dirty="0"/>
              <a:t> 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1</a:t>
            </a:r>
            <a:r>
              <a:rPr lang="ko-KR" altLang="en-US" sz="800" dirty="0"/>
              <a:t>개 </a:t>
            </a:r>
            <a:r>
              <a:rPr lang="en-US" altLang="ko-KR" sz="800" dirty="0"/>
              <a:t>1,980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     </a:t>
            </a:r>
            <a:r>
              <a:rPr lang="ko-KR" altLang="en-US" sz="800" dirty="0"/>
              <a:t>대체 상품 추가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5)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</a:t>
            </a: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</a:t>
            </a:r>
            <a:r>
              <a:rPr lang="ko-KR" altLang="en-US" sz="1200"/>
              <a:t>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3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69059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3846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37,180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6</a:t>
            </a:r>
            <a:endParaRPr b="1" i="0" dirty="0"/>
          </a:p>
        </p:txBody>
      </p:sp>
      <p:sp>
        <p:nvSpPr>
          <p:cNvPr id="44" name="텍스트 개체 틀 3"/>
          <p:cNvSpPr txBox="1">
            <a:spLocks/>
          </p:cNvSpPr>
          <p:nvPr/>
        </p:nvSpPr>
        <p:spPr>
          <a:xfrm>
            <a:off x="935038" y="783999"/>
            <a:ext cx="2093912" cy="2206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B-4 :  B-1, A-3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endParaRPr lang="en-US" altLang="ko-KR" sz="800" dirty="0"/>
          </a:p>
          <a:p>
            <a:pPr fontAlgn="ctr"/>
            <a:r>
              <a:rPr lang="ko-KR" altLang="en-US" sz="800" dirty="0"/>
              <a:t> </a:t>
            </a:r>
            <a:r>
              <a:rPr lang="en-US" altLang="ko-KR" sz="800" dirty="0"/>
              <a:t>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개 수량 변경 </a:t>
            </a:r>
            <a:endParaRPr lang="en-US" altLang="ko-KR" sz="800" dirty="0"/>
          </a:p>
          <a:p>
            <a:pPr fontAlgn="ctr">
              <a:defRPr/>
            </a:pPr>
            <a:r>
              <a:rPr lang="en-US" altLang="ko-KR" sz="800" dirty="0"/>
              <a:t>  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1,980</a:t>
            </a:r>
            <a:r>
              <a:rPr lang="ko-KR" altLang="en-US" sz="800" b="1" dirty="0"/>
              <a:t>원 </a:t>
            </a:r>
            <a:endParaRPr lang="en-US" altLang="ko-KR" sz="800" b="1" dirty="0"/>
          </a:p>
          <a:p>
            <a:pPr fontAlgn="ctr">
              <a:defRPr/>
            </a:pPr>
            <a:r>
              <a:rPr lang="en-US" altLang="ko-KR" sz="800" b="1" dirty="0"/>
              <a:t>         </a:t>
            </a:r>
            <a:r>
              <a:rPr lang="ko-KR" altLang="en-US" sz="800" b="1" dirty="0"/>
              <a:t>대체 상품 추가</a:t>
            </a:r>
            <a:endParaRPr lang="en-US" altLang="ko-KR" sz="800" b="1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6)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</a:t>
            </a:r>
            <a:r>
              <a:rPr lang="ko-KR" altLang="en-US" sz="1200"/>
              <a:t>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부분취소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56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73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8365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CJ </a:t>
            </a:r>
            <a:r>
              <a:rPr lang="ko-KR" altLang="en-US" sz="800" dirty="0"/>
              <a:t>콩나물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3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938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3,600</a:t>
            </a:r>
            <a:r>
              <a:rPr lang="ko-KR" altLang="en-US" sz="800" b="1" dirty="0"/>
              <a:t>원 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 &gt;&gt; CJ </a:t>
            </a:r>
            <a:r>
              <a:rPr lang="ko-KR" altLang="en-US" sz="800" dirty="0"/>
              <a:t>콩나물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지정취소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6786" y="2994843"/>
            <a:ext cx="7042689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8" name="직사각형 47"/>
          <p:cNvSpPr/>
          <p:nvPr/>
        </p:nvSpPr>
        <p:spPr>
          <a:xfrm>
            <a:off x="6063223" y="4965744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383435" y="4778265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5038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7176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CJ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33,400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85119" y="2994843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해당상품 제외 </a:t>
            </a:r>
            <a:endParaRPr lang="en-US" altLang="ko-KR" sz="800" b="1" dirty="0"/>
          </a:p>
          <a:p>
            <a:pPr fontAlgn="ctr"/>
            <a:r>
              <a:rPr lang="en-US" altLang="ko-KR" sz="800" b="1" dirty="0"/>
              <a:t>        (2</a:t>
            </a:r>
            <a:r>
              <a:rPr lang="ko-KR" altLang="en-US" sz="800" b="1" dirty="0"/>
              <a:t>개 취소</a:t>
            </a:r>
            <a:r>
              <a:rPr lang="en-US" altLang="ko-KR" sz="800" b="1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6458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0002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CJ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33,400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52820" y="4950902"/>
            <a:ext cx="1502703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6" name="직사각형 45"/>
          <p:cNvSpPr/>
          <p:nvPr/>
        </p:nvSpPr>
        <p:spPr>
          <a:xfrm>
            <a:off x="3103758" y="5011907"/>
            <a:ext cx="1361150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해당상품 제외 </a:t>
            </a:r>
            <a:endParaRPr lang="en-US" altLang="ko-KR" sz="800" b="1" dirty="0"/>
          </a:p>
          <a:p>
            <a:pPr fontAlgn="ctr"/>
            <a:r>
              <a:rPr lang="en-US" altLang="ko-KR" sz="800" b="1" dirty="0"/>
              <a:t>        (2</a:t>
            </a:r>
            <a:r>
              <a:rPr lang="ko-KR" altLang="en-US" sz="800" b="1" dirty="0"/>
              <a:t>개 취소</a:t>
            </a:r>
            <a:r>
              <a:rPr lang="en-US" altLang="ko-KR" sz="800" b="1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1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97474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496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CJ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풀무원콩나물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35,380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CJ </a:t>
            </a:r>
            <a:r>
              <a:rPr lang="ko-KR" altLang="en-US" sz="800" dirty="0"/>
              <a:t>콩나물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5)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8564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0601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2895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CJ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풀무원콩나물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35,380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52821" y="4950902"/>
            <a:ext cx="15603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6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103758" y="5011907"/>
            <a:ext cx="1361150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CJ </a:t>
            </a:r>
            <a:r>
              <a:rPr lang="ko-KR" altLang="en-US" sz="800" dirty="0"/>
              <a:t>콩나물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 </a:t>
            </a: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6)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20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14294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949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CJ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풀무원콩나물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37,360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CJ </a:t>
            </a:r>
            <a:r>
              <a:rPr lang="ko-KR" altLang="en-US" sz="800" dirty="0"/>
              <a:t>콩나물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콩나물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3,960</a:t>
            </a:r>
            <a:r>
              <a:rPr lang="ko-KR" altLang="en-US" sz="800" b="1" dirty="0"/>
              <a:t>원</a:t>
            </a:r>
            <a:r>
              <a:rPr lang="en-US" altLang="ko-KR" sz="800" b="1" dirty="0"/>
              <a:t> </a:t>
            </a:r>
          </a:p>
          <a:p>
            <a:pPr fontAlgn="ctr">
              <a:defRPr/>
            </a:pPr>
            <a:r>
              <a:rPr lang="en-US" altLang="ko-KR" sz="800" b="1" dirty="0"/>
              <a:t>        </a:t>
            </a:r>
            <a:r>
              <a:rPr lang="ko-KR" altLang="en-US" sz="800" b="1" dirty="0"/>
              <a:t>대체 상품 추가 </a:t>
            </a:r>
            <a:endParaRPr lang="en-US" altLang="ko-KR" sz="800" b="1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7)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7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7659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52166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6051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37,360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1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235" y="2081889"/>
            <a:ext cx="4447520" cy="306481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개선안 화면 구성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52215" y="2081889"/>
            <a:ext cx="4090271" cy="3064810"/>
            <a:chOff x="461319" y="760171"/>
            <a:chExt cx="3956736" cy="30332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319" y="760171"/>
              <a:ext cx="3956736" cy="3033223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61319" y="760171"/>
              <a:ext cx="3956736" cy="30332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텍스트 개체 틀 2"/>
          <p:cNvSpPr txBox="1">
            <a:spLocks/>
          </p:cNvSpPr>
          <p:nvPr/>
        </p:nvSpPr>
        <p:spPr>
          <a:xfrm>
            <a:off x="1214898" y="1552188"/>
            <a:ext cx="1816628" cy="32287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737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474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11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948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</a:t>
            </a:r>
            <a:r>
              <a:rPr lang="en-US" altLang="ko-KR" dirty="0"/>
              <a:t>) APP </a:t>
            </a:r>
            <a:r>
              <a:rPr lang="ko-KR" altLang="en-US" dirty="0"/>
              <a:t>주문 화면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52215" y="1875065"/>
            <a:ext cx="8893427" cy="274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15481" y="1552188"/>
            <a:ext cx="0" cy="38745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/>
          <p:cNvSpPr txBox="1">
            <a:spLocks/>
          </p:cNvSpPr>
          <p:nvPr/>
        </p:nvSpPr>
        <p:spPr>
          <a:xfrm>
            <a:off x="5439920" y="1535623"/>
            <a:ext cx="2115159" cy="32287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737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474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11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948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4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개선</a:t>
            </a:r>
            <a:r>
              <a:rPr lang="en-US" altLang="ko-KR" dirty="0"/>
              <a:t>) APP </a:t>
            </a:r>
            <a:r>
              <a:rPr lang="ko-KR" altLang="en-US" dirty="0"/>
              <a:t>주문 화면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2BE395F-1CCF-214D-4C92-11BE10F5F5FE}"/>
              </a:ext>
            </a:extLst>
          </p:cNvPr>
          <p:cNvSpPr/>
          <p:nvPr/>
        </p:nvSpPr>
        <p:spPr>
          <a:xfrm>
            <a:off x="7861432" y="4281873"/>
            <a:ext cx="274320" cy="207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3872A5D-C224-4090-DB19-E1BF1C0B6AAE}"/>
              </a:ext>
            </a:extLst>
          </p:cNvPr>
          <p:cNvSpPr/>
          <p:nvPr/>
        </p:nvSpPr>
        <p:spPr>
          <a:xfrm>
            <a:off x="8443784" y="2378933"/>
            <a:ext cx="420130" cy="2071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746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37,360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4383087" y="581641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6786" y="2994843"/>
            <a:ext cx="7042689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8" name="직사각형 47"/>
          <p:cNvSpPr/>
          <p:nvPr/>
        </p:nvSpPr>
        <p:spPr>
          <a:xfrm>
            <a:off x="6060020" y="4946218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570067" y="48205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3,960</a:t>
            </a:r>
            <a:r>
              <a:rPr lang="ko-KR" altLang="en-US" sz="800" b="1" dirty="0"/>
              <a:t>원 </a:t>
            </a:r>
            <a:endParaRPr lang="en-US" altLang="ko-KR" sz="800" b="1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지정취소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33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8363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풀무원</a:t>
                      </a:r>
                      <a:r>
                        <a:rPr lang="en-US" altLang="ko-KR" sz="800" b="1" strike="sngStrike" dirty="0"/>
                        <a:t>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1,980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33,400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85119" y="2994843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282555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b="1" dirty="0" err="1"/>
              <a:t>풀무원</a:t>
            </a:r>
            <a:r>
              <a:rPr lang="ko-KR" altLang="en-US" sz="800" b="1" dirty="0"/>
              <a:t> 해당상품 제외 </a:t>
            </a:r>
            <a:endParaRPr lang="en-US" altLang="ko-KR" sz="800" b="1" dirty="0"/>
          </a:p>
          <a:p>
            <a:pPr fontAlgn="ctr"/>
            <a:r>
              <a:rPr lang="en-US" altLang="ko-KR" sz="800" b="1" dirty="0"/>
              <a:t>        (2</a:t>
            </a:r>
            <a:r>
              <a:rPr lang="ko-KR" altLang="en-US" sz="800" b="1" dirty="0"/>
              <a:t>개 취소</a:t>
            </a:r>
            <a:r>
              <a:rPr lang="en-US" altLang="ko-KR" sz="800" b="1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80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2952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풀무원</a:t>
                      </a:r>
                      <a:r>
                        <a:rPr lang="en-US" altLang="ko-KR" sz="800" b="1" strike="sngStrike" dirty="0"/>
                        <a:t>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1,980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33,400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052821" y="4950902"/>
            <a:ext cx="1552130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46" name="직사각형 45"/>
          <p:cNvSpPr/>
          <p:nvPr/>
        </p:nvSpPr>
        <p:spPr>
          <a:xfrm>
            <a:off x="3103758" y="5011907"/>
            <a:ext cx="1361150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2789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4000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풀무원</a:t>
                      </a:r>
                      <a:r>
                        <a:rPr lang="en-US" altLang="ko-KR" sz="800" b="1" strike="sngStrike" dirty="0"/>
                        <a:t>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1,980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5</a:t>
            </a:r>
            <a:endParaRPr b="1" i="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5)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9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13183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2764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풀무원</a:t>
                      </a:r>
                      <a:r>
                        <a:rPr lang="en-US" altLang="ko-KR" sz="800" b="1" strike="sngStrike" dirty="0"/>
                        <a:t>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1,980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35,200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052820" y="4950902"/>
            <a:ext cx="1510941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6</a:t>
            </a:r>
            <a:endParaRPr b="1" i="0" dirty="0"/>
          </a:p>
        </p:txBody>
      </p:sp>
      <p:sp>
        <p:nvSpPr>
          <p:cNvPr id="45" name="직사각형 44"/>
          <p:cNvSpPr/>
          <p:nvPr/>
        </p:nvSpPr>
        <p:spPr>
          <a:xfrm>
            <a:off x="3103758" y="5011907"/>
            <a:ext cx="1369388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8801861260364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CJ </a:t>
            </a:r>
            <a:r>
              <a:rPr lang="ko-KR" altLang="en-US" sz="800" dirty="0"/>
              <a:t>콩나물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3,600</a:t>
            </a:r>
            <a:r>
              <a:rPr lang="ko-KR" altLang="en-US" sz="800" dirty="0"/>
              <a:t>원</a:t>
            </a:r>
            <a:r>
              <a:rPr lang="en-US" altLang="ko-KR" sz="800" dirty="0"/>
              <a:t> </a:t>
            </a:r>
          </a:p>
          <a:p>
            <a:pPr fontAlgn="ctr">
              <a:defRPr/>
            </a:pPr>
            <a:r>
              <a:rPr lang="en-US" altLang="ko-KR" sz="800" dirty="0"/>
              <a:t>        </a:t>
            </a:r>
            <a:r>
              <a:rPr lang="ko-KR" altLang="en-US" sz="800" dirty="0"/>
              <a:t>대체 상품 추가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6) </a:t>
            </a:r>
            <a:r>
              <a:rPr lang="ko-KR" altLang="en-US" sz="800" b="1" dirty="0">
                <a:latin typeface="+mn-ea"/>
              </a:rPr>
              <a:t>대체 상품 바코드 입력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7)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5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B-5 :  B-2, A-3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56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대체상품변동</a:t>
            </a:r>
            <a:r>
              <a:rPr lang="en-US" altLang="ko-KR" sz="1200" dirty="0"/>
              <a:t> (</a:t>
            </a:r>
            <a:r>
              <a:rPr lang="ko-KR" altLang="en-US" sz="1200" dirty="0"/>
              <a:t>지정취소 후 대체 상품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단가 감소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46656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풀무원</a:t>
                      </a:r>
                      <a:r>
                        <a:rPr lang="ko-KR" altLang="en-US" sz="800" b="1" dirty="0"/>
                        <a:t> 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1,980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3,960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37,360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33285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풀무원</a:t>
                      </a:r>
                      <a:r>
                        <a:rPr lang="en-US" altLang="ko-KR" sz="800" b="1" strike="sngStrike" dirty="0"/>
                        <a:t> </a:t>
                      </a:r>
                      <a:r>
                        <a:rPr lang="ko-KR" altLang="en-US" sz="800" b="1" strike="sngStrike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1,980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</a:t>
                      </a:r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37,000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85119" y="4077184"/>
            <a:ext cx="4244356" cy="38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39244" y="390789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7</a:t>
            </a:r>
            <a:endParaRPr b="1" i="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pPr fontAlgn="ctr"/>
            <a:endParaRPr lang="en-US" altLang="ko-KR" sz="800" dirty="0"/>
          </a:p>
          <a:p>
            <a:pPr fontAlgn="ctr"/>
            <a:r>
              <a:rPr lang="en-US" altLang="ko-KR" sz="800" dirty="0"/>
              <a:t> *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 </a:t>
            </a:r>
            <a:r>
              <a:rPr lang="en-US" altLang="ko-KR" sz="800" dirty="0"/>
              <a:t>3,960</a:t>
            </a:r>
            <a:r>
              <a:rPr lang="ko-KR" altLang="en-US" sz="800" dirty="0"/>
              <a:t>원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&gt;&gt; </a:t>
            </a:r>
            <a:r>
              <a:rPr lang="ko-KR" altLang="en-US" sz="800" dirty="0" err="1"/>
              <a:t>풀무원</a:t>
            </a:r>
            <a:r>
              <a:rPr lang="ko-KR" altLang="en-US" sz="800" dirty="0"/>
              <a:t> 해당상품 제외 </a:t>
            </a:r>
            <a:endParaRPr lang="en-US" altLang="ko-KR" sz="800" dirty="0"/>
          </a:p>
          <a:p>
            <a:pPr fontAlgn="ctr"/>
            <a:r>
              <a:rPr lang="en-US" altLang="ko-KR" sz="800" dirty="0"/>
              <a:t>        (2</a:t>
            </a:r>
            <a:r>
              <a:rPr lang="ko-KR" altLang="en-US" sz="800" dirty="0"/>
              <a:t>개 취소</a:t>
            </a:r>
            <a:r>
              <a:rPr lang="en-US" altLang="ko-KR" sz="800" dirty="0"/>
              <a:t>)</a:t>
            </a:r>
          </a:p>
          <a:p>
            <a:pPr fontAlgn="ctr">
              <a:defRPr/>
            </a:pPr>
            <a:r>
              <a:rPr lang="en-US" altLang="ko-KR" sz="800" dirty="0"/>
              <a:t>   &gt;&gt; </a:t>
            </a:r>
            <a:r>
              <a:rPr lang="en-US" altLang="ko-KR" sz="800" b="1" dirty="0"/>
              <a:t>CJ </a:t>
            </a:r>
            <a:r>
              <a:rPr lang="ko-KR" altLang="en-US" sz="800" b="1" dirty="0"/>
              <a:t>콩나물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 </a:t>
            </a:r>
            <a:r>
              <a:rPr lang="en-US" altLang="ko-KR" sz="800" b="1" dirty="0"/>
              <a:t>3,600</a:t>
            </a:r>
            <a:r>
              <a:rPr lang="ko-KR" altLang="en-US" sz="800" b="1" dirty="0"/>
              <a:t>원</a:t>
            </a:r>
            <a:r>
              <a:rPr lang="en-US" altLang="ko-KR" sz="800" b="1" dirty="0"/>
              <a:t> </a:t>
            </a:r>
          </a:p>
          <a:p>
            <a:pPr fontAlgn="ctr">
              <a:defRPr/>
            </a:pPr>
            <a:r>
              <a:rPr lang="en-US" altLang="ko-KR" sz="800" b="1" dirty="0"/>
              <a:t>        </a:t>
            </a:r>
            <a:r>
              <a:rPr lang="ko-KR" altLang="en-US" sz="800" b="1" dirty="0"/>
              <a:t>대체 상품 추가</a:t>
            </a:r>
            <a:endParaRPr lang="en-US" altLang="ko-KR" sz="8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>
              <a:defRPr/>
            </a:pPr>
            <a:endParaRPr lang="en-US" altLang="ko-KR" sz="800" dirty="0"/>
          </a:p>
          <a:p>
            <a:pPr fontAlgn="ctr">
              <a:defRPr/>
            </a:pP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지정취소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5)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추가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6)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대체 상품 바코드 입력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7) </a:t>
            </a:r>
            <a:r>
              <a:rPr lang="ko-KR" altLang="en-US" sz="800" b="1" dirty="0">
                <a:latin typeface="+mn-ea"/>
              </a:rPr>
              <a:t>해당 상품 추가 확인</a:t>
            </a:r>
            <a:endParaRPr lang="en-US" altLang="ko-KR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3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전체 취소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6062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전체 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주문 취소 메시지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전체취소</a:t>
            </a:r>
          </a:p>
        </p:txBody>
      </p:sp>
    </p:spTree>
    <p:extLst>
      <p:ext uri="{BB962C8B-B14F-4D97-AF65-F5344CB8AC3E}">
        <p14:creationId xmlns:p14="http://schemas.microsoft.com/office/powerpoint/2010/main" val="1404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3193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1) </a:t>
            </a:r>
            <a:r>
              <a:rPr lang="ko-KR" altLang="en-US" sz="800" b="1" dirty="0">
                <a:latin typeface="+mn-ea"/>
              </a:rPr>
              <a:t>전체 취소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주문 취소 메시지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전체취소</a:t>
            </a:r>
          </a:p>
        </p:txBody>
      </p:sp>
      <p:sp>
        <p:nvSpPr>
          <p:cNvPr id="4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643800" y="4745313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48" name="직사각형 47"/>
          <p:cNvSpPr/>
          <p:nvPr/>
        </p:nvSpPr>
        <p:spPr>
          <a:xfrm>
            <a:off x="6654755" y="4970025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550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전체 취소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2) </a:t>
            </a:r>
            <a:r>
              <a:rPr lang="ko-KR" altLang="en-US" sz="800" b="1" dirty="0">
                <a:latin typeface="+mn-ea"/>
              </a:rPr>
              <a:t>주문 취소 메시지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전체취소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14" y="2898582"/>
            <a:ext cx="4912157" cy="217208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953813" y="2899569"/>
            <a:ext cx="4888748" cy="21710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925654" y="4192140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9900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품절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548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품절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품절</a:t>
            </a:r>
          </a:p>
        </p:txBody>
      </p:sp>
    </p:spTree>
    <p:extLst>
      <p:ext uri="{BB962C8B-B14F-4D97-AF65-F5344CB8AC3E}">
        <p14:creationId xmlns:p14="http://schemas.microsoft.com/office/powerpoint/2010/main" val="29055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3</a:t>
            </a:r>
            <a:r>
              <a:rPr lang="ko-KR" altLang="en-US" sz="800" dirty="0"/>
              <a:t>개로 증가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버튼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수량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7797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6939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</p:spTree>
    <p:extLst>
      <p:ext uri="{BB962C8B-B14F-4D97-AF65-F5344CB8AC3E}">
        <p14:creationId xmlns:p14="http://schemas.microsoft.com/office/powerpoint/2010/main" val="36879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품절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5424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 smtClean="0">
                <a:latin typeface="+mn-ea"/>
              </a:rPr>
              <a:t>온라인 품절 처리 </a:t>
            </a:r>
            <a:r>
              <a:rPr lang="ko-KR" altLang="en-US" sz="800" b="1" dirty="0">
                <a:latin typeface="+mn-ea"/>
              </a:rPr>
              <a:t>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품절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3321" y="2940425"/>
            <a:ext cx="70248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70139" y="280775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51" name="직사각형 50"/>
          <p:cNvSpPr/>
          <p:nvPr/>
        </p:nvSpPr>
        <p:spPr>
          <a:xfrm>
            <a:off x="6454466" y="1918647"/>
            <a:ext cx="727001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283405" y="183338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347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품절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0663" y="2340274"/>
            <a:ext cx="2732088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출고 확정 상품 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4032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품절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48000" y="2340274"/>
            <a:ext cx="4105276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출고 확정 상품 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품절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  <a:p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품절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28949" y="2940425"/>
            <a:ext cx="4139239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70139" y="2807758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78" name="직사각형 77"/>
          <p:cNvSpPr/>
          <p:nvPr/>
        </p:nvSpPr>
        <p:spPr>
          <a:xfrm>
            <a:off x="6481987" y="1957610"/>
            <a:ext cx="647193" cy="342900"/>
          </a:xfrm>
          <a:prstGeom prst="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온라인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</a:rPr>
              <a:t>품절해지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81989" y="1918860"/>
            <a:ext cx="654812" cy="409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6250563" y="1705437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0261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6874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</a:p>
        </p:txBody>
      </p:sp>
    </p:spTree>
    <p:extLst>
      <p:ext uri="{BB962C8B-B14F-4D97-AF65-F5344CB8AC3E}">
        <p14:creationId xmlns:p14="http://schemas.microsoft.com/office/powerpoint/2010/main" val="4228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33873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 </a:t>
            </a:r>
            <a:r>
              <a:rPr lang="en-US" altLang="ko-KR" sz="1200" dirty="0"/>
              <a:t>(</a:t>
            </a:r>
            <a:r>
              <a:rPr lang="ko-KR" altLang="en-US" sz="1200" dirty="0"/>
              <a:t>바코드 스캔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052820" y="4950902"/>
            <a:ext cx="1502703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51" name="직사각형 50"/>
          <p:cNvSpPr/>
          <p:nvPr/>
        </p:nvSpPr>
        <p:spPr>
          <a:xfrm>
            <a:off x="3103758" y="5011907"/>
            <a:ext cx="1369388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8801861260361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5376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5818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포카칩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23,900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7789" y="4036070"/>
            <a:ext cx="7021686" cy="4715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04998" y="380788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9152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15172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프리셋</a:t>
            </a:r>
            <a:r>
              <a:rPr lang="ko-KR" altLang="en-US" sz="1200" dirty="0"/>
              <a:t>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9328" y="5809770"/>
            <a:ext cx="1485340" cy="59102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437" y="560334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9848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048000" y="2604252"/>
          <a:ext cx="411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프리셋</a:t>
            </a:r>
            <a:r>
              <a:rPr lang="ko-KR" altLang="en-US" sz="1200" dirty="0"/>
              <a:t>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4" y="1777785"/>
            <a:ext cx="6736590" cy="44654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39251" y="272350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포카칩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206645" y="305283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1,200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458758" y="2722811"/>
            <a:ext cx="1410208" cy="6377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77637" y="2487706"/>
            <a:ext cx="247900" cy="276557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7985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88063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8960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포카칩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23,900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7789" y="4036070"/>
            <a:ext cx="7021686" cy="4715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04998" y="380788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501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8546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103758" y="5006072"/>
            <a:ext cx="1361150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일부 입력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상품 조회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052821" y="4950902"/>
            <a:ext cx="1477990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79" name="직사각형 78"/>
          <p:cNvSpPr/>
          <p:nvPr/>
        </p:nvSpPr>
        <p:spPr>
          <a:xfrm>
            <a:off x="3103758" y="5011907"/>
            <a:ext cx="1361150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8801861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4087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841884" y="547890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2799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텍스트 개체 틀 3"/>
          <p:cNvSpPr txBox="1">
            <a:spLocks/>
          </p:cNvSpPr>
          <p:nvPr/>
        </p:nvSpPr>
        <p:spPr>
          <a:xfrm>
            <a:off x="4563292" y="547890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042507" y="546303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텍스트 개체 틀 3"/>
          <p:cNvSpPr txBox="1">
            <a:spLocks/>
          </p:cNvSpPr>
          <p:nvPr/>
        </p:nvSpPr>
        <p:spPr>
          <a:xfrm>
            <a:off x="5361664" y="547890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168473" y="544716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텍스트 개체 틀 3"/>
          <p:cNvSpPr txBox="1">
            <a:spLocks/>
          </p:cNvSpPr>
          <p:nvPr/>
        </p:nvSpPr>
        <p:spPr>
          <a:xfrm>
            <a:off x="2985119" y="549477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상품 조회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85" y="1591667"/>
            <a:ext cx="5266523" cy="4809133"/>
          </a:xfrm>
          <a:prstGeom prst="rect">
            <a:avLst/>
          </a:prstGeom>
        </p:spPr>
      </p:pic>
      <p:sp>
        <p:nvSpPr>
          <p:cNvPr id="51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995080" y="2904475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74" name="직사각형 73"/>
          <p:cNvSpPr/>
          <p:nvPr/>
        </p:nvSpPr>
        <p:spPr>
          <a:xfrm>
            <a:off x="5009391" y="5873567"/>
            <a:ext cx="1399717" cy="5272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970297" y="5627421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81" name="직사각형 80"/>
          <p:cNvSpPr/>
          <p:nvPr/>
        </p:nvSpPr>
        <p:spPr>
          <a:xfrm>
            <a:off x="1967008" y="2066738"/>
            <a:ext cx="889755" cy="26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8801861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445" y="2744254"/>
            <a:ext cx="5046453" cy="268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6174" y="2773282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8801861260361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07697" y="277327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13168" y="279583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포카칩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7647" y="279303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1,200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59929" y="2811319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0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207697" y="2705607"/>
            <a:ext cx="5029201" cy="427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9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67372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666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3097427" y="5006072"/>
            <a:ext cx="1373881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4408445" y="5075408"/>
            <a:ext cx="0" cy="2159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개</a:t>
            </a:r>
            <a:r>
              <a:rPr lang="ko-KR" altLang="en-US" sz="800" dirty="0"/>
              <a:t> </a:t>
            </a:r>
            <a:r>
              <a:rPr lang="en-US" altLang="ko-KR" sz="800" dirty="0"/>
              <a:t>&gt;&gt; 3</a:t>
            </a:r>
            <a:r>
              <a:rPr lang="ko-KR" altLang="en-US" sz="800" dirty="0"/>
              <a:t>개로 증가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1) </a:t>
            </a:r>
            <a:r>
              <a:rPr lang="ko-KR" altLang="en-US" sz="800" b="1" dirty="0">
                <a:latin typeface="+mn-ea"/>
              </a:rPr>
              <a:t>해당 주문 상품 선택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2) </a:t>
            </a:r>
            <a:r>
              <a:rPr lang="ko-KR" altLang="en-US" sz="800" b="1" dirty="0">
                <a:latin typeface="+mn-ea"/>
              </a:rPr>
              <a:t>변경 할 수량 입력 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 3) </a:t>
            </a:r>
            <a:r>
              <a:rPr lang="ko-KR" altLang="en-US" sz="800" b="1" dirty="0">
                <a:latin typeface="+mn-ea"/>
              </a:rPr>
              <a:t>수량변경 버튼 클릭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1977" y="3689220"/>
            <a:ext cx="702486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144140" y="3556076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120" name="직사각형 119"/>
          <p:cNvSpPr/>
          <p:nvPr/>
        </p:nvSpPr>
        <p:spPr>
          <a:xfrm>
            <a:off x="3600196" y="5002615"/>
            <a:ext cx="889755" cy="34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124845" y="5052413"/>
            <a:ext cx="286372" cy="243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4942180" y="4949275"/>
            <a:ext cx="521002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853349" y="4777791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3</a:t>
            </a:r>
            <a:endParaRPr b="1" i="0" dirty="0"/>
          </a:p>
        </p:txBody>
      </p:sp>
      <p:sp>
        <p:nvSpPr>
          <p:cNvPr id="12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4034761" y="4770815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  <p:sp>
        <p:nvSpPr>
          <p:cNvPr id="125" name="TextBox 124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수량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82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43544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70380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포카칩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23,900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7789" y="4036070"/>
            <a:ext cx="7021686" cy="4715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04998" y="380788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38632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85531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베달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103758" y="500607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저울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052821" y="4950902"/>
            <a:ext cx="1486228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2804073" y="4722714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1</a:t>
            </a:r>
            <a:endParaRPr b="1" i="0" dirty="0"/>
          </a:p>
        </p:txBody>
      </p:sp>
      <p:sp>
        <p:nvSpPr>
          <p:cNvPr id="51" name="직사각형 50"/>
          <p:cNvSpPr/>
          <p:nvPr/>
        </p:nvSpPr>
        <p:spPr>
          <a:xfrm>
            <a:off x="3103758" y="5011907"/>
            <a:ext cx="1377626" cy="342901"/>
          </a:xfrm>
          <a:prstGeom prst="rect">
            <a:avLst/>
          </a:prstGeom>
          <a:solidFill>
            <a:schemeClr val="bg1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b="1" dirty="0">
                <a:solidFill>
                  <a:schemeClr val="tx1"/>
                </a:solidFill>
              </a:rPr>
              <a:t>260001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81626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22,700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93" y="2378793"/>
            <a:ext cx="5425259" cy="360873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992" y="1122621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저울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07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상품 추가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12538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22,700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19298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양배추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한돈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한우차돌박이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23,900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92" y="112262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상품 추가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07789" y="4036070"/>
            <a:ext cx="7021686" cy="4715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04998" y="3807882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2</a:t>
            </a:r>
            <a:endParaRPr b="1" i="0" dirty="0"/>
          </a:p>
        </p:txBody>
      </p:sp>
    </p:spTree>
    <p:extLst>
      <p:ext uri="{BB962C8B-B14F-4D97-AF65-F5344CB8AC3E}">
        <p14:creationId xmlns:p14="http://schemas.microsoft.com/office/powerpoint/2010/main" val="1371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err="1"/>
              <a:t>예시문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xmlns="" id="{E25E95F6-963F-9695-0EB2-4017419B5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42359699-B205-7996-0BF9-E599A1E013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xmlns="" id="{78693438-CC6E-A1DE-2CB2-071FB832FB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49" y="132715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553" y="132715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13950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2342" y="13515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352" y="180082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8624" y="4803647"/>
            <a:ext cx="2758035" cy="735694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배달요청시간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20240812 14:06 ~ 15:06</a:t>
            </a:r>
          </a:p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배달요청사항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조심히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와주세요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~(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만나서 카드결제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결품처리방법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전화주세요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038" y="2168824"/>
            <a:ext cx="2732088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주문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35638"/>
              </p:ext>
            </p:extLst>
          </p:nvPr>
        </p:nvGraphicFramePr>
        <p:xfrm>
          <a:off x="932317" y="243280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배송비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4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 err="1"/>
                        <a:t>참이슬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1,800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1,800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5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17,500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83484"/>
              </p:ext>
            </p:extLst>
          </p:nvPr>
        </p:nvGraphicFramePr>
        <p:xfrm>
          <a:off x="3762375" y="243280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배송비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16,500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단가변경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4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참이슬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5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서울우유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3,500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2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7,000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상품추가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 smtClean="0"/>
                        <a:t>배달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681953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단가변경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4496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지정취소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07250" y="4834623"/>
            <a:ext cx="660401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온라인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품절처리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97462" y="564496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35737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69410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수량</a:t>
            </a:r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07039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전체취소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56259" y="530745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9044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6961096" y="532332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97174" y="529158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>
          <a:xfrm>
            <a:off x="5277667" y="530745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756882" y="529158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텍스트 개체 틀 3"/>
          <p:cNvSpPr txBox="1">
            <a:spLocks/>
          </p:cNvSpPr>
          <p:nvPr/>
        </p:nvSpPr>
        <p:spPr>
          <a:xfrm>
            <a:off x="6076039" y="530745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82848" y="527571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텍스트 개체 틀 3"/>
          <p:cNvSpPr txBox="1">
            <a:spLocks/>
          </p:cNvSpPr>
          <p:nvPr/>
        </p:nvSpPr>
        <p:spPr>
          <a:xfrm>
            <a:off x="3699494" y="532332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18133" y="483462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2375" y="2168824"/>
            <a:ext cx="4105276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출고확정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32317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58773" y="430623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93931" y="430623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9144000" y="0"/>
            <a:ext cx="2858530" cy="6858000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종합 </a:t>
            </a:r>
            <a:r>
              <a:rPr lang="ko-KR" altLang="en-US" sz="800" dirty="0" err="1">
                <a:latin typeface="+mn-ea"/>
              </a:rPr>
              <a:t>예시본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1. </a:t>
            </a:r>
            <a:r>
              <a:rPr lang="ko-KR" altLang="en-US" sz="800" dirty="0">
                <a:latin typeface="+mn-ea"/>
              </a:rPr>
              <a:t>수량변경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2. </a:t>
            </a:r>
            <a:r>
              <a:rPr lang="ko-KR" altLang="en-US" sz="800" dirty="0">
                <a:latin typeface="+mn-ea"/>
              </a:rPr>
              <a:t>단가변경</a:t>
            </a:r>
            <a:r>
              <a:rPr lang="en-US" altLang="ko-KR" sz="800" dirty="0">
                <a:latin typeface="+mn-ea"/>
              </a:rPr>
              <a:t> 1</a:t>
            </a:r>
            <a:r>
              <a:rPr lang="ko-KR" altLang="en-US" sz="800" dirty="0">
                <a:latin typeface="+mn-ea"/>
              </a:rPr>
              <a:t>개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3. </a:t>
            </a:r>
            <a:r>
              <a:rPr lang="ko-KR" altLang="en-US" sz="800" dirty="0">
                <a:latin typeface="+mn-ea"/>
              </a:rPr>
              <a:t>지정취소 </a:t>
            </a:r>
            <a:r>
              <a:rPr lang="en-US" altLang="ko-KR" sz="800" dirty="0">
                <a:latin typeface="+mn-ea"/>
              </a:rPr>
              <a:t>1</a:t>
            </a:r>
          </a:p>
          <a:p>
            <a:r>
              <a:rPr lang="en-US" altLang="ko-KR" sz="800" dirty="0">
                <a:latin typeface="+mn-ea"/>
              </a:rPr>
              <a:t> 4. </a:t>
            </a:r>
            <a:r>
              <a:rPr lang="ko-KR" altLang="en-US" sz="800" dirty="0">
                <a:latin typeface="+mn-ea"/>
              </a:rPr>
              <a:t>상품추가 </a:t>
            </a:r>
            <a:r>
              <a:rPr lang="en-US" altLang="ko-KR" sz="8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3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err="1"/>
              <a:t>예시문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xmlns="" id="{E25E95F6-963F-9695-0EB2-4017419B5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xmlns="" id="{42359699-B205-7996-0BF9-E599A1E013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xmlns="" id="{78693438-CC6E-A1DE-2CB2-071FB832FB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49" y="132715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5553" y="132715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13950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2342" y="13515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352" y="180082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8624" y="4803647"/>
            <a:ext cx="2758035" cy="735694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배달요청시간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20240812 14:06 ~ 15:06</a:t>
            </a:r>
          </a:p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배달요청사항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조심히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와주세요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~(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만나서 카드결제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결품처리방법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전화주세요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038" y="2168824"/>
            <a:ext cx="2732088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주문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32317" y="243280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배송비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4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 err="1"/>
                        <a:t>참이슬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1,800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1,800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5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추가상품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17,500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762375" y="243280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배송비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16,500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수량변경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단가변경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4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err="1"/>
                        <a:t>참이슬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sngStrike" dirty="0"/>
                        <a:t>1,800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/>
                        <a:t>취소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sngStrike" dirty="0" smtClean="0"/>
                        <a:t>배달</a:t>
                      </a:r>
                      <a:endParaRPr lang="ko-KR" altLang="en-US" sz="800" b="1" strike="sng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5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서울우유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3,500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2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trike="noStrike" dirty="0"/>
                        <a:t>7,000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/>
                        <a:t>상품추가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trike="noStrike" dirty="0" smtClean="0"/>
                        <a:t>배달</a:t>
                      </a:r>
                      <a:endParaRPr lang="ko-KR" altLang="en-US" sz="800" b="1" strike="noStrik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681953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단가변경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94496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지정취소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07250" y="4834623"/>
            <a:ext cx="660401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온라인</a:t>
            </a:r>
            <a:endParaRPr lang="en-US" altLang="ko-KR" sz="9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품절처리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97462" y="5644966"/>
            <a:ext cx="1408113" cy="5272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35737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출고확정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69410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수량</a:t>
            </a:r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07039" y="4834623"/>
            <a:ext cx="465724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전체취소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56259" y="5307457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79044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주문서출력</a:t>
            </a: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6961096" y="5323328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봉투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97174" y="529158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텍스트 개체 틀 3"/>
          <p:cNvSpPr txBox="1">
            <a:spLocks/>
          </p:cNvSpPr>
          <p:nvPr/>
        </p:nvSpPr>
        <p:spPr>
          <a:xfrm>
            <a:off x="5277667" y="5307456"/>
            <a:ext cx="447449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박스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756882" y="5291585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텍스트 개체 틀 3"/>
          <p:cNvSpPr txBox="1">
            <a:spLocks/>
          </p:cNvSpPr>
          <p:nvPr/>
        </p:nvSpPr>
        <p:spPr>
          <a:xfrm>
            <a:off x="6076039" y="5307456"/>
            <a:ext cx="766524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+mj-ea"/>
                <a:ea typeface="+mj-ea"/>
              </a:rPr>
              <a:t>메모공란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82848" y="5275713"/>
            <a:ext cx="303772" cy="270273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텍스트 개체 틀 3"/>
          <p:cNvSpPr txBox="1">
            <a:spLocks/>
          </p:cNvSpPr>
          <p:nvPr/>
        </p:nvSpPr>
        <p:spPr>
          <a:xfrm>
            <a:off x="3699494" y="5323328"/>
            <a:ext cx="1213186" cy="2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latin typeface="+mj-ea"/>
                <a:ea typeface="+mj-ea"/>
              </a:rPr>
              <a:t>배달</a:t>
            </a:r>
            <a:r>
              <a:rPr lang="en-US" altLang="ko-KR" sz="700" b="1" dirty="0">
                <a:latin typeface="+mj-ea"/>
                <a:ea typeface="+mj-ea"/>
              </a:rPr>
              <a:t>(</a:t>
            </a:r>
            <a:r>
              <a:rPr lang="ko-KR" altLang="en-US" sz="700" b="1" dirty="0">
                <a:latin typeface="+mj-ea"/>
                <a:ea typeface="+mj-ea"/>
              </a:rPr>
              <a:t>픽업</a:t>
            </a:r>
            <a:r>
              <a:rPr lang="en-US" altLang="ko-KR" sz="700" b="1" dirty="0">
                <a:latin typeface="+mj-ea"/>
                <a:ea typeface="+mj-ea"/>
              </a:rPr>
              <a:t>) </a:t>
            </a:r>
            <a:r>
              <a:rPr lang="ko-KR" altLang="en-US" sz="700" b="1" dirty="0">
                <a:latin typeface="+mj-ea"/>
                <a:ea typeface="+mj-ea"/>
              </a:rPr>
              <a:t>전표</a:t>
            </a:r>
            <a:r>
              <a:rPr lang="en-US" altLang="ko-KR" sz="700" b="1" dirty="0">
                <a:latin typeface="+mj-ea"/>
                <a:ea typeface="+mj-ea"/>
              </a:rPr>
              <a:t> </a:t>
            </a:r>
            <a:r>
              <a:rPr lang="ko-KR" altLang="en-US" sz="700" b="1" dirty="0">
                <a:latin typeface="+mj-ea"/>
                <a:ea typeface="+mj-ea"/>
              </a:rPr>
              <a:t>인쇄매수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18133" y="4834622"/>
            <a:ext cx="889755" cy="342901"/>
          </a:xfrm>
          <a:prstGeom prst="rect">
            <a:avLst/>
          </a:pr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2375" y="2168824"/>
            <a:ext cx="4105276" cy="219528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출고확정 상품정보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32317" y="5644966"/>
            <a:ext cx="1408113" cy="527234"/>
          </a:xfrm>
          <a:prstGeom prst="roundRect">
            <a:avLst/>
          </a:prstGeom>
          <a:solidFill>
            <a:srgbClr val="30AC78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프리셋</a:t>
            </a:r>
            <a:r>
              <a:rPr lang="ko-KR" altLang="en-US" sz="1100" b="1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58773" y="430623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93931" y="430623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9144000" y="0"/>
            <a:ext cx="2858530" cy="6858000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종합 </a:t>
            </a:r>
            <a:r>
              <a:rPr lang="ko-KR" altLang="en-US" sz="800" dirty="0" err="1">
                <a:latin typeface="+mn-ea"/>
              </a:rPr>
              <a:t>예시본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1. </a:t>
            </a:r>
            <a:r>
              <a:rPr lang="ko-KR" altLang="en-US" sz="800" dirty="0">
                <a:latin typeface="+mn-ea"/>
              </a:rPr>
              <a:t>수량변경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2. </a:t>
            </a:r>
            <a:r>
              <a:rPr lang="ko-KR" altLang="en-US" sz="800" dirty="0">
                <a:latin typeface="+mn-ea"/>
              </a:rPr>
              <a:t>단가변경</a:t>
            </a:r>
            <a:r>
              <a:rPr lang="en-US" altLang="ko-KR" sz="800" dirty="0">
                <a:latin typeface="+mn-ea"/>
              </a:rPr>
              <a:t> 1</a:t>
            </a:r>
            <a:r>
              <a:rPr lang="ko-KR" altLang="en-US" sz="800" dirty="0">
                <a:latin typeface="+mn-ea"/>
              </a:rPr>
              <a:t>개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3. </a:t>
            </a:r>
            <a:r>
              <a:rPr lang="ko-KR" altLang="en-US" sz="800" dirty="0">
                <a:latin typeface="+mn-ea"/>
              </a:rPr>
              <a:t>지정취소 </a:t>
            </a:r>
            <a:r>
              <a:rPr lang="en-US" altLang="ko-KR" sz="800" dirty="0">
                <a:latin typeface="+mn-ea"/>
              </a:rPr>
              <a:t>1</a:t>
            </a:r>
          </a:p>
          <a:p>
            <a:r>
              <a:rPr lang="en-US" altLang="ko-KR" sz="800" dirty="0">
                <a:latin typeface="+mn-ea"/>
              </a:rPr>
              <a:t> 4. </a:t>
            </a:r>
            <a:r>
              <a:rPr lang="ko-KR" altLang="en-US" sz="800" dirty="0">
                <a:latin typeface="+mn-ea"/>
              </a:rPr>
              <a:t>상품추가 </a:t>
            </a:r>
            <a:r>
              <a:rPr lang="en-US" altLang="ko-KR" sz="800" dirty="0" smtClean="0">
                <a:latin typeface="+mn-ea"/>
              </a:rPr>
              <a:t>1</a:t>
            </a: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※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추가 비용이 발생시 결제 수단을 선택 화면 호출 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58" y="2688750"/>
            <a:ext cx="5740644" cy="2565894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522937" y="5625915"/>
            <a:ext cx="1486228" cy="564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266051" y="4399005"/>
            <a:ext cx="922360" cy="82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186719" y="4402707"/>
            <a:ext cx="0" cy="142144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009165" y="5824152"/>
            <a:ext cx="17755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30589" y="4544407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추가비용이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발생시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870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err="1"/>
              <a:t>예시문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4010FF-D5EC-D7D2-BA82-56E522F4E7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7B6CDAF1-DF0E-2F88-88CA-4EBED8103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B8AB9124-E3EC-D5A1-6A08-612DEA16DB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2932" y="13272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영수증</a:t>
            </a:r>
            <a:endParaRPr lang="ko-KR" altLang="en-US" sz="1000" dirty="0"/>
          </a:p>
        </p:txBody>
      </p:sp>
      <p:sp>
        <p:nvSpPr>
          <p:cNvPr id="423" name="직사각형 422"/>
          <p:cNvSpPr/>
          <p:nvPr/>
        </p:nvSpPr>
        <p:spPr>
          <a:xfrm>
            <a:off x="3478984" y="1326287"/>
            <a:ext cx="2416261" cy="4942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/>
          <p:cNvSpPr/>
          <p:nvPr/>
        </p:nvSpPr>
        <p:spPr>
          <a:xfrm>
            <a:off x="971713" y="1326287"/>
            <a:ext cx="2416261" cy="4942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TextBox 424"/>
          <p:cNvSpPr txBox="1"/>
          <p:nvPr/>
        </p:nvSpPr>
        <p:spPr>
          <a:xfrm>
            <a:off x="958416" y="1326287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상호 </a:t>
            </a:r>
            <a:r>
              <a:rPr lang="en-US" altLang="ko-KR" sz="800" dirty="0"/>
              <a:t>: </a:t>
            </a:r>
            <a:r>
              <a:rPr lang="ko-KR" altLang="en-US" sz="800" dirty="0"/>
              <a:t>토마토넘버원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958416" y="1442142"/>
            <a:ext cx="1605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사업자번호 </a:t>
            </a:r>
            <a:r>
              <a:rPr lang="en-US" altLang="ko-KR" sz="800" dirty="0"/>
              <a:t>: 123-45-67890 </a:t>
            </a:r>
            <a:endParaRPr lang="ko-KR" altLang="en-US" sz="800" dirty="0"/>
          </a:p>
        </p:txBody>
      </p:sp>
      <p:sp>
        <p:nvSpPr>
          <p:cNvPr id="427" name="TextBox 426"/>
          <p:cNvSpPr txBox="1"/>
          <p:nvPr/>
        </p:nvSpPr>
        <p:spPr>
          <a:xfrm>
            <a:off x="2452194" y="1450380"/>
            <a:ext cx="1059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대표자 </a:t>
            </a:r>
            <a:r>
              <a:rPr lang="en-US" altLang="ko-KR" sz="800" dirty="0"/>
              <a:t>: </a:t>
            </a:r>
            <a:r>
              <a:rPr lang="ko-KR" altLang="en-US" sz="800" dirty="0"/>
              <a:t>김대호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958416" y="1566724"/>
            <a:ext cx="197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 </a:t>
            </a:r>
            <a:r>
              <a:rPr lang="en-US" altLang="ko-KR" sz="800" dirty="0"/>
              <a:t>: </a:t>
            </a:r>
            <a:r>
              <a:rPr lang="ko-KR" altLang="en-US" sz="800" dirty="0"/>
              <a:t>서울시 강남구 </a:t>
            </a:r>
            <a:r>
              <a:rPr lang="ko-KR" altLang="en-US" sz="800" dirty="0" err="1"/>
              <a:t>테헤란로</a:t>
            </a:r>
            <a:r>
              <a:rPr lang="ko-KR" altLang="en-US" sz="800" dirty="0"/>
              <a:t> </a:t>
            </a:r>
            <a:r>
              <a:rPr lang="en-US" altLang="ko-KR" sz="800" dirty="0"/>
              <a:t>305</a:t>
            </a:r>
            <a:endParaRPr lang="ko-KR" altLang="en-US" sz="800" dirty="0"/>
          </a:p>
        </p:txBody>
      </p:sp>
      <p:sp>
        <p:nvSpPr>
          <p:cNvPr id="452" name="TextBox 451"/>
          <p:cNvSpPr txBox="1"/>
          <p:nvPr/>
        </p:nvSpPr>
        <p:spPr>
          <a:xfrm>
            <a:off x="958415" y="1699544"/>
            <a:ext cx="197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전화번호 </a:t>
            </a:r>
            <a:r>
              <a:rPr lang="en-US" altLang="ko-KR" sz="800" dirty="0"/>
              <a:t>: 0212341234</a:t>
            </a:r>
            <a:endParaRPr lang="ko-KR" altLang="en-US" sz="8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608895" y="2052162"/>
            <a:ext cx="1051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배  달 </a:t>
            </a:r>
            <a:r>
              <a:rPr lang="en-US" altLang="ko-KR" sz="800" b="1" dirty="0"/>
              <a:t>[ </a:t>
            </a:r>
            <a:r>
              <a:rPr lang="ko-KR" altLang="en-US" sz="800" b="1" dirty="0" err="1"/>
              <a:t>앱</a:t>
            </a:r>
            <a:r>
              <a:rPr lang="ko-KR" altLang="en-US" sz="800" b="1" dirty="0"/>
              <a:t> 주문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454" name="TextBox 453"/>
          <p:cNvSpPr txBox="1"/>
          <p:nvPr/>
        </p:nvSpPr>
        <p:spPr>
          <a:xfrm>
            <a:off x="947384" y="2277717"/>
            <a:ext cx="197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발행일시</a:t>
            </a:r>
            <a:r>
              <a:rPr lang="en-US" altLang="ko-KR" sz="800" dirty="0"/>
              <a:t>: 2024-09-04 10:12:00</a:t>
            </a:r>
            <a:endParaRPr lang="ko-KR" altLang="en-US" sz="800" dirty="0"/>
          </a:p>
        </p:txBody>
      </p:sp>
      <p:sp>
        <p:nvSpPr>
          <p:cNvPr id="537" name="TextBox 536"/>
          <p:cNvSpPr txBox="1"/>
          <p:nvPr/>
        </p:nvSpPr>
        <p:spPr>
          <a:xfrm>
            <a:off x="2892035" y="2292515"/>
            <a:ext cx="526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941026" y="2440199"/>
            <a:ext cx="113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발행포스</a:t>
            </a:r>
            <a:r>
              <a:rPr lang="en-US" altLang="ko-KR" sz="800" dirty="0"/>
              <a:t>: 99</a:t>
            </a:r>
            <a:r>
              <a:rPr lang="ko-KR" altLang="en-US" sz="800" dirty="0"/>
              <a:t>호기</a:t>
            </a:r>
          </a:p>
        </p:txBody>
      </p:sp>
      <p:sp>
        <p:nvSpPr>
          <p:cNvPr id="539" name="TextBox 538"/>
          <p:cNvSpPr txBox="1"/>
          <p:nvPr/>
        </p:nvSpPr>
        <p:spPr>
          <a:xfrm>
            <a:off x="941025" y="2594492"/>
            <a:ext cx="1137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고객성명</a:t>
            </a:r>
            <a:r>
              <a:rPr lang="en-US" altLang="ko-KR" sz="800" dirty="0"/>
              <a:t>: </a:t>
            </a:r>
            <a:r>
              <a:rPr lang="ko-KR" altLang="en-US" sz="800" dirty="0"/>
              <a:t>홍길동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941024" y="2738657"/>
            <a:ext cx="162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고객전화</a:t>
            </a:r>
            <a:r>
              <a:rPr lang="en-US" altLang="ko-KR" sz="800" dirty="0"/>
              <a:t>: 010-1234-1234</a:t>
            </a:r>
            <a:endParaRPr lang="ko-KR" altLang="en-US" sz="800" dirty="0"/>
          </a:p>
        </p:txBody>
      </p:sp>
      <p:sp>
        <p:nvSpPr>
          <p:cNvPr id="541" name="TextBox 540"/>
          <p:cNvSpPr txBox="1"/>
          <p:nvPr/>
        </p:nvSpPr>
        <p:spPr>
          <a:xfrm>
            <a:off x="941022" y="2890298"/>
            <a:ext cx="244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배달주소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서울시 강남구 </a:t>
            </a:r>
            <a:r>
              <a:rPr lang="ko-KR" altLang="en-US" sz="1000" b="1" dirty="0" err="1"/>
              <a:t>테헤란로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305</a:t>
            </a:r>
            <a:endParaRPr lang="ko-KR" altLang="en-US" sz="1000" b="1" dirty="0"/>
          </a:p>
        </p:txBody>
      </p:sp>
      <p:sp>
        <p:nvSpPr>
          <p:cNvPr id="542" name="TextBox 541"/>
          <p:cNvSpPr txBox="1"/>
          <p:nvPr/>
        </p:nvSpPr>
        <p:spPr>
          <a:xfrm>
            <a:off x="931448" y="3070617"/>
            <a:ext cx="244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한국기술센터 </a:t>
            </a:r>
            <a:r>
              <a:rPr lang="en-US" altLang="ko-KR" sz="1000" b="1" dirty="0"/>
              <a:t>20</a:t>
            </a:r>
            <a:r>
              <a:rPr lang="ko-KR" altLang="en-US" sz="1000" b="1" dirty="0"/>
              <a:t>층</a:t>
            </a:r>
          </a:p>
        </p:txBody>
      </p:sp>
      <p:sp>
        <p:nvSpPr>
          <p:cNvPr id="543" name="TextBox 542"/>
          <p:cNvSpPr txBox="1"/>
          <p:nvPr/>
        </p:nvSpPr>
        <p:spPr>
          <a:xfrm>
            <a:off x="1522297" y="3318212"/>
            <a:ext cx="987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박스 </a:t>
            </a:r>
            <a:r>
              <a:rPr lang="en-US" altLang="ko-KR" sz="900" b="1" dirty="0"/>
              <a:t>[     ] </a:t>
            </a:r>
            <a:r>
              <a:rPr lang="ko-KR" altLang="en-US" sz="900" b="1" dirty="0"/>
              <a:t>개</a:t>
            </a:r>
          </a:p>
        </p:txBody>
      </p:sp>
      <p:sp>
        <p:nvSpPr>
          <p:cNvPr id="544" name="TextBox 543"/>
          <p:cNvSpPr txBox="1"/>
          <p:nvPr/>
        </p:nvSpPr>
        <p:spPr>
          <a:xfrm>
            <a:off x="2403749" y="3318212"/>
            <a:ext cx="987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봉지 </a:t>
            </a:r>
            <a:r>
              <a:rPr lang="en-US" altLang="ko-KR" sz="900" b="1" dirty="0"/>
              <a:t>[     ] </a:t>
            </a:r>
            <a:r>
              <a:rPr lang="ko-KR" altLang="en-US" sz="900" b="1" dirty="0"/>
              <a:t>개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941022" y="3579803"/>
            <a:ext cx="882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메모사항 </a:t>
            </a:r>
            <a:r>
              <a:rPr lang="en-US" altLang="ko-KR" sz="800" dirty="0"/>
              <a:t>: </a:t>
            </a:r>
            <a:endParaRPr lang="ko-KR" altLang="en-US" sz="800" dirty="0"/>
          </a:p>
        </p:txBody>
      </p:sp>
      <p:sp>
        <p:nvSpPr>
          <p:cNvPr id="546" name="TextBox 545"/>
          <p:cNvSpPr txBox="1"/>
          <p:nvPr/>
        </p:nvSpPr>
        <p:spPr>
          <a:xfrm>
            <a:off x="1630430" y="4364852"/>
            <a:ext cx="976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배달  품목  내역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979951" y="4623594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상품명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2036300" y="4623594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단가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381360" y="4616040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수량</a:t>
            </a:r>
            <a:endParaRPr lang="ko-KR" altLang="en-US" sz="800" dirty="0"/>
          </a:p>
        </p:txBody>
      </p:sp>
      <p:sp>
        <p:nvSpPr>
          <p:cNvPr id="550" name="TextBox 549"/>
          <p:cNvSpPr txBox="1"/>
          <p:nvPr/>
        </p:nvSpPr>
        <p:spPr>
          <a:xfrm>
            <a:off x="2986749" y="4630618"/>
            <a:ext cx="396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금액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986315" y="4812422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배송비</a:t>
            </a:r>
            <a:endParaRPr lang="ko-KR" altLang="en-US" sz="800" dirty="0"/>
          </a:p>
        </p:txBody>
      </p:sp>
      <p:sp>
        <p:nvSpPr>
          <p:cNvPr id="552" name="TextBox 551"/>
          <p:cNvSpPr txBox="1"/>
          <p:nvPr/>
        </p:nvSpPr>
        <p:spPr>
          <a:xfrm>
            <a:off x="986315" y="4951633"/>
            <a:ext cx="1706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000000000000001</a:t>
            </a:r>
            <a:endParaRPr lang="ko-KR" altLang="en-US" sz="800" dirty="0"/>
          </a:p>
        </p:txBody>
      </p:sp>
      <p:sp>
        <p:nvSpPr>
          <p:cNvPr id="553" name="TextBox 552"/>
          <p:cNvSpPr txBox="1"/>
          <p:nvPr/>
        </p:nvSpPr>
        <p:spPr>
          <a:xfrm>
            <a:off x="2894544" y="4951633"/>
            <a:ext cx="494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3,500</a:t>
            </a:r>
            <a:endParaRPr lang="ko-KR" altLang="en-US" sz="800" dirty="0"/>
          </a:p>
        </p:txBody>
      </p:sp>
      <p:sp>
        <p:nvSpPr>
          <p:cNvPr id="554" name="TextBox 553"/>
          <p:cNvSpPr txBox="1"/>
          <p:nvPr/>
        </p:nvSpPr>
        <p:spPr>
          <a:xfrm>
            <a:off x="982848" y="5085241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한돈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991086" y="5207976"/>
            <a:ext cx="605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261234</a:t>
            </a:r>
            <a:endParaRPr lang="ko-KR" altLang="en-US" sz="800" dirty="0"/>
          </a:p>
        </p:txBody>
      </p:sp>
      <p:sp>
        <p:nvSpPr>
          <p:cNvPr id="556" name="TextBox 555"/>
          <p:cNvSpPr txBox="1"/>
          <p:nvPr/>
        </p:nvSpPr>
        <p:spPr>
          <a:xfrm>
            <a:off x="2798862" y="5209439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16,500</a:t>
            </a:r>
            <a:endParaRPr lang="ko-KR" altLang="en-US" sz="800" dirty="0"/>
          </a:p>
        </p:txBody>
      </p:sp>
      <p:sp>
        <p:nvSpPr>
          <p:cNvPr id="557" name="TextBox 556"/>
          <p:cNvSpPr txBox="1"/>
          <p:nvPr/>
        </p:nvSpPr>
        <p:spPr>
          <a:xfrm>
            <a:off x="1909438" y="5210323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5,500</a:t>
            </a:r>
            <a:endParaRPr lang="ko-KR" altLang="en-US" sz="800" dirty="0"/>
          </a:p>
        </p:txBody>
      </p:sp>
      <p:sp>
        <p:nvSpPr>
          <p:cNvPr id="558" name="TextBox 557"/>
          <p:cNvSpPr txBox="1"/>
          <p:nvPr/>
        </p:nvSpPr>
        <p:spPr>
          <a:xfrm>
            <a:off x="2501237" y="5209444"/>
            <a:ext cx="236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59" name="TextBox 558"/>
          <p:cNvSpPr txBox="1"/>
          <p:nvPr/>
        </p:nvSpPr>
        <p:spPr>
          <a:xfrm>
            <a:off x="988636" y="5371213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새우깡</a:t>
            </a:r>
            <a:endParaRPr lang="ko-KR" altLang="en-US" sz="800" dirty="0"/>
          </a:p>
        </p:txBody>
      </p:sp>
      <p:sp>
        <p:nvSpPr>
          <p:cNvPr id="560" name="TextBox 559"/>
          <p:cNvSpPr txBox="1"/>
          <p:nvPr/>
        </p:nvSpPr>
        <p:spPr>
          <a:xfrm>
            <a:off x="1005112" y="5518662"/>
            <a:ext cx="946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8801117521011</a:t>
            </a:r>
            <a:endParaRPr lang="ko-KR" altLang="en-US" sz="800" dirty="0"/>
          </a:p>
        </p:txBody>
      </p:sp>
      <p:sp>
        <p:nvSpPr>
          <p:cNvPr id="561" name="TextBox 560"/>
          <p:cNvSpPr txBox="1"/>
          <p:nvPr/>
        </p:nvSpPr>
        <p:spPr>
          <a:xfrm>
            <a:off x="2788494" y="5479613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1,000</a:t>
            </a:r>
            <a:endParaRPr lang="ko-KR" altLang="en-US" sz="800" dirty="0"/>
          </a:p>
        </p:txBody>
      </p:sp>
      <p:sp>
        <p:nvSpPr>
          <p:cNvPr id="562" name="TextBox 561"/>
          <p:cNvSpPr txBox="1"/>
          <p:nvPr/>
        </p:nvSpPr>
        <p:spPr>
          <a:xfrm>
            <a:off x="1923464" y="5496295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1,000</a:t>
            </a:r>
            <a:endParaRPr lang="ko-KR" altLang="en-US" sz="800" dirty="0"/>
          </a:p>
        </p:txBody>
      </p:sp>
      <p:sp>
        <p:nvSpPr>
          <p:cNvPr id="563" name="TextBox 562"/>
          <p:cNvSpPr txBox="1"/>
          <p:nvPr/>
        </p:nvSpPr>
        <p:spPr>
          <a:xfrm>
            <a:off x="2507025" y="5495416"/>
            <a:ext cx="236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64" name="TextBox 563"/>
          <p:cNvSpPr txBox="1"/>
          <p:nvPr/>
        </p:nvSpPr>
        <p:spPr>
          <a:xfrm>
            <a:off x="4030127" y="2060410"/>
            <a:ext cx="961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APP </a:t>
            </a:r>
            <a:r>
              <a:rPr lang="ko-KR" altLang="en-US" sz="800" dirty="0" err="1"/>
              <a:t>선결제</a:t>
            </a:r>
            <a:r>
              <a:rPr lang="ko-KR" altLang="en-US" sz="800" dirty="0"/>
              <a:t> 금액</a:t>
            </a:r>
          </a:p>
        </p:txBody>
      </p:sp>
      <p:sp>
        <p:nvSpPr>
          <p:cNvPr id="565" name="TextBox 564"/>
          <p:cNvSpPr txBox="1"/>
          <p:nvPr/>
        </p:nvSpPr>
        <p:spPr>
          <a:xfrm>
            <a:off x="5136905" y="2205264"/>
            <a:ext cx="78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/>
              <a:t>10,500</a:t>
            </a:r>
            <a:endParaRPr lang="ko-KR" altLang="en-US" sz="800" b="1" dirty="0"/>
          </a:p>
        </p:txBody>
      </p:sp>
      <p:sp>
        <p:nvSpPr>
          <p:cNvPr id="566" name="TextBox 565"/>
          <p:cNvSpPr txBox="1"/>
          <p:nvPr/>
        </p:nvSpPr>
        <p:spPr>
          <a:xfrm>
            <a:off x="4020038" y="2204395"/>
            <a:ext cx="1032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만나서 결제 금액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5136905" y="1906991"/>
            <a:ext cx="78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28,000</a:t>
            </a:r>
            <a:endParaRPr lang="ko-KR" altLang="en-US" sz="800" dirty="0"/>
          </a:p>
        </p:txBody>
      </p:sp>
      <p:sp>
        <p:nvSpPr>
          <p:cNvPr id="568" name="TextBox 567"/>
          <p:cNvSpPr txBox="1"/>
          <p:nvPr/>
        </p:nvSpPr>
        <p:spPr>
          <a:xfrm>
            <a:off x="3523037" y="1910160"/>
            <a:ext cx="78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합계 금액</a:t>
            </a:r>
          </a:p>
        </p:txBody>
      </p:sp>
      <p:sp>
        <p:nvSpPr>
          <p:cNvPr id="569" name="TextBox 568"/>
          <p:cNvSpPr txBox="1"/>
          <p:nvPr/>
        </p:nvSpPr>
        <p:spPr>
          <a:xfrm>
            <a:off x="5136905" y="2063538"/>
            <a:ext cx="787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17,500</a:t>
            </a:r>
            <a:endParaRPr lang="ko-KR" altLang="en-US" sz="800" dirty="0"/>
          </a:p>
        </p:txBody>
      </p:sp>
      <p:sp>
        <p:nvSpPr>
          <p:cNvPr id="570" name="직사각형 569"/>
          <p:cNvSpPr/>
          <p:nvPr/>
        </p:nvSpPr>
        <p:spPr>
          <a:xfrm>
            <a:off x="946613" y="3748340"/>
            <a:ext cx="2499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배달요청시간 </a:t>
            </a:r>
            <a:r>
              <a:rPr lang="en-US" altLang="ko-KR" sz="800" dirty="0"/>
              <a:t>: 20240812 14:06 ~ 15:06</a:t>
            </a:r>
          </a:p>
          <a:p>
            <a:r>
              <a:rPr lang="ko-KR" altLang="en-US" sz="800" dirty="0"/>
              <a:t>배달요청사항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조심히</a:t>
            </a:r>
            <a:r>
              <a:rPr lang="ko-KR" altLang="en-US" sz="800" dirty="0"/>
              <a:t> 와주세요</a:t>
            </a:r>
            <a:r>
              <a:rPr lang="en-US" altLang="ko-KR" sz="800" dirty="0"/>
              <a:t>~(</a:t>
            </a:r>
            <a:r>
              <a:rPr lang="ko-KR" altLang="en-US" sz="800" dirty="0"/>
              <a:t>만나서 카드결제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 err="1"/>
              <a:t>결품처리방법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전화주세요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71" name="TextBox 570"/>
          <p:cNvSpPr txBox="1"/>
          <p:nvPr/>
        </p:nvSpPr>
        <p:spPr>
          <a:xfrm>
            <a:off x="988636" y="5683950"/>
            <a:ext cx="785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서울우유</a:t>
            </a:r>
            <a:endParaRPr lang="ko-KR" altLang="en-US" sz="800" dirty="0"/>
          </a:p>
        </p:txBody>
      </p:sp>
      <p:sp>
        <p:nvSpPr>
          <p:cNvPr id="572" name="TextBox 571"/>
          <p:cNvSpPr txBox="1"/>
          <p:nvPr/>
        </p:nvSpPr>
        <p:spPr>
          <a:xfrm>
            <a:off x="1005112" y="5831399"/>
            <a:ext cx="946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8801115114154</a:t>
            </a:r>
            <a:endParaRPr lang="ko-KR" altLang="en-US" sz="800" dirty="0"/>
          </a:p>
        </p:txBody>
      </p:sp>
      <p:sp>
        <p:nvSpPr>
          <p:cNvPr id="573" name="TextBox 572"/>
          <p:cNvSpPr txBox="1"/>
          <p:nvPr/>
        </p:nvSpPr>
        <p:spPr>
          <a:xfrm>
            <a:off x="2788494" y="5792350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7,000</a:t>
            </a:r>
            <a:endParaRPr lang="ko-KR" altLang="en-US" sz="800" dirty="0"/>
          </a:p>
        </p:txBody>
      </p:sp>
      <p:sp>
        <p:nvSpPr>
          <p:cNvPr id="574" name="TextBox 573"/>
          <p:cNvSpPr txBox="1"/>
          <p:nvPr/>
        </p:nvSpPr>
        <p:spPr>
          <a:xfrm>
            <a:off x="1923464" y="5809032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3,500</a:t>
            </a:r>
            <a:endParaRPr lang="ko-KR" altLang="en-US" sz="800" dirty="0"/>
          </a:p>
        </p:txBody>
      </p:sp>
      <p:sp>
        <p:nvSpPr>
          <p:cNvPr id="575" name="TextBox 574"/>
          <p:cNvSpPr txBox="1"/>
          <p:nvPr/>
        </p:nvSpPr>
        <p:spPr>
          <a:xfrm>
            <a:off x="2507025" y="5808153"/>
            <a:ext cx="236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2</a:t>
            </a:r>
            <a:endParaRPr lang="ko-KR" altLang="en-US" sz="800" dirty="0"/>
          </a:p>
        </p:txBody>
      </p:sp>
      <p:cxnSp>
        <p:nvCxnSpPr>
          <p:cNvPr id="577" name="직선 연결선 576"/>
          <p:cNvCxnSpPr/>
          <p:nvPr/>
        </p:nvCxnSpPr>
        <p:spPr>
          <a:xfrm>
            <a:off x="3539635" y="1716382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/>
          <p:cNvCxnSpPr/>
          <p:nvPr/>
        </p:nvCxnSpPr>
        <p:spPr>
          <a:xfrm>
            <a:off x="1032364" y="1955279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연결선 578"/>
          <p:cNvCxnSpPr/>
          <p:nvPr/>
        </p:nvCxnSpPr>
        <p:spPr>
          <a:xfrm>
            <a:off x="1032364" y="2267606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연결선 579"/>
          <p:cNvCxnSpPr/>
          <p:nvPr/>
        </p:nvCxnSpPr>
        <p:spPr>
          <a:xfrm>
            <a:off x="1032364" y="3549044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연결선 580"/>
          <p:cNvCxnSpPr/>
          <p:nvPr/>
        </p:nvCxnSpPr>
        <p:spPr>
          <a:xfrm>
            <a:off x="1032364" y="4570594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직선 연결선 581"/>
          <p:cNvCxnSpPr/>
          <p:nvPr/>
        </p:nvCxnSpPr>
        <p:spPr>
          <a:xfrm>
            <a:off x="1032364" y="4846062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23732" y="2729124"/>
            <a:ext cx="976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만나서 결제 내역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65525" y="3035271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상품명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19639" y="3035271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변경전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66934" y="3027717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변경후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72323" y="3042295"/>
            <a:ext cx="396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차액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68422" y="3278306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한돈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76660" y="3401041"/>
            <a:ext cx="605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261234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4436" y="3402504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5,500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95012" y="3403388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11,000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474210" y="3564278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새우깡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490686" y="3711727"/>
            <a:ext cx="946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8801117521011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274068" y="3672678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- 200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409038" y="3689360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1,200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92257" y="4805558"/>
            <a:ext cx="787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/>
              <a:t>10,500</a:t>
            </a:r>
            <a:endParaRPr lang="ko-KR" altLang="en-US" sz="105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3478389" y="4808727"/>
            <a:ext cx="787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합계 금액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66934" y="3403388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16,500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866934" y="3671600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1,000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468422" y="3895154"/>
            <a:ext cx="55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참이슬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476660" y="4017889"/>
            <a:ext cx="971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8801048951000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284436" y="4019352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- 1,800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395012" y="4020236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1,800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474210" y="4181126"/>
            <a:ext cx="707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서울우유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490686" y="4328575"/>
            <a:ext cx="946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8801115114154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274068" y="4289526"/>
            <a:ext cx="59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7,000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409038" y="4306208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66934" y="4020236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66934" y="4288448"/>
            <a:ext cx="511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7,000</a:t>
            </a:r>
            <a:endParaRPr lang="ko-KR" altLang="en-US" sz="8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3573536" y="2683248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73536" y="2990444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73536" y="3292684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573536" y="4713703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573536" y="5094306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14965" y="2467805"/>
            <a:ext cx="1677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만나서 결제 방식 </a:t>
            </a:r>
            <a:r>
              <a:rPr lang="en-US" altLang="ko-KR" sz="800" b="1" dirty="0" smtClean="0"/>
              <a:t>: </a:t>
            </a:r>
            <a:r>
              <a:rPr lang="ko-KR" altLang="en-US" sz="800" b="1" dirty="0" smtClean="0"/>
              <a:t>카드 결제</a:t>
            </a:r>
            <a:endParaRPr lang="ko-KR" altLang="en-US" sz="800" b="1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3573536" y="2469790"/>
            <a:ext cx="2294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222543" y="123998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/>
              <a:t>■ </a:t>
            </a:r>
            <a:r>
              <a:rPr lang="ko-KR" altLang="en-US" sz="800" dirty="0" smtClean="0"/>
              <a:t>영수증 </a:t>
            </a:r>
            <a:r>
              <a:rPr lang="ko-KR" altLang="en-US" sz="800" dirty="0" err="1" smtClean="0"/>
              <a:t>두장</a:t>
            </a:r>
            <a:r>
              <a:rPr lang="ko-KR" altLang="en-US" sz="800" dirty="0" smtClean="0"/>
              <a:t> 출력</a:t>
            </a:r>
            <a:endParaRPr lang="en-US" altLang="ko-KR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1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60136"/>
              </p:ext>
            </p:extLst>
          </p:nvPr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62509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 변경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38,200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개</a:t>
            </a:r>
            <a:r>
              <a:rPr lang="ko-KR" altLang="en-US" sz="800" dirty="0"/>
              <a:t>로 증가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버튼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latin typeface="+mn-ea"/>
              </a:rPr>
              <a:t>4) </a:t>
            </a:r>
            <a:r>
              <a:rPr lang="ko-KR" altLang="en-US" sz="800" b="1" dirty="0">
                <a:latin typeface="+mn-ea"/>
              </a:rPr>
              <a:t>해당 상품 변경 확인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013574" y="3671924"/>
            <a:ext cx="4200167" cy="4495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Confidential">
            <a:extLst>
              <a:ext uri="{FF2B5EF4-FFF2-40B4-BE49-F238E27FC236}">
                <a16:creationId xmlns:a16="http://schemas.microsoft.com/office/drawing/2014/main" xmlns="" id="{216597E0-0B14-1748-4C5D-7380BDE5011E}"/>
              </a:ext>
            </a:extLst>
          </p:cNvPr>
          <p:cNvSpPr/>
          <p:nvPr/>
        </p:nvSpPr>
        <p:spPr>
          <a:xfrm>
            <a:off x="7012951" y="3443736"/>
            <a:ext cx="247900" cy="228188"/>
          </a:xfrm>
          <a:prstGeom prst="rect">
            <a:avLst/>
          </a:prstGeom>
          <a:solidFill>
            <a:srgbClr val="FF5A5C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37782" tIns="37782" rIns="37782" bIns="37782" anchor="ctr"/>
          <a:lstStyle>
            <a:lvl1pPr algn="ctr">
              <a:defRPr sz="1100" i="1">
                <a:solidFill>
                  <a:srgbClr val="FFFFFF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rPr lang="en-US" b="1" i="0" dirty="0"/>
              <a:t>4</a:t>
            </a:r>
            <a:endParaRPr b="1" i="0" dirty="0"/>
          </a:p>
        </p:txBody>
      </p:sp>
      <p:sp>
        <p:nvSpPr>
          <p:cNvPr id="115" name="TextBox 114"/>
          <p:cNvSpPr txBox="1"/>
          <p:nvPr/>
        </p:nvSpPr>
        <p:spPr>
          <a:xfrm>
            <a:off x="94992" y="1122621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: </a:t>
            </a:r>
            <a:r>
              <a:rPr lang="ko-KR" altLang="en-US" sz="1200" dirty="0"/>
              <a:t>수량 증가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&lt;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50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주문 출고 확정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2874" y="1498600"/>
            <a:ext cx="7125215" cy="490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1178" y="1498600"/>
            <a:ext cx="7126912" cy="412750"/>
          </a:xfrm>
          <a:prstGeom prst="rect">
            <a:avLst/>
          </a:prstGeom>
          <a:solidFill>
            <a:srgbClr val="1F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1625" y="156647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주문 출고 확정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17967" y="15229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1977" y="1972276"/>
            <a:ext cx="2390522" cy="278039"/>
          </a:xfrm>
          <a:prstGeom prst="rect">
            <a:avLst/>
          </a:prstGeom>
          <a:solidFill>
            <a:srgbClr val="F0F0F0"/>
          </a:solidFill>
          <a:ln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주문번호      </a:t>
            </a:r>
            <a:r>
              <a:rPr lang="en-US" altLang="ko-KR" sz="1050" b="1" dirty="0">
                <a:solidFill>
                  <a:schemeClr val="tx1"/>
                </a:solidFill>
              </a:rPr>
              <a:t>20240812000005-001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217942" y="2604252"/>
          <a:ext cx="2734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/>
                        <a:t>주문금액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37,000</a:t>
                      </a:r>
                      <a:endParaRPr lang="ko-KR" alt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90814"/>
              </p:ext>
            </p:extLst>
          </p:nvPr>
        </p:nvGraphicFramePr>
        <p:xfrm>
          <a:off x="3048000" y="2604252"/>
          <a:ext cx="41148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91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53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 상품명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단가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출고금액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배달여부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9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9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CJ </a:t>
                      </a:r>
                      <a:r>
                        <a:rPr lang="ko-KR" altLang="en-US" sz="800" b="1" dirty="0"/>
                        <a:t>콩나물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1,800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3,600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한돈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15,500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31,000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/>
                        <a:t>새우깡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1,200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2,400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배달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sz="1600" b="1" dirty="0"/>
                        <a:t>출고확정금액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37,000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C4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44398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∧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79556" y="4477684"/>
            <a:ext cx="435158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8F56A3-08D0-7987-FD33-70BC088FA614}"/>
              </a:ext>
            </a:extLst>
          </p:cNvPr>
          <p:cNvSpPr/>
          <p:nvPr/>
        </p:nvSpPr>
        <p:spPr>
          <a:xfrm>
            <a:off x="7315200" y="1485899"/>
            <a:ext cx="1685925" cy="4943475"/>
          </a:xfrm>
          <a:prstGeom prst="rect">
            <a:avLst/>
          </a:prstGeom>
          <a:solidFill>
            <a:srgbClr val="FFCCC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7782" tIns="37782" rIns="37782" bIns="37782" rtlCol="0" anchor="t"/>
          <a:lstStyle/>
          <a:p>
            <a:r>
              <a:rPr lang="ko-KR" altLang="en-US" sz="800" dirty="0">
                <a:latin typeface="+mn-ea"/>
              </a:rPr>
              <a:t>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/>
              <a:t>* </a:t>
            </a:r>
            <a:r>
              <a:rPr lang="ko-KR" altLang="en-US" sz="800" dirty="0" err="1"/>
              <a:t>새우깡</a:t>
            </a:r>
            <a:r>
              <a:rPr lang="ko-KR" altLang="en-US" sz="800" dirty="0"/>
              <a:t> </a:t>
            </a:r>
            <a:r>
              <a:rPr lang="en-US" altLang="ko-KR" sz="800" dirty="0"/>
              <a:t>( 2</a:t>
            </a:r>
            <a:r>
              <a:rPr lang="ko-KR" altLang="en-US" sz="800" dirty="0"/>
              <a:t>개 </a:t>
            </a:r>
            <a:r>
              <a:rPr lang="en-US" altLang="ko-KR" sz="800" dirty="0"/>
              <a:t>&gt;&gt; 1</a:t>
            </a:r>
            <a:r>
              <a:rPr lang="ko-KR" altLang="en-US" sz="800" dirty="0"/>
              <a:t>개로 감소</a:t>
            </a:r>
            <a:r>
              <a:rPr lang="en-US" altLang="ko-KR" sz="800" dirty="0"/>
              <a:t>)</a:t>
            </a:r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/>
              <a:t>■ 프</a:t>
            </a:r>
            <a:r>
              <a:rPr lang="ko-KR" altLang="en-US" sz="800" dirty="0">
                <a:latin typeface="+mn-ea"/>
              </a:rPr>
              <a:t>로세스 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1)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주문 상품 선택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2)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변경 할 수량 입력 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3)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수량변경 버튼 클릭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4) 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해당 상품 변경 확인</a:t>
            </a:r>
            <a:endParaRPr lang="en-US" altLang="ko-KR" sz="8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2" y="1122621"/>
            <a:ext cx="347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■ 수량변동 </a:t>
            </a:r>
            <a:r>
              <a:rPr lang="en-US" altLang="ko-KR" sz="1200" dirty="0"/>
              <a:t> : </a:t>
            </a:r>
            <a:r>
              <a:rPr lang="ko-KR" altLang="en-US" sz="1200" dirty="0"/>
              <a:t>부분 취소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선결제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b="1" dirty="0" err="1"/>
              <a:t>피킹</a:t>
            </a:r>
            <a:r>
              <a:rPr lang="ko-KR" altLang="en-US" sz="1200" b="1" dirty="0"/>
              <a:t> 상품</a:t>
            </a:r>
            <a:r>
              <a:rPr lang="en-US" altLang="ko-KR" sz="1200" dirty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33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10676</TotalTime>
  <Words>10350</Words>
  <Application>Microsoft Office PowerPoint</Application>
  <PresentationFormat>화면 슬라이드 쇼(4:3)</PresentationFormat>
  <Paragraphs>5548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HY견고딕</vt:lpstr>
      <vt:lpstr>SF Pro Text Medium</vt:lpstr>
      <vt:lpstr>나눔고딕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insight</cp:lastModifiedBy>
  <cp:revision>325</cp:revision>
  <cp:lastPrinted>2024-09-23T02:04:44Z</cp:lastPrinted>
  <dcterms:created xsi:type="dcterms:W3CDTF">2024-08-27T23:30:08Z</dcterms:created>
  <dcterms:modified xsi:type="dcterms:W3CDTF">2024-09-23T23:36:46Z</dcterms:modified>
</cp:coreProperties>
</file>