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76" r:id="rId2"/>
    <p:sldId id="277" r:id="rId3"/>
    <p:sldId id="257" r:id="rId4"/>
    <p:sldId id="262" r:id="rId5"/>
    <p:sldId id="260" r:id="rId6"/>
    <p:sldId id="279" r:id="rId7"/>
    <p:sldId id="263" r:id="rId8"/>
    <p:sldId id="264" r:id="rId9"/>
    <p:sldId id="265" r:id="rId10"/>
    <p:sldId id="266" r:id="rId11"/>
    <p:sldId id="267" r:id="rId12"/>
    <p:sldId id="278" r:id="rId13"/>
    <p:sldId id="28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236C6-6F0B-34A5-70EC-EE07ADC40EDF}" v="3054" dt="2024-04-09T11:53:32.948"/>
    <p1510:client id="{8BA664FC-C392-45E6-9465-F5BD4C007588}" v="387" dt="2024-04-09T13:49:34.701"/>
    <p1510:client id="{94820EDD-F1AA-D08E-AD9D-87412E1CE5C8}" v="20" dt="2024-04-09T11:58:43.118"/>
    <p1510:client id="{F07493D6-ABA8-17CD-0A09-A4543A70B844}" v="444" dt="2024-04-09T04:17:02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00" d="100"/>
          <a:sy n="100" d="100"/>
        </p:scale>
        <p:origin x="125" y="-557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309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22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1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0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0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6C40-289A-4CF6-B64C-1D93348950AF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C75E-250D-4637-956C-918A594C9365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40D7-E1BC-48E7-B02F-AA9180690D27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CD0-401C-4DCD-8184-4CF787A9351A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1832-2A26-416C-A7C6-DE39962621C6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5133-7AA7-4906-8B8F-259ADBBAEEBD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D228-1FB7-48F0-AA49-EFC21FE57416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7CBA0-0A6A-4057-986C-3C37865A83B7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727D-50AB-40F6-B50F-29C1F072CBEF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A501-4415-4265-B585-C9C0E71B2ECA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046C-2FDE-426A-BA5E-F8B5CCF663D2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7B9A-C35F-4C60-927E-0F39DD6FC2D7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E1C54-0033-44C3-9CFA-D4C32A6C4324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F79AC27A-1666-39FC-6456-34C1155CF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2" b="-870"/>
          <a:stretch/>
        </p:blipFill>
        <p:spPr>
          <a:xfrm>
            <a:off x="5126443" y="4830839"/>
            <a:ext cx="1927081" cy="16957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680082F-3346-5706-BDD7-BEAF6F33E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1235379"/>
            <a:ext cx="10363198" cy="2365071"/>
          </a:xfrm>
        </p:spPr>
        <p:txBody>
          <a:bodyPr/>
          <a:lstStyle/>
          <a:p>
            <a:r>
              <a:rPr lang="ko-KR" altLang="en-US" sz="5400" dirty="0" err="1">
                <a:ea typeface="맑은 고딕"/>
                <a:cs typeface="Calibri"/>
              </a:rPr>
              <a:t>R</a:t>
            </a:r>
            <a:r>
              <a:rPr lang="ko-KR" altLang="en-US" sz="5400" dirty="0">
                <a:ea typeface="맑은 고딕"/>
                <a:cs typeface="Calibri"/>
              </a:rPr>
              <a:t> </a:t>
            </a:r>
            <a:r>
              <a:rPr lang="ko-KR" altLang="en-US" sz="5400" dirty="0" err="1">
                <a:ea typeface="맑은 고딕"/>
                <a:cs typeface="Calibri"/>
              </a:rPr>
              <a:t>E</a:t>
            </a:r>
            <a:r>
              <a:rPr lang="ko-KR" altLang="en-US" sz="5400" dirty="0">
                <a:ea typeface="맑은 고딕"/>
                <a:cs typeface="Calibri"/>
              </a:rPr>
              <a:t> </a:t>
            </a:r>
            <a:r>
              <a:rPr lang="ko-KR" altLang="en-US" sz="5400" dirty="0" err="1">
                <a:ea typeface="맑은 고딕"/>
                <a:cs typeface="Calibri"/>
              </a:rPr>
              <a:t>P</a:t>
            </a:r>
            <a:r>
              <a:rPr lang="ko-KR" altLang="en-US" sz="5400" dirty="0">
                <a:ea typeface="맑은 고딕"/>
                <a:cs typeface="Calibri"/>
              </a:rPr>
              <a:t> </a:t>
            </a:r>
            <a:r>
              <a:rPr lang="ko-KR" altLang="en-US" sz="5400" dirty="0" err="1">
                <a:ea typeface="맑은 고딕"/>
                <a:cs typeface="Calibri"/>
              </a:rPr>
              <a:t>O</a:t>
            </a:r>
            <a:r>
              <a:rPr lang="ko-KR" altLang="en-US" sz="5400" dirty="0">
                <a:ea typeface="맑은 고딕"/>
                <a:cs typeface="Calibri"/>
              </a:rPr>
              <a:t> </a:t>
            </a:r>
            <a:r>
              <a:rPr lang="ko-KR" altLang="en-US" sz="5400" dirty="0" err="1">
                <a:ea typeface="맑은 고딕"/>
                <a:cs typeface="Calibri"/>
              </a:rPr>
              <a:t>R</a:t>
            </a:r>
            <a:r>
              <a:rPr lang="ko-KR" altLang="en-US" sz="5400" dirty="0">
                <a:ea typeface="맑은 고딕"/>
                <a:cs typeface="Calibri"/>
              </a:rPr>
              <a:t> </a:t>
            </a:r>
            <a:r>
              <a:rPr lang="ko-KR" altLang="en-US" sz="5400" dirty="0" err="1">
                <a:ea typeface="맑은 고딕"/>
                <a:cs typeface="Calibri"/>
              </a:rPr>
              <a:t>T</a:t>
            </a:r>
            <a:br>
              <a:rPr lang="ko-KR" altLang="en-US" sz="5400" dirty="0">
                <a:ea typeface="맑은 고딕"/>
                <a:cs typeface="Calibri"/>
              </a:rPr>
            </a:br>
            <a:r>
              <a:rPr lang="ko-KR" altLang="en-US" dirty="0">
                <a:ea typeface="맑은 고딕"/>
                <a:cs typeface="Calibri"/>
              </a:rPr>
              <a:t>&lt;</a:t>
            </a:r>
            <a:r>
              <a:rPr lang="ko-KR" altLang="en-US" dirty="0" err="1">
                <a:ea typeface="맑은 고딕"/>
                <a:cs typeface="Calibri"/>
              </a:rPr>
              <a:t>LabVIEW를</a:t>
            </a:r>
            <a:r>
              <a:rPr lang="ko-KR" altLang="en-US" dirty="0">
                <a:ea typeface="맑은 고딕"/>
                <a:cs typeface="Calibri"/>
              </a:rPr>
              <a:t> 이용한 </a:t>
            </a:r>
            <a:r>
              <a:rPr lang="ko-KR" altLang="en-US" dirty="0" err="1">
                <a:ea typeface="맑은 고딕"/>
                <a:cs typeface="Calibri"/>
              </a:rPr>
              <a:t>서보모터</a:t>
            </a:r>
            <a:r>
              <a:rPr lang="ko-KR" altLang="en-US" dirty="0">
                <a:ea typeface="맑은 고딕"/>
                <a:cs typeface="Calibri"/>
              </a:rPr>
              <a:t> 제어&gt;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31497-B601-C4E5-ED51-8D9C14CDE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3160487"/>
            <a:ext cx="8534399" cy="25750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000" dirty="0">
                <a:solidFill>
                  <a:schemeClr val="tx1"/>
                </a:solidFill>
                <a:ea typeface="맑은 고딕"/>
                <a:cs typeface="Calibri"/>
              </a:rPr>
              <a:t>응용공학실험</a:t>
            </a:r>
          </a:p>
          <a:p>
            <a:pPr algn="r"/>
            <a:r>
              <a:rPr lang="ko-KR" altLang="en-US" sz="2000" dirty="0">
                <a:solidFill>
                  <a:schemeClr val="tx1"/>
                </a:solidFill>
                <a:ea typeface="맑은 고딕"/>
                <a:cs typeface="Calibri"/>
              </a:rPr>
              <a:t>6조</a:t>
            </a:r>
          </a:p>
          <a:p>
            <a:pPr algn="r"/>
            <a:r>
              <a:rPr lang="ko-KR" altLang="en-US" sz="2000" dirty="0">
                <a:solidFill>
                  <a:schemeClr val="tx1"/>
                </a:solidFill>
                <a:ea typeface="맑은 고딕"/>
                <a:cs typeface="Calibri"/>
              </a:rPr>
              <a:t>항공우주 및 기계공학부</a:t>
            </a:r>
          </a:p>
          <a:p>
            <a:pPr algn="r"/>
            <a:r>
              <a:rPr lang="ko-KR" altLang="en-US" sz="2000" dirty="0">
                <a:solidFill>
                  <a:schemeClr val="tx1"/>
                </a:solidFill>
                <a:ea typeface="맑은 고딕"/>
                <a:cs typeface="Calibri"/>
              </a:rPr>
              <a:t>2020121056 김종우</a:t>
            </a:r>
          </a:p>
          <a:p>
            <a:pPr algn="r"/>
            <a:r>
              <a:rPr lang="ko-KR" altLang="en-US" sz="2000" dirty="0">
                <a:solidFill>
                  <a:schemeClr val="tx1"/>
                </a:solidFill>
                <a:ea typeface="맑은 고딕"/>
                <a:cs typeface="Calibri"/>
              </a:rPr>
              <a:t>담당 교수 : </a:t>
            </a:r>
            <a:r>
              <a:rPr lang="ko-KR" altLang="en-US" sz="2000" dirty="0" err="1">
                <a:solidFill>
                  <a:schemeClr val="tx1"/>
                </a:solidFill>
                <a:ea typeface="맑은 고딕"/>
                <a:cs typeface="Calibri"/>
              </a:rPr>
              <a:t>권상주</a:t>
            </a:r>
            <a:r>
              <a:rPr lang="ko-KR" altLang="en-US" sz="2000" dirty="0">
                <a:solidFill>
                  <a:schemeClr val="tx1"/>
                </a:solidFill>
                <a:ea typeface="맑은 고딕"/>
                <a:cs typeface="Calibri"/>
              </a:rPr>
              <a:t> 교수님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526B5-5F54-BA0E-749E-338F3EFE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4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7BD4F2-1019-42C5-5A7D-BC833B391C5D}"/>
              </a:ext>
            </a:extLst>
          </p:cNvPr>
          <p:cNvSpPr txBox="1"/>
          <p:nvPr/>
        </p:nvSpPr>
        <p:spPr>
          <a:xfrm>
            <a:off x="548640" y="356324"/>
            <a:ext cx="5445760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5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</a:rPr>
              <a:t> </a:t>
            </a:r>
            <a:r>
              <a:rPr lang="en-US" altLang="ko-KR" sz="13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</a:rPr>
              <a:t>2.6.2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.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실험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②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PID제어기를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이용한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AC서보모터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위치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제어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실험</a:t>
            </a:r>
            <a:endParaRPr lang="en-US" altLang="ko-KR" sz="13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돋움"/>
            </a:endParaRPr>
          </a:p>
          <a:p>
            <a:endParaRPr lang="en-US" altLang="ko-KR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돋움" panose="020B0604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7E9AC4-3019-1CFA-3E93-589C0705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 descr="텍스트, 스크린샷, 도표, 소프트웨어이(가) 표시된 사진&#10;&#10;자동 생성된 설명">
            <a:extLst>
              <a:ext uri="{FF2B5EF4-FFF2-40B4-BE49-F238E27FC236}">
                <a16:creationId xmlns:a16="http://schemas.microsoft.com/office/drawing/2014/main" id="{49A99565-C112-6458-FC36-687A43A3D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" t="11288" r="3018" b="11625"/>
          <a:stretch/>
        </p:blipFill>
        <p:spPr>
          <a:xfrm>
            <a:off x="548803" y="657981"/>
            <a:ext cx="5163208" cy="31719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86B9DF-61E9-0A0F-D222-BC749AF080A4}"/>
              </a:ext>
            </a:extLst>
          </p:cNvPr>
          <p:cNvSpPr txBox="1"/>
          <p:nvPr/>
        </p:nvSpPr>
        <p:spPr>
          <a:xfrm>
            <a:off x="487712" y="3840356"/>
            <a:ext cx="530829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100" dirty="0">
                <a:ea typeface="맑은 고딕"/>
                <a:cs typeface="Calibri"/>
              </a:rPr>
              <a:t>&lt;</a:t>
            </a:r>
            <a:r>
              <a:rPr lang="en-US" altLang="ko-KR" sz="1100" dirty="0" err="1">
                <a:ea typeface="맑은 고딕"/>
                <a:cs typeface="Calibri"/>
              </a:rPr>
              <a:t>실험</a:t>
            </a:r>
            <a:r>
              <a:rPr lang="en-US" altLang="ko-KR" sz="1100" dirty="0">
                <a:ea typeface="맑은 고딕"/>
                <a:cs typeface="Calibri"/>
              </a:rPr>
              <a:t> 2 LabVIEW </a:t>
            </a:r>
            <a:r>
              <a:rPr lang="en-US" altLang="ko-KR" sz="1100" dirty="0" err="1">
                <a:ea typeface="맑은 고딕"/>
                <a:cs typeface="Calibri"/>
              </a:rPr>
              <a:t>회로도</a:t>
            </a:r>
            <a:r>
              <a:rPr lang="en-US" altLang="ko-KR" sz="1100" dirty="0">
                <a:ea typeface="맑은 고딕"/>
                <a:cs typeface="Calibri"/>
              </a:rPr>
              <a:t> (좌: Front Panel 우: Block Diagram)&gt;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62716-F713-59F1-A26B-A1235645AD5A}"/>
              </a:ext>
            </a:extLst>
          </p:cNvPr>
          <p:cNvSpPr txBox="1"/>
          <p:nvPr/>
        </p:nvSpPr>
        <p:spPr>
          <a:xfrm>
            <a:off x="6079067" y="3974496"/>
            <a:ext cx="575491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/>
              <a:t>Labview  blockdiagram</a:t>
            </a:r>
            <a:r>
              <a:rPr lang="ko-KR" altLang="en-US" sz="1100"/>
              <a:t>에서</a:t>
            </a:r>
            <a:r>
              <a:rPr lang="en-US" altLang="ko-KR" sz="1100"/>
              <a:t> </a:t>
            </a:r>
            <a:r>
              <a:rPr lang="ko-KR" altLang="en-US" sz="1100"/>
              <a:t>연산자</a:t>
            </a:r>
            <a:r>
              <a:rPr lang="en-US" altLang="ko-KR" sz="1100"/>
              <a:t> </a:t>
            </a:r>
            <a:r>
              <a:rPr lang="ko-KR" altLang="en-US" sz="1100"/>
              <a:t>기호를</a:t>
            </a:r>
            <a:r>
              <a:rPr lang="en-US" altLang="ko-KR" sz="1100"/>
              <a:t> </a:t>
            </a:r>
            <a:r>
              <a:rPr lang="ko-KR" altLang="en-US" sz="1100"/>
              <a:t>통해</a:t>
            </a:r>
            <a:r>
              <a:rPr lang="en-US" altLang="ko-KR" sz="1100"/>
              <a:t> </a:t>
            </a:r>
            <a:r>
              <a:rPr lang="ko-KR" altLang="en-US" sz="1100"/>
              <a:t>계산하는</a:t>
            </a:r>
            <a:r>
              <a:rPr lang="en-US" altLang="ko-KR" sz="1100"/>
              <a:t>  </a:t>
            </a:r>
            <a:r>
              <a:rPr lang="ko-KR" altLang="en-US" sz="1100"/>
              <a:t>최종</a:t>
            </a:r>
            <a:r>
              <a:rPr lang="en-US" altLang="ko-KR" sz="1100"/>
              <a:t> </a:t>
            </a:r>
            <a:r>
              <a:rPr lang="ko-KR" altLang="en-US" sz="1100"/>
              <a:t>출력값은</a:t>
            </a:r>
            <a:r>
              <a:rPr lang="en-US" altLang="ko-KR" sz="1100"/>
              <a:t> </a:t>
            </a:r>
            <a:r>
              <a:rPr lang="ko-KR" altLang="en-US" sz="1100"/>
              <a:t>다음과</a:t>
            </a:r>
            <a:r>
              <a:rPr lang="en-US" altLang="ko-KR" sz="1100"/>
              <a:t> </a:t>
            </a:r>
            <a:r>
              <a:rPr lang="ko-KR" altLang="en-US" sz="1100"/>
              <a:t>같다</a:t>
            </a:r>
            <a:r>
              <a:rPr lang="en-US" altLang="ko-KR" sz="1100"/>
              <a:t>.</a:t>
            </a:r>
            <a:endParaRPr lang="ko-KR" altLang="en-US"/>
          </a:p>
        </p:txBody>
      </p:sp>
      <p:pic>
        <p:nvPicPr>
          <p:cNvPr id="18" name="그림 17" descr="텍스트, 폰트, 라인이(가) 표시된 사진&#10;&#10;자동 생성된 설명">
            <a:extLst>
              <a:ext uri="{FF2B5EF4-FFF2-40B4-BE49-F238E27FC236}">
                <a16:creationId xmlns:a16="http://schemas.microsoft.com/office/drawing/2014/main" id="{822D5A18-0667-0770-DCCD-40895752F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214" y="4228949"/>
            <a:ext cx="4962525" cy="819150"/>
          </a:xfrm>
          <a:prstGeom prst="rect">
            <a:avLst/>
          </a:prstGeom>
        </p:spPr>
      </p:pic>
      <p:pic>
        <p:nvPicPr>
          <p:cNvPr id="19" name="그림 18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11DFE89C-4AC0-E088-1D6D-ADCC8BFF2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020" y="654277"/>
            <a:ext cx="6192913" cy="33239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CEACBF-D7BC-FB37-3829-6671BB6713CC}"/>
              </a:ext>
            </a:extLst>
          </p:cNvPr>
          <p:cNvSpPr txBox="1"/>
          <p:nvPr/>
        </p:nvSpPr>
        <p:spPr>
          <a:xfrm>
            <a:off x="6091161" y="5147733"/>
            <a:ext cx="574281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100" dirty="0" err="1">
                <a:ea typeface="맑은 고딕"/>
                <a:cs typeface="Calibri"/>
              </a:rPr>
              <a:t>u를</a:t>
            </a:r>
            <a:r>
              <a:rPr lang="en-US" altLang="ko-KR" sz="1100" dirty="0">
                <a:ea typeface="맑은 고딕"/>
                <a:cs typeface="Calibri"/>
              </a:rPr>
              <a:t>  </a:t>
            </a:r>
            <a:r>
              <a:rPr lang="en-US" altLang="ko-KR" sz="1100" dirty="0" err="1">
                <a:ea typeface="맑은 고딕"/>
                <a:cs typeface="Calibri"/>
              </a:rPr>
              <a:t>전압으로</a:t>
            </a:r>
            <a:r>
              <a:rPr lang="en-US" altLang="ko-KR" sz="1100" dirty="0">
                <a:ea typeface="맑은 고딕"/>
                <a:cs typeface="Calibri"/>
              </a:rPr>
              <a:t> </a:t>
            </a:r>
            <a:r>
              <a:rPr lang="en-US" altLang="ko-KR" sz="1100" dirty="0" err="1">
                <a:ea typeface="맑은 고딕"/>
                <a:cs typeface="Calibri"/>
              </a:rPr>
              <a:t>모터에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다시</a:t>
            </a:r>
            <a:r>
              <a:rPr lang="en-US" altLang="ko-KR" sz="1100" dirty="0">
                <a:ea typeface="맑은 고딕"/>
                <a:cs typeface="Calibri"/>
              </a:rPr>
              <a:t> </a:t>
            </a:r>
            <a:r>
              <a:rPr lang="en-US" altLang="ko-KR" sz="1100" dirty="0" err="1">
                <a:ea typeface="맑은 고딕"/>
                <a:cs typeface="Calibri"/>
              </a:rPr>
              <a:t>입력함으로써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모터는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오차를</a:t>
            </a:r>
            <a:r>
              <a:rPr lang="en-US" altLang="ko-KR" sz="1100" dirty="0">
                <a:ea typeface="맑은 고딕"/>
                <a:cs typeface="Calibri"/>
              </a:rPr>
              <a:t>  </a:t>
            </a:r>
            <a:r>
              <a:rPr lang="en-US" altLang="ko-KR" sz="1100" dirty="0" err="1">
                <a:ea typeface="맑은 고딕"/>
                <a:cs typeface="Calibri"/>
              </a:rPr>
              <a:t>줄이는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방향으로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회전한다</a:t>
            </a:r>
            <a:r>
              <a:rPr lang="en-US" altLang="ko-KR" sz="1100" dirty="0">
                <a:ea typeface="맑은 고딕"/>
                <a:cs typeface="Calibri"/>
              </a:rPr>
              <a:t>. </a:t>
            </a:r>
            <a:endParaRPr lang="ko-KR" altLang="en-US"/>
          </a:p>
          <a:p>
            <a:r>
              <a:rPr lang="en-US" altLang="ko-KR" sz="1100" dirty="0" err="1">
                <a:ea typeface="맑은 고딕"/>
                <a:cs typeface="Calibri"/>
              </a:rPr>
              <a:t>이때</a:t>
            </a:r>
            <a:r>
              <a:rPr lang="en-US" altLang="ko-KR" sz="1100" dirty="0">
                <a:ea typeface="맑은 고딕"/>
                <a:cs typeface="Calibri"/>
              </a:rPr>
              <a:t>  </a:t>
            </a:r>
            <a:r>
              <a:rPr lang="en-US" altLang="ko-KR" sz="1100" dirty="0" err="1">
                <a:ea typeface="맑은 고딕"/>
                <a:cs typeface="Calibri"/>
              </a:rPr>
              <a:t>u값이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작을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경우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모터가</a:t>
            </a:r>
            <a:r>
              <a:rPr lang="en-US" altLang="ko-KR" sz="1100" dirty="0">
                <a:ea typeface="맑은 고딕"/>
                <a:cs typeface="Calibri"/>
              </a:rPr>
              <a:t>  </a:t>
            </a:r>
            <a:r>
              <a:rPr lang="en-US" altLang="ko-KR" sz="1100" dirty="0" err="1">
                <a:ea typeface="맑은 고딕"/>
                <a:cs typeface="Calibri"/>
              </a:rPr>
              <a:t>입력각도에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늦게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도달하며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u값이</a:t>
            </a:r>
            <a:r>
              <a:rPr lang="en-US" altLang="ko-KR" sz="1100" dirty="0">
                <a:ea typeface="맑은 고딕"/>
                <a:cs typeface="Calibri"/>
              </a:rPr>
              <a:t> 클 </a:t>
            </a:r>
            <a:r>
              <a:rPr lang="en-US" altLang="ko-KR" sz="1100" dirty="0" err="1">
                <a:ea typeface="맑은 고딕"/>
                <a:cs typeface="Calibri"/>
              </a:rPr>
              <a:t>경우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입력각도에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빠르게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도달하나</a:t>
            </a:r>
            <a:r>
              <a:rPr lang="en-US" altLang="ko-KR" sz="1100" dirty="0">
                <a:ea typeface="맑은 고딕"/>
                <a:cs typeface="Calibri"/>
              </a:rPr>
              <a:t> 그 </a:t>
            </a:r>
            <a:r>
              <a:rPr lang="en-US" altLang="ko-KR" sz="1100" dirty="0" err="1">
                <a:ea typeface="맑은 고딕"/>
                <a:cs typeface="Calibri"/>
              </a:rPr>
              <a:t>값을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넘어</a:t>
            </a:r>
            <a:r>
              <a:rPr lang="en-US" altLang="ko-KR" sz="1100" dirty="0">
                <a:ea typeface="맑은 고딕"/>
                <a:cs typeface="Calibri"/>
              </a:rPr>
              <a:t> %OS(Overshoot)가 </a:t>
            </a:r>
            <a:r>
              <a:rPr lang="en-US" altLang="ko-KR" sz="1100" dirty="0" err="1">
                <a:ea typeface="맑은 고딕"/>
                <a:cs typeface="Calibri"/>
              </a:rPr>
              <a:t>발생한다</a:t>
            </a:r>
            <a:r>
              <a:rPr lang="en-US" altLang="ko-KR" sz="1100" dirty="0">
                <a:ea typeface="맑은 고딕"/>
                <a:cs typeface="Calibri"/>
              </a:rPr>
              <a:t>.</a:t>
            </a:r>
            <a:endParaRPr lang="en-US"/>
          </a:p>
        </p:txBody>
      </p:sp>
      <p:pic>
        <p:nvPicPr>
          <p:cNvPr id="22" name="그림 21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A3137B01-06CE-F22E-146D-0DDF78B56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77" y="4107089"/>
            <a:ext cx="5392360" cy="227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4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5479B7-D334-8DD9-AFC4-1188D7FF2B84}"/>
              </a:ext>
            </a:extLst>
          </p:cNvPr>
          <p:cNvSpPr txBox="1"/>
          <p:nvPr/>
        </p:nvSpPr>
        <p:spPr>
          <a:xfrm>
            <a:off x="568958" y="-22542"/>
            <a:ext cx="7315199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ko-KR" altLang="en-US" sz="1300" b="1" kern="1200" spc="0" dirty="0">
                <a:effectLst/>
                <a:latin typeface="+mj-lt"/>
                <a:ea typeface="맑은 고딕"/>
                <a:cs typeface="+mj-cs"/>
              </a:rPr>
              <a:t>실험 결과 그래프</a:t>
            </a:r>
            <a:endParaRPr lang="ko-KR" altLang="en-US" sz="1300" b="1" kern="1200" dirty="0">
              <a:latin typeface="+mj-lt"/>
              <a:ea typeface="맑은 고딕"/>
              <a:cs typeface="+mj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F5C444B-E572-1730-1E5E-166375B7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77" y="1108814"/>
            <a:ext cx="3880183" cy="239624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EBF7F9C-72F7-681B-DDD0-54D2AB2E5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558" y="1123794"/>
            <a:ext cx="3738882" cy="23962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BC7E30-F2BD-CC82-FA84-E0404AF5C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77" y="3683642"/>
            <a:ext cx="6967409" cy="23812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D37F22-8CD5-CECB-F682-29A81DC13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444" y="1123794"/>
            <a:ext cx="3880178" cy="23812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FDBEFB-B609-1121-637B-953167F2249C}"/>
              </a:ext>
            </a:extLst>
          </p:cNvPr>
          <p:cNvSpPr txBox="1"/>
          <p:nvPr/>
        </p:nvSpPr>
        <p:spPr>
          <a:xfrm>
            <a:off x="346377" y="642104"/>
            <a:ext cx="11045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게인값을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조절하며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번의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Test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진행하였다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왼쪽부터 순서대로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P-Control, PD-Control , PID-Control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결과 그래프를 나타내었다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실험에서 입력된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게인값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또한 아래 표로 정리하여 나타내었다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AA990-25ED-B72B-519C-EFD24AE53211}"/>
              </a:ext>
            </a:extLst>
          </p:cNvPr>
          <p:cNvSpPr txBox="1"/>
          <p:nvPr/>
        </p:nvSpPr>
        <p:spPr>
          <a:xfrm>
            <a:off x="7431833" y="3929781"/>
            <a:ext cx="4140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모든 제어 시스템의 응답은 입력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기준값을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따라가는 것을 확인할 수 있다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 그래프를 통해 각각의 제어 시스템 응답 특성을 추론할 수 있다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우선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제어에서는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게인값이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커짐에 따라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Overshoot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증가함을 보이고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PD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제어에서는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게인값이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커짐에 따라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최대 진동폭이 감소함을 보인다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마지막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PID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제어에서는 게인 값이 커짐에 따라 정상상태 오차가 감소하는 특성을 보인다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4E51D3-5C52-FECE-95F2-2E4089E5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5479B7-D334-8DD9-AFC4-1188D7FF2B84}"/>
              </a:ext>
            </a:extLst>
          </p:cNvPr>
          <p:cNvSpPr txBox="1"/>
          <p:nvPr/>
        </p:nvSpPr>
        <p:spPr>
          <a:xfrm>
            <a:off x="568958" y="-22542"/>
            <a:ext cx="7315199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ko-KR" altLang="en-US" sz="1300" b="1" kern="1200" spc="0" dirty="0">
                <a:effectLst/>
                <a:latin typeface="+mj-lt"/>
                <a:ea typeface="맑은 고딕"/>
                <a:cs typeface="+mj-cs"/>
              </a:rPr>
              <a:t>실험 결과 그래프</a:t>
            </a:r>
            <a:endParaRPr lang="ko-KR" altLang="en-US" sz="1300" b="1" kern="1200" dirty="0">
              <a:latin typeface="+mj-lt"/>
              <a:ea typeface="맑은 고딕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AA990-25ED-B72B-519C-EFD24AE53211}"/>
              </a:ext>
            </a:extLst>
          </p:cNvPr>
          <p:cNvSpPr txBox="1"/>
          <p:nvPr/>
        </p:nvSpPr>
        <p:spPr>
          <a:xfrm>
            <a:off x="6101357" y="3627400"/>
            <a:ext cx="5374188" cy="16158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입력각도를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 185°로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고정한채로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, 각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제어마다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이득을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바꾸며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3번씩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실험하였고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이를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함께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그래프로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나타내었다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비례제어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그래프의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경우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비례이득이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커질수록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%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OS가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커지는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것을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확인할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수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있지만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상승시간이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빨라지는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것은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육안으로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확인하기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어렵다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. </a:t>
            </a:r>
            <a:endParaRPr lang="en-US" dirty="0">
              <a:cs typeface="Calibri"/>
            </a:endParaRPr>
          </a:p>
          <a:p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비례-미분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제어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 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그래프에서는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 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미분이득이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0.01, 0.015일때가 0.005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일때보다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 %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OS가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작은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것을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확인할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수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있으나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0.01과 0.015의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차이는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육안으로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확인하기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어렵다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비례-적분-미분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제어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그래프의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경우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적분이득에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따라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정상상태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오차의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변화는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 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육안으로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확인하기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어렵다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.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그러나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,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적분이득이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증가함에따라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%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OS가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증가하는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것은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확인할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수 </a:t>
            </a:r>
            <a:r>
              <a:rPr lang="en-US" altLang="ko-KR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있다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4E51D3-5C52-FECE-95F2-2E4089E5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6" name="그림 15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D75AD2B7-BC0B-FDF6-40B3-9638A06C0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67" y="548595"/>
            <a:ext cx="5390696" cy="5531000"/>
          </a:xfrm>
          <a:prstGeom prst="rect">
            <a:avLst/>
          </a:prstGeom>
        </p:spPr>
      </p:pic>
      <p:pic>
        <p:nvPicPr>
          <p:cNvPr id="18" name="그림 17" descr="텍스트, 스크린샷, 라인, 번호이(가) 표시된 사진&#10;&#10;자동 생성된 설명">
            <a:extLst>
              <a:ext uri="{FF2B5EF4-FFF2-40B4-BE49-F238E27FC236}">
                <a16:creationId xmlns:a16="http://schemas.microsoft.com/office/drawing/2014/main" id="{77E79546-3274-091B-2238-4CDA6EBA6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8" t="-412" r="-301" b="-942"/>
          <a:stretch/>
        </p:blipFill>
        <p:spPr>
          <a:xfrm>
            <a:off x="6105691" y="549076"/>
            <a:ext cx="5214066" cy="30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8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3F5FD6-844F-5035-4B98-93453E92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4A43BE-A7D9-A8E1-1A8C-C5343C42BDB8}"/>
                  </a:ext>
                </a:extLst>
              </p:cNvPr>
              <p:cNvSpPr txBox="1"/>
              <p:nvPr/>
            </p:nvSpPr>
            <p:spPr>
              <a:xfrm>
                <a:off x="317749" y="89642"/>
                <a:ext cx="7315199" cy="30303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/>
              <a:p>
                <a:pPr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altLang="ko-KR" sz="1500" b="1" kern="12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2.6.2.1.Propo</a:t>
                </a:r>
                <a:r>
                  <a:rPr lang="en-US" altLang="ko-KR" sz="15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rtional Control data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5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𝑲</m:t>
                        </m:r>
                      </m:e>
                      <m:sub>
                        <m:r>
                          <a:rPr lang="en-US" altLang="ko-KR" sz="15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𝑫</m:t>
                        </m:r>
                        <m:r>
                          <a:rPr lang="en-US" altLang="ko-KR" sz="15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altLang="ko-KR" sz="15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5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𝑲</m:t>
                        </m:r>
                      </m:e>
                      <m:sub>
                        <m:r>
                          <a:rPr lang="en-US" altLang="ko-KR" sz="15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𝑰</m:t>
                        </m:r>
                      </m:sub>
                    </m:sSub>
                    <m:r>
                      <a:rPr lang="en-US" altLang="ko-KR" sz="15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=</m:t>
                    </m:r>
                    <m:r>
                      <a:rPr lang="en-US" altLang="ko-KR" sz="15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𝟎</m:t>
                    </m:r>
                  </m:oMath>
                </a14:m>
                <a:r>
                  <a:rPr lang="en-US" altLang="ko-KR" sz="1500" b="1" kern="12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  <a:endParaRPr lang="ko-KR" altLang="en-US" sz="1500" b="1" kern="12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4A43BE-A7D9-A8E1-1A8C-C5343C42B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49" y="89642"/>
                <a:ext cx="7315199" cy="303036"/>
              </a:xfrm>
              <a:prstGeom prst="rect">
                <a:avLst/>
              </a:prstGeom>
              <a:blipFill>
                <a:blip r:embed="rId2"/>
                <a:stretch>
                  <a:fillRect l="-333" t="-16327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5CBBB1B2-360F-C34E-CF72-54E20ECEEF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9404945"/>
                  </p:ext>
                </p:extLst>
              </p:nvPr>
            </p:nvGraphicFramePr>
            <p:xfrm>
              <a:off x="429259" y="1030595"/>
              <a:ext cx="3441701" cy="1765932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933701">
                      <a:extLst>
                        <a:ext uri="{9D8B030D-6E8A-4147-A177-3AD203B41FA5}">
                          <a16:colId xmlns:a16="http://schemas.microsoft.com/office/drawing/2014/main" val="3632640023"/>
                        </a:ext>
                      </a:extLst>
                    </a:gridCol>
                    <a:gridCol w="645144">
                      <a:extLst>
                        <a:ext uri="{9D8B030D-6E8A-4147-A177-3AD203B41FA5}">
                          <a16:colId xmlns:a16="http://schemas.microsoft.com/office/drawing/2014/main" val="2720418900"/>
                        </a:ext>
                      </a:extLst>
                    </a:gridCol>
                    <a:gridCol w="648486">
                      <a:extLst>
                        <a:ext uri="{9D8B030D-6E8A-4147-A177-3AD203B41FA5}">
                          <a16:colId xmlns:a16="http://schemas.microsoft.com/office/drawing/2014/main" val="2939400683"/>
                        </a:ext>
                      </a:extLst>
                    </a:gridCol>
                    <a:gridCol w="1214370">
                      <a:extLst>
                        <a:ext uri="{9D8B030D-6E8A-4147-A177-3AD203B41FA5}">
                          <a16:colId xmlns:a16="http://schemas.microsoft.com/office/drawing/2014/main" val="3996396760"/>
                        </a:ext>
                      </a:extLst>
                    </a:gridCol>
                  </a:tblGrid>
                  <a:tr h="2522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</a:rPr>
                            <a:t>비례이득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1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100" u="none" strike="noStrike" dirty="0">
                              <a:effectLst/>
                            </a:rPr>
                            <a:t> 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</a:rPr>
                            <a:t>각도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[ ˚ ]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time[sec]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</a:rPr>
                            <a:t>상승시간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1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100" u="none" strike="noStrike" dirty="0">
                              <a:effectLst/>
                            </a:rPr>
                            <a:t>[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sec]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052400"/>
                      </a:ext>
                    </a:extLst>
                  </a:tr>
                  <a:tr h="252276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18.5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0.0761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0.0998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317940123"/>
                      </a:ext>
                    </a:extLst>
                  </a:tr>
                  <a:tr h="25227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166.5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0.1759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1279482"/>
                      </a:ext>
                    </a:extLst>
                  </a:tr>
                  <a:tr h="252276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2.25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18.5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0.0623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0.0956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988118417"/>
                      </a:ext>
                    </a:extLst>
                  </a:tr>
                  <a:tr h="25227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166.5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0.1579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711074"/>
                      </a:ext>
                    </a:extLst>
                  </a:tr>
                  <a:tr h="252276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18.5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0.0721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0.0985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265555466"/>
                      </a:ext>
                    </a:extLst>
                  </a:tr>
                  <a:tr h="25227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166.5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0.1706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29844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5CBBB1B2-360F-C34E-CF72-54E20ECEEF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9404945"/>
                  </p:ext>
                </p:extLst>
              </p:nvPr>
            </p:nvGraphicFramePr>
            <p:xfrm>
              <a:off x="429259" y="1030595"/>
              <a:ext cx="3441701" cy="1765932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933701">
                      <a:extLst>
                        <a:ext uri="{9D8B030D-6E8A-4147-A177-3AD203B41FA5}">
                          <a16:colId xmlns:a16="http://schemas.microsoft.com/office/drawing/2014/main" val="3632640023"/>
                        </a:ext>
                      </a:extLst>
                    </a:gridCol>
                    <a:gridCol w="645144">
                      <a:extLst>
                        <a:ext uri="{9D8B030D-6E8A-4147-A177-3AD203B41FA5}">
                          <a16:colId xmlns:a16="http://schemas.microsoft.com/office/drawing/2014/main" val="2720418900"/>
                        </a:ext>
                      </a:extLst>
                    </a:gridCol>
                    <a:gridCol w="648486">
                      <a:extLst>
                        <a:ext uri="{9D8B030D-6E8A-4147-A177-3AD203B41FA5}">
                          <a16:colId xmlns:a16="http://schemas.microsoft.com/office/drawing/2014/main" val="2939400683"/>
                        </a:ext>
                      </a:extLst>
                    </a:gridCol>
                    <a:gridCol w="1214370">
                      <a:extLst>
                        <a:ext uri="{9D8B030D-6E8A-4147-A177-3AD203B41FA5}">
                          <a16:colId xmlns:a16="http://schemas.microsoft.com/office/drawing/2014/main" val="3996396760"/>
                        </a:ext>
                      </a:extLst>
                    </a:gridCol>
                  </a:tblGrid>
                  <a:tr h="252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654" t="-2439" r="-271242" b="-626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</a:rPr>
                            <a:t>각도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[ ˚ ]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time[sec]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184422" t="-2439" r="-1508" b="-6268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052400"/>
                      </a:ext>
                    </a:extLst>
                  </a:tr>
                  <a:tr h="252276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18.5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0.0761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0.0998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317940123"/>
                      </a:ext>
                    </a:extLst>
                  </a:tr>
                  <a:tr h="25227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166.5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0.1759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1279482"/>
                      </a:ext>
                    </a:extLst>
                  </a:tr>
                  <a:tr h="252276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2.25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18.5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0.0623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0.0956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988118417"/>
                      </a:ext>
                    </a:extLst>
                  </a:tr>
                  <a:tr h="25227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166.5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0.1579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711074"/>
                      </a:ext>
                    </a:extLst>
                  </a:tr>
                  <a:tr h="252276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18.5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0.0721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0.0985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265555466"/>
                      </a:ext>
                    </a:extLst>
                  </a:tr>
                  <a:tr h="25227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166.5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0.1706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29844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CB6E6F4-D903-18F1-C92C-9925FDB0252F}"/>
              </a:ext>
            </a:extLst>
          </p:cNvPr>
          <p:cNvSpPr txBox="1"/>
          <p:nvPr/>
        </p:nvSpPr>
        <p:spPr>
          <a:xfrm>
            <a:off x="403860" y="2905098"/>
            <a:ext cx="3467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상승시간은 입력 값의 </a:t>
            </a:r>
            <a:r>
              <a:rPr lang="en-US" altLang="ko-KR" sz="1100" dirty="0"/>
              <a:t>90% (18.5 ˚)</a:t>
            </a:r>
            <a:r>
              <a:rPr lang="ko-KR" altLang="en-US" sz="1100" dirty="0"/>
              <a:t>가 되는 시간과 </a:t>
            </a:r>
            <a:r>
              <a:rPr lang="en-US" altLang="ko-KR" sz="1100" dirty="0"/>
              <a:t>10%(166.5˚)</a:t>
            </a:r>
            <a:r>
              <a:rPr lang="ko-KR" altLang="en-US" sz="1100" dirty="0"/>
              <a:t>가 되는 시간의 차로 계산할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실험의 데이터에 정확히 </a:t>
            </a:r>
            <a:r>
              <a:rPr lang="en-US" altLang="ko-KR" sz="1100" dirty="0"/>
              <a:t>18.5˚, 166.5˚</a:t>
            </a:r>
            <a:r>
              <a:rPr lang="ko-KR" altLang="en-US" sz="1100" dirty="0"/>
              <a:t>에서의 시간이 없기 때문에 그 주변 데이터를 선형 </a:t>
            </a:r>
            <a:r>
              <a:rPr lang="ko-KR" altLang="en-US" sz="1100" dirty="0" err="1"/>
              <a:t>보간하여</a:t>
            </a:r>
            <a:r>
              <a:rPr lang="ko-KR" altLang="en-US" sz="1100" dirty="0"/>
              <a:t> 구한 값을 사용하였다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비례이득이 </a:t>
            </a:r>
            <a:r>
              <a:rPr lang="en-US" altLang="ko-KR" sz="1100" dirty="0"/>
              <a:t>2</a:t>
            </a:r>
            <a:r>
              <a:rPr lang="ko-KR" altLang="en-US" sz="1100" dirty="0"/>
              <a:t>일 때 상승시간이 가장 크게 계산되었고 비례이득이 </a:t>
            </a:r>
            <a:r>
              <a:rPr lang="en-US" altLang="ko-KR" sz="1100" dirty="0"/>
              <a:t>2.25</a:t>
            </a:r>
            <a:r>
              <a:rPr lang="ko-KR" altLang="en-US" sz="1100" dirty="0"/>
              <a:t>일 때 상승시간이 가장 작게 계산되었다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AF94F3DE-20A8-8364-C794-F26811479C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5151402"/>
                  </p:ext>
                </p:extLst>
              </p:nvPr>
            </p:nvGraphicFramePr>
            <p:xfrm>
              <a:off x="4394200" y="1034893"/>
              <a:ext cx="3164840" cy="1193149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871220">
                      <a:extLst>
                        <a:ext uri="{9D8B030D-6E8A-4147-A177-3AD203B41FA5}">
                          <a16:colId xmlns:a16="http://schemas.microsoft.com/office/drawing/2014/main" val="1136115817"/>
                        </a:ext>
                      </a:extLst>
                    </a:gridCol>
                    <a:gridCol w="777240">
                      <a:extLst>
                        <a:ext uri="{9D8B030D-6E8A-4147-A177-3AD203B41FA5}">
                          <a16:colId xmlns:a16="http://schemas.microsoft.com/office/drawing/2014/main" val="1658674725"/>
                        </a:ext>
                      </a:extLst>
                    </a:gridCol>
                    <a:gridCol w="937260">
                      <a:extLst>
                        <a:ext uri="{9D8B030D-6E8A-4147-A177-3AD203B41FA5}">
                          <a16:colId xmlns:a16="http://schemas.microsoft.com/office/drawing/2014/main" val="2404394549"/>
                        </a:ext>
                      </a:extLst>
                    </a:gridCol>
                    <a:gridCol w="579120">
                      <a:extLst>
                        <a:ext uri="{9D8B030D-6E8A-4147-A177-3AD203B41FA5}">
                          <a16:colId xmlns:a16="http://schemas.microsoft.com/office/drawing/2014/main" val="333087773"/>
                        </a:ext>
                      </a:extLst>
                    </a:gridCol>
                  </a:tblGrid>
                  <a:tr h="271144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</a:rPr>
                            <a:t>비례이득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1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100" u="none" strike="noStrike" dirty="0">
                              <a:effectLst/>
                            </a:rPr>
                            <a:t> </a:t>
                          </a:r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</a:rPr>
                            <a:t>목표각도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[ ˚ ]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 err="1">
                              <a:effectLst/>
                            </a:rPr>
                            <a:t>최대출력값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[ ˚ ]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%OS[%]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7812345"/>
                      </a:ext>
                    </a:extLst>
                  </a:tr>
                  <a:tr h="30733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185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262.23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41.74595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87227806"/>
                      </a:ext>
                    </a:extLst>
                  </a:tr>
                  <a:tr h="30733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2.25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274.57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48.41622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831380037"/>
                      </a:ext>
                    </a:extLst>
                  </a:tr>
                  <a:tr h="30733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273.72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47.95676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8291149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AF94F3DE-20A8-8364-C794-F26811479C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5151402"/>
                  </p:ext>
                </p:extLst>
              </p:nvPr>
            </p:nvGraphicFramePr>
            <p:xfrm>
              <a:off x="4394200" y="1034893"/>
              <a:ext cx="3164840" cy="1193149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871220">
                      <a:extLst>
                        <a:ext uri="{9D8B030D-6E8A-4147-A177-3AD203B41FA5}">
                          <a16:colId xmlns:a16="http://schemas.microsoft.com/office/drawing/2014/main" val="1136115817"/>
                        </a:ext>
                      </a:extLst>
                    </a:gridCol>
                    <a:gridCol w="777240">
                      <a:extLst>
                        <a:ext uri="{9D8B030D-6E8A-4147-A177-3AD203B41FA5}">
                          <a16:colId xmlns:a16="http://schemas.microsoft.com/office/drawing/2014/main" val="1658674725"/>
                        </a:ext>
                      </a:extLst>
                    </a:gridCol>
                    <a:gridCol w="937260">
                      <a:extLst>
                        <a:ext uri="{9D8B030D-6E8A-4147-A177-3AD203B41FA5}">
                          <a16:colId xmlns:a16="http://schemas.microsoft.com/office/drawing/2014/main" val="2404394549"/>
                        </a:ext>
                      </a:extLst>
                    </a:gridCol>
                    <a:gridCol w="579120">
                      <a:extLst>
                        <a:ext uri="{9D8B030D-6E8A-4147-A177-3AD203B41FA5}">
                          <a16:colId xmlns:a16="http://schemas.microsoft.com/office/drawing/2014/main" val="333087773"/>
                        </a:ext>
                      </a:extLst>
                    </a:gridCol>
                  </a:tblGrid>
                  <a:tr h="27114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699" t="-2222" r="-265734" b="-3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</a:rPr>
                            <a:t>목표각도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[ ˚ ]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 err="1">
                              <a:effectLst/>
                            </a:rPr>
                            <a:t>최대출력값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[ ˚ ]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%OS[%]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7812345"/>
                      </a:ext>
                    </a:extLst>
                  </a:tr>
                  <a:tr h="30733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185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262.23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41.74595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87227806"/>
                      </a:ext>
                    </a:extLst>
                  </a:tr>
                  <a:tr h="30733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2.25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274.57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48.41622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831380037"/>
                      </a:ext>
                    </a:extLst>
                  </a:tr>
                  <a:tr h="30733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273.72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47.95676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8291149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D1641-3190-1E77-0682-8430370B56B1}"/>
                  </a:ext>
                </a:extLst>
              </p:cNvPr>
              <p:cNvSpPr txBox="1"/>
              <p:nvPr/>
            </p:nvSpPr>
            <p:spPr>
              <a:xfrm>
                <a:off x="4394200" y="2317758"/>
                <a:ext cx="3164840" cy="1310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%OS(percent overshoot)</a:t>
                </a:r>
                <a:r>
                  <a:rPr lang="ko-KR" altLang="en-US" sz="1100" dirty="0"/>
                  <a:t>는 다음과 같은 식을 이용하여 계산하였다</a:t>
                </a:r>
                <a:r>
                  <a:rPr lang="en-US" altLang="ko-KR" sz="11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𝑂𝑆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1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1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1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</m:den>
                      </m:f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×100[%]</m:t>
                      </m:r>
                    </m:oMath>
                  </m:oMathPara>
                </a14:m>
                <a:endParaRPr lang="en-US" altLang="ko-KR" sz="1100" dirty="0"/>
              </a:p>
              <a:p>
                <a:r>
                  <a:rPr lang="ko-KR" altLang="en-US" sz="1100" dirty="0"/>
                  <a:t>계산 결과 상승시간과 비슷하게 비례이득이 </a:t>
                </a:r>
                <a:r>
                  <a:rPr lang="en-US" altLang="ko-KR" sz="1100" dirty="0"/>
                  <a:t>2.25</a:t>
                </a:r>
                <a:r>
                  <a:rPr lang="ko-KR" altLang="en-US" sz="1100" dirty="0"/>
                  <a:t>일 때 </a:t>
                </a:r>
                <a:r>
                  <a:rPr lang="en-US" altLang="ko-KR" sz="1100" dirty="0"/>
                  <a:t>48.42%</a:t>
                </a:r>
                <a:r>
                  <a:rPr lang="ko-KR" altLang="en-US" sz="1100" dirty="0"/>
                  <a:t>로 가장 크게 나왔으며 비례이득이 </a:t>
                </a:r>
                <a:r>
                  <a:rPr lang="en-US" altLang="ko-KR" sz="1100" dirty="0"/>
                  <a:t>2</a:t>
                </a:r>
                <a:r>
                  <a:rPr lang="ko-KR" altLang="en-US" sz="1100" dirty="0" err="1"/>
                  <a:t>일때</a:t>
                </a:r>
                <a:r>
                  <a:rPr lang="ko-KR" altLang="en-US" sz="1100" dirty="0"/>
                  <a:t> </a:t>
                </a:r>
                <a:r>
                  <a:rPr lang="en-US" altLang="ko-KR" sz="1100" dirty="0"/>
                  <a:t>41.75%</a:t>
                </a:r>
                <a:r>
                  <a:rPr lang="ko-KR" altLang="en-US" sz="1100" dirty="0"/>
                  <a:t>로 가장 작게 나왔다</a:t>
                </a:r>
                <a:r>
                  <a:rPr lang="en-US" altLang="ko-KR" sz="11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D1641-3190-1E77-0682-8430370B5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0" y="2317758"/>
                <a:ext cx="3164840" cy="1310615"/>
              </a:xfrm>
              <a:prstGeom prst="rect">
                <a:avLst/>
              </a:prstGeom>
              <a:blipFill>
                <a:blip r:embed="rId5"/>
                <a:stretch>
                  <a:fillRect t="-465"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74D672E5-4351-6A5D-7AD8-19CCC3BB33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0765119"/>
                  </p:ext>
                </p:extLst>
              </p:nvPr>
            </p:nvGraphicFramePr>
            <p:xfrm>
              <a:off x="4137907" y="4108187"/>
              <a:ext cx="3548380" cy="1202066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812802">
                      <a:extLst>
                        <a:ext uri="{9D8B030D-6E8A-4147-A177-3AD203B41FA5}">
                          <a16:colId xmlns:a16="http://schemas.microsoft.com/office/drawing/2014/main" val="1087027419"/>
                        </a:ext>
                      </a:extLst>
                    </a:gridCol>
                    <a:gridCol w="853440">
                      <a:extLst>
                        <a:ext uri="{9D8B030D-6E8A-4147-A177-3AD203B41FA5}">
                          <a16:colId xmlns:a16="http://schemas.microsoft.com/office/drawing/2014/main" val="4269792039"/>
                        </a:ext>
                      </a:extLst>
                    </a:gridCol>
                    <a:gridCol w="784860">
                      <a:extLst>
                        <a:ext uri="{9D8B030D-6E8A-4147-A177-3AD203B41FA5}">
                          <a16:colId xmlns:a16="http://schemas.microsoft.com/office/drawing/2014/main" val="1655713957"/>
                        </a:ext>
                      </a:extLst>
                    </a:gridCol>
                    <a:gridCol w="1097278">
                      <a:extLst>
                        <a:ext uri="{9D8B030D-6E8A-4147-A177-3AD203B41FA5}">
                          <a16:colId xmlns:a16="http://schemas.microsoft.com/office/drawing/2014/main" val="91870160"/>
                        </a:ext>
                      </a:extLst>
                    </a:gridCol>
                  </a:tblGrid>
                  <a:tr h="28766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</a:rPr>
                            <a:t>비례이득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1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</a:rPr>
                            <a:t>목표각도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[ ˚ ]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</a:rPr>
                            <a:t>최종각도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[ ˚ ]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</a:rPr>
                            <a:t>정상상태 오차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1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11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𝑠𝑠</m:t>
                                  </m:r>
                                </m:sub>
                              </m:sSub>
                            </m:oMath>
                          </a14:m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152069"/>
                      </a:ext>
                    </a:extLst>
                  </a:tr>
                  <a:tr h="26213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185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183.01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1.99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313652980"/>
                      </a:ext>
                    </a:extLst>
                  </a:tr>
                  <a:tr h="26213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2.25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182.44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2.56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10679453"/>
                      </a:ext>
                    </a:extLst>
                  </a:tr>
                  <a:tr h="3901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187.58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-2.58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262684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74D672E5-4351-6A5D-7AD8-19CCC3BB33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0765119"/>
                  </p:ext>
                </p:extLst>
              </p:nvPr>
            </p:nvGraphicFramePr>
            <p:xfrm>
              <a:off x="4137907" y="4108187"/>
              <a:ext cx="3548380" cy="1202066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812802">
                      <a:extLst>
                        <a:ext uri="{9D8B030D-6E8A-4147-A177-3AD203B41FA5}">
                          <a16:colId xmlns:a16="http://schemas.microsoft.com/office/drawing/2014/main" val="1087027419"/>
                        </a:ext>
                      </a:extLst>
                    </a:gridCol>
                    <a:gridCol w="853440">
                      <a:extLst>
                        <a:ext uri="{9D8B030D-6E8A-4147-A177-3AD203B41FA5}">
                          <a16:colId xmlns:a16="http://schemas.microsoft.com/office/drawing/2014/main" val="4269792039"/>
                        </a:ext>
                      </a:extLst>
                    </a:gridCol>
                    <a:gridCol w="784860">
                      <a:extLst>
                        <a:ext uri="{9D8B030D-6E8A-4147-A177-3AD203B41FA5}">
                          <a16:colId xmlns:a16="http://schemas.microsoft.com/office/drawing/2014/main" val="1655713957"/>
                        </a:ext>
                      </a:extLst>
                    </a:gridCol>
                    <a:gridCol w="1097278">
                      <a:extLst>
                        <a:ext uri="{9D8B030D-6E8A-4147-A177-3AD203B41FA5}">
                          <a16:colId xmlns:a16="http://schemas.microsoft.com/office/drawing/2014/main" val="91870160"/>
                        </a:ext>
                      </a:extLst>
                    </a:gridCol>
                  </a:tblGrid>
                  <a:tr h="28766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20" marR="7620" marT="7620" marB="0" anchor="ctr">
                        <a:blipFill>
                          <a:blip r:embed="rId6"/>
                          <a:stretch>
                            <a:fillRect l="-746" t="-2083" r="-33656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</a:rPr>
                            <a:t>목표각도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[ ˚ ]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u="none" strike="noStrike" dirty="0">
                              <a:effectLst/>
                            </a:rPr>
                            <a:t>최종각도</a:t>
                          </a:r>
                          <a:r>
                            <a:rPr lang="en-US" altLang="ko-KR" sz="1100" u="none" strike="noStrike" dirty="0">
                              <a:effectLst/>
                            </a:rPr>
                            <a:t>[ ˚ ]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20" marR="7620" marT="7620" marB="0" anchor="ctr">
                        <a:blipFill>
                          <a:blip r:embed="rId6"/>
                          <a:stretch>
                            <a:fillRect l="-224444" t="-2083" r="-1111" b="-3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152069"/>
                      </a:ext>
                    </a:extLst>
                  </a:tr>
                  <a:tr h="26213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185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183.01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1.99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313652980"/>
                      </a:ext>
                    </a:extLst>
                  </a:tr>
                  <a:tr h="26213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2.25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182.44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2.56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10679453"/>
                      </a:ext>
                    </a:extLst>
                  </a:tr>
                  <a:tr h="39013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2.5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>
                              <a:effectLst/>
                            </a:rPr>
                            <a:t>187.58</a:t>
                          </a:r>
                          <a:endParaRPr lang="en-US" altLang="ko-KR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>
                              <a:effectLst/>
                            </a:rPr>
                            <a:t>-2.58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110004020202020204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2626841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DBE22B4-8941-AD20-60CE-430F9D5DE6A0}"/>
              </a:ext>
            </a:extLst>
          </p:cNvPr>
          <p:cNvSpPr txBox="1"/>
          <p:nvPr/>
        </p:nvSpPr>
        <p:spPr>
          <a:xfrm>
            <a:off x="4137907" y="5474191"/>
            <a:ext cx="35483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정상상태 오차는 목표 값과 정상상태에서 시스템의 출력 값의 차로 계산할 수 있다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계산 결과 비례이득이 커짐에 따라 정상상태 오차가 증가하였고</a:t>
            </a:r>
            <a:r>
              <a:rPr lang="en-US" altLang="ko-KR" sz="1100" dirty="0"/>
              <a:t> </a:t>
            </a:r>
            <a:r>
              <a:rPr lang="ko-KR" altLang="en-US" sz="1100" dirty="0"/>
              <a:t>이는 이론과는 반대되는 경향이다</a:t>
            </a:r>
            <a:r>
              <a:rPr lang="en-US" altLang="ko-KR" sz="1100" dirty="0"/>
              <a:t>.</a:t>
            </a:r>
          </a:p>
          <a:p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756020-2AD3-E5C5-5A0D-CDC5B3A797E1}"/>
                  </a:ext>
                </a:extLst>
              </p:cNvPr>
              <p:cNvSpPr txBox="1"/>
              <p:nvPr/>
            </p:nvSpPr>
            <p:spPr>
              <a:xfrm>
                <a:off x="403860" y="594360"/>
                <a:ext cx="3441701" cy="296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/>
                  <a:t>상승시간</a:t>
                </a:r>
                <a:r>
                  <a:rPr lang="en-US" altLang="ko-KR" sz="1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756020-2AD3-E5C5-5A0D-CDC5B3A7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" y="594360"/>
                <a:ext cx="3441701" cy="296171"/>
              </a:xfrm>
              <a:prstGeom prst="rect">
                <a:avLst/>
              </a:prstGeom>
              <a:blipFill>
                <a:blip r:embed="rId7"/>
                <a:stretch>
                  <a:fillRect t="-4167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223BA56-E1C5-08FD-9C66-FF41AF97920E}"/>
              </a:ext>
            </a:extLst>
          </p:cNvPr>
          <p:cNvSpPr txBox="1"/>
          <p:nvPr/>
        </p:nvSpPr>
        <p:spPr>
          <a:xfrm>
            <a:off x="4255769" y="594360"/>
            <a:ext cx="3441701" cy="29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Percent overshoot %OS</a:t>
            </a:r>
            <a:endParaRPr lang="ko-KR" alt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651249-6FB2-B1B1-CD40-8A7AC69A1F71}"/>
                  </a:ext>
                </a:extLst>
              </p:cNvPr>
              <p:cNvSpPr txBox="1"/>
              <p:nvPr/>
            </p:nvSpPr>
            <p:spPr>
              <a:xfrm>
                <a:off x="4191247" y="3722387"/>
                <a:ext cx="3441701" cy="296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/>
                  <a:t>정상상태 오차</a:t>
                </a:r>
                <a:r>
                  <a:rPr lang="en-US" altLang="ko-KR" sz="1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651249-6FB2-B1B1-CD40-8A7AC69A1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247" y="3722387"/>
                <a:ext cx="3441701" cy="296171"/>
              </a:xfrm>
              <a:prstGeom prst="rect">
                <a:avLst/>
              </a:prstGeom>
              <a:blipFill>
                <a:blip r:embed="rId8"/>
                <a:stretch>
                  <a:fillRect t="-4167" b="-14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91B2F02-81D2-92B6-D28A-72C98CA4A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45368"/>
              </p:ext>
            </p:extLst>
          </p:nvPr>
        </p:nvGraphicFramePr>
        <p:xfrm>
          <a:off x="7958852" y="1034893"/>
          <a:ext cx="3345544" cy="110540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45310">
                  <a:extLst>
                    <a:ext uri="{9D8B030D-6E8A-4147-A177-3AD203B41FA5}">
                      <a16:colId xmlns:a16="http://schemas.microsoft.com/office/drawing/2014/main" val="3770492186"/>
                    </a:ext>
                  </a:extLst>
                </a:gridCol>
                <a:gridCol w="1046309">
                  <a:extLst>
                    <a:ext uri="{9D8B030D-6E8A-4147-A177-3AD203B41FA5}">
                      <a16:colId xmlns:a16="http://schemas.microsoft.com/office/drawing/2014/main" val="526973219"/>
                    </a:ext>
                  </a:extLst>
                </a:gridCol>
                <a:gridCol w="507617">
                  <a:extLst>
                    <a:ext uri="{9D8B030D-6E8A-4147-A177-3AD203B41FA5}">
                      <a16:colId xmlns:a16="http://schemas.microsoft.com/office/drawing/2014/main" val="274299872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324305683"/>
                    </a:ext>
                  </a:extLst>
                </a:gridCol>
              </a:tblGrid>
              <a:tr h="2402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비례이득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110004020202020204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상승시간</a:t>
                      </a:r>
                      <a:r>
                        <a:rPr lang="en-US" altLang="ko-KR" sz="1100" u="none" strike="noStrike" dirty="0">
                          <a:effectLst/>
                        </a:rPr>
                        <a:t>[sec]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110004020202020204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%OS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110004020202020204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정상상태오차</a:t>
                      </a:r>
                      <a:r>
                        <a:rPr lang="en-US" altLang="ko-KR" sz="1100" u="none" strike="noStrike" dirty="0">
                          <a:effectLst/>
                        </a:rPr>
                        <a:t>[ ˚ ]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110004020202020204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330907"/>
                  </a:ext>
                </a:extLst>
              </a:tr>
              <a:tr h="2883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110004020202020204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0.0998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1100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41.745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1100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1.99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1100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4471178"/>
                  </a:ext>
                </a:extLst>
              </a:tr>
              <a:tr h="2883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2.25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110004020202020204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0.0956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1100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48.416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1100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2.56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1100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1916660"/>
                  </a:ext>
                </a:extLst>
              </a:tr>
              <a:tr h="2883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110004020202020204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0.0985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1100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47.956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1100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-2.58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1100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241114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475BF19-60CB-D624-D44F-E1261B8133C4}"/>
              </a:ext>
            </a:extLst>
          </p:cNvPr>
          <p:cNvSpPr txBox="1"/>
          <p:nvPr/>
        </p:nvSpPr>
        <p:spPr>
          <a:xfrm>
            <a:off x="7785348" y="594360"/>
            <a:ext cx="3441701" cy="29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/>
              <a:t>응답특성 </a:t>
            </a:r>
            <a:r>
              <a:rPr lang="en-US" altLang="ko-KR" sz="1300" dirty="0" err="1"/>
              <a:t>Prameters</a:t>
            </a:r>
            <a:endParaRPr lang="ko-KR" alt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E7A0E-196F-5B8E-20B5-8BBF4521FC8D}"/>
              </a:ext>
            </a:extLst>
          </p:cNvPr>
          <p:cNvSpPr txBox="1"/>
          <p:nvPr/>
        </p:nvSpPr>
        <p:spPr>
          <a:xfrm>
            <a:off x="7958852" y="2317758"/>
            <a:ext cx="3345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이론적으로 비례이득이 증가할 수록 상승시간은 감소하고</a:t>
            </a:r>
            <a:r>
              <a:rPr lang="en-US" altLang="ko-KR" sz="1100" dirty="0"/>
              <a:t>, %OS</a:t>
            </a:r>
            <a:r>
              <a:rPr lang="ko-KR" altLang="en-US" sz="1100" dirty="0"/>
              <a:t>는 증가하며</a:t>
            </a:r>
            <a:r>
              <a:rPr lang="en-US" altLang="ko-KR" sz="1100" dirty="0"/>
              <a:t>, </a:t>
            </a:r>
            <a:r>
              <a:rPr lang="ko-KR" altLang="en-US" sz="1100" dirty="0"/>
              <a:t>정상상태 오차는 감소해야 한다</a:t>
            </a:r>
            <a:r>
              <a:rPr lang="en-US" altLang="ko-KR" sz="1100" dirty="0"/>
              <a:t>. </a:t>
            </a:r>
            <a:r>
              <a:rPr lang="ko-KR" altLang="en-US" sz="1100" dirty="0"/>
              <a:t>그러나 실험에서 얻은 데이터를 통해 계산하였을 때 이론과는 다른 경향을 보였다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  <p:pic>
        <p:nvPicPr>
          <p:cNvPr id="22" name="그림 21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DB643E17-15B2-403F-B151-79A6E5F51B4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853" t="6182" r="11632" b="57395"/>
          <a:stretch/>
        </p:blipFill>
        <p:spPr>
          <a:xfrm>
            <a:off x="8032760" y="3041479"/>
            <a:ext cx="3139686" cy="1618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F38C45-6CEB-3E1E-0F22-192FFB164A1A}"/>
                  </a:ext>
                </a:extLst>
              </p:cNvPr>
              <p:cNvSpPr txBox="1"/>
              <p:nvPr/>
            </p:nvSpPr>
            <p:spPr>
              <a:xfrm>
                <a:off x="7958852" y="4659543"/>
                <a:ext cx="3345544" cy="945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그래프를 분석하면 비례이득이 증가할수록 과도응답 상태에서 큰 진폭으로 요동치는 것을 확인할 수 있다</a:t>
                </a:r>
                <a:r>
                  <a:rPr lang="en-US" altLang="ko-KR" sz="1100" dirty="0"/>
                  <a:t>. %OS</a:t>
                </a:r>
                <a:r>
                  <a:rPr lang="ko-KR" altLang="en-US" sz="1100" dirty="0"/>
                  <a:t>의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=2.25</m:t>
                    </m:r>
                    <m:r>
                      <a:rPr lang="ko-KR" altLang="en-US" sz="11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100" dirty="0"/>
                  <a:t>서 가장 크게 나왔지만 두번째 진폭은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ko-KR" altLang="en-US" sz="1100" i="1">
                        <a:latin typeface="Cambria Math" panose="02040503050406030204" pitchFamily="18" charset="0"/>
                      </a:rPr>
                      <m:t>일</m:t>
                    </m:r>
                    <m:r>
                      <a:rPr lang="en-US" altLang="ko-KR" sz="1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100" i="1">
                        <a:latin typeface="Cambria Math" panose="02040503050406030204" pitchFamily="18" charset="0"/>
                      </a:rPr>
                      <m:t>때</m:t>
                    </m:r>
                  </m:oMath>
                </a14:m>
                <a:r>
                  <a:rPr lang="ko-KR" altLang="en-US" sz="1100" dirty="0"/>
                  <a:t>가 훨씬 큰 것을 확인 할 수 있다</a:t>
                </a:r>
                <a:r>
                  <a:rPr lang="en-US" altLang="ko-KR" sz="1100"/>
                  <a:t>.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F38C45-6CEB-3E1E-0F22-192FFB164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852" y="4659543"/>
                <a:ext cx="3345544" cy="945131"/>
              </a:xfrm>
              <a:prstGeom prst="rect">
                <a:avLst/>
              </a:prstGeom>
              <a:blipFill>
                <a:blip r:embed="rId10"/>
                <a:stretch>
                  <a:fillRect t="-645" b="-3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36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D89178-DF59-D57B-5DC6-B17BE52F7A70}"/>
              </a:ext>
            </a:extLst>
          </p:cNvPr>
          <p:cNvSpPr txBox="1"/>
          <p:nvPr/>
        </p:nvSpPr>
        <p:spPr>
          <a:xfrm>
            <a:off x="428229" y="348092"/>
            <a:ext cx="6096000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Ⅲ.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결론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955D33-971F-E160-3A01-43813F5AB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6" y="1520340"/>
            <a:ext cx="4333538" cy="7658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DB772A-10A3-319D-2948-11D573657BE5}"/>
              </a:ext>
            </a:extLst>
          </p:cNvPr>
          <p:cNvSpPr txBox="1"/>
          <p:nvPr/>
        </p:nvSpPr>
        <p:spPr>
          <a:xfrm>
            <a:off x="428229" y="800300"/>
            <a:ext cx="656052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실험① 전압 변화에 따른 모터의 회전속도 계측 실험</a:t>
            </a:r>
            <a:endParaRPr lang="ko-KR" altLang="en-US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99E5B6-1215-3F08-294E-28E2591ABBA5}"/>
              </a:ext>
            </a:extLst>
          </p:cNvPr>
          <p:cNvSpPr txBox="1"/>
          <p:nvPr/>
        </p:nvSpPr>
        <p:spPr>
          <a:xfrm>
            <a:off x="510024" y="1165302"/>
            <a:ext cx="10757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실험 ①에서는 입력전압을 </a:t>
            </a:r>
            <a:r>
              <a:rPr lang="en-US" altLang="ko-KR" sz="1100" dirty="0"/>
              <a:t>0V</a:t>
            </a:r>
            <a:r>
              <a:rPr lang="ko-KR" altLang="en-US" sz="1100" dirty="0"/>
              <a:t>에서 시작해서 약 </a:t>
            </a:r>
            <a:r>
              <a:rPr lang="en-US" altLang="ko-KR" sz="1100" dirty="0"/>
              <a:t>2~3</a:t>
            </a:r>
            <a:r>
              <a:rPr lang="ko-KR" altLang="en-US" sz="1100" dirty="0"/>
              <a:t>초의 간격으로 </a:t>
            </a:r>
            <a:r>
              <a:rPr lang="en-US" altLang="ko-KR" sz="1100" dirty="0"/>
              <a:t>1V</a:t>
            </a:r>
            <a:r>
              <a:rPr lang="ko-KR" altLang="en-US" sz="1100" dirty="0"/>
              <a:t>씩 </a:t>
            </a:r>
            <a:r>
              <a:rPr lang="en-US" altLang="ko-KR" sz="1100" dirty="0"/>
              <a:t>3V</a:t>
            </a:r>
            <a:r>
              <a:rPr lang="ko-KR" altLang="en-US" sz="1100" dirty="0"/>
              <a:t>까지 올린 뒤</a:t>
            </a:r>
            <a:r>
              <a:rPr lang="en-US" altLang="ko-KR" sz="1100" dirty="0"/>
              <a:t>, </a:t>
            </a:r>
            <a:r>
              <a:rPr lang="ko-KR" altLang="en-US" sz="1100" dirty="0"/>
              <a:t>다시 </a:t>
            </a:r>
            <a:r>
              <a:rPr lang="en-US" altLang="ko-KR" sz="1100" dirty="0"/>
              <a:t>1V</a:t>
            </a:r>
            <a:r>
              <a:rPr lang="ko-KR" altLang="en-US" sz="1100" dirty="0"/>
              <a:t>씩  </a:t>
            </a:r>
            <a:r>
              <a:rPr lang="en-US" altLang="ko-KR" sz="1100" dirty="0"/>
              <a:t>0V</a:t>
            </a:r>
            <a:r>
              <a:rPr lang="ko-KR" altLang="en-US" sz="1100" dirty="0"/>
              <a:t>까지 </a:t>
            </a:r>
            <a:r>
              <a:rPr lang="ko-KR" altLang="en-US" sz="1100" dirty="0" err="1"/>
              <a:t>낮추어가며</a:t>
            </a:r>
            <a:r>
              <a:rPr lang="en-US" altLang="ko-KR" sz="1100" dirty="0"/>
              <a:t>,  RPM</a:t>
            </a:r>
            <a:r>
              <a:rPr lang="ko-KR" altLang="en-US" sz="1100" dirty="0"/>
              <a:t>을 측정하는 실험이다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3203E2-77D0-4163-859C-C7AC15276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29" y="2549193"/>
            <a:ext cx="4410165" cy="3089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DC4DC6-34F9-05A0-D422-7868E20103DC}"/>
              </a:ext>
            </a:extLst>
          </p:cNvPr>
          <p:cNvSpPr txBox="1"/>
          <p:nvPr/>
        </p:nvSpPr>
        <p:spPr>
          <a:xfrm>
            <a:off x="5288058" y="1619811"/>
            <a:ext cx="6167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그래프를 통해 </a:t>
            </a:r>
            <a:r>
              <a:rPr lang="en-US" altLang="ko-KR" sz="1100" dirty="0"/>
              <a:t>RPM</a:t>
            </a:r>
            <a:r>
              <a:rPr lang="ko-KR" altLang="en-US" sz="1100" dirty="0"/>
              <a:t>출력 값은 계단식으로 출력 되는 것을 확인할 수 있다</a:t>
            </a:r>
            <a:r>
              <a:rPr lang="en-US" altLang="ko-KR" sz="1100" dirty="0"/>
              <a:t>.  </a:t>
            </a:r>
          </a:p>
          <a:p>
            <a:r>
              <a:rPr lang="ko-KR" altLang="en-US" sz="1100" dirty="0"/>
              <a:t>각 구간의 데이터들의 평균값을 계산하여 표로 정리하였다</a:t>
            </a:r>
            <a:r>
              <a:rPr lang="en-US" altLang="ko-KR" sz="1100" dirty="0"/>
              <a:t>. </a:t>
            </a:r>
            <a:r>
              <a:rPr lang="ko-KR" altLang="en-US" sz="1100" dirty="0"/>
              <a:t>정리한 데이터들을 가지고 각 구간 </a:t>
            </a:r>
            <a:endParaRPr lang="en-US" altLang="ko-KR" sz="1100" dirty="0"/>
          </a:p>
          <a:p>
            <a:r>
              <a:rPr lang="ko-KR" altLang="en-US" sz="1100" dirty="0"/>
              <a:t>평균값의 차이를 계산하여 정리하면 다음과 같다</a:t>
            </a:r>
            <a:r>
              <a:rPr lang="en-US" altLang="ko-KR" sz="1100" dirty="0"/>
              <a:t>. </a:t>
            </a:r>
            <a:endParaRPr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6D62BB-8120-31D5-8EA1-D33EE4924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058" y="2162980"/>
            <a:ext cx="5542502" cy="711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57F845-EBD0-2D92-7A80-5EC0C7D32067}"/>
              </a:ext>
            </a:extLst>
          </p:cNvPr>
          <p:cNvSpPr txBox="1"/>
          <p:nvPr/>
        </p:nvSpPr>
        <p:spPr>
          <a:xfrm>
            <a:off x="5288058" y="3140902"/>
            <a:ext cx="5415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 위 데이터를 분석해보면</a:t>
            </a:r>
            <a:r>
              <a:rPr lang="en-US" altLang="ko-KR" sz="1100" dirty="0"/>
              <a:t>,  0-&gt;1</a:t>
            </a:r>
            <a:r>
              <a:rPr lang="ko-KR" altLang="en-US" sz="1100" dirty="0"/>
              <a:t>로 입력 전압이 올라갈 때와 </a:t>
            </a:r>
            <a:r>
              <a:rPr lang="en-US" altLang="ko-KR" sz="1100" dirty="0"/>
              <a:t>1-&gt;0</a:t>
            </a:r>
            <a:r>
              <a:rPr lang="ko-KR" altLang="en-US" sz="1100" dirty="0"/>
              <a:t>으로 전압이 내려갈 때의 출력 </a:t>
            </a:r>
            <a:r>
              <a:rPr lang="en-US" altLang="ko-KR" sz="1100" dirty="0"/>
              <a:t>RPM</a:t>
            </a:r>
            <a:r>
              <a:rPr lang="ko-KR" altLang="en-US" sz="1100" dirty="0"/>
              <a:t>값 차이가 비슷한 값을 보이나 약간의 오차가 있다</a:t>
            </a:r>
            <a:r>
              <a:rPr lang="en-US" altLang="ko-KR" sz="1100" dirty="0"/>
              <a:t>.  </a:t>
            </a:r>
            <a:r>
              <a:rPr lang="ko-KR" altLang="en-US" sz="1100" dirty="0"/>
              <a:t>이는 구간에서 출력 데이터 값의  평균값을 구하여 계산했기 때문에 오차가 발생할 수 있다</a:t>
            </a:r>
            <a:r>
              <a:rPr lang="en-US" altLang="ko-KR" sz="1100" dirty="0"/>
              <a:t>.  </a:t>
            </a:r>
            <a:r>
              <a:rPr lang="ko-KR" altLang="en-US" sz="1100" dirty="0"/>
              <a:t>다른 구간들도 대칭적으로 비슷한 값을 가지지만</a:t>
            </a:r>
            <a:r>
              <a:rPr lang="en-US" altLang="ko-KR" sz="1100" dirty="0"/>
              <a:t>, </a:t>
            </a:r>
            <a:r>
              <a:rPr lang="ko-KR" altLang="en-US" sz="1100" dirty="0"/>
              <a:t>일치하지는 않는다</a:t>
            </a:r>
            <a:r>
              <a:rPr lang="en-US" altLang="ko-KR" sz="1100" dirty="0"/>
              <a:t>. </a:t>
            </a:r>
            <a:r>
              <a:rPr lang="ko-KR" altLang="en-US" sz="11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54FB3-D4B3-3D50-67B7-6BB97902FC20}"/>
              </a:ext>
            </a:extLst>
          </p:cNvPr>
          <p:cNvSpPr txBox="1"/>
          <p:nvPr/>
        </p:nvSpPr>
        <p:spPr>
          <a:xfrm>
            <a:off x="5288058" y="4010855"/>
            <a:ext cx="5542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입 력 전압을 </a:t>
            </a:r>
            <a:r>
              <a:rPr lang="en-US" altLang="ko-KR" sz="1100" dirty="0"/>
              <a:t>1V</a:t>
            </a:r>
            <a:r>
              <a:rPr lang="ko-KR" altLang="en-US" sz="1100" dirty="0"/>
              <a:t>씩 증가시킬 때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출력값은</a:t>
            </a:r>
            <a:r>
              <a:rPr lang="ko-KR" altLang="en-US" sz="1100" dirty="0"/>
              <a:t> </a:t>
            </a:r>
            <a:r>
              <a:rPr lang="en-US" altLang="ko-KR" sz="1100" dirty="0"/>
              <a:t>0~1v </a:t>
            </a:r>
            <a:r>
              <a:rPr lang="ko-KR" altLang="en-US" sz="1100" dirty="0"/>
              <a:t>구간을 제외한 나머지</a:t>
            </a:r>
            <a:r>
              <a:rPr lang="en-US" altLang="ko-KR" sz="1100" dirty="0"/>
              <a:t>, 1~2V, 2~3V </a:t>
            </a:r>
            <a:r>
              <a:rPr lang="ko-KR" altLang="en-US" sz="1100" dirty="0"/>
              <a:t>의 </a:t>
            </a:r>
            <a:r>
              <a:rPr lang="en-US" altLang="ko-KR" sz="1100" dirty="0"/>
              <a:t>4</a:t>
            </a:r>
            <a:r>
              <a:rPr lang="ko-KR" altLang="en-US" sz="1100" dirty="0"/>
              <a:t>개의 구간에서는 약 </a:t>
            </a:r>
            <a:r>
              <a:rPr lang="en-US" altLang="ko-KR" sz="1100" dirty="0"/>
              <a:t>95~97RPM</a:t>
            </a:r>
            <a:r>
              <a:rPr lang="ko-KR" altLang="en-US" sz="1100" dirty="0"/>
              <a:t>로 </a:t>
            </a:r>
            <a:r>
              <a:rPr lang="en-US" altLang="ko-KR" sz="1100" dirty="0"/>
              <a:t>100RPM</a:t>
            </a:r>
            <a:r>
              <a:rPr lang="ko-KR" altLang="en-US" sz="1100" dirty="0"/>
              <a:t>에 가까운 차이를 가짐을 확인할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이는 입력 전압이 증가함에 따라</a:t>
            </a:r>
            <a:r>
              <a:rPr lang="en-US" altLang="ko-KR" sz="1100" dirty="0"/>
              <a:t>, </a:t>
            </a:r>
            <a:r>
              <a:rPr lang="ko-KR" altLang="en-US" sz="1100" dirty="0"/>
              <a:t>모터의 출력 </a:t>
            </a:r>
            <a:r>
              <a:rPr lang="en-US" altLang="ko-KR" sz="1100" dirty="0"/>
              <a:t>RPM</a:t>
            </a:r>
            <a:r>
              <a:rPr lang="ko-KR" altLang="en-US" sz="1100" dirty="0"/>
              <a:t>값이 비례하여 증가하거나 감소한다는 것을 알 수 있다</a:t>
            </a:r>
            <a:r>
              <a:rPr lang="en-US" altLang="ko-KR" sz="1100" dirty="0"/>
              <a:t>. 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9E31A-41B5-5199-2C1D-DB3DE64FA64E}"/>
              </a:ext>
            </a:extLst>
          </p:cNvPr>
          <p:cNvSpPr txBox="1"/>
          <p:nvPr/>
        </p:nvSpPr>
        <p:spPr>
          <a:xfrm>
            <a:off x="5288058" y="4967152"/>
            <a:ext cx="5069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 왼쪽 그래프를 보면</a:t>
            </a:r>
            <a:r>
              <a:rPr lang="en-US" altLang="ko-KR" sz="1100" dirty="0"/>
              <a:t>,  </a:t>
            </a:r>
            <a:r>
              <a:rPr lang="ko-KR" altLang="en-US" sz="1100" dirty="0"/>
              <a:t>특정 지점 혹은 구간에서 평균 </a:t>
            </a:r>
            <a:r>
              <a:rPr lang="en-US" altLang="ko-KR" sz="1100" dirty="0"/>
              <a:t>RPM</a:t>
            </a:r>
            <a:r>
              <a:rPr lang="ko-KR" altLang="en-US" sz="1100" dirty="0"/>
              <a:t>에서 크게 벗어난 출력을 </a:t>
            </a:r>
            <a:r>
              <a:rPr lang="en-US" altLang="ko-KR" sz="1100" dirty="0"/>
              <a:t> </a:t>
            </a:r>
            <a:r>
              <a:rPr lang="ko-KR" altLang="en-US" sz="1100" dirty="0"/>
              <a:t>확인할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이는 입력 전압이 클수록 더 큰 진폭을 보인다</a:t>
            </a:r>
            <a:r>
              <a:rPr lang="en-US" altLang="ko-KR" sz="1100" dirty="0"/>
              <a:t>.  </a:t>
            </a:r>
            <a:r>
              <a:rPr lang="ko-KR" altLang="en-US" sz="1100" dirty="0"/>
              <a:t>전압이 증가하면</a:t>
            </a:r>
            <a:r>
              <a:rPr lang="en-US" altLang="ko-KR" sz="1100" dirty="0"/>
              <a:t>, </a:t>
            </a:r>
            <a:r>
              <a:rPr lang="ko-KR" altLang="en-US" sz="1100" dirty="0"/>
              <a:t>모터에 가해지는 힘이 커지기 때문에</a:t>
            </a:r>
            <a:r>
              <a:rPr lang="en-US" altLang="ko-KR" sz="1100" dirty="0"/>
              <a:t>, </a:t>
            </a:r>
            <a:r>
              <a:rPr lang="ko-KR" altLang="en-US" sz="1100" dirty="0"/>
              <a:t>이에 대한 관성의 영향 또한 커져서</a:t>
            </a:r>
            <a:r>
              <a:rPr lang="en-US" altLang="ko-KR" sz="1100" dirty="0"/>
              <a:t>, </a:t>
            </a:r>
            <a:r>
              <a:rPr lang="ko-KR" altLang="en-US" sz="1100" dirty="0"/>
              <a:t>더 큰 노이즈가 발생했다고 추측해 볼 수 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7DB4E60-D6BF-8523-74AC-B4669A4A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2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50894-186A-27FE-E8D0-CA4E30A5BCA2}"/>
              </a:ext>
            </a:extLst>
          </p:cNvPr>
          <p:cNvSpPr txBox="1"/>
          <p:nvPr/>
        </p:nvSpPr>
        <p:spPr>
          <a:xfrm>
            <a:off x="529313" y="275592"/>
            <a:ext cx="5445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실험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②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PID제어기를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이용한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AC서보모터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위치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제어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실험</a:t>
            </a:r>
            <a:endParaRPr lang="en-US" altLang="ko-KR" sz="13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돋움" panose="020B0604000101010101" pitchFamily="50" charset="-127"/>
            </a:endParaRPr>
          </a:p>
          <a:p>
            <a:endParaRPr lang="en-US" altLang="ko-KR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B0282-5C95-BF46-6A24-ADDB9B0F5EFE}"/>
              </a:ext>
            </a:extLst>
          </p:cNvPr>
          <p:cNvSpPr txBox="1"/>
          <p:nvPr/>
        </p:nvSpPr>
        <p:spPr>
          <a:xfrm>
            <a:off x="451918" y="701418"/>
            <a:ext cx="26290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-P</a:t>
            </a:r>
            <a:r>
              <a:rPr lang="ko-KR" altLang="en-US" sz="13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 </a:t>
            </a:r>
            <a:r>
              <a:rPr lang="en-US" altLang="ko-KR" sz="13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(K</a:t>
            </a:r>
            <a:r>
              <a:rPr lang="en-US" altLang="ko-KR" sz="1300" b="1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3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=0 , K</a:t>
            </a:r>
            <a:r>
              <a:rPr lang="en-US" altLang="ko-KR" sz="1300" b="1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13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=0)</a:t>
            </a:r>
            <a:endParaRPr lang="ko-KR" altLang="en-US" sz="13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6E43F9-35C7-85DC-2C7D-ACEA4CC3E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58" y="1064211"/>
            <a:ext cx="3753674" cy="21073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FE25CC-B1DF-F44E-C984-6103A3A81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62" y="4519005"/>
            <a:ext cx="4043680" cy="15197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5CC8DF-93E0-47D7-F2F6-3CAA83A0A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3821" y="1605870"/>
            <a:ext cx="2479217" cy="15469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20A58BC-BC89-F2DD-B646-244CC40C0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890" y="3674400"/>
            <a:ext cx="3810028" cy="105728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948D2E8-194D-1A97-9F11-2CA94E5B21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8762" y="5088317"/>
            <a:ext cx="4409825" cy="83099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92B5189-B244-5F9F-A7ED-167942A29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890" y="1478669"/>
            <a:ext cx="3810028" cy="1733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91AC75-FD5D-A108-B87C-AB919132C48E}"/>
              </a:ext>
            </a:extLst>
          </p:cNvPr>
          <p:cNvSpPr txBox="1"/>
          <p:nvPr/>
        </p:nvSpPr>
        <p:spPr>
          <a:xfrm>
            <a:off x="256355" y="3171536"/>
            <a:ext cx="3891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상승시간은 목표출력 값이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10%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90%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 걸린 시간을 의미한다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본 실험에서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목표값은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180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˚ 이므로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18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˚에서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162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˚까지 도달시간을 상승시간으로 정의하여 구했다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해당하는 각도가 실험을 통해 얻어낸 데이터에 존재하지 않기때문에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선형보간법을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이용하여 구하였다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 이론상 </a:t>
            </a:r>
            <a:r>
              <a:rPr lang="en-US" altLang="ko-KR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</a:t>
            </a:r>
            <a:r>
              <a:rPr lang="en-US" altLang="ko-KR" sz="1000" baseline="-25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증가할수록 상승시간은 감소하고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Overshoot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증가한다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 실험결과를 정리한 표에 따르면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게인값이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증가함에 따라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상승시간이 감소함을 확인할 수 있다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D44A6-1240-A1F5-C438-B72AFC3939E4}"/>
              </a:ext>
            </a:extLst>
          </p:cNvPr>
          <p:cNvSpPr txBox="1"/>
          <p:nvPr/>
        </p:nvSpPr>
        <p:spPr>
          <a:xfrm>
            <a:off x="147139" y="6082344"/>
            <a:ext cx="4244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①에서 언급하였듯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이론상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증가함에 따라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Overshoot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증가한다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실험결과 또한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게인값이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증가함에 따라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Percent Overshoot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 증가하는 것을 확인할 수 있다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..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7A0E0-B872-15EE-AFC0-4BD8A80AD360}"/>
              </a:ext>
            </a:extLst>
          </p:cNvPr>
          <p:cNvSpPr txBox="1"/>
          <p:nvPr/>
        </p:nvSpPr>
        <p:spPr>
          <a:xfrm>
            <a:off x="4920671" y="791315"/>
            <a:ext cx="7038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정착시간이란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과도상태가 진동하면서 감소되는 값이 정상 상태 값의 일정 범위 이내에 도달하는데 걸리는 시간을 의미하며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여기서 일정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범위란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95%~105%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목표값은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180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˚ 이므로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출력값이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171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˚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~189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˚ 사이로 진입하는데 걸리는 시간을 정착시간으로 구하였다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Origin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프로그램을 이용해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171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˚ 와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189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˚ 경계를 그래프에 함께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나태내어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어느 지점까지의 시간이 정착시간인지 판단할 수 있다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이론상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P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게인값이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증가함에 따라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약간 변화하는데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실험결과는 증가하는 경향을 보인다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10CF7-C17C-84FD-73DA-2F08DBF89B6B}"/>
              </a:ext>
            </a:extLst>
          </p:cNvPr>
          <p:cNvSpPr txBox="1"/>
          <p:nvPr/>
        </p:nvSpPr>
        <p:spPr>
          <a:xfrm>
            <a:off x="4920671" y="3362154"/>
            <a:ext cx="6243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정상상태오차란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시간이 충분히 흐른 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출력이 일정하게 유지되는 값과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목표값과의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차이를 의미한다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09FD98-44BA-637E-9384-49532FDE95B8}"/>
              </a:ext>
            </a:extLst>
          </p:cNvPr>
          <p:cNvSpPr txBox="1"/>
          <p:nvPr/>
        </p:nvSpPr>
        <p:spPr>
          <a:xfrm>
            <a:off x="4826199" y="4800118"/>
            <a:ext cx="421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결과 값들을 정리하면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F1F81D-E386-E39B-C0E6-85CE24BE5C61}"/>
              </a:ext>
            </a:extLst>
          </p:cNvPr>
          <p:cNvSpPr txBox="1"/>
          <p:nvPr/>
        </p:nvSpPr>
        <p:spPr>
          <a:xfrm>
            <a:off x="5020111" y="5940851"/>
            <a:ext cx="4469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 결과를  정리하자면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증가함에 따라</a:t>
            </a: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상승시간은 감소하고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오버슈트는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증가한다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정착시간은 증가하며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정상상태 오차는 감소하는 경향을 보인다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9830D-3709-94A9-9707-C6EDDD3A42F5}"/>
              </a:ext>
            </a:extLst>
          </p:cNvPr>
          <p:cNvSpPr txBox="1"/>
          <p:nvPr/>
        </p:nvSpPr>
        <p:spPr>
          <a:xfrm>
            <a:off x="6444858" y="3538100"/>
            <a:ext cx="5250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 값이 증가함에 따라 정상상태 오차는 감소한다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이는 이론과 같다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887399A7-C956-6B15-3383-A02B539C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15</a:t>
            </a:fld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D2CB43-8876-D37E-F05A-8429C83ADC01}"/>
              </a:ext>
            </a:extLst>
          </p:cNvPr>
          <p:cNvCxnSpPr>
            <a:cxnSpLocks/>
          </p:cNvCxnSpPr>
          <p:nvPr/>
        </p:nvCxnSpPr>
        <p:spPr>
          <a:xfrm>
            <a:off x="4553833" y="701418"/>
            <a:ext cx="42390" cy="6070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76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3A42A6-CD1D-D698-1CCC-091757DF1998}"/>
              </a:ext>
            </a:extLst>
          </p:cNvPr>
          <p:cNvSpPr txBox="1"/>
          <p:nvPr/>
        </p:nvSpPr>
        <p:spPr>
          <a:xfrm>
            <a:off x="457925" y="357376"/>
            <a:ext cx="609777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-PD</a:t>
            </a:r>
            <a:r>
              <a:rPr lang="ko-KR" altLang="en-US" sz="13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 </a:t>
            </a:r>
            <a:r>
              <a:rPr lang="en-US" altLang="ko-KR" sz="13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(K</a:t>
            </a:r>
            <a:r>
              <a:rPr lang="en-US" altLang="ko-KR" sz="1300" b="1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en-US" altLang="ko-KR" sz="13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=2.0 , K</a:t>
            </a:r>
            <a:r>
              <a:rPr lang="en-US" altLang="ko-KR" sz="1300" b="1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3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=0 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CC537B-48BA-A261-3C64-A8BAB3A7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25" y="4014360"/>
            <a:ext cx="3857653" cy="1457336"/>
          </a:xfrm>
          <a:prstGeom prst="rect">
            <a:avLst/>
          </a:prstGeom>
        </p:spPr>
      </p:pic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47C7B3D-DE49-F840-B758-04E2EEE81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5" y="724801"/>
            <a:ext cx="3838603" cy="21621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DDBF7A-0FA7-0C52-B52E-CAC335C6E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8181" y="3291809"/>
            <a:ext cx="3848128" cy="10858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5D62C1-C3DD-7269-3B10-06BEBC1B33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0579" y="739494"/>
            <a:ext cx="2589883" cy="1608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355EF7-0D95-9417-2886-415F3D6E78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9844" y="739494"/>
            <a:ext cx="3800503" cy="17240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4D8593-4BD9-90A2-32C2-E761894887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9844" y="4835606"/>
            <a:ext cx="4296797" cy="846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A91209-104E-89CF-FD1E-B11595F8DA40}"/>
              </a:ext>
            </a:extLst>
          </p:cNvPr>
          <p:cNvSpPr txBox="1"/>
          <p:nvPr/>
        </p:nvSpPr>
        <p:spPr>
          <a:xfrm>
            <a:off x="2564065" y="393711"/>
            <a:ext cx="6782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PD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제어에서는 앞서 먼저 실험한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제어에서 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중간값인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2.0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고정하고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바꾸어가면서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실험을 진행하였다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0B9A6-5464-8F78-38ED-C930A7563F2F}"/>
              </a:ext>
            </a:extLst>
          </p:cNvPr>
          <p:cNvSpPr txBox="1"/>
          <p:nvPr/>
        </p:nvSpPr>
        <p:spPr>
          <a:xfrm>
            <a:off x="356325" y="3058160"/>
            <a:ext cx="3997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앞에서와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같은 방법으로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선형보간법을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이용해 상승시간을 구하였다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 이론상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증가시키면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상승시간은 약간 변화하고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Overshoot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감소한다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 정리한 표에 따르면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게인값이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증가함에 따라 상승시간은 증가하거나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감소하는 경향을 보이기 보다는 비슷한 값에서 약간 변화하는 경향을 보인다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99F6D-7CA0-E934-A759-E6856551E102}"/>
              </a:ext>
            </a:extLst>
          </p:cNvPr>
          <p:cNvSpPr txBox="1"/>
          <p:nvPr/>
        </p:nvSpPr>
        <p:spPr>
          <a:xfrm>
            <a:off x="281897" y="5682266"/>
            <a:ext cx="3630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이론상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증가함에 따라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Overshoot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감소한다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 실험결과에서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0.005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0.01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일때는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오히려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오버슈트가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약간 증가한다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0.015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커졌을때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오버슈트는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상대적으로 크게 감소하는 경향을 보인다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A17F6-10AB-892F-C4AC-760714F45EC0}"/>
              </a:ext>
            </a:extLst>
          </p:cNvPr>
          <p:cNvSpPr txBox="1"/>
          <p:nvPr/>
        </p:nvSpPr>
        <p:spPr>
          <a:xfrm>
            <a:off x="5049844" y="2444011"/>
            <a:ext cx="6691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마찬가지로 그래프를 그려서 정착시간이 되는 지점을 확인하였다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3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 모두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189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˚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(105%)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 걸린 시간이 정착시간이 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선형보간법을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이용해 정착시간을 구하였다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이론상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게인값이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증가함에 따라 정착시간은 감소한다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 ②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오버슈트와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마찬가지로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0.005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0.01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일때는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큰 차이가 없고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0.015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증가할 때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정착시간이 감소한다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D3B84-6C5C-3D7E-1282-FFC6EE324557}"/>
              </a:ext>
            </a:extLst>
          </p:cNvPr>
          <p:cNvSpPr txBox="1"/>
          <p:nvPr/>
        </p:nvSpPr>
        <p:spPr>
          <a:xfrm>
            <a:off x="5049844" y="4555083"/>
            <a:ext cx="421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결과 값들을 정리하면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1D40B9-52F3-DBE1-EE47-CB816AE40988}"/>
              </a:ext>
            </a:extLst>
          </p:cNvPr>
          <p:cNvSpPr txBox="1"/>
          <p:nvPr/>
        </p:nvSpPr>
        <p:spPr>
          <a:xfrm>
            <a:off x="5153334" y="5747508"/>
            <a:ext cx="4469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 결과를 정리하자면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증가함에 따라</a:t>
            </a: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상승시간은 감소하다가 증가하고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오버슈트는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약간 증가하다가 감소한다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정착시간은 약간 변화하며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정상상태 오차는 감소하는 경향을 보인다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94C4F-6019-AD71-E24B-FAB9CB1FAA3E}"/>
              </a:ext>
            </a:extLst>
          </p:cNvPr>
          <p:cNvSpPr txBox="1"/>
          <p:nvPr/>
        </p:nvSpPr>
        <p:spPr>
          <a:xfrm>
            <a:off x="9086507" y="3412566"/>
            <a:ext cx="2597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게인값이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증가함에 따라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정상상태 오차는 감소한다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이론과 비교했을 때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0.015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일때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정상상태 오차가 상대적으로 작아진다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이는 약간 변화한다는 이론 경우와 조금 달리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0.005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0.01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비해서 크게 감소하였다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8CD14B0C-8E9C-993A-EF6F-2D933000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16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CEFD29-C397-248E-AA56-4CD80E5992FE}"/>
              </a:ext>
            </a:extLst>
          </p:cNvPr>
          <p:cNvCxnSpPr>
            <a:cxnSpLocks/>
          </p:cNvCxnSpPr>
          <p:nvPr/>
        </p:nvCxnSpPr>
        <p:spPr>
          <a:xfrm>
            <a:off x="4571184" y="676267"/>
            <a:ext cx="29161" cy="6120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35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9FD2B3-8263-C65B-3D15-47A1A52DE54E}"/>
              </a:ext>
            </a:extLst>
          </p:cNvPr>
          <p:cNvSpPr txBox="1"/>
          <p:nvPr/>
        </p:nvSpPr>
        <p:spPr>
          <a:xfrm>
            <a:off x="432095" y="332042"/>
            <a:ext cx="609777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-PID</a:t>
            </a:r>
            <a:r>
              <a:rPr lang="ko-KR" altLang="en-US" sz="13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 </a:t>
            </a:r>
            <a:r>
              <a:rPr lang="en-US" altLang="ko-KR" sz="13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(K</a:t>
            </a:r>
            <a:r>
              <a:rPr lang="en-US" altLang="ko-KR" sz="1300" b="1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en-US" altLang="ko-KR" sz="13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=2.0 , K</a:t>
            </a:r>
            <a:r>
              <a:rPr lang="en-US" altLang="ko-KR" sz="1300" b="1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13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=0.01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7E5C94-73EC-29D7-E16F-9796D01BB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52" y="731286"/>
            <a:ext cx="3810028" cy="21812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D57AFB-4A3B-E3AA-7FBA-7132275AC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02" y="4110874"/>
            <a:ext cx="3771928" cy="14192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F592FD-B5C6-B9F1-EE54-3A8157CA0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975" y="3363664"/>
            <a:ext cx="3829078" cy="10858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AE6803-D4CF-6FBE-B798-48AD1EEF7D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8928" y="727181"/>
            <a:ext cx="2538614" cy="1598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CD6174-7A60-F9F0-64A0-D9EF0020AD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038" y="692593"/>
            <a:ext cx="3838603" cy="17240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89DA5F3-2A23-4293-CE90-4DE3ED4126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6975" y="5026582"/>
            <a:ext cx="4380135" cy="8254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BEE644-EB12-F1C4-A477-E8AB2A098C5D}"/>
              </a:ext>
            </a:extLst>
          </p:cNvPr>
          <p:cNvSpPr txBox="1"/>
          <p:nvPr/>
        </p:nvSpPr>
        <p:spPr>
          <a:xfrm>
            <a:off x="176847" y="2912527"/>
            <a:ext cx="42253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앞에서와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같은 방법으로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선형보간법을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이용해 상승시간을 구하였다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 이론상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증가시키면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상승시간은 감소하고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Overshoot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증가한다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 정리한 표에 따르면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I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게인값이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증가함에 따라 상승시간은 증가하다가 약간 증가하는 모습을 보인다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이는 상승시간은 감소한다는 이론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예측값과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조금 다르다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082986-C8C6-019C-6BBE-3D83E7EFFEA5}"/>
              </a:ext>
            </a:extLst>
          </p:cNvPr>
          <p:cNvSpPr txBox="1"/>
          <p:nvPr/>
        </p:nvSpPr>
        <p:spPr>
          <a:xfrm>
            <a:off x="3027973" y="384160"/>
            <a:ext cx="8554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PID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제어에서는 앞서 먼저 실험한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제어와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PD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제어에서 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중간값인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2.0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중간값인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0.01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고정하고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바꾸어가면서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실험을 진행하였다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A31FB-42F8-1889-F440-84E3197B254B}"/>
              </a:ext>
            </a:extLst>
          </p:cNvPr>
          <p:cNvSpPr txBox="1"/>
          <p:nvPr/>
        </p:nvSpPr>
        <p:spPr>
          <a:xfrm>
            <a:off x="4866975" y="4657250"/>
            <a:ext cx="421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결과 값들을 정리하면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A095BF-6379-B5D4-CBF7-F9298043A3D0}"/>
              </a:ext>
            </a:extLst>
          </p:cNvPr>
          <p:cNvSpPr txBox="1"/>
          <p:nvPr/>
        </p:nvSpPr>
        <p:spPr>
          <a:xfrm>
            <a:off x="281897" y="5682266"/>
            <a:ext cx="3630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이론상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증가함에 따라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Overshoot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증가한다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실험결과 또한 이론 예측 값처럼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오버슈트가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증가하는 경향을 확인할 수 있다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2BBA1-CEB5-A304-8B51-BD858ACC5FED}"/>
              </a:ext>
            </a:extLst>
          </p:cNvPr>
          <p:cNvSpPr txBox="1"/>
          <p:nvPr/>
        </p:nvSpPr>
        <p:spPr>
          <a:xfrm>
            <a:off x="4726686" y="2429984"/>
            <a:ext cx="6691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마찬가지로 그래프를 그려서 정착시간이 되는 지점을 확인하였다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3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 모두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189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˚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(105%)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 걸린 시간이 정착시간이 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선형보간법을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이용해 정착시간을 구하였다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이론상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게인값이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증가함에 따라 정착시간은 증가한다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0.1~0.3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일때는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정착시간이 증가하고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0.3~0.5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일때는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약간 감소하는 모습을 보인다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406D89-F2DA-8182-8558-6A4536DE95D9}"/>
              </a:ext>
            </a:extLst>
          </p:cNvPr>
          <p:cNvSpPr txBox="1"/>
          <p:nvPr/>
        </p:nvSpPr>
        <p:spPr>
          <a:xfrm>
            <a:off x="8773531" y="3515054"/>
            <a:ext cx="2597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게인값이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증가함에 따라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정상상태 오차는 감소한다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이는 이론과 부합하며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더 커지면서 정상상태오차가 크게 감소하는 모습을 확인할 수 있다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이는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게인값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특성을 잘 보여준다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62E36E-D229-B985-891C-F7029C2ACD91}"/>
              </a:ext>
            </a:extLst>
          </p:cNvPr>
          <p:cNvSpPr txBox="1"/>
          <p:nvPr/>
        </p:nvSpPr>
        <p:spPr>
          <a:xfrm>
            <a:off x="4825564" y="5862330"/>
            <a:ext cx="465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 결과를 정리하자면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증가함에 따라</a:t>
            </a: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상승시간은 감소하다가 약간 증가하고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오버슈트는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증가한다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정착시간은 증가하다가 약간 감소하며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정상상태오차는 감소하는 경향을 보인다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7BFEBD8D-C066-FF04-8389-6E55AF44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17</a:t>
            </a:fld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2C3331-732E-7B9F-0177-1C9CE7AC683A}"/>
              </a:ext>
            </a:extLst>
          </p:cNvPr>
          <p:cNvCxnSpPr>
            <a:cxnSpLocks/>
          </p:cNvCxnSpPr>
          <p:nvPr/>
        </p:nvCxnSpPr>
        <p:spPr>
          <a:xfrm>
            <a:off x="4493277" y="731286"/>
            <a:ext cx="0" cy="6126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8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D9AF28-4683-D2BD-0999-2DC3E8C14FFF}"/>
              </a:ext>
            </a:extLst>
          </p:cNvPr>
          <p:cNvSpPr txBox="1"/>
          <p:nvPr/>
        </p:nvSpPr>
        <p:spPr>
          <a:xfrm>
            <a:off x="519752" y="265273"/>
            <a:ext cx="224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경향성 분석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49BA7-3765-C107-BCAA-AE962CEB2B30}"/>
              </a:ext>
            </a:extLst>
          </p:cNvPr>
          <p:cNvSpPr txBox="1"/>
          <p:nvPr/>
        </p:nvSpPr>
        <p:spPr>
          <a:xfrm>
            <a:off x="314893" y="573049"/>
            <a:ext cx="56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PID</a:t>
            </a:r>
            <a:r>
              <a:rPr lang="ko-KR" altLang="en-US" sz="1000" dirty="0"/>
              <a:t> </a:t>
            </a:r>
            <a:r>
              <a:rPr lang="en-US" altLang="ko-KR" sz="1000" dirty="0"/>
              <a:t>Gain</a:t>
            </a:r>
            <a:r>
              <a:rPr lang="ko-KR" altLang="en-US" sz="1000" dirty="0"/>
              <a:t>의 이론적 특성을 다음 표로 정리하였다</a:t>
            </a:r>
            <a:r>
              <a:rPr lang="en-US" altLang="ko-KR" sz="1000" dirty="0"/>
              <a:t>. </a:t>
            </a:r>
            <a:r>
              <a:rPr lang="ko-KR" altLang="en-US" sz="1000" dirty="0"/>
              <a:t>각 제어기의 주요 특성은 </a:t>
            </a:r>
            <a:r>
              <a:rPr lang="ko-KR" altLang="en-US" sz="1000" b="1" dirty="0"/>
              <a:t>굵은 글씨</a:t>
            </a:r>
            <a:r>
              <a:rPr lang="ko-KR" altLang="en-US" sz="1000" dirty="0"/>
              <a:t>로 표시하였다</a:t>
            </a:r>
            <a:r>
              <a:rPr lang="en-US" altLang="ko-KR" sz="1300" dirty="0"/>
              <a:t>.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D80A5-9894-84FF-F3D2-5A998F2E114F}"/>
              </a:ext>
            </a:extLst>
          </p:cNvPr>
          <p:cNvSpPr txBox="1"/>
          <p:nvPr/>
        </p:nvSpPr>
        <p:spPr>
          <a:xfrm>
            <a:off x="314893" y="2519663"/>
            <a:ext cx="43748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이번에는</a:t>
            </a:r>
            <a:r>
              <a:rPr lang="en-US" altLang="ko-KR" sz="1100" dirty="0"/>
              <a:t>, </a:t>
            </a:r>
            <a:r>
              <a:rPr lang="ko-KR" altLang="en-US" sz="1100" dirty="0"/>
              <a:t>정리한 본실험에서의 경향성을 표로 정리하였다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이때</a:t>
            </a:r>
            <a:r>
              <a:rPr lang="en-US" altLang="ko-KR" sz="1100" dirty="0"/>
              <a:t>, </a:t>
            </a:r>
            <a:r>
              <a:rPr lang="ko-KR" altLang="en-US" sz="1100" dirty="0"/>
              <a:t>결과값이 증가하다가</a:t>
            </a:r>
            <a:r>
              <a:rPr lang="en-US" altLang="ko-KR" sz="1100" dirty="0"/>
              <a:t>, </a:t>
            </a:r>
            <a:r>
              <a:rPr lang="ko-KR" altLang="en-US" sz="1100" dirty="0"/>
              <a:t>감소하거나 또는 그 반대인 경우인 뚜렷한 선형적인 경향을 보이지 않을 때에는 </a:t>
            </a:r>
            <a:r>
              <a:rPr lang="en-US" altLang="ko-KR" sz="1100" dirty="0"/>
              <a:t>‘</a:t>
            </a:r>
            <a:r>
              <a:rPr lang="ko-KR" altLang="en-US" sz="1100" dirty="0"/>
              <a:t>약간 변화</a:t>
            </a:r>
            <a:r>
              <a:rPr lang="en-US" altLang="ko-KR" sz="1100" dirty="0"/>
              <a:t>’ </a:t>
            </a:r>
            <a:r>
              <a:rPr lang="ko-KR" altLang="en-US" sz="1100" dirty="0"/>
              <a:t>라고 나타내었다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B1A83-9E9A-EB9B-E2AC-876068C82EEB}"/>
              </a:ext>
            </a:extLst>
          </p:cNvPr>
          <p:cNvSpPr txBox="1"/>
          <p:nvPr/>
        </p:nvSpPr>
        <p:spPr>
          <a:xfrm>
            <a:off x="229471" y="4580487"/>
            <a:ext cx="44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이론적 특성과 실험적 특성의 결과를 일치</a:t>
            </a:r>
            <a:r>
              <a:rPr lang="en-US" altLang="ko-KR" sz="1000" dirty="0"/>
              <a:t>/</a:t>
            </a:r>
            <a:r>
              <a:rPr lang="ko-KR" altLang="en-US" sz="1000" dirty="0"/>
              <a:t>불일치 표로 나타내어 비교하였다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72A901-A218-9A0B-7CC1-EBA1E7215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10" y="1042443"/>
            <a:ext cx="4031083" cy="114599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429E10E-528D-9154-857B-A894CA0A2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17" y="3160748"/>
            <a:ext cx="4001071" cy="11531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8788AEE-7238-F2A6-5FA6-A50611AF2EB6}"/>
              </a:ext>
            </a:extLst>
          </p:cNvPr>
          <p:cNvSpPr txBox="1"/>
          <p:nvPr/>
        </p:nvSpPr>
        <p:spPr>
          <a:xfrm>
            <a:off x="5424496" y="1049373"/>
            <a:ext cx="5914957" cy="5478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3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게인과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특성들을 정리하여 총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경우를 표로 나타내었다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중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개가 이론과 일치하고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나머지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경우는 불 일치한다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중에서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주요 특성 중</a:t>
            </a: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오버슈트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특성을 제외한 나머지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개는 이론과 일치했다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특성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가지를 정리하면 다음과 같다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①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P-Gain /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상승시간 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일치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증가함에 따라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상승시간은 감소한다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값은 비례이득으로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값이 크면 기준입력에 현재치가 빠르게 접근하나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출력이 크게 진동하여 제어의 안정성에 악영향을 끼칠 수 있다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만약 비례이득이 작으면 기준입력에 천천히 현재치가 접근하여</a:t>
            </a: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잔류편차가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생길 우려가 있다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현재치에 빠르게 접근하기 때문에 상승시간은 감소한다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②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P-Gain /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오버슈트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일치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증가함에 따라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오버슈트는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증가한다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위에서 언급하였듯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비례이득인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커지면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출력이 크게 진동하여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오버슈트가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커진다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③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I-Gain /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정상상태 오차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일치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증가함에 따라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정상상태 오차는 감소한다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값은 적분이득으로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값은 제어대상에 주어지는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조작량의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변화속도가 동작신호에 비례하는 동작이다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적분동작은 적분 시간을 조정하여 적분동작을 크게 또는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작게한다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적분시간을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길게하면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조작량이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적어지고 따라서 기준치에 접근하는 시간이 길어진다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적분시간이 짧으면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조작량이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많아지게 되어 기준치에 접근하는 시간이 짧아진다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적분 이득은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 –Gain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발생할 수 있는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잔류편차를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없앨 수 있다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적분시간이 너무 짧으면 제어 불능 상태에 빠질 수 있다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적분이득을 증가시키면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정상상태 오차를 줄일 수 있다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④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D-Gain /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오버슈트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불일치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증가함에 따라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오버슈트는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감소한다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값은 미분이득으로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값은 입출력 편차의 변화율에 상응하는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조작량을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연산하여 편차의 변화를 억제한다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미분이득을 사용하면 기준입력에 접근하는 속도보다 빨라지며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현재치의 급변이나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외란을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억제하는 효과를 가지고 있다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편차의 변화를 억제하고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현재치의 급변을 억제하는 특성을 지니고 있기 때문에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미분이득값이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증가하면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오버슈트는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감소한다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특성들 중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특성만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이론값과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실험값이 불일치한다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이는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K</a:t>
            </a:r>
            <a:r>
              <a:rPr lang="en-US" altLang="ko-KR" sz="1000" baseline="-25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값이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0.005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0.01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일때의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오버슈트값이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거의 비슷하다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고려해서 본다면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D-Gain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증가함에 따라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오버슈트는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전체적으로는 감소하는 경향을 가진다고 볼 수 있다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9FC52A0-54E9-B13D-C91F-54FC2E6FB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95" y="4826708"/>
            <a:ext cx="3978694" cy="1178872"/>
          </a:xfrm>
          <a:prstGeom prst="rect">
            <a:avLst/>
          </a:prstGeom>
        </p:spPr>
      </p:pic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58A548A8-AA51-5ADC-6B63-A03D253D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51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976EB-17A7-393D-098A-4E39F82F2802}"/>
              </a:ext>
            </a:extLst>
          </p:cNvPr>
          <p:cNvSpPr txBox="1"/>
          <p:nvPr/>
        </p:nvSpPr>
        <p:spPr>
          <a:xfrm>
            <a:off x="465513" y="364036"/>
            <a:ext cx="312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&lt;P vs PD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vs PID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 비교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C5561-E9F0-9FB6-D3A6-040DE1860BE1}"/>
              </a:ext>
            </a:extLst>
          </p:cNvPr>
          <p:cNvSpPr txBox="1"/>
          <p:nvPr/>
        </p:nvSpPr>
        <p:spPr>
          <a:xfrm>
            <a:off x="465513" y="733368"/>
            <a:ext cx="104541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P, PD, PID </a:t>
            </a:r>
            <a:r>
              <a:rPr lang="ko-KR" altLang="en-US" sz="1100" dirty="0"/>
              <a:t>각각에 대한 해석을 앞에서 했으니</a:t>
            </a:r>
            <a:r>
              <a:rPr lang="en-US" altLang="ko-KR" sz="1100" dirty="0"/>
              <a:t>, </a:t>
            </a:r>
            <a:r>
              <a:rPr lang="ko-KR" altLang="en-US" sz="1100" dirty="0"/>
              <a:t>이번에는 </a:t>
            </a:r>
            <a:r>
              <a:rPr lang="en-US" altLang="ko-KR" sz="1100" dirty="0"/>
              <a:t> </a:t>
            </a:r>
            <a:r>
              <a:rPr lang="ko-KR" altLang="en-US" sz="1100" dirty="0"/>
              <a:t>이 </a:t>
            </a:r>
            <a:r>
              <a:rPr lang="en-US" altLang="ko-KR" sz="1100" dirty="0"/>
              <a:t>3</a:t>
            </a:r>
            <a:r>
              <a:rPr lang="ko-KR" altLang="en-US" sz="1100" dirty="0"/>
              <a:t>개의 제어시스템을 함께 비교할 수 있다</a:t>
            </a:r>
            <a:r>
              <a:rPr lang="en-US" altLang="ko-KR" sz="1100" dirty="0"/>
              <a:t>..</a:t>
            </a:r>
          </a:p>
          <a:p>
            <a:r>
              <a:rPr lang="en-US" altLang="ko-KR" sz="1100" dirty="0"/>
              <a:t>P, PD PID </a:t>
            </a:r>
            <a:r>
              <a:rPr lang="ko-KR" altLang="en-US" sz="1100" dirty="0"/>
              <a:t>각각 </a:t>
            </a:r>
            <a:r>
              <a:rPr lang="en-US" altLang="ko-KR" sz="1100" dirty="0"/>
              <a:t>3</a:t>
            </a:r>
            <a:r>
              <a:rPr lang="ko-KR" altLang="en-US" sz="1100" dirty="0"/>
              <a:t>개의 </a:t>
            </a:r>
            <a:r>
              <a:rPr lang="ko-KR" altLang="en-US" sz="1100" dirty="0" err="1"/>
              <a:t>게인값으로</a:t>
            </a:r>
            <a:r>
              <a:rPr lang="ko-KR" altLang="en-US" sz="1100" dirty="0"/>
              <a:t> 총 </a:t>
            </a:r>
            <a:r>
              <a:rPr lang="en-US" altLang="ko-KR" sz="1100" dirty="0"/>
              <a:t>9</a:t>
            </a:r>
            <a:r>
              <a:rPr lang="ko-KR" altLang="en-US" sz="1100" dirty="0"/>
              <a:t>개의 데이터가 있기 때문에</a:t>
            </a:r>
            <a:r>
              <a:rPr lang="en-US" altLang="ko-KR" sz="1100" dirty="0"/>
              <a:t>, </a:t>
            </a:r>
            <a:r>
              <a:rPr lang="ko-KR" altLang="en-US" sz="1100" dirty="0"/>
              <a:t>각 제어시스템의 </a:t>
            </a:r>
            <a:r>
              <a:rPr lang="ko-KR" altLang="en-US" sz="1100" dirty="0" err="1"/>
              <a:t>중간값들의</a:t>
            </a:r>
            <a:r>
              <a:rPr lang="ko-KR" altLang="en-US" sz="1100" dirty="0"/>
              <a:t> 결과들을 가지고 비교 분석을 하였다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556303-C1D1-7640-040B-8B2EF794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3" y="1345012"/>
            <a:ext cx="4478627" cy="17766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EA70F0-8A97-9A2F-8FF5-4BDC1E94E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7" y="3523057"/>
            <a:ext cx="4062884" cy="28510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1C7148-CB6B-CC36-1236-71CB7C7CFF1E}"/>
              </a:ext>
            </a:extLst>
          </p:cNvPr>
          <p:cNvSpPr txBox="1"/>
          <p:nvPr/>
        </p:nvSpPr>
        <p:spPr>
          <a:xfrm>
            <a:off x="293168" y="3276836"/>
            <a:ext cx="4850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</a:t>
            </a:r>
            <a:r>
              <a:rPr lang="ko-KR" altLang="en-US" sz="1000" dirty="0"/>
              <a:t>제어 </a:t>
            </a:r>
            <a:r>
              <a:rPr lang="en-US" altLang="ko-KR" sz="1000" dirty="0"/>
              <a:t>= Data2 / PD</a:t>
            </a:r>
            <a:r>
              <a:rPr lang="ko-KR" altLang="en-US" sz="1000" dirty="0"/>
              <a:t>제어 </a:t>
            </a:r>
            <a:r>
              <a:rPr lang="en-US" altLang="ko-KR" sz="1000" dirty="0"/>
              <a:t>=Data5 / PID</a:t>
            </a:r>
            <a:r>
              <a:rPr lang="ko-KR" altLang="en-US" sz="1000" dirty="0"/>
              <a:t>제어</a:t>
            </a:r>
            <a:r>
              <a:rPr lang="en-US" altLang="ko-KR" sz="1000" dirty="0"/>
              <a:t>=Data8 </a:t>
            </a:r>
            <a:r>
              <a:rPr lang="ko-KR" altLang="en-US" sz="1000" dirty="0"/>
              <a:t>의 </a:t>
            </a:r>
            <a:r>
              <a:rPr lang="en-US" altLang="ko-KR" sz="1000" dirty="0"/>
              <a:t>3</a:t>
            </a:r>
            <a:r>
              <a:rPr lang="ko-KR" altLang="en-US" sz="1000" dirty="0"/>
              <a:t>경우를 함께 그래프에 </a:t>
            </a:r>
            <a:r>
              <a:rPr lang="en-US" altLang="ko-KR" sz="1000" dirty="0"/>
              <a:t>Plot </a:t>
            </a:r>
            <a:r>
              <a:rPr lang="ko-KR" altLang="en-US" sz="1000" dirty="0"/>
              <a:t>하였다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C27A5-2349-F8A1-6B0D-532AB1A524A5}"/>
              </a:ext>
            </a:extLst>
          </p:cNvPr>
          <p:cNvSpPr txBox="1"/>
          <p:nvPr/>
        </p:nvSpPr>
        <p:spPr>
          <a:xfrm>
            <a:off x="5415280" y="1584251"/>
            <a:ext cx="5875853" cy="4262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1) P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제어는 가장 기본적인 제어이며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구현하기 쉽지만 정상상태 오차가 발생한다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따라서 그래프를 보면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기준값으로부터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가장 멀리 떨어져 있어서 정상상태 오차가 상대적으로 </a:t>
            </a:r>
            <a:endParaRPr lang="en-US" altLang="ko-KR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큰 것을 확인할 수 있다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>
              <a:buAutoNum type="arabicParenR"/>
            </a:pPr>
            <a:endParaRPr lang="en-US" altLang="ko-KR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PD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</a:t>
            </a:r>
            <a:endParaRPr lang="en-US" altLang="ko-KR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PD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제어는 오차신호의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미분값에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비례하는 제어신호를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되먹임시켜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오차 신호의 변화를 억제하는 역할을 하기 때문에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감쇠비를 증가시키고 초과를 억제하는 데에 효과적이다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PD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 시스템을 적절하게 설계한다면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시스템의 과도 응답 특성을 개선 시킬 수 있다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PD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제어기를 사용하는 경우에는 시스템 형식이 증가하지 않기 때문에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정상상태응답 특성은 개선 되지 않다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이번에도 그래프를 보면 여전히 정상상태 오차가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제어와 비슷하여 개선 되지 않은 모습을 확인할 수 있다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미분이득 값으로 인해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P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제어보다 곡선의 진동의 형태나 진폭 등이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제어와 비교했을 때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과도응답특성이 개선되었음을 알 수 있다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PID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</a:t>
            </a:r>
            <a:endParaRPr lang="en-US" altLang="ko-KR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PD-Control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에서는 시스템의 제동비를 증가시키지만 정상상태응답 특성을 개선하기 어렵다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 </a:t>
            </a:r>
          </a:p>
          <a:p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PI-Control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에서는 제동비도 증가시키고 정상상태 오차도 개선시키지만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상승시간이 느려져서 과도응답에는 불리하다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정상상태응답과 과도상태 응답 모두를 개선 시키기 위해</a:t>
            </a:r>
            <a:endParaRPr lang="en-US" altLang="ko-KR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PD, PI – Control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장점을 모아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PID-Control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이용할 수 있다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PID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 시스템은 빠른 상승시간과 최소의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오버슈트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그리고 적절한 정상상태응답을 가지는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게인값을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정하는 것이 중요하다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왼쪽 그래프에서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PID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 곡선은 상대적으로 안정된 과도응답과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기준값인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180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˚에 거의 근접하는 정상상태응답을 확인 할 수 있다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A0AC5E8-809F-3043-B481-4A6EFF0A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5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10180-7439-BA21-A7CA-891C72B3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C2082-EE18-9B7C-4615-F2C59DCAF8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7E910E-8420-88F2-206E-E0E8EBEC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720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64E59-00FF-DD16-91A6-69A80402E60C}"/>
              </a:ext>
            </a:extLst>
          </p:cNvPr>
          <p:cNvSpPr txBox="1"/>
          <p:nvPr/>
        </p:nvSpPr>
        <p:spPr>
          <a:xfrm>
            <a:off x="685209" y="471745"/>
            <a:ext cx="29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오차분석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02ABC-0D92-7051-A37C-D386E519AC26}"/>
              </a:ext>
            </a:extLst>
          </p:cNvPr>
          <p:cNvSpPr txBox="1"/>
          <p:nvPr/>
        </p:nvSpPr>
        <p:spPr>
          <a:xfrm>
            <a:off x="796969" y="969817"/>
            <a:ext cx="98776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이번 실험에서는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전압 변화에 따른 모터의 회전속도 계측 실험 과 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PID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제어기를 이용한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서보모터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위치 제어 실험 이 두가지 실험을 진행하였다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첫번째 실험은 전압을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0V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1V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씩 순차적으로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3V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 증가시킨 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다시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1V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씩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0V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 내리면서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모터의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RPM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변화를 측정하여 데이터를 얻는 실험이고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두번째 실험은 특정 동작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모터의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180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˚ 회전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입력하고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입력한 동작에 대한 현재 상태의 피드백을 받아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오차에 대한 값을 각 제어 시스템 별로 얻어내는 실험이다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비례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미분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적분 제어기를 통해 각 시스템에서의 과도응답과  정상상태응답을 비교 및 분석하여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시스템의 개선을 위해서는 어떤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게인값이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얼마나 필요한 지를 예측해 볼 수 있었다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PID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제어기의 이론적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응답 특성과 실험 결과의 비교에서 일치하는 부분도 있었지만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 일치하는 특성도 꽤 있었다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오차원인들을</a:t>
            </a:r>
            <a:endParaRPr lang="en-US" altLang="ko-KR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고려해보았고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다음과 같다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810E1-6F1A-65F7-1323-CA41786BDC3B}"/>
              </a:ext>
            </a:extLst>
          </p:cNvPr>
          <p:cNvSpPr txBox="1"/>
          <p:nvPr/>
        </p:nvSpPr>
        <p:spPr>
          <a:xfrm>
            <a:off x="913927" y="2289607"/>
            <a:ext cx="9760689" cy="3708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 실험 장치에 의한 오차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실험은 한 실험실내에서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여러조들과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함께 진행하였다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이로인해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다른 조들의 모터 진동이나 말 소리 등으로 인한 미세한 진동으로 인해서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외란이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실험장치에 입력되었을 가능성이 있다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 한 책상 위에서 실험장치와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LabVIEW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프로그램을 사용한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PC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모니터와 본체가 같이 있었다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전자기기 장치에서 나오는 전자기파의 영향 또한 무시할 수 없다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이는 분명히 오차의 원인이 될 것이라고 추측할 수 있다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PID 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 </a:t>
            </a:r>
            <a:r>
              <a:rPr lang="ko-KR" altLang="en-US" sz="1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이득간의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상호작용으로 인한 오차</a:t>
            </a:r>
            <a:endParaRPr lang="en-US" altLang="ko-KR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PID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제어는 각 제어별로 독립적이지 않고 서로 영향을 미친다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이는 절대적인 경향성을 보여주지 않는다는 것을 의미한다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이번 실험에서는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Gain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주어진 범위에서 조금씩 변화를 주면서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Gain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찾은 것이 아니라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주어진 범위 내에서 적절한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Gain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가정하여 정한 후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값을 입력하여 출력 값을 얻어내었다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P, PD , PID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제어기 모두 임의로 정한 값을 이용해서 바로 결과 값을 얻어냈기 때문에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서로 영향을 미치는 경우를 고려하지 않았다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이로 인해 오차가 발생하였을 것이다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Gain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조금식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바꾸어가면서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Gain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값들의 서로 적절한 값을 찾아서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값을 이용해서 출력 값을 구하였다면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오차가 줄어들었을 것이다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>
              <a:buAutoNum type="circleNumDbPlain" startAt="3"/>
            </a:pP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측정된 데이터의 시간 간격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인한 오차</a:t>
            </a:r>
            <a:endParaRPr lang="en-US" altLang="ko-KR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실험에서 얻은 데이터의 시간 간격은 약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0.015~0.03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정도이다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원하는 데이터 값을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선형보간법을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이용해서 구하였다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이는 얻고자 하는 데이터 값이 </a:t>
            </a:r>
            <a:endParaRPr lang="en-US" altLang="ko-KR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근삿값으로 얻은 값이라 오차가 발생할 수 있다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정착시간에서 결과 값이 모두 불일치로 나온 이유 또한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정착시간을 구하는데 필요한 값을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선형보간법을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이용해서 구했기 때문이라고 생각할 수 있다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상대적으로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보간법을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사용하지 않고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구한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오버슈트와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정상상태오차는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번의 경우 중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번이 일치하는 결과를 보였다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따라서  좀 더 작은 시간 간격으로 많은 데이터가 있었다면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보간법으로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인한 오차가 줄어들 거라고 생각한다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④ 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Gain 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값의 상대적인 크기로 인한 오차</a:t>
            </a:r>
            <a:endParaRPr lang="en-US" altLang="ko-KR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이론값과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실험값을 비교한 표를 분석해보면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비례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미분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적분 이득 중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미분이득에서 불일치가 가장 많이 나왔다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이는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미분이득값이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상대적으로 비례이득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적분이득 값에 비해 작은 값이고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0.005 , 0.01 , 0.015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큰 차이가 나지 않아서 비슷한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출력값이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나왔다고 추측할 수 있다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조금 더 값의 차이를 키웠다면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출력값들의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경향성이 더 잘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드러났을것이다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045040-11E4-C58F-71F3-ECAB7408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53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5E8A13-AE8B-CB08-C0E8-13F6AF3EB65D}"/>
              </a:ext>
            </a:extLst>
          </p:cNvPr>
          <p:cNvSpPr txBox="1"/>
          <p:nvPr/>
        </p:nvSpPr>
        <p:spPr>
          <a:xfrm>
            <a:off x="329608" y="804422"/>
            <a:ext cx="10653825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참고문헌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  <a:p>
            <a:endParaRPr lang="en-US" altLang="ko-KR" sz="1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[1]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권상주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교수님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[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실험매뉴얼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]2023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응용공학실험</a:t>
            </a:r>
            <a:endParaRPr lang="en-US" altLang="ko-KR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[2]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권상주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교수님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[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실습강의자료</a:t>
            </a:r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2023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응용공학실험</a:t>
            </a:r>
            <a:endParaRPr lang="en-US" altLang="ko-KR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[3] </a:t>
            </a:r>
            <a:r>
              <a:rPr lang="en-US" altLang="ko-KR" sz="110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Pus. (2021, April 15). </a:t>
            </a:r>
            <a:r>
              <a:rPr lang="ko-KR" altLang="en-US" sz="1100" i="1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제어시스템과 </a:t>
            </a:r>
            <a:r>
              <a:rPr lang="en-US" altLang="ko-KR" sz="1100" i="1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PID </a:t>
            </a:r>
            <a:r>
              <a:rPr lang="ko-KR" altLang="en-US" sz="1100" i="1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 정리</a:t>
            </a:r>
            <a:r>
              <a:rPr lang="en-US" altLang="ko-KR" sz="110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PUS’s Embedded System Development Blog. https://pus0319.github.io/embedded_control/PIDCONTROL/</a:t>
            </a:r>
          </a:p>
          <a:p>
            <a:endParaRPr lang="ko-KR" altLang="en-US" sz="13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258E98-0B4F-915F-A6EC-9961E36B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80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6926" y="243736"/>
            <a:ext cx="1291866" cy="42294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 sz="1800" b="1" dirty="0" err="1"/>
              <a:t>Ⅰ</a:t>
            </a:r>
            <a:r>
              <a:rPr lang="en-US" altLang="ko-KR" sz="1800" b="1" dirty="0"/>
              <a:t>.</a:t>
            </a:r>
            <a:r>
              <a:rPr lang="ko-KR" altLang="en-US" sz="1800" b="1" dirty="0"/>
              <a:t> 서론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7038" y="668627"/>
            <a:ext cx="10972798" cy="15977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/>
            </a:pPr>
            <a:r>
              <a: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1.1.</a:t>
            </a:r>
            <a:r>
              <a:rPr lang="ko-KR" altLang="en-US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실험목적</a:t>
            </a:r>
          </a:p>
          <a:p>
            <a:pPr marL="0" indent="0">
              <a:buNone/>
              <a:defRPr/>
            </a:pP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 본 실험은 모터제어를 수행하는 과정으로서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LabVIEW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프로그램을 이용하여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PID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제어를 통해 모터 제어를 수행한다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PC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와 서브모터는 각각 디지털 신호와 아날로그 신호를 사용한다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.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상호간의 소통을 하기 위해서 컴퓨터 프로그램인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LabVIEW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를 사용하며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,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각 신호를 변환하여 전달을 한다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.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모든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메카트로닉스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시스템은 기본적으로 컴퓨터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,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센서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,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구동기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,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소프트웨어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,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인터페이스 장치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,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신호 전달을 위한 배선으로 구성되며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,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본 실험에서는 하드웨어로서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PC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와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DAQ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보드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,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서보모터로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구성되어 있으며 소프트웨어는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LabVIEW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프로그램을 이용한다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.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본 실험은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PID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제어에 사용되는 회로를 직접 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LabVIEW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프로그램을 이용하여 구상하고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,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각 제어 이득인 비례이득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, 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미분이득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,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적분이득의 값들을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바꾸어가며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ko-KR" altLang="en-US" sz="1100" dirty="0" err="1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변화값에</a:t>
            </a:r>
            <a:r>
              <a:rPr lang="ko-KR" altLang="en-US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따른 응답변화 특성을 확인하고 이해하는 것에 목적을 둔다</a:t>
            </a:r>
            <a:r>
              <a:rPr lang="en-US" altLang="ko-KR" sz="1100" dirty="0"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4FF3E-E61D-9258-9CFB-2A9902AB1E37}"/>
              </a:ext>
            </a:extLst>
          </p:cNvPr>
          <p:cNvSpPr txBox="1"/>
          <p:nvPr/>
        </p:nvSpPr>
        <p:spPr>
          <a:xfrm>
            <a:off x="282597" y="1907779"/>
            <a:ext cx="609499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800" b="1" err="1">
                <a:ea typeface="맑은 고딕"/>
              </a:rPr>
              <a:t>Ⅱ</a:t>
            </a:r>
            <a:r>
              <a:rPr lang="en-US" altLang="ko-KR" sz="1800" b="1" dirty="0">
                <a:ea typeface="맑은 고딕"/>
              </a:rPr>
              <a:t>.</a:t>
            </a:r>
            <a:r>
              <a:rPr lang="ko-KR" altLang="en-US" sz="1800" b="1" dirty="0">
                <a:ea typeface="맑은 고딕"/>
              </a:rPr>
              <a:t> 본론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0A08D4-7EDA-4D8A-0F91-136D6A5F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8588C-025F-42F7-E6F2-61A24B6BD5C2}"/>
              </a:ext>
            </a:extLst>
          </p:cNvPr>
          <p:cNvSpPr txBox="1"/>
          <p:nvPr/>
        </p:nvSpPr>
        <p:spPr>
          <a:xfrm>
            <a:off x="278422" y="2275299"/>
            <a:ext cx="11182628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ea typeface="Malgun Gothic"/>
              </a:rPr>
              <a:t>2.1.</a:t>
            </a:r>
            <a:r>
              <a:rPr lang="ko-KR" sz="1500" b="1" dirty="0">
                <a:ea typeface="함초롬돋움"/>
              </a:rPr>
              <a:t> </a:t>
            </a:r>
            <a:r>
              <a:rPr lang="ko-KR" sz="1500" b="1" dirty="0" err="1">
                <a:ea typeface="함초롬돋움"/>
              </a:rPr>
              <a:t>서보</a:t>
            </a:r>
            <a:r>
              <a:rPr lang="ko-KR" sz="1500" b="1" dirty="0">
                <a:ea typeface="함초롬돋움"/>
              </a:rPr>
              <a:t> 모터</a:t>
            </a:r>
            <a:r>
              <a:rPr lang="en-US" sz="1500" b="1" dirty="0">
                <a:ea typeface="Malgun Gothic"/>
              </a:rPr>
              <a:t> (Servo Motor)</a:t>
            </a:r>
            <a:endParaRPr lang="en-US" sz="1500" dirty="0">
              <a:ea typeface="Malgun Gothic"/>
            </a:endParaRPr>
          </a:p>
          <a:p>
            <a:r>
              <a:rPr lang="en-US" dirty="0">
                <a:ea typeface="Malgun Gothic"/>
              </a:rPr>
              <a:t> </a:t>
            </a:r>
            <a:r>
              <a:rPr lang="en-US" sz="1500" dirty="0">
                <a:ea typeface="Malgun Gothic"/>
              </a:rPr>
              <a:t> </a:t>
            </a:r>
            <a:r>
              <a:rPr lang="en-US" sz="1300" b="1" dirty="0">
                <a:ea typeface="함초롬돋움"/>
              </a:rPr>
              <a:t>2.1.1</a:t>
            </a:r>
            <a:r>
              <a:rPr lang="en-US" sz="1300" b="1" dirty="0">
                <a:ea typeface="Malgun Gothic"/>
              </a:rPr>
              <a:t>. </a:t>
            </a:r>
            <a:r>
              <a:rPr lang="ko-KR" sz="1300" b="1" dirty="0" err="1">
                <a:ea typeface="함초롬돋움"/>
              </a:rPr>
              <a:t>서보</a:t>
            </a:r>
            <a:r>
              <a:rPr lang="ko-KR" sz="1300" b="1" dirty="0">
                <a:ea typeface="함초롬돋움"/>
              </a:rPr>
              <a:t> 모터의 정의</a:t>
            </a:r>
            <a:endParaRPr lang="en-US" altLang="ko-KR" sz="1300" dirty="0">
              <a:ea typeface="Malgun Gothic"/>
            </a:endParaRPr>
          </a:p>
          <a:p>
            <a:r>
              <a:rPr lang="en-US" altLang="ko-KR" sz="1500" b="1" dirty="0">
                <a:ea typeface="Malgun Gothic"/>
              </a:rPr>
              <a:t> </a:t>
            </a:r>
            <a:r>
              <a:rPr lang="ko-KR" altLang="en-US" sz="1100" dirty="0" err="1">
                <a:ea typeface="Malgun Gothic"/>
              </a:rPr>
              <a:t>서보</a:t>
            </a:r>
            <a:r>
              <a:rPr lang="en-US" altLang="ko-KR" sz="1100" dirty="0">
                <a:ea typeface="Malgun Gothic"/>
              </a:rPr>
              <a:t>(Servo)</a:t>
            </a:r>
            <a:r>
              <a:rPr lang="ko-KR" altLang="en-US" sz="1100" dirty="0">
                <a:ea typeface="Malgun Gothic"/>
              </a:rPr>
              <a:t>란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 err="1">
                <a:ea typeface="Malgun Gothic"/>
              </a:rPr>
              <a:t>서보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 err="1">
                <a:ea typeface="Malgun Gothic"/>
              </a:rPr>
              <a:t>메카니즘</a:t>
            </a:r>
            <a:r>
              <a:rPr lang="en-US" altLang="ko-KR" sz="1100" dirty="0">
                <a:ea typeface="Malgun Gothic"/>
              </a:rPr>
              <a:t>(Servo Mechanism)</a:t>
            </a:r>
            <a:r>
              <a:rPr lang="ko-KR" altLang="en-US" sz="1100" dirty="0">
                <a:ea typeface="Malgun Gothic"/>
              </a:rPr>
              <a:t>의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 err="1">
                <a:ea typeface="Malgun Gothic"/>
              </a:rPr>
              <a:t>줄임말로써</a:t>
            </a:r>
            <a:r>
              <a:rPr lang="en-US" altLang="ko-KR" sz="1100" dirty="0">
                <a:ea typeface="Malgun Gothic"/>
              </a:rPr>
              <a:t>, </a:t>
            </a:r>
            <a:r>
              <a:rPr lang="ko-KR" altLang="en-US" sz="1100" dirty="0">
                <a:ea typeface="Malgun Gothic"/>
              </a:rPr>
              <a:t>물체의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위치</a:t>
            </a:r>
            <a:r>
              <a:rPr lang="en-US" altLang="ko-KR" sz="1100" dirty="0">
                <a:ea typeface="Malgun Gothic"/>
              </a:rPr>
              <a:t>, </a:t>
            </a:r>
            <a:r>
              <a:rPr lang="ko-KR" altLang="en-US" sz="1100" dirty="0">
                <a:ea typeface="Malgun Gothic"/>
              </a:rPr>
              <a:t>방위</a:t>
            </a:r>
            <a:r>
              <a:rPr lang="en-US" altLang="ko-KR" sz="1100" dirty="0">
                <a:ea typeface="Malgun Gothic"/>
              </a:rPr>
              <a:t>, </a:t>
            </a:r>
            <a:r>
              <a:rPr lang="ko-KR" altLang="en-US" sz="1100" dirty="0">
                <a:ea typeface="Malgun Gothic"/>
              </a:rPr>
              <a:t>자세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등을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 err="1">
                <a:ea typeface="Malgun Gothic"/>
              </a:rPr>
              <a:t>제어량으로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하고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입력치의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임의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변화를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추종하도록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구성된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제어계라고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정의한다</a:t>
            </a:r>
            <a:r>
              <a:rPr lang="en-US" altLang="ko-KR" sz="1100" dirty="0">
                <a:ea typeface="Malgun Gothic"/>
              </a:rPr>
              <a:t>. </a:t>
            </a:r>
            <a:r>
              <a:rPr lang="ko-KR" altLang="en-US" sz="1100" dirty="0">
                <a:ea typeface="Malgun Gothic"/>
              </a:rPr>
              <a:t>또한</a:t>
            </a:r>
            <a:r>
              <a:rPr lang="en-US" altLang="ko-KR" sz="1100" dirty="0">
                <a:ea typeface="Malgun Gothic"/>
              </a:rPr>
              <a:t> Servant</a:t>
            </a:r>
            <a:r>
              <a:rPr lang="ko-KR" altLang="en-US" sz="1100" dirty="0" err="1">
                <a:ea typeface="Malgun Gothic"/>
              </a:rPr>
              <a:t>와의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관계가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있기에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결국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주인의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명령에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따라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충실하게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동작하는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모터를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가리킨다</a:t>
            </a:r>
            <a:r>
              <a:rPr lang="en-US" altLang="ko-KR" sz="1100" dirty="0">
                <a:ea typeface="Malgun Gothic"/>
              </a:rPr>
              <a:t>. </a:t>
            </a:r>
            <a:r>
              <a:rPr lang="ko-KR" altLang="en-US" sz="1100" dirty="0">
                <a:ea typeface="Malgun Gothic"/>
              </a:rPr>
              <a:t>이때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동작의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의미는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위치</a:t>
            </a:r>
            <a:r>
              <a:rPr lang="en-US" altLang="ko-KR" sz="1100" dirty="0">
                <a:ea typeface="Malgun Gothic"/>
              </a:rPr>
              <a:t>, </a:t>
            </a:r>
            <a:r>
              <a:rPr lang="ko-KR" altLang="en-US" sz="1100" dirty="0">
                <a:ea typeface="Malgun Gothic"/>
              </a:rPr>
              <a:t>속도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및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가속도의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세가지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요소를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의미하나</a:t>
            </a:r>
            <a:r>
              <a:rPr lang="en-US" altLang="ko-KR" sz="1100" dirty="0">
                <a:ea typeface="Malgun Gothic"/>
              </a:rPr>
              <a:t>, </a:t>
            </a:r>
            <a:r>
              <a:rPr lang="ko-KR" altLang="en-US" sz="1100" dirty="0">
                <a:ea typeface="Malgun Gothic"/>
              </a:rPr>
              <a:t>보통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위치제어와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속도제어로</a:t>
            </a:r>
            <a:r>
              <a:rPr lang="en-US" altLang="ko-KR" sz="1100" dirty="0">
                <a:ea typeface="Malgun Gothic"/>
              </a:rPr>
              <a:t> </a:t>
            </a:r>
            <a:r>
              <a:rPr lang="ko-KR" altLang="en-US" sz="1100" dirty="0">
                <a:ea typeface="Malgun Gothic"/>
              </a:rPr>
              <a:t>분류한다</a:t>
            </a:r>
            <a:r>
              <a:rPr lang="en-US" altLang="ko-KR" sz="1100" dirty="0">
                <a:ea typeface="Malgun Gothic"/>
              </a:rPr>
              <a:t>.</a:t>
            </a:r>
            <a:endParaRPr lang="en-US" altLang="ko-KR" sz="1100" dirty="0">
              <a:ea typeface="Malgun Gothic"/>
              <a:cs typeface="Calibri"/>
            </a:endParaRPr>
          </a:p>
          <a:p>
            <a:r>
              <a:rPr lang="ko-KR" sz="1100" dirty="0">
                <a:ea typeface="함초롬돋움"/>
              </a:rPr>
              <a:t> </a:t>
            </a:r>
            <a:r>
              <a:rPr lang="ko-KR" sz="1100" dirty="0" err="1">
                <a:ea typeface="함초롬돋움"/>
              </a:rPr>
              <a:t>서보</a:t>
            </a:r>
            <a:r>
              <a:rPr lang="ko-KR" sz="1100" dirty="0">
                <a:ea typeface="함초롬돋움"/>
              </a:rPr>
              <a:t> </a:t>
            </a:r>
            <a:r>
              <a:rPr lang="ko-KR" sz="1100" dirty="0" err="1">
                <a:ea typeface="함초롬돋움"/>
              </a:rPr>
              <a:t>모터란</a:t>
            </a:r>
            <a:r>
              <a:rPr lang="ko-KR" sz="1100" dirty="0">
                <a:ea typeface="함초롬돋움"/>
              </a:rPr>
              <a:t> 빈번하게 변화하는 위치나 속도의 명령</a:t>
            </a:r>
            <a:r>
              <a:rPr lang="en-US" sz="1100" dirty="0">
                <a:ea typeface="Malgun Gothic"/>
              </a:rPr>
              <a:t>(</a:t>
            </a:r>
            <a:r>
              <a:rPr lang="ko-KR" sz="1100" dirty="0">
                <a:ea typeface="함초롬돋움"/>
              </a:rPr>
              <a:t>목표치</a:t>
            </a:r>
            <a:r>
              <a:rPr lang="en-US" sz="1100" dirty="0">
                <a:ea typeface="Malgun Gothic"/>
              </a:rPr>
              <a:t>)</a:t>
            </a:r>
            <a:r>
              <a:rPr lang="ko-KR" sz="1100" dirty="0" err="1">
                <a:ea typeface="함초롬돋움"/>
              </a:rPr>
              <a:t>에</a:t>
            </a:r>
            <a:r>
              <a:rPr lang="ko-KR" sz="1100" dirty="0">
                <a:ea typeface="함초롬돋움"/>
              </a:rPr>
              <a:t> 대해서 신속하고 정확하게 추종할 수 있도록 설계된 모터를 의미한다</a:t>
            </a:r>
            <a:r>
              <a:rPr lang="en-US" sz="1100" dirty="0">
                <a:ea typeface="Malgun Gothic"/>
              </a:rPr>
              <a:t>. </a:t>
            </a:r>
            <a:r>
              <a:rPr lang="ko-KR" sz="1100" dirty="0">
                <a:ea typeface="함초롬돋움"/>
              </a:rPr>
              <a:t>따라서 큰 가속도에 의해서 기동하거나 정지하는 능력을 필요로 하며</a:t>
            </a:r>
            <a:r>
              <a:rPr lang="en-US" sz="1100" dirty="0">
                <a:ea typeface="Malgun Gothic"/>
              </a:rPr>
              <a:t>,  </a:t>
            </a:r>
            <a:r>
              <a:rPr lang="ko-KR" altLang="en-US" sz="1100" dirty="0" err="1">
                <a:ea typeface="Malgun Gothic"/>
              </a:rPr>
              <a:t>큰가속도를</a:t>
            </a:r>
            <a:r>
              <a:rPr lang="en-US" sz="1100" dirty="0">
                <a:ea typeface="Malgun Gothic"/>
              </a:rPr>
              <a:t> </a:t>
            </a:r>
            <a:r>
              <a:rPr lang="ko-KR" altLang="en-US" sz="1100" dirty="0">
                <a:ea typeface="Malgun Gothic"/>
              </a:rPr>
              <a:t>얻기</a:t>
            </a:r>
            <a:r>
              <a:rPr lang="en-US" sz="1100" dirty="0">
                <a:ea typeface="Malgun Gothic"/>
              </a:rPr>
              <a:t> </a:t>
            </a:r>
            <a:r>
              <a:rPr lang="ko-KR" altLang="en-US" sz="1100" dirty="0">
                <a:ea typeface="Malgun Gothic"/>
              </a:rPr>
              <a:t>위해서, 큰 토크 및 작은 관성모멘트가 요구된다.</a:t>
            </a:r>
            <a:endParaRPr lang="en-US" altLang="ko-KR" sz="1100" dirty="0">
              <a:ea typeface="Malgun Gothic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85CD1-B938-4438-61ED-584B1661EC56}"/>
              </a:ext>
            </a:extLst>
          </p:cNvPr>
          <p:cNvSpPr txBox="1"/>
          <p:nvPr/>
        </p:nvSpPr>
        <p:spPr>
          <a:xfrm>
            <a:off x="276828" y="3783366"/>
            <a:ext cx="11193258" cy="25966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60000"/>
              </a:lnSpc>
            </a:pPr>
            <a:r>
              <a:rPr lang="ko-KR" altLang="en-US" sz="1300" b="1" dirty="0">
                <a:ea typeface="Malgun Gothic"/>
              </a:rPr>
              <a:t>  </a:t>
            </a:r>
            <a:r>
              <a:rPr lang="en-US" altLang="ko-KR" sz="1300" b="1" dirty="0">
                <a:ea typeface="Malgun Gothic"/>
              </a:rPr>
              <a:t>2.1.2. </a:t>
            </a:r>
            <a:r>
              <a:rPr lang="ko-KR" altLang="en-US" sz="1300" b="1" dirty="0" err="1">
                <a:ea typeface="Malgun Gothic"/>
              </a:rPr>
              <a:t>서보</a:t>
            </a:r>
            <a:r>
              <a:rPr lang="en-US" altLang="ko-KR" sz="1300" b="1" dirty="0">
                <a:ea typeface="Malgun Gothic"/>
              </a:rPr>
              <a:t> </a:t>
            </a:r>
            <a:r>
              <a:rPr lang="ko-KR" altLang="en-US" sz="1300" b="1" dirty="0">
                <a:ea typeface="Malgun Gothic"/>
              </a:rPr>
              <a:t>모터의</a:t>
            </a:r>
            <a:r>
              <a:rPr lang="en-US" altLang="ko-KR" sz="1300" b="1" dirty="0">
                <a:ea typeface="Malgun Gothic"/>
              </a:rPr>
              <a:t> </a:t>
            </a:r>
            <a:r>
              <a:rPr lang="ko-KR" altLang="en-US" sz="1300" b="1" dirty="0">
                <a:ea typeface="Malgun Gothic"/>
              </a:rPr>
              <a:t>분류</a:t>
            </a:r>
            <a:endParaRPr lang="en-US" altLang="ko-KR" sz="1300" dirty="0">
              <a:ea typeface="Malgun Gothic"/>
            </a:endParaRPr>
          </a:p>
          <a:p>
            <a:pPr algn="just">
              <a:lnSpc>
                <a:spcPct val="160000"/>
              </a:lnSpc>
            </a:pPr>
            <a:r>
              <a:rPr lang="en-US" altLang="ko-KR" sz="1200" dirty="0">
                <a:ea typeface="Malgun Gothic"/>
                <a:cs typeface="Calibri"/>
              </a:rPr>
              <a:t>①</a:t>
            </a:r>
            <a:r>
              <a:rPr lang="en-US" altLang="ko-KR" sz="1300" b="1" dirty="0">
                <a:ea typeface="Malgun Gothic"/>
                <a:cs typeface="Calibri"/>
              </a:rPr>
              <a:t> DC </a:t>
            </a:r>
            <a:r>
              <a:rPr lang="ko-KR" sz="1300" b="1" dirty="0" err="1">
                <a:ea typeface="맑은 고딕"/>
                <a:cs typeface="Calibri"/>
              </a:rPr>
              <a:t>서보</a:t>
            </a:r>
            <a:r>
              <a:rPr lang="ko-KR" sz="1300" b="1" dirty="0">
                <a:ea typeface="맑은 고딕"/>
                <a:cs typeface="Calibri"/>
              </a:rPr>
              <a:t> 모터</a:t>
            </a:r>
            <a:endParaRPr lang="ko-KR" sz="1300" dirty="0">
              <a:ea typeface="맑은 고딕"/>
              <a:cs typeface="Calibri"/>
            </a:endParaRPr>
          </a:p>
          <a:p>
            <a:pPr algn="just">
              <a:lnSpc>
                <a:spcPct val="160000"/>
              </a:lnSpc>
            </a:pPr>
            <a:r>
              <a:rPr lang="ko-KR" sz="1100" dirty="0">
                <a:ea typeface="함초롬돋움"/>
              </a:rPr>
              <a:t>크게 고정자</a:t>
            </a:r>
            <a:r>
              <a:rPr lang="en-US" altLang="ko-KR" sz="1100" dirty="0">
                <a:ea typeface="Malgun Gothic"/>
              </a:rPr>
              <a:t>(Stator)</a:t>
            </a:r>
            <a:r>
              <a:rPr lang="ko-KR" sz="1100" dirty="0">
                <a:ea typeface="함초롬돋움"/>
              </a:rPr>
              <a:t>와 </a:t>
            </a:r>
            <a:r>
              <a:rPr lang="ko-KR" sz="1100" dirty="0" err="1">
                <a:ea typeface="함초롬돋움"/>
              </a:rPr>
              <a:t>회전자</a:t>
            </a:r>
            <a:r>
              <a:rPr lang="en-US" altLang="ko-KR" sz="1100" dirty="0">
                <a:ea typeface="Malgun Gothic"/>
              </a:rPr>
              <a:t>(Rotor)</a:t>
            </a:r>
            <a:r>
              <a:rPr lang="ko-KR" sz="1100" dirty="0">
                <a:ea typeface="함초롬돋움"/>
              </a:rPr>
              <a:t>로 구성되며</a:t>
            </a:r>
            <a:r>
              <a:rPr lang="en-US" altLang="ko-KR" sz="1100" dirty="0">
                <a:ea typeface="Malgun Gothic"/>
              </a:rPr>
              <a:t>, </a:t>
            </a:r>
            <a:r>
              <a:rPr lang="ko-KR" sz="1100" dirty="0">
                <a:ea typeface="함초롬돋움"/>
              </a:rPr>
              <a:t>고정자는 기계적 지지를 목적으로 하는 원통형의 프레임</a:t>
            </a:r>
            <a:r>
              <a:rPr lang="en-US" altLang="ko-KR" sz="1100" dirty="0">
                <a:ea typeface="Malgun Gothic"/>
              </a:rPr>
              <a:t>(Frame)</a:t>
            </a:r>
            <a:r>
              <a:rPr lang="ko-KR" sz="1100" dirty="0">
                <a:ea typeface="함초롬돋움"/>
              </a:rPr>
              <a:t>과 프레임 내경에 부착된 영구자석으로 되어 있다</a:t>
            </a:r>
            <a:r>
              <a:rPr lang="en-US" altLang="ko-KR" sz="1100" dirty="0">
                <a:ea typeface="Malgun Gothic"/>
              </a:rPr>
              <a:t>. </a:t>
            </a:r>
            <a:r>
              <a:rPr lang="ko-KR" sz="1100" dirty="0" err="1">
                <a:ea typeface="함초롬돋움"/>
              </a:rPr>
              <a:t>회전자</a:t>
            </a:r>
            <a:r>
              <a:rPr lang="en-US" altLang="ko-KR" sz="1100" dirty="0">
                <a:ea typeface="Malgun Gothic"/>
              </a:rPr>
              <a:t>(Rotor)</a:t>
            </a:r>
            <a:r>
              <a:rPr lang="ko-KR" sz="1100" dirty="0">
                <a:ea typeface="함초롬돋움"/>
              </a:rPr>
              <a:t>는 샤프트</a:t>
            </a:r>
            <a:r>
              <a:rPr lang="en-US" altLang="ko-KR" sz="1100" dirty="0">
                <a:ea typeface="Malgun Gothic"/>
              </a:rPr>
              <a:t>(Shaft)</a:t>
            </a:r>
            <a:r>
              <a:rPr lang="ko-KR" sz="1100" dirty="0">
                <a:ea typeface="함초롬돋움"/>
              </a:rPr>
              <a:t>와 샤프트 외경에 정류자 및 </a:t>
            </a:r>
            <a:r>
              <a:rPr lang="ko-KR" sz="1100" dirty="0" err="1">
                <a:ea typeface="함초롬돋움"/>
              </a:rPr>
              <a:t>회전자</a:t>
            </a:r>
            <a:r>
              <a:rPr lang="ko-KR" sz="1100" dirty="0">
                <a:ea typeface="함초롬돋움"/>
              </a:rPr>
              <a:t> 철심이 부착되어 있고 </a:t>
            </a:r>
            <a:r>
              <a:rPr lang="ko-KR" sz="1100" dirty="0" err="1">
                <a:ea typeface="함초롬돋움"/>
              </a:rPr>
              <a:t>회전자</a:t>
            </a:r>
            <a:r>
              <a:rPr lang="ko-KR" sz="1100" dirty="0">
                <a:ea typeface="함초롬돋움"/>
              </a:rPr>
              <a:t> 철심 내에는 정류자 권선이 감겨져 있다</a:t>
            </a:r>
            <a:r>
              <a:rPr lang="en-US" altLang="ko-KR" sz="1100" dirty="0">
                <a:ea typeface="Malgun Gothic"/>
              </a:rPr>
              <a:t>. </a:t>
            </a:r>
            <a:r>
              <a:rPr lang="ko-KR" sz="1100" dirty="0">
                <a:ea typeface="함초롬돋움"/>
              </a:rPr>
              <a:t>정류자</a:t>
            </a:r>
            <a:r>
              <a:rPr lang="en-US" altLang="ko-KR" sz="1100" dirty="0">
                <a:ea typeface="Malgun Gothic"/>
              </a:rPr>
              <a:t>(Commutator) </a:t>
            </a:r>
            <a:r>
              <a:rPr lang="ko-KR" sz="1100" dirty="0">
                <a:ea typeface="함초롬돋움"/>
              </a:rPr>
              <a:t>및 브러시</a:t>
            </a:r>
            <a:r>
              <a:rPr lang="en-US" altLang="ko-KR" sz="1100" dirty="0">
                <a:ea typeface="Malgun Gothic"/>
              </a:rPr>
              <a:t>(Brush)</a:t>
            </a:r>
            <a:r>
              <a:rPr lang="ko-KR" sz="1100" dirty="0">
                <a:ea typeface="함초롬돋움"/>
              </a:rPr>
              <a:t>는 </a:t>
            </a:r>
            <a:r>
              <a:rPr lang="ko-KR" sz="1100" dirty="0" err="1">
                <a:ea typeface="함초롬돋움"/>
              </a:rPr>
              <a:t>정류자권선</a:t>
            </a:r>
            <a:r>
              <a:rPr lang="en-US" altLang="ko-KR" sz="1100" dirty="0">
                <a:ea typeface="Malgun Gothic"/>
              </a:rPr>
              <a:t>(Armature Coil)</a:t>
            </a:r>
            <a:r>
              <a:rPr lang="ko-KR" sz="1100" dirty="0" err="1">
                <a:ea typeface="함초롬돋움"/>
              </a:rPr>
              <a:t>에</a:t>
            </a:r>
            <a:r>
              <a:rPr lang="ko-KR" sz="1100" dirty="0">
                <a:ea typeface="함초롬돋움"/>
              </a:rPr>
              <a:t> 흐르는 전류의 방향을 </a:t>
            </a:r>
            <a:r>
              <a:rPr lang="en-US" altLang="ko-KR" sz="1100" dirty="0">
                <a:ea typeface="Malgun Gothic"/>
              </a:rPr>
              <a:t>180</a:t>
            </a:r>
            <a:r>
              <a:rPr lang="ko-KR" sz="1100" dirty="0">
                <a:ea typeface="함초롬돋움"/>
              </a:rPr>
              <a:t>도 회전마다 바꾸어 주는 역할을 한다</a:t>
            </a:r>
            <a:r>
              <a:rPr lang="en-US" altLang="ko-KR" sz="1100" dirty="0">
                <a:ea typeface="Malgun Gothic"/>
              </a:rPr>
              <a:t>. </a:t>
            </a:r>
            <a:r>
              <a:rPr lang="ko-KR" sz="1100" dirty="0">
                <a:ea typeface="함초롬돋움"/>
              </a:rPr>
              <a:t>모터 축의 반대편에는 회전각 및 회전 속도를 검출하는 센서가 연결되어 있는데 주로 광학식 </a:t>
            </a:r>
            <a:r>
              <a:rPr lang="ko-KR" sz="1100" dirty="0" err="1">
                <a:ea typeface="함초롬돋움"/>
              </a:rPr>
              <a:t>엔코더</a:t>
            </a:r>
            <a:r>
              <a:rPr lang="en-US" altLang="ko-KR" sz="1100" dirty="0">
                <a:ea typeface="Malgun Gothic"/>
              </a:rPr>
              <a:t>(Optical Encoder), </a:t>
            </a:r>
            <a:r>
              <a:rPr lang="ko-KR" sz="1100" dirty="0" err="1">
                <a:ea typeface="함초롬돋움"/>
              </a:rPr>
              <a:t>타코</a:t>
            </a:r>
            <a:r>
              <a:rPr lang="ko-KR" sz="1100" dirty="0">
                <a:ea typeface="함초롬돋움"/>
              </a:rPr>
              <a:t> </a:t>
            </a:r>
            <a:r>
              <a:rPr lang="ko-KR" sz="1100" dirty="0" err="1">
                <a:ea typeface="함초롬돋움"/>
              </a:rPr>
              <a:t>제너레이터</a:t>
            </a:r>
            <a:r>
              <a:rPr lang="en-US" altLang="ko-KR" sz="1100" dirty="0">
                <a:ea typeface="Malgun Gothic"/>
              </a:rPr>
              <a:t>(Tacho Generator) </a:t>
            </a:r>
            <a:r>
              <a:rPr lang="ko-KR" sz="1100" dirty="0">
                <a:ea typeface="함초롬돋움"/>
              </a:rPr>
              <a:t>등이 사용된다</a:t>
            </a:r>
            <a:r>
              <a:rPr lang="en-US" altLang="ko-KR" sz="1100" dirty="0">
                <a:ea typeface="함초롬돋움"/>
              </a:rPr>
              <a:t>.</a:t>
            </a:r>
            <a:endParaRPr lang="ko-KR" altLang="en-US" sz="1100" dirty="0">
              <a:ea typeface="Malgun Gothic"/>
              <a:cs typeface="Calibri"/>
            </a:endParaRPr>
          </a:p>
          <a:p>
            <a:pPr algn="just">
              <a:lnSpc>
                <a:spcPct val="160000"/>
              </a:lnSpc>
            </a:pPr>
            <a:r>
              <a:rPr lang="en-US" sz="1100" dirty="0">
                <a:ea typeface="함초롬돋움"/>
              </a:rPr>
              <a:t>DC </a:t>
            </a:r>
            <a:r>
              <a:rPr lang="ko-KR" altLang="en-US" sz="1100" dirty="0" err="1">
                <a:ea typeface="함초롬돋움"/>
              </a:rPr>
              <a:t>서보모터는</a:t>
            </a:r>
            <a:r>
              <a:rPr lang="ko-KR" altLang="en-US" sz="1100" dirty="0">
                <a:ea typeface="함초롬돋움"/>
              </a:rPr>
              <a:t> 토크와 전류가 비례하여 선형제어계의 구성이 가능하므로 비교적 간단한 회로로 안정된 </a:t>
            </a:r>
            <a:r>
              <a:rPr lang="ko-KR" altLang="en-US" sz="1100" dirty="0" err="1">
                <a:ea typeface="함초롬돋움"/>
              </a:rPr>
              <a:t>제어계</a:t>
            </a:r>
            <a:r>
              <a:rPr lang="ko-KR" altLang="en-US" sz="1100" dirty="0">
                <a:ea typeface="함초롬돋움"/>
              </a:rPr>
              <a:t> 설계가 가능하다</a:t>
            </a:r>
            <a:r>
              <a:rPr lang="en-US" sz="1100" dirty="0">
                <a:ea typeface="함초롬돋움"/>
              </a:rPr>
              <a:t>. DC </a:t>
            </a:r>
            <a:r>
              <a:rPr lang="ko-KR" altLang="en-US" sz="1100" dirty="0" err="1">
                <a:ea typeface="함초롬돋움"/>
              </a:rPr>
              <a:t>서보모터의</a:t>
            </a:r>
            <a:r>
              <a:rPr lang="ko-KR" altLang="en-US" sz="1100" dirty="0">
                <a:ea typeface="함초롬돋움"/>
              </a:rPr>
              <a:t> 구동방식은 반도체 스위칭 소자를 이용한 </a:t>
            </a:r>
            <a:r>
              <a:rPr lang="ko-KR" altLang="en-US" sz="1100" dirty="0" err="1">
                <a:ea typeface="함초롬돋움"/>
              </a:rPr>
              <a:t>펄스폭</a:t>
            </a:r>
            <a:r>
              <a:rPr lang="ko-KR" altLang="en-US" sz="1100" dirty="0">
                <a:ea typeface="함초롬돋움"/>
              </a:rPr>
              <a:t> 변조</a:t>
            </a:r>
            <a:r>
              <a:rPr lang="en-US" sz="1100" dirty="0">
                <a:ea typeface="함초롬돋움"/>
              </a:rPr>
              <a:t>(Pulse Width Modulation) </a:t>
            </a:r>
            <a:r>
              <a:rPr lang="ko-KR" altLang="en-US" sz="1100" dirty="0">
                <a:ea typeface="함초롬돋움"/>
              </a:rPr>
              <a:t>방식이 주류를 이룬다</a:t>
            </a:r>
            <a:r>
              <a:rPr lang="en-US" sz="1100" dirty="0">
                <a:ea typeface="함초롬돋움"/>
              </a:rPr>
              <a:t>. </a:t>
            </a:r>
            <a:r>
              <a:rPr lang="ko-KR" altLang="en-US" sz="1100" dirty="0">
                <a:ea typeface="함초롬돋움"/>
              </a:rPr>
              <a:t>이 방식은 상용 </a:t>
            </a:r>
            <a:r>
              <a:rPr lang="en-US" sz="1100" dirty="0">
                <a:ea typeface="함초롬돋움"/>
              </a:rPr>
              <a:t>AC </a:t>
            </a:r>
            <a:r>
              <a:rPr lang="ko-KR" altLang="en-US" sz="1100" dirty="0">
                <a:ea typeface="함초롬돋움"/>
              </a:rPr>
              <a:t>전원을 정류하여 </a:t>
            </a:r>
            <a:r>
              <a:rPr lang="en-US" sz="1100" dirty="0">
                <a:ea typeface="함초롬돋움"/>
              </a:rPr>
              <a:t>DC </a:t>
            </a:r>
            <a:r>
              <a:rPr lang="ko-KR" altLang="en-US" sz="1100" dirty="0">
                <a:ea typeface="함초롬돋움"/>
              </a:rPr>
              <a:t>전원을 얻고 이러한 </a:t>
            </a:r>
            <a:r>
              <a:rPr lang="en-US" sz="1100" dirty="0">
                <a:ea typeface="함초롬돋움"/>
              </a:rPr>
              <a:t>DC </a:t>
            </a:r>
            <a:r>
              <a:rPr lang="ko-KR" altLang="en-US" sz="1100" dirty="0">
                <a:ea typeface="함초롬돋움"/>
              </a:rPr>
              <a:t>전원이 모터에 인가되는 시간 폭을 변화시켜 모터에 인가되는 평균 전압의 크기를 조절하는 방식이다</a:t>
            </a:r>
            <a:r>
              <a:rPr lang="en-US" sz="1100" dirty="0">
                <a:ea typeface="함초롬돋움"/>
              </a:rPr>
              <a:t>.</a:t>
            </a:r>
            <a:endParaRPr lang="en-US" sz="11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802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DC8ACB-CDEA-FCB5-03AF-9A9BD310BD0C}"/>
              </a:ext>
            </a:extLst>
          </p:cNvPr>
          <p:cNvSpPr txBox="1"/>
          <p:nvPr/>
        </p:nvSpPr>
        <p:spPr>
          <a:xfrm>
            <a:off x="477520" y="345440"/>
            <a:ext cx="11602720" cy="18785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② AC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서보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모터</a:t>
            </a:r>
            <a:endParaRPr lang="en-US" altLang="ko-KR" sz="13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돋움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구조에 관해서 고정자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(Stator)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는 기계적 지지를 목적으로 하는 원통형의 프레임과 프레임 내경에 원통형의 고정자 코어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(Stator Core)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가 있고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코어에 전기자 권선이 감겨져 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.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권선 끝에는 리드선이 나와 있어 이로부터 전류 및 전압이 공급된다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.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회전자는 샤프트와 샤프트 외경에 영구 자석이 부착되어 있으며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, DC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서보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 모터와 반대로 영구자석이 회전자에 부착되어 있고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전기자 권선은 고정자 측에 감겨져 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.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따라서 정류자와 브러시 없이도 외부로부터 직접 전원을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돋움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공급받을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돋움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수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돋움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있는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돋움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구조이기에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돋움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이를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돋움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브러시리스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돋움"/>
              </a:rPr>
              <a:t>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서보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돋움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모터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(Brushless Servomotor)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라고도 한다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.</a:t>
            </a:r>
            <a:endParaRPr lang="ko-KR" altLang="en-US" sz="1100" kern="0" spc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돋움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BCED78-3ECE-4033-B5BA-9F049A5E9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812" y="1519120"/>
            <a:ext cx="5976746" cy="140139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DBA740-A7D3-6C08-9A60-41972F69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A704EA32-081F-1806-C497-7BD294D3E809}"/>
              </a:ext>
            </a:extLst>
          </p:cNvPr>
          <p:cNvSpPr txBox="1"/>
          <p:nvPr/>
        </p:nvSpPr>
        <p:spPr>
          <a:xfrm>
            <a:off x="313212" y="2906079"/>
            <a:ext cx="6094990" cy="3231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500" b="1" dirty="0">
                <a:ea typeface="맑은 고딕"/>
              </a:rPr>
              <a:t>2.2.</a:t>
            </a:r>
            <a:r>
              <a:rPr lang="ko-KR" altLang="en-US" sz="1500" b="1" dirty="0">
                <a:ea typeface="맑은 고딕"/>
              </a:rPr>
              <a:t> 실험 이론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A8C56-E31D-EB69-645F-0770FFA6C80D}"/>
              </a:ext>
            </a:extLst>
          </p:cNvPr>
          <p:cNvSpPr txBox="1"/>
          <p:nvPr/>
        </p:nvSpPr>
        <p:spPr>
          <a:xfrm>
            <a:off x="477742" y="3151522"/>
            <a:ext cx="11600611" cy="173483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2.2.1</a:t>
            </a:r>
            <a:r>
              <a:rPr lang="EN-US" sz="1300" b="1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sz="1300" b="1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폐루프</a:t>
            </a:r>
            <a:r>
              <a:rPr sz="1300" b="1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sz="1300" b="1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피드백</a:t>
            </a:r>
            <a:r>
              <a:rPr sz="1300" b="1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sz="1300" b="1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</a:t>
            </a:r>
            <a:r>
              <a:rPr sz="1300" b="1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sz="1300" b="1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</a:t>
            </a:r>
            <a:r>
              <a:rPr lang="EN-US" sz="1300" b="1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(Closed-Loop Feedback Control System)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제어란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‘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어떤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물리량의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상태를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원하는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목적에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맞는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상태로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유지하는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것</a:t>
            </a:r>
            <a:r>
              <a:rPr lang="EN-US"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’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이라고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정의한다</a:t>
            </a:r>
            <a:r>
              <a:rPr lang="EN-US"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. 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이 때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어느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일련의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동작이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행하여지는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것을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루프</a:t>
            </a:r>
            <a:r>
              <a:rPr lang="EN-US"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(Loop)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라고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하며</a:t>
            </a:r>
            <a:r>
              <a:rPr lang="EN-US"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,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특히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연속적으로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측정과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수정이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반복되는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것을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폐루프</a:t>
            </a:r>
            <a:r>
              <a:rPr lang="EN-US"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(Closed Loop)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라고</a:t>
            </a:r>
            <a:r>
              <a:rPr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sz="1100" b="0" i="0" u="none" strike="noStrike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한다</a:t>
            </a:r>
            <a:endParaRPr lang="EN-US" sz="1100" b="0" i="0" u="none" strike="noStrike" dirty="0" err="1">
              <a:solidFill>
                <a:srgbClr val="000000"/>
              </a:solidFill>
              <a:latin typeface="함초롬돋움" panose="020B0604000101010101" pitchFamily="50" charset="-127"/>
              <a:ea typeface="함초롬돋움"/>
              <a:cs typeface="함초롬돋움" panose="020B0604000101010101" pitchFamily="50" charset="-127"/>
            </a:endParaRPr>
          </a:p>
          <a:p>
            <a:pPr algn="just">
              <a:lnSpc>
                <a:spcPct val="160000"/>
              </a:lnSpc>
              <a:defRPr/>
            </a:pPr>
            <a:r>
              <a:rPr lang="ko-KR" sz="1100" dirty="0">
                <a:solidFill>
                  <a:srgbClr val="000000"/>
                </a:solidFill>
                <a:ea typeface="함초롬돋움"/>
              </a:rPr>
              <a:t>아래 그림과 </a:t>
            </a:r>
            <a:r>
              <a:rPr lang="ko-KR" altLang="en-US" sz="1100" dirty="0" err="1">
                <a:solidFill>
                  <a:srgbClr val="000000"/>
                </a:solidFill>
                <a:ea typeface="함초롬돋움"/>
              </a:rPr>
              <a:t>같이피드백</a:t>
            </a:r>
            <a:r>
              <a:rPr lang="ko-KR" sz="1100" dirty="0">
                <a:solidFill>
                  <a:srgbClr val="000000"/>
                </a:solidFill>
                <a:ea typeface="함초롬돋움"/>
              </a:rPr>
              <a:t> 제어에서는 센서에서 검출한 측정기를 제어기</a:t>
            </a:r>
            <a:r>
              <a:rPr lang="en-US" sz="1100" dirty="0">
                <a:solidFill>
                  <a:srgbClr val="000000"/>
                </a:solidFill>
                <a:ea typeface="함초롬돋움"/>
              </a:rPr>
              <a:t>(Controller)</a:t>
            </a:r>
            <a:r>
              <a:rPr lang="ko-KR" sz="1100" dirty="0">
                <a:solidFill>
                  <a:srgbClr val="000000"/>
                </a:solidFill>
                <a:ea typeface="함초롬돋움"/>
              </a:rPr>
              <a:t>로 인가하고 제어기 내부에 설정된 기준 입력과 비교 후</a:t>
            </a:r>
            <a:r>
              <a:rPr lang="en-US" sz="1100" dirty="0">
                <a:solidFill>
                  <a:srgbClr val="000000"/>
                </a:solidFill>
                <a:ea typeface="함초롬돋움"/>
              </a:rPr>
              <a:t>, </a:t>
            </a:r>
            <a:r>
              <a:rPr lang="ko-KR" sz="1100" dirty="0">
                <a:solidFill>
                  <a:srgbClr val="000000"/>
                </a:solidFill>
                <a:ea typeface="함초롬돋움"/>
              </a:rPr>
              <a:t>그 차이에 해당하는 제어 오차가 이득</a:t>
            </a:r>
            <a:r>
              <a:rPr lang="en-US" sz="1100" dirty="0">
                <a:solidFill>
                  <a:srgbClr val="000000"/>
                </a:solidFill>
                <a:ea typeface="함초롬돋움"/>
              </a:rPr>
              <a:t>(Gain)</a:t>
            </a:r>
            <a:r>
              <a:rPr lang="ko-KR" sz="1100" dirty="0">
                <a:solidFill>
                  <a:srgbClr val="000000"/>
                </a:solidFill>
                <a:ea typeface="함초롬돋움"/>
              </a:rPr>
              <a:t>을 곱한 양만큼의 제어 입력을 구동기로 내보내며 구동기 </a:t>
            </a:r>
            <a:r>
              <a:rPr lang="ko-KR" sz="1100" dirty="0" err="1">
                <a:solidFill>
                  <a:srgbClr val="000000"/>
                </a:solidFill>
                <a:ea typeface="함초롬돋움"/>
              </a:rPr>
              <a:t>출력값을</a:t>
            </a:r>
            <a:r>
              <a:rPr lang="ko-KR" sz="1100" dirty="0">
                <a:solidFill>
                  <a:srgbClr val="000000"/>
                </a:solidFill>
                <a:ea typeface="함초롬돋움"/>
              </a:rPr>
              <a:t> 센서에서 다시 측정하여 제어기에서 </a:t>
            </a:r>
            <a:r>
              <a:rPr lang="ko-KR" sz="1100" dirty="0" err="1">
                <a:solidFill>
                  <a:srgbClr val="000000"/>
                </a:solidFill>
                <a:ea typeface="함초롬돋움"/>
              </a:rPr>
              <a:t>기준값과</a:t>
            </a:r>
            <a:r>
              <a:rPr lang="ko-KR" sz="1100" dirty="0">
                <a:solidFill>
                  <a:srgbClr val="000000"/>
                </a:solidFill>
                <a:ea typeface="함초롬돋움"/>
              </a:rPr>
              <a:t> 다시 비교한다</a:t>
            </a:r>
            <a:r>
              <a:rPr lang="en-US" sz="1100" dirty="0">
                <a:solidFill>
                  <a:srgbClr val="000000"/>
                </a:solidFill>
                <a:ea typeface="함초롬돋움"/>
              </a:rPr>
              <a:t>. </a:t>
            </a:r>
            <a:r>
              <a:rPr lang="ko-KR" sz="1100" dirty="0">
                <a:solidFill>
                  <a:srgbClr val="000000"/>
                </a:solidFill>
                <a:ea typeface="함초롬돋움"/>
              </a:rPr>
              <a:t>이와 같이 제어 결과가 한 바퀴 돌아서 다시 처음으로 돌아오는 제어계를 피드백 제어 시스템</a:t>
            </a:r>
            <a:r>
              <a:rPr lang="en-US" sz="1100" dirty="0">
                <a:solidFill>
                  <a:srgbClr val="000000"/>
                </a:solidFill>
                <a:ea typeface="함초롬돋움"/>
              </a:rPr>
              <a:t>(Feedback Control System)</a:t>
            </a:r>
            <a:r>
              <a:rPr lang="ko-KR" sz="1100" dirty="0">
                <a:solidFill>
                  <a:srgbClr val="000000"/>
                </a:solidFill>
                <a:ea typeface="함초롬돋움"/>
              </a:rPr>
              <a:t>이라고 한다</a:t>
            </a:r>
            <a:r>
              <a:rPr lang="en-US" sz="1100" dirty="0">
                <a:solidFill>
                  <a:srgbClr val="000000"/>
                </a:solidFill>
                <a:ea typeface="함초롬돋움"/>
              </a:rPr>
              <a:t>. </a:t>
            </a:r>
            <a:r>
              <a:rPr lang="ko-KR" sz="1100" dirty="0">
                <a:solidFill>
                  <a:srgbClr val="000000"/>
                </a:solidFill>
                <a:ea typeface="함초롬돋움"/>
              </a:rPr>
              <a:t>즉 피드백 제어계는 </a:t>
            </a:r>
            <a:r>
              <a:rPr lang="ko-KR" sz="1100" dirty="0" err="1">
                <a:solidFill>
                  <a:srgbClr val="000000"/>
                </a:solidFill>
                <a:ea typeface="함초롬돋움"/>
              </a:rPr>
              <a:t>폐루프</a:t>
            </a:r>
            <a:r>
              <a:rPr lang="en-US" sz="1100" dirty="0">
                <a:solidFill>
                  <a:srgbClr val="000000"/>
                </a:solidFill>
                <a:ea typeface="함초롬돋움"/>
              </a:rPr>
              <a:t>(Closed Loop)</a:t>
            </a:r>
            <a:r>
              <a:rPr lang="ko-KR" sz="1100" dirty="0">
                <a:solidFill>
                  <a:srgbClr val="000000"/>
                </a:solidFill>
                <a:ea typeface="함초롬돋움"/>
              </a:rPr>
              <a:t>로 되어 있으며</a:t>
            </a:r>
            <a:r>
              <a:rPr lang="en-US" sz="1100" dirty="0">
                <a:solidFill>
                  <a:srgbClr val="000000"/>
                </a:solidFill>
                <a:ea typeface="함초롬돋움"/>
              </a:rPr>
              <a:t>, </a:t>
            </a:r>
            <a:r>
              <a:rPr lang="ko-KR" sz="1100" dirty="0">
                <a:solidFill>
                  <a:srgbClr val="000000"/>
                </a:solidFill>
                <a:ea typeface="함초롬돋움"/>
              </a:rPr>
              <a:t>상대적으로 피드백이 없는 경우를 </a:t>
            </a:r>
            <a:r>
              <a:rPr lang="ko-KR" sz="1100" dirty="0" err="1">
                <a:solidFill>
                  <a:srgbClr val="000000"/>
                </a:solidFill>
                <a:ea typeface="함초롬돋움"/>
              </a:rPr>
              <a:t>개루프</a:t>
            </a:r>
            <a:r>
              <a:rPr lang="en-US" sz="1100" dirty="0">
                <a:solidFill>
                  <a:srgbClr val="000000"/>
                </a:solidFill>
                <a:ea typeface="함초롬돋움"/>
              </a:rPr>
              <a:t>(Open Loop)</a:t>
            </a:r>
            <a:r>
              <a:rPr lang="ko-KR" sz="1100" dirty="0" err="1">
                <a:solidFill>
                  <a:srgbClr val="000000"/>
                </a:solidFill>
                <a:ea typeface="함초롬돋움"/>
              </a:rPr>
              <a:t>라고</a:t>
            </a:r>
            <a:r>
              <a:rPr lang="ko-KR" sz="1100" dirty="0">
                <a:solidFill>
                  <a:srgbClr val="000000"/>
                </a:solidFill>
                <a:ea typeface="함초롬돋움"/>
              </a:rPr>
              <a:t> 한다</a:t>
            </a:r>
            <a:r>
              <a:rPr lang="en-US" sz="1100" dirty="0">
                <a:solidFill>
                  <a:srgbClr val="000000"/>
                </a:solidFill>
                <a:ea typeface="함초롬돋움"/>
              </a:rPr>
              <a:t>.</a:t>
            </a:r>
            <a:endParaRPr lang="en-US" dirty="0"/>
          </a:p>
        </p:txBody>
      </p:sp>
      <p:pic>
        <p:nvPicPr>
          <p:cNvPr id="19" name="그림 18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975D4598-B9CF-A477-2AFE-C7F82733F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137" y="5049385"/>
            <a:ext cx="31432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2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7B974-593D-8DA0-B40B-7983B20D1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325120"/>
            <a:ext cx="10972798" cy="5801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1300" b="1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2.2.2</a:t>
            </a:r>
            <a:r>
              <a:rPr lang="ko-KR" altLang="en-US" sz="1300" b="1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. 과도응답 특성</a:t>
            </a:r>
            <a:endParaRPr lang="ko-KR" altLang="en-US" sz="1300" b="1" i="0" u="none" strike="noStrike" dirty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indent="0">
              <a:buNone/>
            </a:pPr>
            <a:endParaRPr lang="ko-KR" altLang="en-US" sz="1300" b="1" i="0" u="none" strike="noStrike" dirty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marL="0" indent="0">
              <a:buNone/>
            </a:pPr>
            <a:endParaRPr lang="ko-KR" altLang="en-US" sz="1300" b="1" dirty="0">
              <a:latin typeface="함초롬바탕"/>
            </a:endParaRPr>
          </a:p>
          <a:p>
            <a:pPr marL="0" indent="0">
              <a:buNone/>
            </a:pPr>
            <a:endParaRPr lang="ko-KR" altLang="en-US" sz="1300" b="1" dirty="0">
              <a:latin typeface="함초롬바탕"/>
              <a:cs typeface="Calibri"/>
            </a:endParaRPr>
          </a:p>
          <a:p>
            <a:pPr marL="0" indent="0">
              <a:buNone/>
            </a:pPr>
            <a:endParaRPr lang="ko-KR" altLang="en-US" sz="1300" b="1" dirty="0">
              <a:latin typeface="함초롬바탕"/>
              <a:cs typeface="Calibri"/>
            </a:endParaRPr>
          </a:p>
          <a:p>
            <a:pPr marL="0" indent="0">
              <a:buNone/>
            </a:pPr>
            <a:endParaRPr lang="ko-KR" altLang="en-US" sz="1300" b="1" dirty="0">
              <a:latin typeface="함초롬바탕"/>
              <a:cs typeface="Calibri"/>
            </a:endParaRPr>
          </a:p>
          <a:p>
            <a:pPr marL="0" indent="0">
              <a:buNone/>
            </a:pPr>
            <a:endParaRPr lang="ko-KR" altLang="en-US" sz="1300" b="1" dirty="0">
              <a:latin typeface="함초롬바탕"/>
              <a:cs typeface="Calibri"/>
            </a:endParaRPr>
          </a:p>
          <a:p>
            <a:pPr marL="0" indent="0">
              <a:buNone/>
            </a:pPr>
            <a:endParaRPr lang="ko-KR" altLang="en-US" sz="1300" b="1" dirty="0">
              <a:latin typeface="함초롬바탕"/>
              <a:cs typeface="Calibri"/>
            </a:endParaRPr>
          </a:p>
          <a:p>
            <a:pPr marL="0" indent="0">
              <a:buNone/>
            </a:pPr>
            <a:endParaRPr lang="ko-KR" altLang="en-US" sz="1300" b="1" dirty="0">
              <a:latin typeface="함초롬바탕"/>
              <a:cs typeface="Calibri"/>
            </a:endParaRPr>
          </a:p>
          <a:p>
            <a:pPr marL="0" indent="0">
              <a:buNone/>
            </a:pPr>
            <a:endParaRPr lang="ko-KR" altLang="en-US" sz="1300" b="1" dirty="0">
              <a:latin typeface="함초롬바탕"/>
              <a:cs typeface="Calibri"/>
            </a:endParaRPr>
          </a:p>
          <a:p>
            <a:pPr marL="0" indent="0">
              <a:buNone/>
            </a:pPr>
            <a:endParaRPr lang="ko-KR" altLang="en-US" sz="1300" b="1" dirty="0">
              <a:latin typeface="함초롬바탕"/>
              <a:cs typeface="Calibri"/>
            </a:endParaRPr>
          </a:p>
          <a:p>
            <a:pPr marL="0" indent="0">
              <a:buNone/>
            </a:pPr>
            <a:endParaRPr lang="ko-KR" altLang="en-US" sz="1300" b="1" dirty="0">
              <a:latin typeface="함초롬바탕"/>
              <a:cs typeface="Calibri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300" b="1" dirty="0">
                <a:latin typeface="함초롬바탕"/>
                <a:ea typeface="Malgun Gothic"/>
                <a:cs typeface="Calibri"/>
              </a:rPr>
              <a:t>2.2.3. PID </a:t>
            </a:r>
            <a:r>
              <a:rPr lang="ko-KR" altLang="en-US" sz="1300" b="1" dirty="0">
                <a:latin typeface="함초롬바탕"/>
                <a:ea typeface="Malgun Gothic"/>
                <a:cs typeface="Calibri"/>
              </a:rPr>
              <a:t>제어</a:t>
            </a:r>
            <a:endParaRPr lang="en-US" altLang="ko-KR" sz="1300" dirty="0">
              <a:latin typeface="함초롬바탕"/>
              <a:ea typeface="Malgun Gothic"/>
              <a:cs typeface="Calibri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PID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제어는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자동제어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방식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중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실제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산업현장에서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가장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많이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사용되는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제어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방식이며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,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제어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변수와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기준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입력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사이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 err="1">
                <a:latin typeface="함초롬바탕"/>
                <a:ea typeface="Malgun Gothic"/>
                <a:cs typeface="Calibri"/>
              </a:rPr>
              <a:t>오차값을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이용하여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계통의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출력이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기준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전압을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유지하도록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하는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피드백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제어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방식이다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. PID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단어의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뜻은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다음과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 </a:t>
            </a:r>
            <a:r>
              <a:rPr lang="ko-KR" altLang="en-US" sz="1100" dirty="0">
                <a:latin typeface="함초롬바탕"/>
                <a:ea typeface="Malgun Gothic"/>
                <a:cs typeface="Calibri"/>
              </a:rPr>
              <a:t>같다</a:t>
            </a:r>
            <a:r>
              <a:rPr lang="en-US" altLang="ko-KR" sz="1100" dirty="0">
                <a:latin typeface="함초롬바탕"/>
                <a:ea typeface="Malgun Gothic"/>
                <a:cs typeface="Calibri"/>
              </a:rPr>
              <a:t>.</a:t>
            </a:r>
            <a:endParaRPr lang="ko-KR" dirty="0"/>
          </a:p>
          <a:p>
            <a:pPr marL="0" indent="0">
              <a:buNone/>
            </a:pPr>
            <a:endParaRPr lang="ko-KR" altLang="en-US" sz="1500" b="1" dirty="0">
              <a:latin typeface="함초롬바탕"/>
              <a:cs typeface="Calibri"/>
            </a:endParaRPr>
          </a:p>
          <a:p>
            <a:endParaRPr lang="ko-KR" altLang="en-US" dirty="0">
              <a:latin typeface="Calibri"/>
              <a:cs typeface="Calibri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AA1C1AA-2D81-67A4-1809-8B9560889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20" y="877222"/>
            <a:ext cx="4413885" cy="2147697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F678AB-9384-3B14-A852-4842A55FA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0147"/>
              </p:ext>
            </p:extLst>
          </p:nvPr>
        </p:nvGraphicFramePr>
        <p:xfrm>
          <a:off x="5170309" y="908399"/>
          <a:ext cx="6729983" cy="2086009"/>
        </p:xfrm>
        <a:graphic>
          <a:graphicData uri="http://schemas.openxmlformats.org/drawingml/2006/table">
            <a:tbl>
              <a:tblPr/>
              <a:tblGrid>
                <a:gridCol w="1866891">
                  <a:extLst>
                    <a:ext uri="{9D8B030D-6E8A-4147-A177-3AD203B41FA5}">
                      <a16:colId xmlns:a16="http://schemas.microsoft.com/office/drawing/2014/main" val="3709406806"/>
                    </a:ext>
                  </a:extLst>
                </a:gridCol>
                <a:gridCol w="4863092">
                  <a:extLst>
                    <a:ext uri="{9D8B030D-6E8A-4147-A177-3AD203B41FA5}">
                      <a16:colId xmlns:a16="http://schemas.microsoft.com/office/drawing/2014/main" val="2842536992"/>
                    </a:ext>
                  </a:extLst>
                </a:gridCol>
              </a:tblGrid>
              <a:tr h="3156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응답특성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81550"/>
                  </a:ext>
                </a:extLst>
              </a:tr>
              <a:tr h="5901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상승시간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Rise Time)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목표값의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10%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부터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90%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까지의 도달 시간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020695"/>
                  </a:ext>
                </a:extLst>
              </a:tr>
              <a:tr h="5901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오버슈트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(Percent Overshoot)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출력값이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목표값보다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 더 큰 경우에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목표값에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 대한 최대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출력값의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 상대오차를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백분율화하여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/>
                          <a:cs typeface="함초롬돋움" panose="020B0604000101010101" pitchFamily="50" charset="-127"/>
                        </a:rPr>
                        <a:t> 나타낸 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720990"/>
                  </a:ext>
                </a:extLst>
              </a:tr>
              <a:tr h="5901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정상상태 오차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Steady-State Error)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이론적으로 무한한 시간이 흐를 때 기준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실제로는 충분한 시간이 흐른 후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제어값의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변화가 없을 때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목표값과의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차이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474545"/>
                  </a:ext>
                </a:extLst>
              </a:tr>
            </a:tbl>
          </a:graphicData>
        </a:graphic>
      </p:graphicFrame>
      <p:sp>
        <p:nvSpPr>
          <p:cNvPr id="10" name="Rectangle 12">
            <a:extLst>
              <a:ext uri="{FF2B5EF4-FFF2-40B4-BE49-F238E27FC236}">
                <a16:creationId xmlns:a16="http://schemas.microsoft.com/office/drawing/2014/main" id="{8123FB1A-B2C3-F79E-3652-742E597C9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936" y="24323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335B08-C503-0858-2708-BBD01321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730E0-B6A5-D36D-D6AF-8AF8C6554FA8}"/>
              </a:ext>
            </a:extLst>
          </p:cNvPr>
          <p:cNvSpPr txBox="1"/>
          <p:nvPr/>
        </p:nvSpPr>
        <p:spPr>
          <a:xfrm>
            <a:off x="846548" y="613069"/>
            <a:ext cx="1050487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>
                <a:ea typeface="맑은 고딕"/>
                <a:cs typeface="Calibri"/>
              </a:rPr>
              <a:t>과도응답은 입력에 대한 시스템의 출력이 정상상태에 </a:t>
            </a:r>
            <a:r>
              <a:rPr lang="ko-KR" altLang="en-US" sz="1100" dirty="0" err="1">
                <a:ea typeface="맑은 고딕"/>
                <a:cs typeface="Calibri"/>
              </a:rPr>
              <a:t>도달할때</a:t>
            </a:r>
            <a:r>
              <a:rPr lang="ko-KR" altLang="en-US" sz="1100" dirty="0">
                <a:ea typeface="맑은 고딕"/>
                <a:cs typeface="Calibri"/>
              </a:rPr>
              <a:t> 까지  과정으로 과도응답의 특성을 나타내는 파라미터는 상승시간, </a:t>
            </a:r>
            <a:r>
              <a:rPr lang="ko-KR" altLang="en-US" sz="1100" dirty="0" err="1">
                <a:ea typeface="맑은 고딕"/>
                <a:cs typeface="Calibri"/>
              </a:rPr>
              <a:t>오버슈트</a:t>
            </a:r>
            <a:r>
              <a:rPr lang="ko-KR" altLang="en-US" sz="1100" dirty="0">
                <a:ea typeface="맑은 고딕"/>
                <a:cs typeface="Calibri"/>
              </a:rPr>
              <a:t>, 정상상태 오차 등이 있다.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E260BB8-33F1-89F1-5D88-99E4805FF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94526"/>
              </p:ext>
            </p:extLst>
          </p:nvPr>
        </p:nvGraphicFramePr>
        <p:xfrm>
          <a:off x="607189" y="3975120"/>
          <a:ext cx="10591800" cy="17049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14850">
                  <a:extLst>
                    <a:ext uri="{9D8B030D-6E8A-4147-A177-3AD203B41FA5}">
                      <a16:colId xmlns:a16="http://schemas.microsoft.com/office/drawing/2014/main" val="3069957870"/>
                    </a:ext>
                  </a:extLst>
                </a:gridCol>
                <a:gridCol w="6076950">
                  <a:extLst>
                    <a:ext uri="{9D8B030D-6E8A-4147-A177-3AD203B41FA5}">
                      <a16:colId xmlns:a16="http://schemas.microsoft.com/office/drawing/2014/main" val="1151915089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1">
                          <a:effectLst/>
                          <a:highlight>
                            <a:srgbClr val="CEDEEF"/>
                          </a:highlight>
                          <a:latin typeface="함초롬바탕"/>
                        </a:rPr>
                        <a:t>제어 방식</a:t>
                      </a:r>
                      <a:endParaRPr lang="ko-KR" altLang="en-US">
                        <a:effectLst/>
                        <a:highlight>
                          <a:srgbClr val="CEDEEF"/>
                        </a:highlight>
                        <a:latin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000" b="1">
                          <a:effectLst/>
                          <a:highlight>
                            <a:srgbClr val="CEDEEF"/>
                          </a:highlight>
                          <a:latin typeface="함초롬바탕"/>
                        </a:rPr>
                        <a:t>설명</a:t>
                      </a:r>
                      <a:endParaRPr lang="ko-KR" altLang="en-US">
                        <a:effectLst/>
                        <a:highlight>
                          <a:srgbClr val="CEDEEF"/>
                        </a:highlight>
                        <a:latin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76152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>
                          <a:effectLst/>
                          <a:highlight>
                            <a:srgbClr val="CEDEEF"/>
                          </a:highlight>
                          <a:latin typeface="함초롬바탕"/>
                          <a:ea typeface="Segoe UI" panose="020B0502040204020203" pitchFamily="34" charset="0"/>
                        </a:rPr>
                        <a:t>Proportional control (</a:t>
                      </a:r>
                      <a:r>
                        <a:rPr lang="ko-KR" altLang="en-US" sz="1000" b="1">
                          <a:effectLst/>
                          <a:highlight>
                            <a:srgbClr val="CEDEEF"/>
                          </a:highlight>
                          <a:ea typeface="함초롬바탕"/>
                        </a:rPr>
                        <a:t>비례제어</a:t>
                      </a:r>
                      <a:r>
                        <a:rPr lang="en-US" altLang="ko-KR" sz="1000" b="1">
                          <a:effectLst/>
                          <a:highlight>
                            <a:srgbClr val="CEDEEF"/>
                          </a:highlight>
                          <a:latin typeface="함초롬바탕"/>
                          <a:ea typeface="Segoe UI" panose="020B0502040204020203" pitchFamily="34" charset="0"/>
                        </a:rPr>
                        <a:t>) </a:t>
                      </a:r>
                      <a:endParaRPr lang="ko-KR" altLang="en-US">
                        <a:effectLst/>
                        <a:highlight>
                          <a:srgbClr val="CEDEEF"/>
                        </a:highlight>
                        <a:ea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1000">
                          <a:effectLst/>
                          <a:latin typeface="함초롬바탕"/>
                        </a:rPr>
                        <a:t>기준 신호와 현재 신호 사이의 오차 신호에 적당한 비례 상수 </a:t>
                      </a:r>
                      <a:r>
                        <a:rPr lang="en-US" sz="1000">
                          <a:effectLst/>
                          <a:latin typeface="함초롬바탕"/>
                        </a:rPr>
                        <a:t>Gain</a:t>
                      </a:r>
                      <a:r>
                        <a:rPr lang="ko-KR" altLang="en-US" sz="1000">
                          <a:effectLst/>
                          <a:latin typeface="함초롬바탕"/>
                        </a:rPr>
                        <a:t>을 곱하여 제어 신호 생성하여 사용</a:t>
                      </a:r>
                      <a:endParaRPr lang="ko-KR" alt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31795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>
                          <a:effectLst/>
                          <a:highlight>
                            <a:srgbClr val="CEDEEF"/>
                          </a:highlight>
                          <a:latin typeface="함초롬바탕"/>
                          <a:ea typeface="Segoe UI" panose="020B0502040204020203" pitchFamily="34" charset="0"/>
                        </a:rPr>
                        <a:t>Proportional-Integral control (</a:t>
                      </a:r>
                      <a:r>
                        <a:rPr lang="ko-KR" altLang="en-US" sz="1000" b="1">
                          <a:effectLst/>
                          <a:highlight>
                            <a:srgbClr val="CEDEEF"/>
                          </a:highlight>
                          <a:ea typeface="함초롬바탕"/>
                        </a:rPr>
                        <a:t>비례적분제어</a:t>
                      </a:r>
                      <a:r>
                        <a:rPr lang="en-US" altLang="ko-KR" sz="1000" b="1">
                          <a:effectLst/>
                          <a:highlight>
                            <a:srgbClr val="CEDEEF"/>
                          </a:highlight>
                          <a:latin typeface="함초롬바탕"/>
                          <a:ea typeface="Segoe UI" panose="020B0502040204020203" pitchFamily="34" charset="0"/>
                        </a:rPr>
                        <a:t>)</a:t>
                      </a:r>
                      <a:endParaRPr lang="ko-KR" altLang="en-US">
                        <a:effectLst/>
                        <a:highlight>
                          <a:srgbClr val="CEDEEF"/>
                        </a:highlight>
                        <a:ea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1000">
                          <a:effectLst/>
                          <a:latin typeface="함초롬바탕"/>
                        </a:rPr>
                        <a:t>오차 신호를 적분하여 제어 신호를 만드는 적분 제어를 비례 제어에 병렬로 연결하여 사용</a:t>
                      </a:r>
                      <a:endParaRPr lang="ko-KR" alt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44089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>
                          <a:effectLst/>
                          <a:highlight>
                            <a:srgbClr val="CEDEEF"/>
                          </a:highlight>
                          <a:latin typeface="함초롬바탕"/>
                        </a:rPr>
                        <a:t>Proportional-Derivative control (</a:t>
                      </a:r>
                      <a:r>
                        <a:rPr lang="ko-KR" altLang="en-US" sz="1000" b="1">
                          <a:effectLst/>
                          <a:highlight>
                            <a:srgbClr val="CEDEEF"/>
                          </a:highlight>
                          <a:latin typeface="함초롬바탕"/>
                        </a:rPr>
                        <a:t>비례미분제어</a:t>
                      </a:r>
                      <a:r>
                        <a:rPr lang="en-US" altLang="ko-KR" sz="1000" b="1">
                          <a:effectLst/>
                          <a:highlight>
                            <a:srgbClr val="CEDEEF"/>
                          </a:highlight>
                          <a:latin typeface="함초롬바탕"/>
                        </a:rPr>
                        <a:t>)</a:t>
                      </a:r>
                      <a:endParaRPr lang="ko-KR" altLang="en-US">
                        <a:effectLst/>
                        <a:highlight>
                          <a:srgbClr val="CEDEEF"/>
                        </a:highlight>
                        <a:latin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altLang="en-US" sz="1000">
                          <a:effectLst/>
                          <a:latin typeface="함초롬바탕"/>
                        </a:rPr>
                        <a:t>오차 신호를 미분하여 제어 신호를 만드는 미분 제어를 비례 제어에 병렬로 연결하여 사용</a:t>
                      </a:r>
                      <a:endParaRPr lang="ko-KR" altLang="en-US">
                        <a:effectLst/>
                        <a:latin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548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57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24405B-67B6-AF7C-91AE-A96A14C6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A588C-F307-E317-618A-4967C6C072D1}"/>
              </a:ext>
            </a:extLst>
          </p:cNvPr>
          <p:cNvSpPr txBox="1"/>
          <p:nvPr/>
        </p:nvSpPr>
        <p:spPr>
          <a:xfrm>
            <a:off x="331409" y="279311"/>
            <a:ext cx="9175010" cy="8679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lang="en-US" altLang="ko-KR"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PID </a:t>
            </a:r>
            <a:r>
              <a:rPr lang="ko-KR" altLang="en-US" sz="1100" b="0" i="0" u="none" strike="noStrike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제어기의 제어 명령은 오차신호를 수학적으로 계산하여 </a:t>
            </a:r>
            <a:r>
              <a:rPr lang="ko-KR" altLang="en-US" sz="11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출력하며 식은 다음과 같다.</a:t>
            </a:r>
            <a:endParaRPr lang="en-US" altLang="ko-KR" sz="11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60000"/>
              </a:lnSpc>
              <a:defRPr/>
            </a:pPr>
            <a:endParaRPr lang="en-US" altLang="ko-KR" sz="1100" b="0" i="0" u="none" strike="noStrike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60000"/>
              </a:lnSpc>
              <a:defRPr/>
            </a:pPr>
            <a:endParaRPr lang="en-US" altLang="ko-KR" sz="1100" b="0" i="0" u="none" strike="noStrike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1E2F85F2-3530-3DBA-1689-B333BE24F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53" y="716321"/>
            <a:ext cx="3826956" cy="621187"/>
          </a:xfrm>
          <a:prstGeom prst="rect">
            <a:avLst/>
          </a:prstGeom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35650D99-0DBD-0160-A192-FF89179F4A91}"/>
              </a:ext>
            </a:extLst>
          </p:cNvPr>
          <p:cNvSpPr txBox="1"/>
          <p:nvPr/>
        </p:nvSpPr>
        <p:spPr>
          <a:xfrm>
            <a:off x="332580" y="1447736"/>
            <a:ext cx="10972798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바탕"/>
              </a:rPr>
              <a:t> 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PID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제어기에서 만약 비례이득을 제외한 다른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이득값들이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0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의 값을 가지면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P-Control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에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해당된다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.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마찬가지로 </a:t>
            </a:r>
            <a:r>
              <a:rPr lang="ko-KR" altLang="en-US" sz="11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적분이득과 비례이득이 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0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이 아닌 값을 가지면 </a:t>
            </a:r>
            <a:r>
              <a:rPr lang="ko-KR" altLang="en-US" sz="1100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P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I-Control,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미분이득 </a:t>
            </a:r>
            <a:r>
              <a:rPr lang="ko-KR" altLang="en-US" sz="11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과 비례이득이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0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이 아닌 값을 가지면 </a:t>
            </a:r>
            <a:r>
              <a:rPr lang="ko-KR" altLang="en-US" sz="1100" kern="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P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D-Control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이 된다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.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즉 제어 입력의 조합에 의해 보통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PD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제어기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, PI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제어기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, PID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제어기가 만들어진다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  <a:cs typeface="함초롬돋움" panose="020B0604000101010101" pitchFamily="50" charset="-127"/>
              </a:rPr>
              <a:t>.</a:t>
            </a:r>
          </a:p>
          <a:p>
            <a:endParaRPr lang="ko-KR" altLang="en-US" sz="11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PID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제어기를 설계할 때 각 이득 값의 변화에 따른 플랜트의 응답 특성을 알면 매우 유용하다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비례이득 값을 증가시키면 플랜트 과도응답의 상승시간이 줄어들며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오버슈트가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커지지만 정상상태 오차를 없애지는 못한다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적분이득 값의 상승은 정상상태 오차를 제거하는 효과를 가지고 있지만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과도응답 특성을 나쁘게 만들 수 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미분이득 값의 상승은 시스템의 안정도를 향상시키는 효과를 가지고 있어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오버슈트를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줄이고 과도응답 특성을 향상시킬 수 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정리하면 다음과 같다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3662CB8-458F-C5B2-6906-8AF5BF992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00598"/>
              </p:ext>
            </p:extLst>
          </p:nvPr>
        </p:nvGraphicFramePr>
        <p:xfrm>
          <a:off x="330765" y="2726892"/>
          <a:ext cx="6389601" cy="1626684"/>
        </p:xfrm>
        <a:graphic>
          <a:graphicData uri="http://schemas.openxmlformats.org/drawingml/2006/table">
            <a:tbl>
              <a:tblPr/>
              <a:tblGrid>
                <a:gridCol w="589102">
                  <a:extLst>
                    <a:ext uri="{9D8B030D-6E8A-4147-A177-3AD203B41FA5}">
                      <a16:colId xmlns:a16="http://schemas.microsoft.com/office/drawing/2014/main" val="1177429355"/>
                    </a:ext>
                  </a:extLst>
                </a:gridCol>
                <a:gridCol w="1508543">
                  <a:extLst>
                    <a:ext uri="{9D8B030D-6E8A-4147-A177-3AD203B41FA5}">
                      <a16:colId xmlns:a16="http://schemas.microsoft.com/office/drawing/2014/main" val="2563688798"/>
                    </a:ext>
                  </a:extLst>
                </a:gridCol>
                <a:gridCol w="1430652">
                  <a:extLst>
                    <a:ext uri="{9D8B030D-6E8A-4147-A177-3AD203B41FA5}">
                      <a16:colId xmlns:a16="http://schemas.microsoft.com/office/drawing/2014/main" val="605060255"/>
                    </a:ext>
                  </a:extLst>
                </a:gridCol>
                <a:gridCol w="1430652">
                  <a:extLst>
                    <a:ext uri="{9D8B030D-6E8A-4147-A177-3AD203B41FA5}">
                      <a16:colId xmlns:a16="http://schemas.microsoft.com/office/drawing/2014/main" val="10044113"/>
                    </a:ext>
                  </a:extLst>
                </a:gridCol>
                <a:gridCol w="1430652">
                  <a:extLst>
                    <a:ext uri="{9D8B030D-6E8A-4147-A177-3AD203B41FA5}">
                      <a16:colId xmlns:a16="http://schemas.microsoft.com/office/drawing/2014/main" val="3924823977"/>
                    </a:ext>
                  </a:extLst>
                </a:gridCol>
              </a:tblGrid>
              <a:tr h="2562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이득값의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증가에 따른 이론적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PID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응답 특성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08554"/>
                  </a:ext>
                </a:extLst>
              </a:tr>
              <a:tr h="309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이득값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상승시간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(t</a:t>
                      </a:r>
                      <a:r>
                        <a:rPr lang="en-US" altLang="ko-KR" sz="1200" b="1" kern="0" spc="0" baseline="-250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r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오버슈트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정착시간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en-US" altLang="ko-KR" sz="1200" b="1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t</a:t>
                      </a:r>
                      <a:r>
                        <a:rPr lang="en-US" altLang="ko-KR" sz="1200" b="1" kern="0" spc="0" baseline="-2500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정상상태 오차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en-US" altLang="ko-KR" sz="1200" b="1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e</a:t>
                      </a:r>
                      <a:r>
                        <a:rPr lang="en-US" altLang="ko-KR" sz="1200" b="1" kern="0" spc="0" baseline="-2500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ss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43461"/>
                  </a:ext>
                </a:extLst>
              </a:tr>
              <a:tr h="309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K</a:t>
                      </a:r>
                      <a:r>
                        <a:rPr lang="en-US" altLang="ko-KR" sz="1400" b="1" kern="0" spc="0" baseline="-250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FF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감소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FF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증가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약간 변화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감소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356387"/>
                  </a:ext>
                </a:extLst>
              </a:tr>
              <a:tr h="3091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K</a:t>
                      </a:r>
                      <a:r>
                        <a:rPr lang="en-US" altLang="ko-KR" sz="1400" b="1" kern="0" spc="0" baseline="-250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감소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증가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증가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FF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감소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018891"/>
                  </a:ext>
                </a:extLst>
              </a:tr>
              <a:tr h="367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K</a:t>
                      </a:r>
                      <a:r>
                        <a:rPr lang="en-US" altLang="ko-KR" sz="1400" b="1" kern="0" spc="0" baseline="-250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약간 변화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FF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감소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감소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약간 변화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7755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E272E08-B76C-9C2E-42F1-7A4A5F37CE17}"/>
              </a:ext>
            </a:extLst>
          </p:cNvPr>
          <p:cNvSpPr txBox="1"/>
          <p:nvPr/>
        </p:nvSpPr>
        <p:spPr>
          <a:xfrm>
            <a:off x="6716722" y="2725169"/>
            <a:ext cx="4460063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개개인을 놓고 보면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게인의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증가에 따라 위의 특성을 가지지만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PID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제어는 독립적이지 않고 서로 영향을 미치기 때문에 단순히 각각의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게인을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증가한다고 적합한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PDI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제어를 할 수 있는 것은 아니다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endParaRPr lang="en-US" altLang="ko-KR" sz="11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1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시스템의 특성에 맞게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게인을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조정하는 것이 중요하며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최적의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게인을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찾는 방법은 우선 이론을 바탕으로 일정 게인 값을 설정한 후 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튜닝을 통해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보정해야한다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70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844745-0FB3-BAED-F88D-A536DF442983}"/>
              </a:ext>
            </a:extLst>
          </p:cNvPr>
          <p:cNvSpPr txBox="1"/>
          <p:nvPr/>
        </p:nvSpPr>
        <p:spPr>
          <a:xfrm>
            <a:off x="668328" y="81752"/>
            <a:ext cx="5095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2.3. </a:t>
            </a:r>
            <a:r>
              <a:rPr lang="ko-KR" altLang="en-US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실험장치                                          </a:t>
            </a:r>
            <a:endParaRPr lang="en-US" altLang="ko-KR" sz="1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C6A7C4-0762-BD66-A3DE-9C193522B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54" y="560982"/>
            <a:ext cx="3878014" cy="18635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A79D70-9088-72E1-FE71-72F4748E6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35" y="2426227"/>
            <a:ext cx="4886361" cy="4350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F03D29-90B4-FD40-EDEC-A8112ABCDD1D}"/>
              </a:ext>
            </a:extLst>
          </p:cNvPr>
          <p:cNvSpPr txBox="1"/>
          <p:nvPr/>
        </p:nvSpPr>
        <p:spPr>
          <a:xfrm>
            <a:off x="5573393" y="246590"/>
            <a:ext cx="6603983" cy="80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2.4. </a:t>
            </a:r>
            <a:r>
              <a:rPr lang="ko-KR" altLang="en-US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실험방법                                          </a:t>
            </a:r>
            <a:endParaRPr lang="en-US" altLang="ko-KR" sz="1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가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 </a:t>
            </a:r>
            <a:r>
              <a:rPr lang="ko-KR" altLang="en-US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실험① 전압 변화에 따른 모터의 회전속도 계측 실험</a:t>
            </a:r>
            <a:endParaRPr lang="ko-KR" altLang="en-US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① 실험 시작 전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모터 박스의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Main Power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스위치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, Servo On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스위치 순서대로 켠다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②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Lab VIEW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의 블록 다이어그램을 통하여 회로를 설계한다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③ 프론트 패널의 좌상단의 시작 버튼을 클릭하여 블록 다이어그램의 알고리즘을 실행한다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④ 전압입력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(Numeric Control)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버튼을 이용하여 전압을 증가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/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감소시키며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RPM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의 변화를 관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찰한다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이때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전압을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0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에서 약 </a:t>
            </a:r>
            <a:r>
              <a:rPr lang="en-US" altLang="ko-KR" sz="11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3~4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초씩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, 1V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간격으로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3V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까지 증가시켰다가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0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으로 감소한다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⑤ 전압입력을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0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이 아닌 값에서 실험을 종료할 시 모터는 마지막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설정값의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전압이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지속적으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로 인가되어 회전하므로 전압입력을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0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으로 설정한 상태에서 종료 버튼을 클릭한다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 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⑥ 모터 박스의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Servo On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스위치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, Main Power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스위치 순서대로 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나.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실험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②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PDI제어기를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이용한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AC서보모터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위치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제어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300" b="1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실험</a:t>
            </a:r>
            <a:endParaRPr lang="en-US" altLang="ko-KR" sz="13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돋움" panose="020B0604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① Lab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VIEW의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블록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다이어그램을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통하여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PDI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제어의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회로를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설계한다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돋움" panose="020B0604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② 원하는 기준 각도인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180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도를 입력데이터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(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각도입력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)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숫자형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컨트롤칸에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입력한다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③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P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제어기를 관찰하기 위하여 미분이득과 적분이득에는 값을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0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으로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비례이득칸에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임의의 값을 대입한다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④ 임의의 값 기준 큰 값과 작은 값을 대입하여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P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제어기의 작동 특성을 관찰한다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⑤ ③에서 구한 임의의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K</a:t>
            </a:r>
            <a:r>
              <a:rPr lang="en-US" altLang="ko-KR" sz="1100" kern="0" spc="0" baseline="-2500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p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를 고정하고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오버슈트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감소의 역할을 하는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D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제어기의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미분이득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(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K</a:t>
            </a:r>
            <a:r>
              <a:rPr lang="en-US" altLang="ko-KR" sz="1100" kern="0" baseline="-250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d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)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값을 탐색한다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⑥ ④와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돋움" panose="020B0604000101010101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동일하게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돋움" panose="020B0604000101010101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도출한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돋움" panose="020B0604000101010101" pitchFamily="50" charset="-127"/>
              </a:rPr>
              <a:t>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값(K</a:t>
            </a:r>
            <a:r>
              <a:rPr lang="en-US" altLang="ko-KR" sz="1100" kern="0" spc="0" baseline="-250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D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)에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돋움" panose="020B0604000101010101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인접한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돋움" panose="020B0604000101010101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값을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대입하며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D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제어기의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작동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특성을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관찰한다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⑦ 위 과정에서 구한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K</a:t>
            </a:r>
            <a:r>
              <a:rPr lang="en-US" altLang="ko-KR" sz="1100" kern="0" spc="0" baseline="-250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P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와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K</a:t>
            </a:r>
            <a:r>
              <a:rPr lang="en-US" altLang="ko-KR" sz="1100" kern="0" spc="0" baseline="-250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D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를 고정하고 정상상태 오차를 감소시키는 역할을 하는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I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제어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돋움" panose="020B060400010101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기의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돋움" panose="020B0604000101010101" pitchFamily="50" charset="-127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적분이득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(K</a:t>
            </a:r>
            <a:r>
              <a:rPr lang="en-US" altLang="ko-KR" sz="1100" kern="0" spc="0" baseline="-2500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I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)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을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돋움" panose="020B0604000101010101" pitchFamily="50" charset="-127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조절하며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돋움" panose="020B0604000101010101" pitchFamily="50" charset="-127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오차를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돋움" panose="020B0604000101010101" pitchFamily="50" charset="-127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줄이고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,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돋움" panose="020B0604000101010101" pitchFamily="50" charset="-127"/>
              </a:rPr>
              <a:t>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근접한 값을 대입하여 작동특성을 이해한다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돋움" panose="020B0604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1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5D58E5-C081-892C-A6CF-5DC6365E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45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152D1-5CE5-2569-A3F9-74C77ED69FC7}"/>
              </a:ext>
            </a:extLst>
          </p:cNvPr>
          <p:cNvSpPr txBox="1"/>
          <p:nvPr/>
        </p:nvSpPr>
        <p:spPr>
          <a:xfrm>
            <a:off x="680720" y="284480"/>
            <a:ext cx="429768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2.5. LAB VIEW</a:t>
            </a:r>
            <a:r>
              <a:rPr lang="ko-KR" altLang="en-US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</a:t>
            </a:r>
            <a:endParaRPr lang="en-US" altLang="ko-KR" sz="1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/>
              <a:t>Lab VIEW</a:t>
            </a:r>
            <a:r>
              <a:rPr lang="ko-KR" altLang="en-US" sz="1100" dirty="0"/>
              <a:t>란 </a:t>
            </a:r>
            <a:r>
              <a:rPr lang="en-US" altLang="ko-KR" sz="1100" dirty="0"/>
              <a:t>Laboratory Virtual Instrument Engineering Workbench</a:t>
            </a:r>
            <a:r>
              <a:rPr lang="ko-KR" altLang="en-US" sz="1100" dirty="0"/>
              <a:t>의 약자로</a:t>
            </a:r>
            <a:r>
              <a:rPr lang="en-US" altLang="ko-KR" sz="1100" dirty="0"/>
              <a:t>, </a:t>
            </a:r>
            <a:r>
              <a:rPr lang="ko-KR" altLang="en-US" sz="1100" dirty="0"/>
              <a:t>여러 범용의 </a:t>
            </a:r>
            <a:r>
              <a:rPr lang="en-US" altLang="ko-KR" sz="1100" dirty="0"/>
              <a:t>C </a:t>
            </a:r>
            <a:r>
              <a:rPr lang="ko-KR" altLang="en-US" sz="1100" dirty="0"/>
              <a:t>또는 </a:t>
            </a:r>
            <a:r>
              <a:rPr lang="en-US" altLang="ko-KR" sz="1100" dirty="0"/>
              <a:t>BASIC </a:t>
            </a:r>
            <a:r>
              <a:rPr lang="ko-KR" altLang="en-US" sz="1100" dirty="0"/>
              <a:t>개발 시스템처럼 프로그램 개발 도구이다</a:t>
            </a:r>
            <a:r>
              <a:rPr lang="en-US" altLang="ko-KR" sz="1100" dirty="0"/>
              <a:t>. </a:t>
            </a:r>
            <a:r>
              <a:rPr lang="ko-KR" altLang="en-US" sz="1100" dirty="0"/>
              <a:t>타 프로그램과의 차이는 텍스트 기반이 아닌 블록 다이어그램이라 불리는 흐름도를 사용하여 프로그램을 생성하며</a:t>
            </a:r>
            <a:r>
              <a:rPr lang="en-US" altLang="ko-KR" sz="1100" dirty="0"/>
              <a:t>, </a:t>
            </a:r>
            <a:r>
              <a:rPr lang="ko-KR" altLang="en-US" sz="1100" dirty="0"/>
              <a:t>그림 기호</a:t>
            </a:r>
            <a:r>
              <a:rPr lang="en-US" altLang="ko-KR" sz="1100" dirty="0"/>
              <a:t>(Graphic symbol)</a:t>
            </a:r>
            <a:r>
              <a:rPr lang="ko-KR" altLang="en-US" sz="1100" dirty="0"/>
              <a:t>에 의존하여 작업을 진행하므로 보다 직관적이고 시각적으로 회로를 구성할 수 있는 것이 특징이다</a:t>
            </a:r>
            <a:r>
              <a:rPr lang="en-US" altLang="ko-KR" sz="1100" dirty="0"/>
              <a:t>. </a:t>
            </a:r>
            <a:r>
              <a:rPr lang="ko-KR" altLang="en-US" sz="1100" dirty="0"/>
              <a:t>또한 대부분의 서브루틴과 광범위한 함수들의 라이브러리 뿐만 아니라 데이터 수집</a:t>
            </a:r>
            <a:r>
              <a:rPr lang="en-US" altLang="ko-KR" sz="1100" dirty="0"/>
              <a:t>, GPIB, </a:t>
            </a:r>
            <a:r>
              <a:rPr lang="ko-KR" altLang="en-US" sz="1100" dirty="0"/>
              <a:t>데이터 해석과 표현 등을 위한 라이브러리를 제공한다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dirty="0"/>
              <a:t>프로그램 내에서 크게 회로를 입력하는 </a:t>
            </a:r>
            <a:r>
              <a:rPr lang="en-US" altLang="ko-KR" sz="1100" dirty="0"/>
              <a:t>Block Diagram</a:t>
            </a:r>
            <a:r>
              <a:rPr lang="ko-KR" altLang="en-US" sz="1100" dirty="0"/>
              <a:t>과 출력을 볼 수 있는 </a:t>
            </a:r>
            <a:r>
              <a:rPr lang="en-US" altLang="ko-KR" sz="1100" dirty="0"/>
              <a:t>Front Panel</a:t>
            </a:r>
            <a:r>
              <a:rPr lang="ko-KR" altLang="en-US" sz="1100" dirty="0"/>
              <a:t>로 구성이 되어있으며</a:t>
            </a:r>
            <a:r>
              <a:rPr lang="en-US" altLang="ko-KR" sz="1100" dirty="0"/>
              <a:t>, </a:t>
            </a:r>
            <a:r>
              <a:rPr lang="ko-KR" altLang="en-US" sz="1100" dirty="0"/>
              <a:t>다음과 같다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AF9BF-C31D-7E5C-0870-90F36014652C}"/>
              </a:ext>
            </a:extLst>
          </p:cNvPr>
          <p:cNvSpPr txBox="1"/>
          <p:nvPr/>
        </p:nvSpPr>
        <p:spPr>
          <a:xfrm>
            <a:off x="5479379" y="830868"/>
            <a:ext cx="4704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블록 다이어그램에서</a:t>
            </a:r>
            <a:r>
              <a:rPr lang="en-US" altLang="ko-KR" sz="1100" dirty="0"/>
              <a:t>, </a:t>
            </a:r>
            <a:r>
              <a:rPr lang="ko-KR" altLang="en-US" sz="1100" dirty="0"/>
              <a:t>기호들의 의미를 정리하면 다음과 같다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01C46A3-A79A-3F72-4D60-2FE7FAD7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5CE5CB2-E5BA-40FC-7121-119B98BC4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904" y="1123256"/>
            <a:ext cx="5562282" cy="4401445"/>
          </a:xfrm>
          <a:prstGeom prst="rect">
            <a:avLst/>
          </a:prstGeom>
        </p:spPr>
      </p:pic>
      <p:pic>
        <p:nvPicPr>
          <p:cNvPr id="5" name="그림 4" descr="텍스트, 스크린샷, 도표, 소프트웨어이(가) 표시된 사진&#10;&#10;자동 생성된 설명">
            <a:extLst>
              <a:ext uri="{FF2B5EF4-FFF2-40B4-BE49-F238E27FC236}">
                <a16:creationId xmlns:a16="http://schemas.microsoft.com/office/drawing/2014/main" id="{960626E4-B858-F55C-B148-C94F9CFC97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3" t="11288" r="3018" b="11625"/>
          <a:stretch/>
        </p:blipFill>
        <p:spPr>
          <a:xfrm>
            <a:off x="622599" y="3426106"/>
            <a:ext cx="4425399" cy="2663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74820C-D1CD-129B-1362-02DEA0D022FD}"/>
              </a:ext>
            </a:extLst>
          </p:cNvPr>
          <p:cNvSpPr txBox="1"/>
          <p:nvPr/>
        </p:nvSpPr>
        <p:spPr>
          <a:xfrm>
            <a:off x="185331" y="6102166"/>
            <a:ext cx="530829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100" dirty="0">
                <a:ea typeface="맑은 고딕"/>
                <a:cs typeface="Calibri"/>
              </a:rPr>
              <a:t>&lt;LabVIEW </a:t>
            </a:r>
            <a:r>
              <a:rPr lang="en-US" altLang="ko-KR" sz="1100" dirty="0" err="1">
                <a:ea typeface="맑은 고딕"/>
                <a:cs typeface="Calibri"/>
              </a:rPr>
              <a:t>회로구성</a:t>
            </a:r>
            <a:r>
              <a:rPr lang="en-US" altLang="ko-KR" sz="1100" dirty="0">
                <a:ea typeface="맑은 고딕"/>
                <a:cs typeface="Calibri"/>
              </a:rPr>
              <a:t>  (좌: Front Panel 우: Block Diagram)&gt;</a:t>
            </a:r>
          </a:p>
        </p:txBody>
      </p:sp>
    </p:spTree>
    <p:extLst>
      <p:ext uri="{BB962C8B-B14F-4D97-AF65-F5344CB8AC3E}">
        <p14:creationId xmlns:p14="http://schemas.microsoft.com/office/powerpoint/2010/main" val="377962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A6BB43-2DD6-A20A-FF1C-DFCD4E0E8FC8}"/>
              </a:ext>
            </a:extLst>
          </p:cNvPr>
          <p:cNvSpPr txBox="1"/>
          <p:nvPr/>
        </p:nvSpPr>
        <p:spPr>
          <a:xfrm>
            <a:off x="612402" y="203365"/>
            <a:ext cx="52909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2.6. </a:t>
            </a:r>
            <a:r>
              <a:rPr lang="ko-KR" altLang="en-US" sz="1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 결과</a:t>
            </a:r>
            <a:endParaRPr lang="en-US" altLang="ko-KR" sz="1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3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2.6.1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. </a:t>
            </a:r>
            <a:r>
              <a:rPr lang="ko-KR" altLang="en-US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실험① 전압 변화에 따른 모터의 회전속도 계측 실험</a:t>
            </a:r>
            <a:endParaRPr lang="ko-KR" altLang="en-US" sz="13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FCC07-C0AD-5836-D4C5-FAD593CDD3C5}"/>
              </a:ext>
            </a:extLst>
          </p:cNvPr>
          <p:cNvSpPr txBox="1"/>
          <p:nvPr/>
        </p:nvSpPr>
        <p:spPr>
          <a:xfrm>
            <a:off x="5890865" y="1840421"/>
            <a:ext cx="4856480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300" b="1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/>
              </a:rPr>
              <a:t>실험 결과 그래프</a:t>
            </a:r>
            <a:endParaRPr lang="ko-KR" altLang="en-US" sz="1300" dirty="0">
              <a:ea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B0D01-B8BC-CEE6-1D90-EB1C20747790}"/>
              </a:ext>
            </a:extLst>
          </p:cNvPr>
          <p:cNvSpPr txBox="1"/>
          <p:nvPr/>
        </p:nvSpPr>
        <p:spPr>
          <a:xfrm>
            <a:off x="6099904" y="5721531"/>
            <a:ext cx="5005911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ea typeface="맑은 고딕"/>
                <a:cs typeface="Calibri"/>
              </a:rPr>
              <a:t>전압을</a:t>
            </a:r>
            <a:r>
              <a:rPr lang="en-US" altLang="ko-KR" sz="1100" dirty="0">
                <a:ea typeface="맑은 고딕"/>
                <a:cs typeface="Calibri"/>
              </a:rPr>
              <a:t> 1V, 2V, 3V,  2V, 1V </a:t>
            </a:r>
            <a:r>
              <a:rPr lang="en-US" altLang="ko-KR" sz="1100" dirty="0" err="1">
                <a:ea typeface="맑은 고딕"/>
                <a:cs typeface="Calibri"/>
              </a:rPr>
              <a:t>순으로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조절하였을때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얻은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데이터를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Matlab으로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그래프로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나타낸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결과</a:t>
            </a:r>
            <a:r>
              <a:rPr lang="en-US" altLang="ko-KR" sz="1100" dirty="0">
                <a:ea typeface="맑은 고딕"/>
                <a:cs typeface="Calibri"/>
              </a:rPr>
              <a:t>  큰 </a:t>
            </a:r>
            <a:r>
              <a:rPr lang="en-US" altLang="ko-KR" sz="1100" dirty="0" err="1">
                <a:ea typeface="맑은 고딕"/>
                <a:cs typeface="Calibri"/>
              </a:rPr>
              <a:t>노이즈가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있음을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확인하였다</a:t>
            </a:r>
            <a:r>
              <a:rPr lang="en-US" altLang="ko-KR" sz="1100" dirty="0">
                <a:ea typeface="맑은 고딕"/>
                <a:cs typeface="Calibri"/>
              </a:rPr>
              <a:t>. </a:t>
            </a:r>
            <a:r>
              <a:rPr lang="en-US" altLang="ko-KR" sz="1100" dirty="0" err="1">
                <a:ea typeface="맑은 고딕"/>
                <a:cs typeface="Calibri"/>
              </a:rPr>
              <a:t>또한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모터의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회전속도가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전압이</a:t>
            </a:r>
            <a:r>
              <a:rPr lang="en-US" altLang="ko-KR" sz="1100" dirty="0">
                <a:ea typeface="맑은 고딕"/>
                <a:cs typeface="Calibri"/>
              </a:rPr>
              <a:t> </a:t>
            </a:r>
            <a:r>
              <a:rPr lang="en-US" altLang="ko-KR" sz="1100" dirty="0" err="1">
                <a:ea typeface="맑은 고딕"/>
                <a:cs typeface="Calibri"/>
              </a:rPr>
              <a:t>증가함에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따라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빨라지는</a:t>
            </a:r>
            <a:r>
              <a:rPr lang="en-US" altLang="ko-KR" sz="1100" dirty="0">
                <a:ea typeface="맑은 고딕"/>
                <a:cs typeface="Calibri"/>
              </a:rPr>
              <a:t> </a:t>
            </a:r>
            <a:r>
              <a:rPr lang="en-US" altLang="ko-KR" sz="1100" dirty="0" err="1">
                <a:ea typeface="맑은 고딕"/>
                <a:cs typeface="Calibri"/>
              </a:rPr>
              <a:t>것을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확인할</a:t>
            </a:r>
            <a:r>
              <a:rPr lang="en-US" altLang="ko-KR" sz="1100" dirty="0">
                <a:ea typeface="맑은 고딕"/>
                <a:cs typeface="Calibri"/>
              </a:rPr>
              <a:t> 수 </a:t>
            </a:r>
            <a:r>
              <a:rPr lang="en-US" altLang="ko-KR" sz="1100" dirty="0" err="1">
                <a:ea typeface="맑은 고딕"/>
                <a:cs typeface="Calibri"/>
              </a:rPr>
              <a:t>있다</a:t>
            </a:r>
            <a:r>
              <a:rPr lang="en-US" altLang="ko-KR" sz="1100" dirty="0">
                <a:ea typeface="맑은 고딕"/>
                <a:cs typeface="Calibri"/>
              </a:rPr>
              <a:t>.  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02419-735E-647B-BAE6-9E0027BB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1" name="그림 10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16B2A007-6881-A21E-FDC3-B808D17A9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" t="15965" r="1762" b="13509"/>
          <a:stretch/>
        </p:blipFill>
        <p:spPr>
          <a:xfrm>
            <a:off x="351042" y="760079"/>
            <a:ext cx="5377591" cy="2902009"/>
          </a:xfrm>
          <a:prstGeom prst="rect">
            <a:avLst/>
          </a:prstGeom>
        </p:spPr>
      </p:pic>
      <p:pic>
        <p:nvPicPr>
          <p:cNvPr id="7" name="그림 6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736F36C8-D487-0275-59AF-BF1F0DC16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1" y="3879547"/>
            <a:ext cx="5760358" cy="2667001"/>
          </a:xfrm>
          <a:prstGeom prst="rect">
            <a:avLst/>
          </a:prstGeom>
        </p:spPr>
      </p:pic>
      <p:pic>
        <p:nvPicPr>
          <p:cNvPr id="8" name="그림 7" descr="텍스트, 라인, 폰트, 스크린샷이(가) 표시된 사진&#10;&#10;자동 생성된 설명">
            <a:extLst>
              <a:ext uri="{FF2B5EF4-FFF2-40B4-BE49-F238E27FC236}">
                <a16:creationId xmlns:a16="http://schemas.microsoft.com/office/drawing/2014/main" id="{BC914A4B-F2A1-2DFA-02A4-AA7C99876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447" y="1094770"/>
            <a:ext cx="5745390" cy="628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3871B7-0C59-0409-B503-5C61A35EA413}"/>
              </a:ext>
            </a:extLst>
          </p:cNvPr>
          <p:cNvSpPr txBox="1"/>
          <p:nvPr/>
        </p:nvSpPr>
        <p:spPr>
          <a:xfrm>
            <a:off x="5894284" y="756071"/>
            <a:ext cx="530829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100" dirty="0" err="1">
                <a:ea typeface="맑은 고딕"/>
                <a:cs typeface="Calibri"/>
              </a:rPr>
              <a:t>Labview</a:t>
            </a:r>
            <a:r>
              <a:rPr lang="en-US" altLang="ko-KR" sz="1100" dirty="0">
                <a:ea typeface="맑은 고딕"/>
                <a:cs typeface="Calibri"/>
              </a:rPr>
              <a:t>  </a:t>
            </a:r>
            <a:r>
              <a:rPr lang="en-US" altLang="ko-KR" sz="1100" dirty="0" err="1">
                <a:ea typeface="맑은 고딕"/>
                <a:cs typeface="Calibri"/>
              </a:rPr>
              <a:t>blockdiagram에서</a:t>
            </a:r>
            <a:r>
              <a:rPr lang="en-US" altLang="ko-KR" sz="1100" dirty="0">
                <a:ea typeface="맑은 고딕"/>
                <a:cs typeface="Calibri"/>
              </a:rPr>
              <a:t> </a:t>
            </a:r>
            <a:r>
              <a:rPr lang="en-US" altLang="ko-KR" sz="1100" dirty="0" err="1">
                <a:ea typeface="맑은 고딕"/>
                <a:cs typeface="Calibri"/>
              </a:rPr>
              <a:t>연산자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기호를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통해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계산하는</a:t>
            </a:r>
            <a:r>
              <a:rPr lang="en-US" altLang="ko-KR" sz="1100" dirty="0">
                <a:ea typeface="맑은 고딕"/>
                <a:cs typeface="Calibri"/>
              </a:rPr>
              <a:t>  </a:t>
            </a:r>
            <a:r>
              <a:rPr lang="en-US" altLang="ko-KR" sz="1100" dirty="0" err="1">
                <a:ea typeface="맑은 고딕"/>
                <a:cs typeface="Calibri"/>
              </a:rPr>
              <a:t>최종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출력값은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다음과</a:t>
            </a:r>
            <a:r>
              <a:rPr lang="en-US" altLang="ko-KR" sz="1100" dirty="0">
                <a:ea typeface="맑은 고딕"/>
                <a:cs typeface="Calibri"/>
              </a:rPr>
              <a:t> </a:t>
            </a:r>
            <a:r>
              <a:rPr lang="en-US" altLang="ko-KR" sz="1100" dirty="0" err="1">
                <a:ea typeface="맑은 고딕"/>
                <a:cs typeface="Calibri"/>
              </a:rPr>
              <a:t>같다</a:t>
            </a:r>
            <a:r>
              <a:rPr lang="en-US" altLang="ko-KR" sz="1100" dirty="0">
                <a:ea typeface="맑은 고딕"/>
                <a:cs typeface="Calibri"/>
              </a:rPr>
              <a:t>.</a:t>
            </a:r>
          </a:p>
        </p:txBody>
      </p:sp>
      <p:pic>
        <p:nvPicPr>
          <p:cNvPr id="14" name="그림 13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99F6A432-C577-EB28-EFE9-B15E4FEFB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776" y="2102077"/>
            <a:ext cx="4657876" cy="27868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8B4066-BFF5-8761-F117-510901FD9D89}"/>
              </a:ext>
            </a:extLst>
          </p:cNvPr>
          <p:cNvSpPr txBox="1"/>
          <p:nvPr/>
        </p:nvSpPr>
        <p:spPr>
          <a:xfrm>
            <a:off x="354664" y="3658927"/>
            <a:ext cx="530829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100" dirty="0">
                <a:ea typeface="맑은 고딕"/>
                <a:cs typeface="Calibri"/>
              </a:rPr>
              <a:t>&lt;</a:t>
            </a:r>
            <a:r>
              <a:rPr lang="en-US" altLang="ko-KR" sz="1100" dirty="0" err="1">
                <a:ea typeface="맑은 고딕"/>
                <a:cs typeface="Calibri"/>
              </a:rPr>
              <a:t>실험</a:t>
            </a:r>
            <a:r>
              <a:rPr lang="en-US" altLang="ko-KR" sz="1100" dirty="0">
                <a:ea typeface="맑은 고딕"/>
                <a:cs typeface="Calibri"/>
              </a:rPr>
              <a:t> 1 LabVIEW </a:t>
            </a:r>
            <a:r>
              <a:rPr lang="en-US" altLang="ko-KR" sz="1100" dirty="0" err="1">
                <a:ea typeface="맑은 고딕"/>
                <a:cs typeface="Calibri"/>
              </a:rPr>
              <a:t>회로도</a:t>
            </a:r>
            <a:r>
              <a:rPr lang="en-US" altLang="ko-KR" sz="1100" dirty="0">
                <a:ea typeface="맑은 고딕"/>
                <a:cs typeface="Calibri"/>
              </a:rPr>
              <a:t> (좌: Front Panel 우: Block Diagram)&gt;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991EFD-E6FD-3A3D-61E8-77D298B27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823" y="4871385"/>
            <a:ext cx="4744138" cy="8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52850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4456</Words>
  <Application>Microsoft Office PowerPoint</Application>
  <PresentationFormat>와이드스크린</PresentationFormat>
  <Paragraphs>367</Paragraphs>
  <Slides>21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한컴오피스</vt:lpstr>
      <vt:lpstr>R E P O R T &lt;LabVIEW를 이용한 서보모터 제어&gt;</vt:lpstr>
      <vt:lpstr>PowerPoint 프레젠테이션</vt:lpstr>
      <vt:lpstr>Ⅰ. 서론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응용공학실험</dc:title>
  <dc:creator>thr44</dc:creator>
  <cp:lastModifiedBy>김종우(***0***056)</cp:lastModifiedBy>
  <cp:revision>730</cp:revision>
  <dcterms:created xsi:type="dcterms:W3CDTF">2023-06-01T12:17:06Z</dcterms:created>
  <dcterms:modified xsi:type="dcterms:W3CDTF">2024-04-09T13:50:49Z</dcterms:modified>
  <cp:version>12.0.0.893</cp:version>
</cp:coreProperties>
</file>