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327694d08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327694d08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327694d0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327694d0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327694d08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327694d08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327694d08_1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327694d08_1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327694d08_1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327694d08_1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327694d08_12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Want to get linear regression of stock price data points (here shown as graph but actually a set of points)</a:t>
            </a:r>
            <a:endParaRPr/>
          </a:p>
        </p:txBody>
      </p:sp>
      <p:sp>
        <p:nvSpPr>
          <p:cNvPr id="256" name="Google Shape;256;g4327694d08_1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327694d08_12_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Using same techniques we can determine and draw lines for 1 standard deviation above and below linear regression line</a:t>
            </a:r>
            <a:endParaRPr/>
          </a:p>
        </p:txBody>
      </p:sp>
      <p:sp>
        <p:nvSpPr>
          <p:cNvPr id="262" name="Google Shape;262;g4327694d08_12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327694d08_12_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When stock is at or below 1 standard deviation BUY BUY BUY (2014 close FTSE 100 Index 6520, now 7516 ~ 15% increase)</a:t>
            </a:r>
            <a:endParaRPr/>
          </a:p>
        </p:txBody>
      </p:sp>
      <p:sp>
        <p:nvSpPr>
          <p:cNvPr id="269" name="Google Shape;269;g4327694d08_12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327694d0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327694d0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573366a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573366a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573366a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73366a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27694d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27694d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27694d08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327694d08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327694d0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327694d0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327694d08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327694d08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327694d08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327694d08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 (beta) is half of</a:t>
            </a:r>
            <a:r>
              <a:rPr lang="en">
                <a:solidFill>
                  <a:schemeClr val="dk1"/>
                </a:solidFill>
              </a:rPr>
              <a:t> (X.beta - y) transpose times (X.beta - y) according to the first equation</a:t>
            </a:r>
            <a:r>
              <a:rPr lang="en"/>
              <a:t>. Here, we are trying to prove that J (beta) can also be calculated using the bottom equation.</a:t>
            </a:r>
            <a:endParaRPr/>
          </a:p>
          <a:p>
            <a:pPr indent="0" lvl="0" marL="0" rtl="0" algn="l">
              <a:spcBef>
                <a:spcPts val="0"/>
              </a:spcBef>
              <a:spcAft>
                <a:spcPts val="0"/>
              </a:spcAft>
              <a:buNone/>
            </a:pPr>
            <a:r>
              <a:rPr lang="en"/>
              <a:t>Now, let’s see what’s the size of (X.beta - y).</a:t>
            </a:r>
            <a:endParaRPr/>
          </a:p>
          <a:p>
            <a:pPr indent="0" lvl="0" marL="0" rtl="0" algn="l">
              <a:spcBef>
                <a:spcPts val="0"/>
              </a:spcBef>
              <a:spcAft>
                <a:spcPts val="0"/>
              </a:spcAft>
              <a:buNone/>
            </a:pPr>
            <a:r>
              <a:rPr lang="en"/>
              <a:t>X is n by (p+1) matrix. Beta is (p+1) by 1. Multiplying the two matrices will result in (n by 1) matrix. Subtracting that from ‘Y’ which is (n by 1) too would result in (n by 1) matrix, which implies that (X.beta - y) is a vector.</a:t>
            </a:r>
            <a:endParaRPr/>
          </a:p>
          <a:p>
            <a:pPr indent="0" lvl="0" marL="0" rtl="0" algn="l">
              <a:spcBef>
                <a:spcPts val="0"/>
              </a:spcBef>
              <a:spcAft>
                <a:spcPts val="0"/>
              </a:spcAft>
              <a:buNone/>
            </a:pPr>
            <a:r>
              <a:rPr lang="en"/>
              <a:t>According to first equation, multiplying (X.beta - y) transpose with (X.beta - y) would thus be a dot product of (X.beta - y). This means that the product can also be calculated by the square of magnitude of (X.beta - y), that is ||X.beta - y||^2</a:t>
            </a:r>
            <a:endParaRPr/>
          </a:p>
          <a:p>
            <a:pPr indent="0" lvl="0" marL="0" rtl="0" algn="l">
              <a:spcBef>
                <a:spcPts val="0"/>
              </a:spcBef>
              <a:spcAft>
                <a:spcPts val="0"/>
              </a:spcAft>
              <a:buNone/>
            </a:pPr>
            <a:r>
              <a:rPr lang="en"/>
              <a:t>Thus, J (beta) can also be calculated using the bottom equation.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327694d08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327694d08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327694d08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327694d08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lstStyle>
            <a:lvl1pPr indent="0" lvl="0" marL="0" marR="0" rtl="0" algn="ctr">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lstStyle>
            <a:lvl1pPr indent="0" lvl="0" marL="0" marR="0" rtl="0" algn="ctr">
              <a:lnSpc>
                <a:spcPct val="90000"/>
              </a:lnSpc>
              <a:spcBef>
                <a:spcPts val="800"/>
              </a:spcBef>
              <a:spcAft>
                <a:spcPts val="0"/>
              </a:spcAft>
              <a:buClr>
                <a:schemeClr val="dk1"/>
              </a:buClr>
              <a:buSzPts val="21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0" name="Google Shape;70;p16"/>
          <p:cNvSpPr txBox="1"/>
          <p:nvPr>
            <p:ph idx="1" type="body"/>
          </p:nvPr>
        </p:nvSpPr>
        <p:spPr>
          <a:xfrm>
            <a:off x="623888" y="3442097"/>
            <a:ext cx="7886700" cy="11250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3" name="Google Shape;83;p18"/>
          <p:cNvSpPr txBox="1"/>
          <p:nvPr>
            <p:ph idx="1" type="body"/>
          </p:nvPr>
        </p:nvSpPr>
        <p:spPr>
          <a:xfrm>
            <a:off x="629841" y="1260872"/>
            <a:ext cx="38682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84" name="Google Shape;84;p18"/>
          <p:cNvSpPr txBox="1"/>
          <p:nvPr>
            <p:ph idx="2" type="body"/>
          </p:nvPr>
        </p:nvSpPr>
        <p:spPr>
          <a:xfrm>
            <a:off x="629841" y="1878806"/>
            <a:ext cx="38682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86" name="Google Shape;86;p18"/>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300" cy="12000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1" name="Google Shape;101;p21"/>
          <p:cNvSpPr txBox="1"/>
          <p:nvPr>
            <p:ph idx="1" type="body"/>
          </p:nvPr>
        </p:nvSpPr>
        <p:spPr>
          <a:xfrm>
            <a:off x="3887391" y="740569"/>
            <a:ext cx="4629000" cy="3655200"/>
          </a:xfrm>
          <a:prstGeom prst="rect">
            <a:avLst/>
          </a:prstGeom>
          <a:noFill/>
          <a:ln>
            <a:noFill/>
          </a:ln>
        </p:spPr>
        <p:txBody>
          <a:bodyPr anchorCtr="0" anchor="t" bIns="68575" lIns="68575" spcFirstLastPara="1" rIns="68575" wrap="square" tIns="685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Google Shape;102;p21"/>
          <p:cNvSpPr txBox="1"/>
          <p:nvPr>
            <p:ph idx="2" type="body"/>
          </p:nvPr>
        </p:nvSpPr>
        <p:spPr>
          <a:xfrm>
            <a:off x="629841" y="1543050"/>
            <a:ext cx="29493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300" cy="12000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8" name="Google Shape;108;p22"/>
          <p:cNvSpPr/>
          <p:nvPr>
            <p:ph idx="2" type="pic"/>
          </p:nvPr>
        </p:nvSpPr>
        <p:spPr>
          <a:xfrm>
            <a:off x="3887391" y="740569"/>
            <a:ext cx="4629000" cy="3655200"/>
          </a:xfrm>
          <a:prstGeom prst="rect">
            <a:avLst/>
          </a:prstGeom>
          <a:noFill/>
          <a:ln>
            <a:noFill/>
          </a:ln>
        </p:spPr>
        <p:txBody>
          <a:bodyPr anchorCtr="0" anchor="t" bIns="68575" lIns="68575" spcFirstLastPara="1" rIns="68575" wrap="square" tIns="68575"/>
          <a:lstStyle>
            <a:lvl1pPr indent="0" lvl="0" marL="0" marR="0" rtl="0" algn="l">
              <a:lnSpc>
                <a:spcPct val="90000"/>
              </a:lnSpc>
              <a:spcBef>
                <a:spcPts val="800"/>
              </a:spcBef>
              <a:spcAft>
                <a:spcPts val="0"/>
              </a:spcAft>
              <a:buClr>
                <a:schemeClr val="dk1"/>
              </a:buClr>
              <a:buSzPts val="11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3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tats.stackexchange.com/questions/49528/batch-gradient-descent-versus-stochastic-gradient-descent"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Bessel%27s_correction" TargetMode="External"/><Relationship Id="rId4" Type="http://schemas.openxmlformats.org/officeDocument/2006/relationships/image" Target="../media/image1.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eb.cs.ucla.edu/~yzsun/classes/2018Fall_CS145/index.html" TargetMode="External"/><Relationship Id="rId4" Type="http://schemas.openxmlformats.org/officeDocument/2006/relationships/image" Target="../media/image1.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VFcxx1gqr5hLLOCbq4-SVLLNBjV93hvY/view?usp=sharing" TargetMode="External"/><Relationship Id="rId4" Type="http://schemas.openxmlformats.org/officeDocument/2006/relationships/hyperlink" Target="https://drive.google.com/file/d/1UqyGkDizG1JmO80nOX9VSc83mstxjWeI/view?usp=sharing" TargetMode="External"/><Relationship Id="rId5" Type="http://schemas.openxmlformats.org/officeDocument/2006/relationships/hyperlink" Target="https://drive.google.com/file/d/1UqyGkDizG1JmO80nOX9VSc83mstxjWeI/view?usp=sharing" TargetMode="External"/><Relationship Id="rId6" Type="http://schemas.openxmlformats.org/officeDocument/2006/relationships/hyperlink" Target="https://drive.google.com/file/d/1aZI-vepZWMCyc_UVoO8FqC02WMemJO3i/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gif"/><Relationship Id="rId4" Type="http://schemas.openxmlformats.org/officeDocument/2006/relationships/hyperlink" Target="https://blog.paperspace.com/intro-to-optimization-in-deep-learning-gradient-descent/" TargetMode="External"/><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hyperlink" Target="https://blog.paperspace.com/intro-to-optimization-in-deep-learning-gradient-descen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0" y="1136350"/>
            <a:ext cx="8520600" cy="16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CS145 Discussion</a:t>
            </a:r>
            <a:endParaRPr sz="3600"/>
          </a:p>
          <a:p>
            <a:pPr indent="0" lvl="0" marL="0" rtl="0" algn="ctr">
              <a:spcBef>
                <a:spcPts val="0"/>
              </a:spcBef>
              <a:spcAft>
                <a:spcPts val="0"/>
              </a:spcAft>
              <a:buNone/>
            </a:pPr>
            <a:r>
              <a:rPr lang="en"/>
              <a:t>Week 1</a:t>
            </a:r>
            <a:endParaRPr/>
          </a:p>
        </p:txBody>
      </p:sp>
      <p:sp>
        <p:nvSpPr>
          <p:cNvPr id="130" name="Google Shape;130;p25"/>
          <p:cNvSpPr txBox="1"/>
          <p:nvPr>
            <p:ph idx="1" type="subTitle"/>
          </p:nvPr>
        </p:nvSpPr>
        <p:spPr>
          <a:xfrm>
            <a:off x="311700" y="323457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t>Junheng, Shengming, Yunsheng</a:t>
            </a:r>
            <a:endParaRPr sz="2400"/>
          </a:p>
          <a:p>
            <a:pPr indent="0" lvl="0" marL="0" rtl="0" algn="ctr">
              <a:lnSpc>
                <a:spcPct val="115000"/>
              </a:lnSpc>
              <a:spcBef>
                <a:spcPts val="0"/>
              </a:spcBef>
              <a:spcAft>
                <a:spcPts val="0"/>
              </a:spcAft>
              <a:buNone/>
            </a:pPr>
            <a:r>
              <a:rPr lang="en" sz="2400"/>
              <a:t>10/05/2018</a:t>
            </a:r>
            <a:endParaRPr sz="2400"/>
          </a:p>
        </p:txBody>
      </p:sp>
      <p:pic>
        <p:nvPicPr>
          <p:cNvPr id="131" name="Google Shape;131;p25"/>
          <p:cNvPicPr preferRelativeResize="0"/>
          <p:nvPr/>
        </p:nvPicPr>
        <p:blipFill>
          <a:blip r:embed="rId3">
            <a:alphaModFix/>
          </a:blip>
          <a:stretch>
            <a:fillRect/>
          </a:stretch>
        </p:blipFill>
        <p:spPr>
          <a:xfrm>
            <a:off x="8039700" y="273476"/>
            <a:ext cx="792600" cy="792600"/>
          </a:xfrm>
          <a:prstGeom prst="rect">
            <a:avLst/>
          </a:prstGeom>
          <a:noFill/>
          <a:ln>
            <a:noFill/>
          </a:ln>
        </p:spPr>
      </p:pic>
      <p:pic>
        <p:nvPicPr>
          <p:cNvPr id="132" name="Google Shape;132;p25"/>
          <p:cNvPicPr preferRelativeResize="0"/>
          <p:nvPr/>
        </p:nvPicPr>
        <p:blipFill>
          <a:blip r:embed="rId4">
            <a:alphaModFix/>
          </a:blip>
          <a:stretch>
            <a:fillRect/>
          </a:stretch>
        </p:blipFill>
        <p:spPr>
          <a:xfrm>
            <a:off x="525000" y="458575"/>
            <a:ext cx="1268500" cy="42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pic>
        <p:nvPicPr>
          <p:cNvPr id="221" name="Google Shape;221;p34"/>
          <p:cNvPicPr preferRelativeResize="0"/>
          <p:nvPr/>
        </p:nvPicPr>
        <p:blipFill>
          <a:blip r:embed="rId3">
            <a:alphaModFix/>
          </a:blip>
          <a:stretch>
            <a:fillRect/>
          </a:stretch>
        </p:blipFill>
        <p:spPr>
          <a:xfrm>
            <a:off x="1343588" y="1170125"/>
            <a:ext cx="6456830" cy="3560225"/>
          </a:xfrm>
          <a:prstGeom prst="rect">
            <a:avLst/>
          </a:prstGeom>
          <a:noFill/>
          <a:ln>
            <a:noFill/>
          </a:ln>
        </p:spPr>
      </p:pic>
      <p:sp>
        <p:nvSpPr>
          <p:cNvPr id="222" name="Google Shape;222;p34"/>
          <p:cNvSpPr txBox="1"/>
          <p:nvPr/>
        </p:nvSpPr>
        <p:spPr>
          <a:xfrm>
            <a:off x="0" y="4730350"/>
            <a:ext cx="9144000" cy="41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222222"/>
                </a:solidFill>
                <a:highlight>
                  <a:srgbClr val="FFFFFF"/>
                </a:highlight>
              </a:rPr>
              <a:t>Géron, Aurélien. </a:t>
            </a:r>
            <a:r>
              <a:rPr i="1" lang="en" sz="1000">
                <a:solidFill>
                  <a:srgbClr val="222222"/>
                </a:solidFill>
                <a:highlight>
                  <a:srgbClr val="FFFFFF"/>
                </a:highlight>
              </a:rPr>
              <a:t>Hands-on machine learning with Scikit-Learn and TensorFlow: concepts, tools, and techniques to build intelligent systems</a:t>
            </a:r>
            <a:r>
              <a:rPr lang="en" sz="1000">
                <a:solidFill>
                  <a:srgbClr val="222222"/>
                </a:solidFill>
                <a:highlight>
                  <a:srgbClr val="FFFFFF"/>
                </a:highlight>
              </a:rPr>
              <a:t>. " O'Reilly Media, Inc.", 2017.</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When to use...</a:t>
            </a:r>
            <a:endParaRPr/>
          </a:p>
        </p:txBody>
      </p:sp>
      <p:sp>
        <p:nvSpPr>
          <p:cNvPr id="228" name="Google Shape;22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Closed form solution?</a:t>
            </a:r>
            <a:endParaRPr/>
          </a:p>
          <a:p>
            <a:pPr indent="-342900" lvl="0" marL="457200" rtl="0" algn="l">
              <a:spcBef>
                <a:spcPts val="0"/>
              </a:spcBef>
              <a:spcAft>
                <a:spcPts val="0"/>
              </a:spcAft>
              <a:buSzPts val="1800"/>
              <a:buAutoNum type="arabicPeriod"/>
            </a:pPr>
            <a:r>
              <a:rPr lang="en"/>
              <a:t>Gradient descent</a:t>
            </a:r>
            <a:endParaRPr/>
          </a:p>
          <a:p>
            <a:pPr indent="-317500" lvl="1" marL="914400" rtl="0" algn="l">
              <a:spcBef>
                <a:spcPts val="0"/>
              </a:spcBef>
              <a:spcAft>
                <a:spcPts val="0"/>
              </a:spcAft>
              <a:buSzPts val="1400"/>
              <a:buAutoNum type="alphaLcPeriod"/>
            </a:pPr>
            <a:r>
              <a:rPr lang="en"/>
              <a:t>Batch GD?</a:t>
            </a:r>
            <a:endParaRPr/>
          </a:p>
          <a:p>
            <a:pPr indent="-317500" lvl="1" marL="914400" rtl="0" algn="l">
              <a:spcBef>
                <a:spcPts val="0"/>
              </a:spcBef>
              <a:spcAft>
                <a:spcPts val="0"/>
              </a:spcAft>
              <a:buSzPts val="1400"/>
              <a:buAutoNum type="alphaLcPeriod"/>
            </a:pPr>
            <a:r>
              <a:rPr lang="en"/>
              <a:t>Stochastic GD?</a:t>
            </a:r>
            <a:endParaRPr/>
          </a:p>
          <a:p>
            <a:pPr indent="-317500" lvl="1" marL="914400" rtl="0" algn="l">
              <a:spcBef>
                <a:spcPts val="0"/>
              </a:spcBef>
              <a:spcAft>
                <a:spcPts val="0"/>
              </a:spcAft>
              <a:buSzPts val="1400"/>
              <a:buAutoNum type="alphaLcPeriod"/>
            </a:pPr>
            <a:r>
              <a:rPr lang="en"/>
              <a:t>Mini-batch GD?</a:t>
            </a:r>
            <a:endParaRPr/>
          </a:p>
        </p:txBody>
      </p:sp>
      <p:sp>
        <p:nvSpPr>
          <p:cNvPr id="229" name="Google Shape;229;p35"/>
          <p:cNvSpPr txBox="1"/>
          <p:nvPr/>
        </p:nvSpPr>
        <p:spPr>
          <a:xfrm>
            <a:off x="0" y="4830550"/>
            <a:ext cx="9144000" cy="3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3"/>
              </a:rPr>
              <a:t>https://stats.stackexchange.com/questions/49528/batch-gradient-descent-versus-stochastic-gradient-descent</a:t>
            </a:r>
            <a:endParaRPr sz="1000"/>
          </a:p>
        </p:txBody>
      </p:sp>
      <p:pic>
        <p:nvPicPr>
          <p:cNvPr id="230" name="Google Shape;230;p35"/>
          <p:cNvPicPr preferRelativeResize="0"/>
          <p:nvPr/>
        </p:nvPicPr>
        <p:blipFill rotWithShape="1">
          <a:blip r:embed="rId4">
            <a:alphaModFix/>
          </a:blip>
          <a:srcRect b="0" l="7961" r="0" t="0"/>
          <a:stretch/>
        </p:blipFill>
        <p:spPr>
          <a:xfrm>
            <a:off x="3268925" y="1152475"/>
            <a:ext cx="2412050" cy="4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 from Real Data</a:t>
            </a:r>
            <a:endParaRPr/>
          </a:p>
        </p:txBody>
      </p:sp>
      <p:sp>
        <p:nvSpPr>
          <p:cNvPr id="236" name="Google Shape;23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Types of Features </a:t>
            </a:r>
            <a:endParaRPr/>
          </a:p>
          <a:p>
            <a:pPr indent="-317500" lvl="1" marL="914400" rtl="0" algn="l">
              <a:spcBef>
                <a:spcPts val="0"/>
              </a:spcBef>
              <a:spcAft>
                <a:spcPts val="0"/>
              </a:spcAft>
              <a:buSzPts val="1400"/>
              <a:buChar char="○"/>
            </a:pPr>
            <a:r>
              <a:rPr lang="en"/>
              <a:t>Numerical</a:t>
            </a:r>
            <a:endParaRPr/>
          </a:p>
          <a:p>
            <a:pPr indent="-317500" lvl="1" marL="914400" rtl="0" algn="l">
              <a:spcBef>
                <a:spcPts val="0"/>
              </a:spcBef>
              <a:spcAft>
                <a:spcPts val="0"/>
              </a:spcAft>
              <a:buSzPts val="1400"/>
              <a:buChar char="○"/>
            </a:pPr>
            <a:r>
              <a:rPr lang="en"/>
              <a:t>Categorical</a:t>
            </a:r>
            <a:endParaRPr/>
          </a:p>
          <a:p>
            <a:pPr indent="-317500" lvl="2" marL="1371600" rtl="0" algn="l">
              <a:spcBef>
                <a:spcPts val="0"/>
              </a:spcBef>
              <a:spcAft>
                <a:spcPts val="0"/>
              </a:spcAft>
              <a:buSzPts val="1400"/>
              <a:buChar char="■"/>
            </a:pPr>
            <a:r>
              <a:rPr lang="en"/>
              <a:t>Nominal, Binary, Ordinal</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Real data may be messy for extracting features</a:t>
            </a:r>
            <a:endParaRPr/>
          </a:p>
          <a:p>
            <a:pPr indent="-317500" lvl="1" marL="914400" rtl="0" algn="l">
              <a:spcBef>
                <a:spcPts val="0"/>
              </a:spcBef>
              <a:spcAft>
                <a:spcPts val="0"/>
              </a:spcAft>
              <a:buSzPts val="1400"/>
              <a:buChar char="○"/>
            </a:pPr>
            <a:r>
              <a:rPr lang="en"/>
              <a:t>Unorganized structure</a:t>
            </a:r>
            <a:endParaRPr/>
          </a:p>
          <a:p>
            <a:pPr indent="-317500" lvl="1" marL="914400" rtl="0" algn="l">
              <a:spcBef>
                <a:spcPts val="0"/>
              </a:spcBef>
              <a:spcAft>
                <a:spcPts val="0"/>
              </a:spcAft>
              <a:buSzPts val="1400"/>
              <a:buChar char="○"/>
            </a:pPr>
            <a:r>
              <a:rPr lang="en"/>
              <a:t>Hidden and deep information</a:t>
            </a:r>
            <a:endParaRPr/>
          </a:p>
        </p:txBody>
      </p:sp>
      <p:sp>
        <p:nvSpPr>
          <p:cNvPr id="237" name="Google Shape;23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8" name="Google Shape;238;p36"/>
          <p:cNvPicPr preferRelativeResize="0"/>
          <p:nvPr/>
        </p:nvPicPr>
        <p:blipFill>
          <a:blip r:embed="rId3">
            <a:alphaModFix/>
          </a:blip>
          <a:stretch>
            <a:fillRect/>
          </a:stretch>
        </p:blipFill>
        <p:spPr>
          <a:xfrm>
            <a:off x="6060750" y="61424"/>
            <a:ext cx="2649776" cy="4924426"/>
          </a:xfrm>
          <a:prstGeom prst="rect">
            <a:avLst/>
          </a:prstGeom>
          <a:noFill/>
          <a:ln>
            <a:noFill/>
          </a:ln>
        </p:spPr>
      </p:pic>
      <p:sp>
        <p:nvSpPr>
          <p:cNvPr id="239" name="Google Shape;239;p36"/>
          <p:cNvSpPr txBox="1"/>
          <p:nvPr/>
        </p:nvSpPr>
        <p:spPr>
          <a:xfrm>
            <a:off x="6531150" y="4344825"/>
            <a:ext cx="24126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highlight>
                  <a:srgbClr val="4A86E8"/>
                </a:highlight>
              </a:rPr>
              <a:t>Example of a tweet data</a:t>
            </a:r>
            <a:endParaRPr>
              <a:solidFill>
                <a:schemeClr val="lt1"/>
              </a:solidFill>
              <a:highlight>
                <a:srgbClr val="4A86E8"/>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 Features</a:t>
            </a:r>
            <a:endParaRPr/>
          </a:p>
        </p:txBody>
      </p:sp>
      <p:sp>
        <p:nvSpPr>
          <p:cNvPr id="245" name="Google Shape;24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Numerical attributes</a:t>
            </a:r>
            <a:endParaRPr/>
          </a:p>
          <a:p>
            <a:pPr indent="-317500" lvl="1" marL="914400" rtl="0" algn="l">
              <a:spcBef>
                <a:spcPts val="0"/>
              </a:spcBef>
              <a:spcAft>
                <a:spcPts val="0"/>
              </a:spcAft>
              <a:buSzPts val="1400"/>
              <a:buChar char="○"/>
            </a:pPr>
            <a:r>
              <a:rPr lang="en"/>
              <a:t>Raw data with numerical formats</a:t>
            </a:r>
            <a:endParaRPr/>
          </a:p>
          <a:p>
            <a:pPr indent="-317500" lvl="1" marL="914400" rtl="0" algn="l">
              <a:spcBef>
                <a:spcPts val="0"/>
              </a:spcBef>
              <a:spcAft>
                <a:spcPts val="0"/>
              </a:spcAft>
              <a:buSzPts val="1400"/>
              <a:buChar char="○"/>
            </a:pPr>
            <a:r>
              <a:rPr lang="en"/>
              <a:t>E.g., numbers of friends and followers, timestamps</a:t>
            </a:r>
            <a:br>
              <a:rPr lang="en"/>
            </a:br>
            <a:endParaRPr/>
          </a:p>
          <a:p>
            <a:pPr indent="-342900" lvl="0" marL="457200" rtl="0" algn="l">
              <a:spcBef>
                <a:spcPts val="0"/>
              </a:spcBef>
              <a:spcAft>
                <a:spcPts val="0"/>
              </a:spcAft>
              <a:buSzPts val="1800"/>
              <a:buChar char="●"/>
            </a:pPr>
            <a:r>
              <a:rPr lang="en"/>
              <a:t>Numerical statistics</a:t>
            </a:r>
            <a:endParaRPr/>
          </a:p>
          <a:p>
            <a:pPr indent="-317500" lvl="1" marL="914400" rtl="0" algn="l">
              <a:spcBef>
                <a:spcPts val="0"/>
              </a:spcBef>
              <a:spcAft>
                <a:spcPts val="0"/>
              </a:spcAft>
              <a:buSzPts val="1400"/>
              <a:buChar char="○"/>
            </a:pPr>
            <a:r>
              <a:rPr lang="en"/>
              <a:t>Numerical statistics towards a characteristic</a:t>
            </a:r>
            <a:endParaRPr/>
          </a:p>
          <a:p>
            <a:pPr indent="-317500" lvl="1" marL="914400" rtl="0" algn="l">
              <a:spcBef>
                <a:spcPts val="0"/>
              </a:spcBef>
              <a:spcAft>
                <a:spcPts val="0"/>
              </a:spcAft>
              <a:buSzPts val="1400"/>
              <a:buChar char="○"/>
            </a:pPr>
            <a:r>
              <a:rPr lang="en"/>
              <a:t>E.g., the length of text, the average daily number of tweets for the user</a:t>
            </a:r>
            <a:br>
              <a:rPr lang="en"/>
            </a:br>
            <a:endParaRPr/>
          </a:p>
          <a:p>
            <a:pPr indent="-342900" lvl="0" marL="457200" rtl="0" algn="l">
              <a:spcBef>
                <a:spcPts val="0"/>
              </a:spcBef>
              <a:spcAft>
                <a:spcPts val="0"/>
              </a:spcAft>
              <a:buSzPts val="1800"/>
              <a:buChar char="●"/>
            </a:pPr>
            <a:r>
              <a:rPr lang="en"/>
              <a:t>Numerical hidden representations</a:t>
            </a:r>
            <a:endParaRPr/>
          </a:p>
          <a:p>
            <a:pPr indent="-317500" lvl="1" marL="914400" rtl="0" algn="l">
              <a:spcBef>
                <a:spcPts val="0"/>
              </a:spcBef>
              <a:spcAft>
                <a:spcPts val="0"/>
              </a:spcAft>
              <a:buSzPts val="1400"/>
              <a:buChar char="○"/>
            </a:pPr>
            <a:r>
              <a:rPr lang="en"/>
              <a:t>Represent data in optimized hidden spaces</a:t>
            </a:r>
            <a:endParaRPr/>
          </a:p>
          <a:p>
            <a:pPr indent="-317500" lvl="1" marL="914400" rtl="0" algn="l">
              <a:spcBef>
                <a:spcPts val="0"/>
              </a:spcBef>
              <a:spcAft>
                <a:spcPts val="0"/>
              </a:spcAft>
              <a:buSzPts val="1400"/>
              <a:buChar char="○"/>
            </a:pPr>
            <a:r>
              <a:rPr lang="en"/>
              <a:t>E.g, pLSA and LDA for text (Week 10)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Features</a:t>
            </a:r>
            <a:endParaRPr/>
          </a:p>
        </p:txBody>
      </p:sp>
      <p:sp>
        <p:nvSpPr>
          <p:cNvPr id="252" name="Google Shape;25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Categorical attributes</a:t>
            </a:r>
            <a:endParaRPr/>
          </a:p>
          <a:p>
            <a:pPr indent="-317500" lvl="1" marL="914400" rtl="0" algn="l">
              <a:spcBef>
                <a:spcPts val="0"/>
              </a:spcBef>
              <a:spcAft>
                <a:spcPts val="0"/>
              </a:spcAft>
              <a:buSzPts val="1400"/>
              <a:buChar char="○"/>
            </a:pPr>
            <a:r>
              <a:rPr lang="en"/>
              <a:t>Raw data which originally have a set of discrete categories </a:t>
            </a:r>
            <a:endParaRPr/>
          </a:p>
          <a:p>
            <a:pPr indent="-317500" lvl="1" marL="914400" rtl="0" algn="l">
              <a:spcBef>
                <a:spcPts val="0"/>
              </a:spcBef>
              <a:spcAft>
                <a:spcPts val="0"/>
              </a:spcAft>
              <a:buSzPts val="1400"/>
              <a:buChar char="○"/>
            </a:pPr>
            <a:r>
              <a:rPr lang="en"/>
              <a:t>E.g., cities of users, languages of text, </a:t>
            </a:r>
            <a:br>
              <a:rPr lang="en"/>
            </a:br>
            <a:endParaRPr/>
          </a:p>
          <a:p>
            <a:pPr indent="-342900" lvl="0" marL="457200" rtl="0" algn="l">
              <a:spcBef>
                <a:spcPts val="0"/>
              </a:spcBef>
              <a:spcAft>
                <a:spcPts val="0"/>
              </a:spcAft>
              <a:buSzPts val="1800"/>
              <a:buChar char="●"/>
            </a:pPr>
            <a:r>
              <a:rPr lang="en"/>
              <a:t>Discretization for numerical attributes</a:t>
            </a:r>
            <a:endParaRPr/>
          </a:p>
          <a:p>
            <a:pPr indent="-317500" lvl="1" marL="914400" rtl="0" algn="l">
              <a:spcBef>
                <a:spcPts val="0"/>
              </a:spcBef>
              <a:spcAft>
                <a:spcPts val="0"/>
              </a:spcAft>
              <a:buSzPts val="1400"/>
              <a:buChar char="○"/>
            </a:pPr>
            <a:r>
              <a:rPr lang="en"/>
              <a:t>Transform numerical features into categorical features</a:t>
            </a:r>
            <a:endParaRPr/>
          </a:p>
          <a:p>
            <a:pPr indent="-317500" lvl="1" marL="914400" rtl="0" algn="l">
              <a:spcBef>
                <a:spcPts val="0"/>
              </a:spcBef>
              <a:spcAft>
                <a:spcPts val="0"/>
              </a:spcAft>
              <a:buSzPts val="1400"/>
              <a:buChar char="○"/>
            </a:pPr>
            <a:r>
              <a:rPr lang="en"/>
              <a:t>E.g., Morning/Afternoon/Night, Long/Short Text (more than k words?)</a:t>
            </a:r>
            <a:br>
              <a:rPr lang="en"/>
            </a:br>
            <a:endParaRPr/>
          </a:p>
          <a:p>
            <a:pPr indent="-342900" lvl="0" marL="457200" rtl="0" algn="l">
              <a:spcBef>
                <a:spcPts val="0"/>
              </a:spcBef>
              <a:spcAft>
                <a:spcPts val="0"/>
              </a:spcAft>
              <a:buSzPts val="1800"/>
              <a:buChar char="●"/>
            </a:pPr>
            <a:r>
              <a:rPr lang="en"/>
              <a:t>Categorical statistics</a:t>
            </a:r>
            <a:endParaRPr/>
          </a:p>
          <a:p>
            <a:pPr indent="-317500" lvl="1" marL="914400" rtl="0" algn="l">
              <a:spcBef>
                <a:spcPts val="0"/>
              </a:spcBef>
              <a:spcAft>
                <a:spcPts val="0"/>
              </a:spcAft>
              <a:buSzPts val="1400"/>
              <a:buChar char="○"/>
            </a:pPr>
            <a:r>
              <a:rPr lang="en"/>
              <a:t>Categorical statistics towards a characteristic</a:t>
            </a:r>
            <a:endParaRPr/>
          </a:p>
          <a:p>
            <a:pPr indent="-317500" lvl="1" marL="914400" rtl="0" algn="l">
              <a:spcBef>
                <a:spcPts val="0"/>
              </a:spcBef>
              <a:spcAft>
                <a:spcPts val="0"/>
              </a:spcAft>
              <a:buSzPts val="1400"/>
              <a:buChar char="○"/>
            </a:pPr>
            <a:r>
              <a:rPr lang="en"/>
              <a:t>E.g., If the user posts more than k tweets in a week, Few/Usual/Many tweets posted in near regions</a:t>
            </a:r>
            <a:endParaRPr/>
          </a:p>
        </p:txBody>
      </p:sp>
      <p:sp>
        <p:nvSpPr>
          <p:cNvPr id="253" name="Google Shape;25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39"/>
          <p:cNvPicPr preferRelativeResize="0"/>
          <p:nvPr/>
        </p:nvPicPr>
        <p:blipFill rotWithShape="1">
          <a:blip r:embed="rId3">
            <a:alphaModFix/>
          </a:blip>
          <a:srcRect b="0" l="0" r="0" t="0"/>
          <a:stretch/>
        </p:blipFill>
        <p:spPr>
          <a:xfrm>
            <a:off x="1559337" y="1095800"/>
            <a:ext cx="6025326" cy="3528600"/>
          </a:xfrm>
          <a:prstGeom prst="rect">
            <a:avLst/>
          </a:prstGeom>
          <a:noFill/>
          <a:ln>
            <a:noFill/>
          </a:ln>
        </p:spPr>
      </p:pic>
      <p:sp>
        <p:nvSpPr>
          <p:cNvPr id="259" name="Google Shape;259;p39"/>
          <p:cNvSpPr txBox="1"/>
          <p:nvPr>
            <p:ph idx="4294967295"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An application of linear regression: Stock Prices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40"/>
          <p:cNvPicPr preferRelativeResize="0"/>
          <p:nvPr/>
        </p:nvPicPr>
        <p:blipFill rotWithShape="1">
          <a:blip r:embed="rId3">
            <a:alphaModFix/>
          </a:blip>
          <a:srcRect b="0" l="0" r="0" t="0"/>
          <a:stretch/>
        </p:blipFill>
        <p:spPr>
          <a:xfrm>
            <a:off x="1553575" y="1089050"/>
            <a:ext cx="6036851" cy="3535350"/>
          </a:xfrm>
          <a:prstGeom prst="rect">
            <a:avLst/>
          </a:prstGeom>
          <a:noFill/>
          <a:ln>
            <a:noFill/>
          </a:ln>
        </p:spPr>
      </p:pic>
      <p:cxnSp>
        <p:nvCxnSpPr>
          <p:cNvPr id="265" name="Google Shape;265;p40"/>
          <p:cNvCxnSpPr/>
          <p:nvPr/>
        </p:nvCxnSpPr>
        <p:spPr>
          <a:xfrm flipH="1" rot="10800000">
            <a:off x="1848420" y="1644425"/>
            <a:ext cx="5694300" cy="2410800"/>
          </a:xfrm>
          <a:prstGeom prst="straightConnector1">
            <a:avLst/>
          </a:prstGeom>
          <a:noFill/>
          <a:ln cap="flat" cmpd="sng" w="31750">
            <a:solidFill>
              <a:srgbClr val="FF0000"/>
            </a:solidFill>
            <a:prstDash val="solid"/>
            <a:miter lim="800000"/>
            <a:headEnd len="sm" w="sm" type="none"/>
            <a:tailEnd len="sm" w="sm" type="none"/>
          </a:ln>
        </p:spPr>
      </p:cxnSp>
      <p:sp>
        <p:nvSpPr>
          <p:cNvPr id="266" name="Google Shape;266;p40"/>
          <p:cNvSpPr txBox="1"/>
          <p:nvPr>
            <p:ph idx="4294967295"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An application of linear regression: Stock Prices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41"/>
          <p:cNvPicPr preferRelativeResize="0"/>
          <p:nvPr/>
        </p:nvPicPr>
        <p:blipFill rotWithShape="1">
          <a:blip r:embed="rId3">
            <a:alphaModFix/>
          </a:blip>
          <a:srcRect b="0" l="0" r="0" t="0"/>
          <a:stretch/>
        </p:blipFill>
        <p:spPr>
          <a:xfrm>
            <a:off x="1552775" y="1088125"/>
            <a:ext cx="6038450" cy="3536275"/>
          </a:xfrm>
          <a:prstGeom prst="rect">
            <a:avLst/>
          </a:prstGeom>
          <a:noFill/>
          <a:ln>
            <a:noFill/>
          </a:ln>
        </p:spPr>
      </p:pic>
      <p:cxnSp>
        <p:nvCxnSpPr>
          <p:cNvPr id="272" name="Google Shape;272;p41"/>
          <p:cNvCxnSpPr/>
          <p:nvPr/>
        </p:nvCxnSpPr>
        <p:spPr>
          <a:xfrm flipH="1" rot="10800000">
            <a:off x="1847698" y="1643676"/>
            <a:ext cx="5695800" cy="2411400"/>
          </a:xfrm>
          <a:prstGeom prst="straightConnector1">
            <a:avLst/>
          </a:prstGeom>
          <a:noFill/>
          <a:ln cap="flat" cmpd="sng" w="31750">
            <a:solidFill>
              <a:srgbClr val="FF0000"/>
            </a:solidFill>
            <a:prstDash val="solid"/>
            <a:miter lim="800000"/>
            <a:headEnd len="sm" w="sm" type="none"/>
            <a:tailEnd len="sm" w="sm" type="none"/>
          </a:ln>
        </p:spPr>
      </p:cxnSp>
      <p:cxnSp>
        <p:nvCxnSpPr>
          <p:cNvPr id="273" name="Google Shape;273;p41"/>
          <p:cNvCxnSpPr/>
          <p:nvPr/>
        </p:nvCxnSpPr>
        <p:spPr>
          <a:xfrm flipH="1" rot="10800000">
            <a:off x="1847698" y="1838852"/>
            <a:ext cx="5695800" cy="2411400"/>
          </a:xfrm>
          <a:prstGeom prst="straightConnector1">
            <a:avLst/>
          </a:prstGeom>
          <a:noFill/>
          <a:ln cap="flat" cmpd="sng" w="31750">
            <a:solidFill>
              <a:srgbClr val="FF0000">
                <a:alpha val="24710"/>
              </a:srgbClr>
            </a:solidFill>
            <a:prstDash val="solid"/>
            <a:miter lim="800000"/>
            <a:headEnd len="sm" w="sm" type="none"/>
            <a:tailEnd len="sm" w="sm" type="none"/>
          </a:ln>
        </p:spPr>
      </p:cxnSp>
      <p:cxnSp>
        <p:nvCxnSpPr>
          <p:cNvPr id="274" name="Google Shape;274;p41"/>
          <p:cNvCxnSpPr/>
          <p:nvPr/>
        </p:nvCxnSpPr>
        <p:spPr>
          <a:xfrm flipH="1" rot="10800000">
            <a:off x="1847698" y="1441570"/>
            <a:ext cx="5695800" cy="2411400"/>
          </a:xfrm>
          <a:prstGeom prst="straightConnector1">
            <a:avLst/>
          </a:prstGeom>
          <a:noFill/>
          <a:ln cap="flat" cmpd="sng" w="31750">
            <a:solidFill>
              <a:srgbClr val="FF0000">
                <a:alpha val="24710"/>
              </a:srgbClr>
            </a:solidFill>
            <a:prstDash val="solid"/>
            <a:miter lim="800000"/>
            <a:headEnd len="sm" w="sm" type="none"/>
            <a:tailEnd len="sm" w="sm" type="none"/>
          </a:ln>
        </p:spPr>
      </p:cxnSp>
      <p:sp>
        <p:nvSpPr>
          <p:cNvPr id="275" name="Google Shape;275;p41"/>
          <p:cNvSpPr txBox="1"/>
          <p:nvPr>
            <p:ph idx="4294967295"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An application of linear regression: Stock Prices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1395124"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 Unbiased Estimator</a:t>
            </a:r>
            <a:endParaRPr/>
          </a:p>
        </p:txBody>
      </p:sp>
      <p:sp>
        <p:nvSpPr>
          <p:cNvPr id="281" name="Google Shape;281;p42"/>
          <p:cNvSpPr txBox="1"/>
          <p:nvPr>
            <p:ph idx="1" type="body"/>
          </p:nvPr>
        </p:nvSpPr>
        <p:spPr>
          <a:xfrm>
            <a:off x="311700" y="1281425"/>
            <a:ext cx="8520600" cy="3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variance vs Variance</a:t>
            </a:r>
            <a:endParaRPr/>
          </a:p>
          <a:p>
            <a:pPr indent="0" lvl="0" marL="0" rtl="0" algn="l">
              <a:spcBef>
                <a:spcPts val="1600"/>
              </a:spcBef>
              <a:spcAft>
                <a:spcPts val="1600"/>
              </a:spcAft>
              <a:buNone/>
            </a:pPr>
            <a:r>
              <a:rPr lang="en"/>
              <a:t>Proof &amp; Explanation:</a:t>
            </a:r>
            <a:r>
              <a:rPr lang="en" u="sng">
                <a:solidFill>
                  <a:schemeClr val="hlink"/>
                </a:solidFill>
                <a:hlinkClick r:id="rId3"/>
              </a:rPr>
              <a:t>https://en.wikipedia.org/wiki/Bessel%27s_correction</a:t>
            </a:r>
            <a:r>
              <a:rPr lang="en"/>
              <a:t> </a:t>
            </a:r>
            <a:endParaRPr/>
          </a:p>
        </p:txBody>
      </p:sp>
      <p:pic>
        <p:nvPicPr>
          <p:cNvPr id="282" name="Google Shape;282;p42"/>
          <p:cNvPicPr preferRelativeResize="0"/>
          <p:nvPr/>
        </p:nvPicPr>
        <p:blipFill>
          <a:blip r:embed="rId4">
            <a:alphaModFix/>
          </a:blip>
          <a:stretch>
            <a:fillRect/>
          </a:stretch>
        </p:blipFill>
        <p:spPr>
          <a:xfrm>
            <a:off x="8259600" y="347124"/>
            <a:ext cx="572700" cy="572700"/>
          </a:xfrm>
          <a:prstGeom prst="rect">
            <a:avLst/>
          </a:prstGeom>
          <a:noFill/>
          <a:ln>
            <a:noFill/>
          </a:ln>
        </p:spPr>
      </p:pic>
      <p:pic>
        <p:nvPicPr>
          <p:cNvPr id="283" name="Google Shape;283;p42"/>
          <p:cNvPicPr preferRelativeResize="0"/>
          <p:nvPr/>
        </p:nvPicPr>
        <p:blipFill>
          <a:blip r:embed="rId5">
            <a:alphaModFix/>
          </a:blip>
          <a:stretch>
            <a:fillRect/>
          </a:stretch>
        </p:blipFill>
        <p:spPr>
          <a:xfrm>
            <a:off x="311700" y="433362"/>
            <a:ext cx="1050476" cy="349800"/>
          </a:xfrm>
          <a:prstGeom prst="rect">
            <a:avLst/>
          </a:prstGeom>
          <a:noFill/>
          <a:ln>
            <a:noFill/>
          </a:ln>
        </p:spPr>
      </p:pic>
      <p:cxnSp>
        <p:nvCxnSpPr>
          <p:cNvPr id="284" name="Google Shape;284;p42"/>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311700" y="1272900"/>
            <a:ext cx="8520600" cy="16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
        <p:nvSpPr>
          <p:cNvPr id="290" name="Google Shape;290;p4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800"/>
              <a:t>Q &amp; A</a:t>
            </a:r>
            <a:endParaRPr b="1" sz="2800"/>
          </a:p>
        </p:txBody>
      </p:sp>
      <p:pic>
        <p:nvPicPr>
          <p:cNvPr id="291" name="Google Shape;291;p43"/>
          <p:cNvPicPr preferRelativeResize="0"/>
          <p:nvPr/>
        </p:nvPicPr>
        <p:blipFill>
          <a:blip r:embed="rId3">
            <a:alphaModFix/>
          </a:blip>
          <a:stretch>
            <a:fillRect/>
          </a:stretch>
        </p:blipFill>
        <p:spPr>
          <a:xfrm>
            <a:off x="8039700" y="273476"/>
            <a:ext cx="792600" cy="792600"/>
          </a:xfrm>
          <a:prstGeom prst="rect">
            <a:avLst/>
          </a:prstGeom>
          <a:noFill/>
          <a:ln>
            <a:noFill/>
          </a:ln>
        </p:spPr>
      </p:pic>
      <p:pic>
        <p:nvPicPr>
          <p:cNvPr id="292" name="Google Shape;292;p43"/>
          <p:cNvPicPr preferRelativeResize="0"/>
          <p:nvPr/>
        </p:nvPicPr>
        <p:blipFill>
          <a:blip r:embed="rId4">
            <a:alphaModFix/>
          </a:blip>
          <a:stretch>
            <a:fillRect/>
          </a:stretch>
        </p:blipFill>
        <p:spPr>
          <a:xfrm>
            <a:off x="525000" y="458575"/>
            <a:ext cx="1268500" cy="42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395124"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Roadmap</a:t>
            </a:r>
            <a:endParaRPr/>
          </a:p>
        </p:txBody>
      </p:sp>
      <p:sp>
        <p:nvSpPr>
          <p:cNvPr id="138" name="Google Shape;138;p26"/>
          <p:cNvSpPr txBox="1"/>
          <p:nvPr>
            <p:ph idx="1" type="body"/>
          </p:nvPr>
        </p:nvSpPr>
        <p:spPr>
          <a:xfrm>
            <a:off x="311700" y="1281425"/>
            <a:ext cx="8520600" cy="3605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Class logistics &amp; Reminders</a:t>
            </a:r>
            <a:endParaRPr/>
          </a:p>
          <a:p>
            <a:pPr indent="-342900" lvl="0" marL="457200" rtl="0" algn="l">
              <a:lnSpc>
                <a:spcPct val="150000"/>
              </a:lnSpc>
              <a:spcBef>
                <a:spcPts val="0"/>
              </a:spcBef>
              <a:spcAft>
                <a:spcPts val="0"/>
              </a:spcAft>
              <a:buSzPts val="1800"/>
              <a:buChar char="●"/>
            </a:pPr>
            <a:r>
              <a:rPr lang="en"/>
              <a:t>Math review: Basics of</a:t>
            </a:r>
            <a:endParaRPr/>
          </a:p>
          <a:p>
            <a:pPr indent="-330200" lvl="1" marL="914400" rtl="0" algn="l">
              <a:lnSpc>
                <a:spcPct val="150000"/>
              </a:lnSpc>
              <a:spcBef>
                <a:spcPts val="0"/>
              </a:spcBef>
              <a:spcAft>
                <a:spcPts val="0"/>
              </a:spcAft>
              <a:buSzPts val="1600"/>
              <a:buChar char="○"/>
            </a:pPr>
            <a:r>
              <a:rPr lang="en" sz="1600"/>
              <a:t>Probability</a:t>
            </a:r>
            <a:endParaRPr sz="1600"/>
          </a:p>
          <a:p>
            <a:pPr indent="-330200" lvl="1" marL="914400" rtl="0" algn="l">
              <a:lnSpc>
                <a:spcPct val="150000"/>
              </a:lnSpc>
              <a:spcBef>
                <a:spcPts val="0"/>
              </a:spcBef>
              <a:spcAft>
                <a:spcPts val="0"/>
              </a:spcAft>
              <a:buSzPts val="1600"/>
              <a:buChar char="○"/>
            </a:pPr>
            <a:r>
              <a:rPr lang="en" sz="1600"/>
              <a:t>Linear Algebra</a:t>
            </a:r>
            <a:endParaRPr sz="1600"/>
          </a:p>
          <a:p>
            <a:pPr indent="-330200" lvl="1" marL="914400" rtl="0" algn="l">
              <a:lnSpc>
                <a:spcPct val="150000"/>
              </a:lnSpc>
              <a:spcBef>
                <a:spcPts val="0"/>
              </a:spcBef>
              <a:spcAft>
                <a:spcPts val="0"/>
              </a:spcAft>
              <a:buSzPts val="1600"/>
              <a:buChar char="○"/>
            </a:pPr>
            <a:r>
              <a:rPr lang="en" sz="1600"/>
              <a:t>Optimization</a:t>
            </a:r>
            <a:endParaRPr sz="1600"/>
          </a:p>
          <a:p>
            <a:pPr indent="-330200" lvl="1" marL="914400" rtl="0" algn="l">
              <a:lnSpc>
                <a:spcPct val="150000"/>
              </a:lnSpc>
              <a:spcBef>
                <a:spcPts val="0"/>
              </a:spcBef>
              <a:spcAft>
                <a:spcPts val="0"/>
              </a:spcAft>
              <a:buSzPts val="1600"/>
              <a:buChar char="○"/>
            </a:pPr>
            <a:r>
              <a:rPr lang="en" sz="1600"/>
              <a:t>Matrix Calculus</a:t>
            </a:r>
            <a:endParaRPr sz="1600"/>
          </a:p>
          <a:p>
            <a:pPr indent="-342900" lvl="0" marL="457200" rtl="0" algn="l">
              <a:lnSpc>
                <a:spcPct val="150000"/>
              </a:lnSpc>
              <a:spcBef>
                <a:spcPts val="0"/>
              </a:spcBef>
              <a:spcAft>
                <a:spcPts val="0"/>
              </a:spcAft>
              <a:buSzPts val="1800"/>
              <a:buChar char="●"/>
            </a:pPr>
            <a:r>
              <a:rPr lang="en"/>
              <a:t>Linear Regression</a:t>
            </a:r>
            <a:endParaRPr/>
          </a:p>
        </p:txBody>
      </p:sp>
      <p:pic>
        <p:nvPicPr>
          <p:cNvPr id="139" name="Google Shape;139;p26"/>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40" name="Google Shape;140;p26"/>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41" name="Google Shape;141;p26"/>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1395124"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Announcement</a:t>
            </a:r>
            <a:endParaRPr/>
          </a:p>
        </p:txBody>
      </p:sp>
      <p:sp>
        <p:nvSpPr>
          <p:cNvPr id="147" name="Google Shape;147;p27"/>
          <p:cNvSpPr txBox="1"/>
          <p:nvPr>
            <p:ph idx="1" type="body"/>
          </p:nvPr>
        </p:nvSpPr>
        <p:spPr>
          <a:xfrm>
            <a:off x="311700" y="1281425"/>
            <a:ext cx="8520600" cy="360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Course Website: </a:t>
            </a:r>
            <a:endParaRPr/>
          </a:p>
          <a:p>
            <a:pPr indent="-317500" lvl="1" marL="914400" rtl="0" algn="l">
              <a:spcBef>
                <a:spcPts val="0"/>
              </a:spcBef>
              <a:spcAft>
                <a:spcPts val="0"/>
              </a:spcAft>
              <a:buSzPts val="1400"/>
              <a:buChar char="○"/>
            </a:pPr>
            <a:r>
              <a:rPr lang="en" u="sng">
                <a:solidFill>
                  <a:schemeClr val="hlink"/>
                </a:solidFill>
                <a:hlinkClick r:id="rId3"/>
              </a:rPr>
              <a:t>http://web.cs.ucla.edu/~yzsun/classes/2018Fall_CS145/index.html</a:t>
            </a:r>
            <a:r>
              <a:rPr lang="en"/>
              <a:t> </a:t>
            </a:r>
            <a:endParaRPr/>
          </a:p>
          <a:p>
            <a:pPr indent="-342900" lvl="0" marL="457200" rtl="0" algn="l">
              <a:spcBef>
                <a:spcPts val="0"/>
              </a:spcBef>
              <a:spcAft>
                <a:spcPts val="0"/>
              </a:spcAft>
              <a:buSzPts val="1800"/>
              <a:buChar char="●"/>
            </a:pPr>
            <a:r>
              <a:rPr lang="en"/>
              <a:t>Dates:</a:t>
            </a:r>
            <a:endParaRPr/>
          </a:p>
          <a:p>
            <a:pPr indent="-317500" lvl="1" marL="914400" rtl="0" algn="l">
              <a:spcBef>
                <a:spcPts val="0"/>
              </a:spcBef>
              <a:spcAft>
                <a:spcPts val="0"/>
              </a:spcAft>
              <a:buSzPts val="1400"/>
              <a:buChar char="○"/>
            </a:pPr>
            <a:r>
              <a:rPr lang="en"/>
              <a:t>Project introduction on next Monday (10/08)</a:t>
            </a:r>
            <a:endParaRPr/>
          </a:p>
          <a:p>
            <a:pPr indent="-317500" lvl="1" marL="914400" rtl="0" algn="l">
              <a:spcBef>
                <a:spcPts val="0"/>
              </a:spcBef>
              <a:spcAft>
                <a:spcPts val="0"/>
              </a:spcAft>
              <a:buSzPts val="1400"/>
              <a:buChar char="○"/>
            </a:pPr>
            <a:r>
              <a:rPr lang="en"/>
              <a:t>Homework 1 out on next Wednesday (10/10)</a:t>
            </a:r>
            <a:endParaRPr/>
          </a:p>
          <a:p>
            <a:pPr indent="-317500" lvl="1" marL="914400" rtl="0" algn="l">
              <a:spcBef>
                <a:spcPts val="0"/>
              </a:spcBef>
              <a:spcAft>
                <a:spcPts val="0"/>
              </a:spcAft>
              <a:buSzPts val="1400"/>
              <a:buChar char="○"/>
            </a:pPr>
            <a:r>
              <a:rPr lang="en"/>
              <a:t>In-class midterm on Nov. 14 (12-2pm)</a:t>
            </a:r>
            <a:endParaRPr/>
          </a:p>
          <a:p>
            <a:pPr indent="-317500" lvl="1" marL="914400" rtl="0" algn="l">
              <a:spcBef>
                <a:spcPts val="0"/>
              </a:spcBef>
              <a:spcAft>
                <a:spcPts val="0"/>
              </a:spcAft>
              <a:buSzPts val="1400"/>
              <a:buChar char="○"/>
            </a:pPr>
            <a:r>
              <a:rPr lang="en"/>
              <a:t>Final exam schedules on Dec 13 (11:30am-2:30pm)</a:t>
            </a:r>
            <a:endParaRPr/>
          </a:p>
          <a:p>
            <a:pPr indent="-342900" lvl="0" marL="457200" rtl="0" algn="l">
              <a:spcBef>
                <a:spcPts val="0"/>
              </a:spcBef>
              <a:spcAft>
                <a:spcPts val="0"/>
              </a:spcAft>
              <a:buSzPts val="1800"/>
              <a:buChar char="●"/>
            </a:pPr>
            <a:r>
              <a:rPr lang="en"/>
              <a:t>Update: TA office hours</a:t>
            </a:r>
            <a:endParaRPr/>
          </a:p>
          <a:p>
            <a:pPr indent="-317500" lvl="1" marL="914400" rtl="0" algn="l">
              <a:spcBef>
                <a:spcPts val="0"/>
              </a:spcBef>
              <a:spcAft>
                <a:spcPts val="0"/>
              </a:spcAft>
              <a:buSzPts val="1400"/>
              <a:buChar char="○"/>
            </a:pPr>
            <a:r>
              <a:rPr lang="en"/>
              <a:t>Yizhou Sun (yzsun@cs.ucla.edu), </a:t>
            </a:r>
            <a:r>
              <a:rPr b="1" lang="en"/>
              <a:t>office hours: 3-5pm Wednesdays</a:t>
            </a:r>
            <a:r>
              <a:rPr lang="en"/>
              <a:t> @BH 3531E</a:t>
            </a:r>
            <a:endParaRPr/>
          </a:p>
          <a:p>
            <a:pPr indent="-317500" lvl="1" marL="914400" rtl="0" algn="l">
              <a:spcBef>
                <a:spcPts val="0"/>
              </a:spcBef>
              <a:spcAft>
                <a:spcPts val="0"/>
              </a:spcAft>
              <a:buSzPts val="1400"/>
              <a:buChar char="○"/>
            </a:pPr>
            <a:r>
              <a:rPr lang="en"/>
              <a:t>Yunsheng Bai (yba@cs.ucla.edu), </a:t>
            </a:r>
            <a:r>
              <a:rPr b="1" lang="en"/>
              <a:t>office hours: 1-3pm Thursdays</a:t>
            </a:r>
            <a:r>
              <a:rPr lang="en"/>
              <a:t> @BH 3256S</a:t>
            </a:r>
            <a:endParaRPr/>
          </a:p>
          <a:p>
            <a:pPr indent="-317500" lvl="1" marL="914400" rtl="0" algn="l">
              <a:spcBef>
                <a:spcPts val="0"/>
              </a:spcBef>
              <a:spcAft>
                <a:spcPts val="0"/>
              </a:spcAft>
              <a:buSzPts val="1400"/>
              <a:buChar char="○"/>
            </a:pPr>
            <a:r>
              <a:rPr lang="en"/>
              <a:t>Junheng Hao (haojh.ucla@gmail.com), </a:t>
            </a:r>
            <a:r>
              <a:rPr b="1" lang="en"/>
              <a:t>office hours: 1-3pm Tuesdays</a:t>
            </a:r>
            <a:r>
              <a:rPr lang="en"/>
              <a:t> @BH 3256S</a:t>
            </a:r>
            <a:endParaRPr/>
          </a:p>
          <a:p>
            <a:pPr indent="-317500" lvl="1" marL="914400" rtl="0" algn="l">
              <a:spcBef>
                <a:spcPts val="0"/>
              </a:spcBef>
              <a:spcAft>
                <a:spcPts val="0"/>
              </a:spcAft>
              <a:buSzPts val="1400"/>
              <a:buChar char="○"/>
            </a:pPr>
            <a:r>
              <a:rPr lang="en"/>
              <a:t>Shengming Zhang (michaelzhang@cs.ucla.edu), </a:t>
            </a:r>
            <a:r>
              <a:rPr b="1" lang="en"/>
              <a:t>office hours: 3-5pm Mondays</a:t>
            </a:r>
            <a:r>
              <a:rPr lang="en"/>
              <a:t> @BH 3256S</a:t>
            </a:r>
            <a:endParaRPr/>
          </a:p>
        </p:txBody>
      </p:sp>
      <p:pic>
        <p:nvPicPr>
          <p:cNvPr id="148" name="Google Shape;148;p27"/>
          <p:cNvPicPr preferRelativeResize="0"/>
          <p:nvPr/>
        </p:nvPicPr>
        <p:blipFill>
          <a:blip r:embed="rId4">
            <a:alphaModFix/>
          </a:blip>
          <a:stretch>
            <a:fillRect/>
          </a:stretch>
        </p:blipFill>
        <p:spPr>
          <a:xfrm>
            <a:off x="8259600" y="347124"/>
            <a:ext cx="572700" cy="572700"/>
          </a:xfrm>
          <a:prstGeom prst="rect">
            <a:avLst/>
          </a:prstGeom>
          <a:noFill/>
          <a:ln>
            <a:noFill/>
          </a:ln>
        </p:spPr>
      </p:pic>
      <p:pic>
        <p:nvPicPr>
          <p:cNvPr id="149" name="Google Shape;149;p27"/>
          <p:cNvPicPr preferRelativeResize="0"/>
          <p:nvPr/>
        </p:nvPicPr>
        <p:blipFill>
          <a:blip r:embed="rId5">
            <a:alphaModFix/>
          </a:blip>
          <a:stretch>
            <a:fillRect/>
          </a:stretch>
        </p:blipFill>
        <p:spPr>
          <a:xfrm>
            <a:off x="311700" y="433362"/>
            <a:ext cx="1050476" cy="349800"/>
          </a:xfrm>
          <a:prstGeom prst="rect">
            <a:avLst/>
          </a:prstGeom>
          <a:noFill/>
          <a:ln>
            <a:noFill/>
          </a:ln>
        </p:spPr>
      </p:pic>
      <p:cxnSp>
        <p:nvCxnSpPr>
          <p:cNvPr id="150" name="Google Shape;150;p27"/>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Review</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u="sng">
                <a:solidFill>
                  <a:schemeClr val="hlink"/>
                </a:solidFill>
                <a:hlinkClick r:id="rId3"/>
              </a:rPr>
              <a:t>Probability</a:t>
            </a:r>
            <a:endParaRPr/>
          </a:p>
          <a:p>
            <a:pPr indent="-342900" lvl="0" marL="457200" rtl="0" algn="l">
              <a:spcBef>
                <a:spcPts val="0"/>
              </a:spcBef>
              <a:spcAft>
                <a:spcPts val="0"/>
              </a:spcAft>
              <a:buSzPts val="1800"/>
              <a:buAutoNum type="arabicPeriod"/>
            </a:pPr>
            <a:r>
              <a:rPr lang="en" u="sng">
                <a:solidFill>
                  <a:schemeClr val="hlink"/>
                </a:solidFill>
                <a:hlinkClick r:id="rId4"/>
              </a:rPr>
              <a:t>Linear Algebra</a:t>
            </a:r>
            <a:endParaRPr/>
          </a:p>
          <a:p>
            <a:pPr indent="-342900" lvl="0" marL="457200" rtl="0" algn="l">
              <a:spcBef>
                <a:spcPts val="0"/>
              </a:spcBef>
              <a:spcAft>
                <a:spcPts val="0"/>
              </a:spcAft>
              <a:buSzPts val="1800"/>
              <a:buAutoNum type="arabicPeriod"/>
            </a:pPr>
            <a:r>
              <a:rPr lang="en" u="sng">
                <a:solidFill>
                  <a:schemeClr val="hlink"/>
                </a:solidFill>
                <a:hlinkClick r:id="rId5"/>
              </a:rPr>
              <a:t>Optimization</a:t>
            </a:r>
            <a:endParaRPr/>
          </a:p>
          <a:p>
            <a:pPr indent="-342900" lvl="0" marL="457200" rtl="0" algn="l">
              <a:spcBef>
                <a:spcPts val="0"/>
              </a:spcBef>
              <a:spcAft>
                <a:spcPts val="0"/>
              </a:spcAft>
              <a:buSzPts val="1800"/>
              <a:buAutoNum type="arabicPeriod"/>
            </a:pPr>
            <a:r>
              <a:rPr lang="en" u="sng">
                <a:solidFill>
                  <a:schemeClr val="hlink"/>
                </a:solidFill>
                <a:hlinkClick r:id="rId6"/>
              </a:rPr>
              <a:t>Matrix Calculus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pic>
        <p:nvPicPr>
          <p:cNvPr id="162" name="Google Shape;162;p29"/>
          <p:cNvPicPr preferRelativeResize="0"/>
          <p:nvPr/>
        </p:nvPicPr>
        <p:blipFill>
          <a:blip r:embed="rId3">
            <a:alphaModFix/>
          </a:blip>
          <a:stretch>
            <a:fillRect/>
          </a:stretch>
        </p:blipFill>
        <p:spPr>
          <a:xfrm>
            <a:off x="1231125" y="1017725"/>
            <a:ext cx="6115302" cy="2103625"/>
          </a:xfrm>
          <a:prstGeom prst="rect">
            <a:avLst/>
          </a:prstGeom>
          <a:noFill/>
          <a:ln>
            <a:noFill/>
          </a:ln>
        </p:spPr>
      </p:pic>
      <p:pic>
        <p:nvPicPr>
          <p:cNvPr id="163" name="Google Shape;163;p29"/>
          <p:cNvPicPr preferRelativeResize="0"/>
          <p:nvPr/>
        </p:nvPicPr>
        <p:blipFill>
          <a:blip r:embed="rId4">
            <a:alphaModFix/>
          </a:blip>
          <a:stretch>
            <a:fillRect/>
          </a:stretch>
        </p:blipFill>
        <p:spPr>
          <a:xfrm>
            <a:off x="1231125" y="3425800"/>
            <a:ext cx="2755377" cy="1442100"/>
          </a:xfrm>
          <a:prstGeom prst="rect">
            <a:avLst/>
          </a:prstGeom>
          <a:noFill/>
          <a:ln>
            <a:noFill/>
          </a:ln>
        </p:spPr>
      </p:pic>
      <p:sp>
        <p:nvSpPr>
          <p:cNvPr id="164" name="Google Shape;164;p29"/>
          <p:cNvSpPr/>
          <p:nvPr/>
        </p:nvSpPr>
        <p:spPr>
          <a:xfrm>
            <a:off x="3986500" y="3970600"/>
            <a:ext cx="304500" cy="2082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txBox="1"/>
          <p:nvPr/>
        </p:nvSpPr>
        <p:spPr>
          <a:xfrm>
            <a:off x="4686600" y="3559000"/>
            <a:ext cx="4457400" cy="103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Can this be fitted using a straight line?</a:t>
            </a:r>
            <a:endParaRPr/>
          </a:p>
          <a:p>
            <a:pPr indent="0" lvl="0" marL="0" rtl="0" algn="l">
              <a:spcBef>
                <a:spcPts val="0"/>
              </a:spcBef>
              <a:spcAft>
                <a:spcPts val="0"/>
              </a:spcAft>
              <a:buNone/>
            </a:pPr>
            <a:r>
              <a:rPr lang="en"/>
              <a:t>No!</a:t>
            </a:r>
            <a:endParaRPr/>
          </a:p>
          <a:p>
            <a:pPr indent="0" lvl="0" marL="0" rtl="0" algn="l">
              <a:spcBef>
                <a:spcPts val="0"/>
              </a:spcBef>
              <a:spcAft>
                <a:spcPts val="0"/>
              </a:spcAft>
              <a:buNone/>
            </a:pPr>
            <a:r>
              <a:rPr lang="en"/>
              <a:t>If not, can we still use the idea of linear regression?</a:t>
            </a:r>
            <a:endParaRPr/>
          </a:p>
          <a:p>
            <a:pPr indent="0" lvl="0" marL="0" rtl="0" algn="l">
              <a:spcBef>
                <a:spcPts val="0"/>
              </a:spcBef>
              <a:spcAft>
                <a:spcPts val="0"/>
              </a:spcAft>
              <a:buNone/>
            </a:pPr>
            <a:r>
              <a:rPr lang="en"/>
              <a:t>Yes! (sometimes called Polynomial Regression)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 Polynomial Regression</a:t>
            </a:r>
            <a:endParaRPr/>
          </a:p>
        </p:txBody>
      </p:sp>
      <p:pic>
        <p:nvPicPr>
          <p:cNvPr id="171" name="Google Shape;171;p30"/>
          <p:cNvPicPr preferRelativeResize="0"/>
          <p:nvPr/>
        </p:nvPicPr>
        <p:blipFill>
          <a:blip r:embed="rId3">
            <a:alphaModFix/>
          </a:blip>
          <a:stretch>
            <a:fillRect/>
          </a:stretch>
        </p:blipFill>
        <p:spPr>
          <a:xfrm>
            <a:off x="1364700" y="1144000"/>
            <a:ext cx="6414605" cy="3820974"/>
          </a:xfrm>
          <a:prstGeom prst="rect">
            <a:avLst/>
          </a:prstGeom>
          <a:noFill/>
          <a:ln>
            <a:noFill/>
          </a:ln>
        </p:spPr>
      </p:pic>
      <p:sp>
        <p:nvSpPr>
          <p:cNvPr id="172" name="Google Shape;172;p30"/>
          <p:cNvSpPr txBox="1"/>
          <p:nvPr/>
        </p:nvSpPr>
        <p:spPr>
          <a:xfrm>
            <a:off x="5635325" y="1883850"/>
            <a:ext cx="2388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(𝑥, </a:t>
            </a:r>
            <a:r>
              <a:rPr lang="en" sz="2000">
                <a:solidFill>
                  <a:schemeClr val="dk1"/>
                </a:solidFill>
              </a:rPr>
              <a:t>𝑥</a:t>
            </a:r>
            <a:r>
              <a:rPr baseline="30000" lang="en" sz="2000">
                <a:solidFill>
                  <a:schemeClr val="dk1"/>
                </a:solidFill>
              </a:rPr>
              <a:t>2</a:t>
            </a:r>
            <a:r>
              <a:rPr lang="en" sz="2000">
                <a:solidFill>
                  <a:schemeClr val="dk1"/>
                </a:solidFill>
              </a:rPr>
              <a:t>, 𝑥</a:t>
            </a:r>
            <a:r>
              <a:rPr baseline="30000" lang="en" sz="2000">
                <a:solidFill>
                  <a:schemeClr val="dk1"/>
                </a:solidFill>
              </a:rPr>
              <a:t>3</a:t>
            </a:r>
            <a:r>
              <a:rPr lang="en" sz="2000">
                <a:solidFill>
                  <a:schemeClr val="dk1"/>
                </a:solidFill>
              </a:rPr>
              <a:t>, …)</a:t>
            </a:r>
            <a:r>
              <a:rPr baseline="30000" lang="en" sz="2000">
                <a:solidFill>
                  <a:schemeClr val="dk1"/>
                </a:solidFill>
              </a:rPr>
              <a:t>T</a:t>
            </a:r>
            <a:endParaRPr baseline="30000" sz="2000"/>
          </a:p>
        </p:txBody>
      </p:sp>
      <p:sp>
        <p:nvSpPr>
          <p:cNvPr id="173" name="Google Shape;173;p30"/>
          <p:cNvSpPr txBox="1"/>
          <p:nvPr/>
        </p:nvSpPr>
        <p:spPr>
          <a:xfrm>
            <a:off x="6824400" y="4472075"/>
            <a:ext cx="2007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𝛽</a:t>
            </a:r>
            <a:r>
              <a:rPr baseline="-25000" lang="en" sz="2000"/>
              <a:t>0</a:t>
            </a:r>
            <a:r>
              <a:rPr lang="en" sz="2000"/>
              <a:t>+</a:t>
            </a:r>
            <a:r>
              <a:rPr lang="en" sz="2000">
                <a:solidFill>
                  <a:schemeClr val="dk1"/>
                </a:solidFill>
              </a:rPr>
              <a:t>𝑥𝛽</a:t>
            </a:r>
            <a:r>
              <a:rPr baseline="-25000" lang="en" sz="2000">
                <a:solidFill>
                  <a:schemeClr val="dk1"/>
                </a:solidFill>
              </a:rPr>
              <a:t>1</a:t>
            </a:r>
            <a:r>
              <a:rPr lang="en" sz="2000">
                <a:solidFill>
                  <a:schemeClr val="dk1"/>
                </a:solidFill>
              </a:rPr>
              <a:t>+𝑥</a:t>
            </a:r>
            <a:r>
              <a:rPr baseline="30000" lang="en" sz="2000">
                <a:solidFill>
                  <a:schemeClr val="dk1"/>
                </a:solidFill>
              </a:rPr>
              <a:t>2</a:t>
            </a:r>
            <a:r>
              <a:rPr lang="en" sz="2000">
                <a:solidFill>
                  <a:schemeClr val="dk1"/>
                </a:solidFill>
              </a:rPr>
              <a:t>𝛽</a:t>
            </a:r>
            <a:r>
              <a:rPr baseline="-25000" lang="en" sz="2000">
                <a:solidFill>
                  <a:schemeClr val="dk1"/>
                </a:solidFill>
              </a:rPr>
              <a:t>2</a:t>
            </a:r>
            <a:r>
              <a:rPr lang="en" sz="2000">
                <a:solidFill>
                  <a:schemeClr val="dk1"/>
                </a:solidFill>
              </a:rPr>
              <a:t>+...</a:t>
            </a:r>
            <a:endParaRPr baseline="30000" sz="2000"/>
          </a:p>
        </p:txBody>
      </p:sp>
      <p:sp>
        <p:nvSpPr>
          <p:cNvPr id="174" name="Google Shape;174;p30"/>
          <p:cNvSpPr/>
          <p:nvPr/>
        </p:nvSpPr>
        <p:spPr>
          <a:xfrm>
            <a:off x="2323725" y="1916400"/>
            <a:ext cx="1853700" cy="4440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5635325" y="1916400"/>
            <a:ext cx="1853700" cy="4440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30"/>
          <p:cNvCxnSpPr>
            <a:stCxn id="174" idx="0"/>
            <a:endCxn id="175" idx="0"/>
          </p:cNvCxnSpPr>
          <p:nvPr/>
        </p:nvCxnSpPr>
        <p:spPr>
          <a:xfrm flipH="1" rot="-5400000">
            <a:off x="4906125" y="260850"/>
            <a:ext cx="600" cy="3311700"/>
          </a:xfrm>
          <a:prstGeom prst="curvedConnector3">
            <a:avLst>
              <a:gd fmla="val -39687500" name="adj1"/>
            </a:avLst>
          </a:prstGeom>
          <a:noFill/>
          <a:ln cap="flat" cmpd="sng" w="28575">
            <a:solidFill>
              <a:srgbClr val="FF0000"/>
            </a:solidFill>
            <a:prstDash val="solid"/>
            <a:round/>
            <a:headEnd len="med" w="med" type="none"/>
            <a:tailEnd len="med" w="med" type="stealth"/>
          </a:ln>
        </p:spPr>
      </p:cxnSp>
      <p:sp>
        <p:nvSpPr>
          <p:cNvPr id="177" name="Google Shape;177;p30"/>
          <p:cNvSpPr/>
          <p:nvPr/>
        </p:nvSpPr>
        <p:spPr>
          <a:xfrm>
            <a:off x="6886725" y="4504625"/>
            <a:ext cx="1853700" cy="4440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3002850" y="4520975"/>
            <a:ext cx="3250200" cy="4440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30"/>
          <p:cNvCxnSpPr>
            <a:stCxn id="178" idx="3"/>
            <a:endCxn id="177" idx="1"/>
          </p:cNvCxnSpPr>
          <p:nvPr/>
        </p:nvCxnSpPr>
        <p:spPr>
          <a:xfrm flipH="1" rot="10800000">
            <a:off x="6253050" y="4726775"/>
            <a:ext cx="633600" cy="162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Matrix form of Least Square Estimation</a:t>
            </a:r>
            <a:endParaRPr/>
          </a:p>
        </p:txBody>
      </p:sp>
      <p:sp>
        <p:nvSpPr>
          <p:cNvPr id="185" name="Google Shape;18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1"/>
          <p:cNvPicPr preferRelativeResize="0"/>
          <p:nvPr/>
        </p:nvPicPr>
        <p:blipFill>
          <a:blip r:embed="rId3">
            <a:alphaModFix/>
          </a:blip>
          <a:stretch>
            <a:fillRect/>
          </a:stretch>
        </p:blipFill>
        <p:spPr>
          <a:xfrm>
            <a:off x="2385075" y="1243475"/>
            <a:ext cx="3725616" cy="393600"/>
          </a:xfrm>
          <a:prstGeom prst="rect">
            <a:avLst/>
          </a:prstGeom>
          <a:noFill/>
          <a:ln>
            <a:noFill/>
          </a:ln>
        </p:spPr>
      </p:pic>
      <p:pic>
        <p:nvPicPr>
          <p:cNvPr id="187" name="Google Shape;187;p31"/>
          <p:cNvPicPr preferRelativeResize="0"/>
          <p:nvPr/>
        </p:nvPicPr>
        <p:blipFill rotWithShape="1">
          <a:blip r:embed="rId4">
            <a:alphaModFix/>
          </a:blip>
          <a:srcRect b="0" l="0" r="0" t="2085"/>
          <a:stretch/>
        </p:blipFill>
        <p:spPr>
          <a:xfrm>
            <a:off x="731225" y="1896125"/>
            <a:ext cx="1785700" cy="1561850"/>
          </a:xfrm>
          <a:prstGeom prst="rect">
            <a:avLst/>
          </a:prstGeom>
          <a:noFill/>
          <a:ln>
            <a:noFill/>
          </a:ln>
        </p:spPr>
      </p:pic>
      <p:sp>
        <p:nvSpPr>
          <p:cNvPr id="188" name="Google Shape;188;p31"/>
          <p:cNvSpPr/>
          <p:nvPr/>
        </p:nvSpPr>
        <p:spPr>
          <a:xfrm>
            <a:off x="3335625" y="2022008"/>
            <a:ext cx="548700" cy="1099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𝜷</a:t>
            </a:r>
            <a:r>
              <a:rPr b="1" baseline="-25000" i="1" lang="en"/>
              <a:t>0</a:t>
            </a:r>
            <a:endParaRPr>
              <a:solidFill>
                <a:schemeClr val="dk1"/>
              </a:solidFill>
            </a:endParaRPr>
          </a:p>
          <a:p>
            <a:pPr indent="0" lvl="0" marL="0" rtl="0" algn="ctr">
              <a:spcBef>
                <a:spcPts val="0"/>
              </a:spcBef>
              <a:spcAft>
                <a:spcPts val="0"/>
              </a:spcAft>
              <a:buNone/>
            </a:pPr>
            <a:r>
              <a:rPr lang="en">
                <a:solidFill>
                  <a:schemeClr val="dk1"/>
                </a:solidFill>
              </a:rPr>
              <a:t>𝜷</a:t>
            </a:r>
            <a:r>
              <a:rPr b="1" baseline="-25000" i="1" lang="en">
                <a:solidFill>
                  <a:schemeClr val="dk1"/>
                </a:solidFill>
              </a:rPr>
              <a:t>1</a:t>
            </a:r>
            <a:endParaRPr b="1" baseline="-25000" i="1">
              <a:solidFill>
                <a:schemeClr val="dk1"/>
              </a:solidFill>
            </a:endParaRPr>
          </a:p>
          <a:p>
            <a:pPr indent="0" lvl="0" marL="0" rtl="0" algn="ctr">
              <a:spcBef>
                <a:spcPts val="0"/>
              </a:spcBef>
              <a:spcAft>
                <a:spcPts val="0"/>
              </a:spcAft>
              <a:buNone/>
            </a:pPr>
            <a:r>
              <a:rPr lang="en">
                <a:solidFill>
                  <a:schemeClr val="dk1"/>
                </a:solidFill>
              </a:rPr>
              <a:t> ⋮</a:t>
            </a:r>
            <a:endParaRPr>
              <a:solidFill>
                <a:schemeClr val="dk1"/>
              </a:solidFill>
            </a:endParaRPr>
          </a:p>
          <a:p>
            <a:pPr indent="0" lvl="0" marL="0" rtl="0" algn="ctr">
              <a:spcBef>
                <a:spcPts val="0"/>
              </a:spcBef>
              <a:spcAft>
                <a:spcPts val="0"/>
              </a:spcAft>
              <a:buNone/>
            </a:pPr>
            <a:r>
              <a:rPr lang="en">
                <a:solidFill>
                  <a:schemeClr val="dk1"/>
                </a:solidFill>
              </a:rPr>
              <a:t>𝜷</a:t>
            </a:r>
            <a:r>
              <a:rPr b="1" baseline="-25000" i="1" lang="en">
                <a:solidFill>
                  <a:schemeClr val="dk1"/>
                </a:solidFill>
              </a:rPr>
              <a:t>p</a:t>
            </a:r>
            <a:endParaRPr/>
          </a:p>
        </p:txBody>
      </p:sp>
      <p:sp>
        <p:nvSpPr>
          <p:cNvPr id="189" name="Google Shape;189;p31"/>
          <p:cNvSpPr txBox="1"/>
          <p:nvPr/>
        </p:nvSpPr>
        <p:spPr>
          <a:xfrm>
            <a:off x="2634225" y="3121500"/>
            <a:ext cx="1951500" cy="2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𝜷</a:t>
            </a:r>
            <a:r>
              <a:rPr b="1" lang="en">
                <a:solidFill>
                  <a:schemeClr val="dk1"/>
                </a:solidFill>
              </a:rPr>
              <a:t>:</a:t>
            </a:r>
            <a:r>
              <a:rPr lang="en">
                <a:solidFill>
                  <a:schemeClr val="dk1"/>
                </a:solidFill>
              </a:rPr>
              <a:t> </a:t>
            </a:r>
            <a:r>
              <a:rPr b="1" lang="en" sz="1200">
                <a:solidFill>
                  <a:schemeClr val="dk1"/>
                </a:solidFill>
              </a:rPr>
              <a:t>(p + 1) x 1 matrix</a:t>
            </a:r>
            <a:endParaRPr b="1" sz="1200"/>
          </a:p>
        </p:txBody>
      </p:sp>
      <p:sp>
        <p:nvSpPr>
          <p:cNvPr id="190" name="Google Shape;190;p31"/>
          <p:cNvSpPr/>
          <p:nvPr/>
        </p:nvSpPr>
        <p:spPr>
          <a:xfrm>
            <a:off x="5230775" y="2022008"/>
            <a:ext cx="548700" cy="1099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t>y</a:t>
            </a:r>
            <a:r>
              <a:rPr b="1" baseline="-25000" i="1" lang="en"/>
              <a:t>1</a:t>
            </a:r>
            <a:endParaRPr>
              <a:solidFill>
                <a:schemeClr val="dk1"/>
              </a:solidFill>
            </a:endParaRPr>
          </a:p>
          <a:p>
            <a:pPr indent="0" lvl="0" marL="0" rtl="0" algn="ctr">
              <a:spcBef>
                <a:spcPts val="0"/>
              </a:spcBef>
              <a:spcAft>
                <a:spcPts val="0"/>
              </a:spcAft>
              <a:buNone/>
            </a:pPr>
            <a:r>
              <a:rPr i="1" lang="en">
                <a:solidFill>
                  <a:schemeClr val="dk1"/>
                </a:solidFill>
              </a:rPr>
              <a:t>y</a:t>
            </a:r>
            <a:r>
              <a:rPr b="1" baseline="-25000" i="1" lang="en">
                <a:solidFill>
                  <a:schemeClr val="dk1"/>
                </a:solidFill>
              </a:rPr>
              <a:t>2</a:t>
            </a:r>
            <a:endParaRPr b="1" baseline="-25000" i="1">
              <a:solidFill>
                <a:schemeClr val="dk1"/>
              </a:solidFill>
            </a:endParaRPr>
          </a:p>
          <a:p>
            <a:pPr indent="0" lvl="0" marL="0" rtl="0" algn="ctr">
              <a:spcBef>
                <a:spcPts val="0"/>
              </a:spcBef>
              <a:spcAft>
                <a:spcPts val="0"/>
              </a:spcAft>
              <a:buNone/>
            </a:pPr>
            <a:r>
              <a:rPr lang="en">
                <a:solidFill>
                  <a:schemeClr val="dk1"/>
                </a:solidFill>
              </a:rPr>
              <a:t> ⋮</a:t>
            </a:r>
            <a:endParaRPr>
              <a:solidFill>
                <a:schemeClr val="dk1"/>
              </a:solidFill>
            </a:endParaRPr>
          </a:p>
          <a:p>
            <a:pPr indent="0" lvl="0" marL="0" rtl="0" algn="ctr">
              <a:spcBef>
                <a:spcPts val="0"/>
              </a:spcBef>
              <a:spcAft>
                <a:spcPts val="0"/>
              </a:spcAft>
              <a:buNone/>
            </a:pPr>
            <a:r>
              <a:rPr i="1" lang="en">
                <a:solidFill>
                  <a:schemeClr val="dk1"/>
                </a:solidFill>
              </a:rPr>
              <a:t>y</a:t>
            </a:r>
            <a:r>
              <a:rPr b="1" baseline="-25000" i="1" lang="en">
                <a:solidFill>
                  <a:schemeClr val="dk1"/>
                </a:solidFill>
              </a:rPr>
              <a:t>n</a:t>
            </a:r>
            <a:endParaRPr/>
          </a:p>
        </p:txBody>
      </p:sp>
      <p:sp>
        <p:nvSpPr>
          <p:cNvPr id="191" name="Google Shape;191;p31"/>
          <p:cNvSpPr txBox="1"/>
          <p:nvPr/>
        </p:nvSpPr>
        <p:spPr>
          <a:xfrm>
            <a:off x="4529375" y="3121500"/>
            <a:ext cx="1951500" cy="2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chemeClr val="dk1"/>
                </a:solidFill>
              </a:rPr>
              <a:t>y</a:t>
            </a:r>
            <a:r>
              <a:rPr b="1" lang="en">
                <a:solidFill>
                  <a:schemeClr val="dk1"/>
                </a:solidFill>
              </a:rPr>
              <a:t>: </a:t>
            </a:r>
            <a:r>
              <a:rPr b="1" lang="en" sz="1200">
                <a:solidFill>
                  <a:schemeClr val="dk1"/>
                </a:solidFill>
              </a:rPr>
              <a:t>n x 1 matrix</a:t>
            </a:r>
            <a:endParaRPr b="1" sz="1200"/>
          </a:p>
        </p:txBody>
      </p:sp>
      <p:sp>
        <p:nvSpPr>
          <p:cNvPr id="192" name="Google Shape;192;p31"/>
          <p:cNvSpPr/>
          <p:nvPr/>
        </p:nvSpPr>
        <p:spPr>
          <a:xfrm>
            <a:off x="2689300" y="2374950"/>
            <a:ext cx="374700" cy="393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p:nvPr/>
        </p:nvSpPr>
        <p:spPr>
          <a:xfrm>
            <a:off x="4222350" y="2408100"/>
            <a:ext cx="699300" cy="327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p:nvPr/>
        </p:nvSpPr>
        <p:spPr>
          <a:xfrm>
            <a:off x="6148675" y="2378800"/>
            <a:ext cx="752400" cy="3936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p:nvPr/>
        </p:nvSpPr>
        <p:spPr>
          <a:xfrm>
            <a:off x="7270275" y="2022000"/>
            <a:ext cx="1038300" cy="1099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r>
              <a:rPr b="1" baseline="-25000" i="1" lang="en"/>
              <a:t>1 </a:t>
            </a:r>
            <a:r>
              <a:rPr lang="en"/>
              <a:t>𝜷 - </a:t>
            </a:r>
            <a:r>
              <a:rPr i="1" lang="en">
                <a:solidFill>
                  <a:schemeClr val="dk1"/>
                </a:solidFill>
              </a:rPr>
              <a:t>y</a:t>
            </a:r>
            <a:r>
              <a:rPr b="1" baseline="-25000" i="1" lang="en">
                <a:solidFill>
                  <a:schemeClr val="dk1"/>
                </a:solidFill>
              </a:rPr>
              <a:t>1</a:t>
            </a:r>
            <a:endParaRPr/>
          </a:p>
          <a:p>
            <a:pPr indent="0" lvl="0" marL="0" rtl="0" algn="ctr">
              <a:spcBef>
                <a:spcPts val="0"/>
              </a:spcBef>
              <a:spcAft>
                <a:spcPts val="0"/>
              </a:spcAft>
              <a:buClr>
                <a:schemeClr val="dk1"/>
              </a:buClr>
              <a:buSzPts val="1100"/>
              <a:buFont typeface="Arial"/>
              <a:buNone/>
            </a:pPr>
            <a:r>
              <a:rPr lang="en">
                <a:solidFill>
                  <a:schemeClr val="dk1"/>
                </a:solidFill>
              </a:rPr>
              <a:t>X</a:t>
            </a:r>
            <a:r>
              <a:rPr b="1" baseline="-25000" i="1" lang="en">
                <a:solidFill>
                  <a:schemeClr val="dk1"/>
                </a:solidFill>
              </a:rPr>
              <a:t>2 </a:t>
            </a:r>
            <a:r>
              <a:rPr lang="en">
                <a:solidFill>
                  <a:schemeClr val="dk1"/>
                </a:solidFill>
              </a:rPr>
              <a:t>𝜷 - </a:t>
            </a:r>
            <a:r>
              <a:rPr i="1" lang="en">
                <a:solidFill>
                  <a:schemeClr val="dk1"/>
                </a:solidFill>
              </a:rPr>
              <a:t>y</a:t>
            </a:r>
            <a:r>
              <a:rPr b="1" baseline="-25000" i="1" lang="en">
                <a:solidFill>
                  <a:schemeClr val="dk1"/>
                </a:solidFill>
              </a:rPr>
              <a:t>2</a:t>
            </a:r>
            <a:endParaRPr>
              <a:solidFill>
                <a:schemeClr val="dk1"/>
              </a:solidFill>
            </a:endParaRPr>
          </a:p>
          <a:p>
            <a:pPr indent="0" lvl="0" marL="0" rtl="0" algn="ctr">
              <a:spcBef>
                <a:spcPts val="0"/>
              </a:spcBef>
              <a:spcAft>
                <a:spcPts val="0"/>
              </a:spcAft>
              <a:buNone/>
            </a:pPr>
            <a:r>
              <a:rPr lang="en">
                <a:solidFill>
                  <a:schemeClr val="dk1"/>
                </a:solidFill>
              </a:rPr>
              <a:t> ⋮</a:t>
            </a:r>
            <a:endParaRPr>
              <a:solidFill>
                <a:schemeClr val="dk1"/>
              </a:solidFill>
            </a:endParaRPr>
          </a:p>
          <a:p>
            <a:pPr indent="0" lvl="0" marL="0" rtl="0" algn="ctr">
              <a:spcBef>
                <a:spcPts val="0"/>
              </a:spcBef>
              <a:spcAft>
                <a:spcPts val="0"/>
              </a:spcAft>
              <a:buNone/>
            </a:pPr>
            <a:r>
              <a:rPr lang="en">
                <a:solidFill>
                  <a:schemeClr val="dk1"/>
                </a:solidFill>
              </a:rPr>
              <a:t>X</a:t>
            </a:r>
            <a:r>
              <a:rPr b="1" baseline="-25000" i="1" lang="en">
                <a:solidFill>
                  <a:schemeClr val="dk1"/>
                </a:solidFill>
              </a:rPr>
              <a:t>n </a:t>
            </a:r>
            <a:r>
              <a:rPr lang="en">
                <a:solidFill>
                  <a:schemeClr val="dk1"/>
                </a:solidFill>
              </a:rPr>
              <a:t>𝜷 - </a:t>
            </a:r>
            <a:r>
              <a:rPr i="1" lang="en">
                <a:solidFill>
                  <a:schemeClr val="dk1"/>
                </a:solidFill>
              </a:rPr>
              <a:t>y</a:t>
            </a:r>
            <a:r>
              <a:rPr b="1" baseline="-25000" i="1" lang="en">
                <a:solidFill>
                  <a:schemeClr val="dk1"/>
                </a:solidFill>
              </a:rPr>
              <a:t>n</a:t>
            </a:r>
            <a:endParaRPr>
              <a:solidFill>
                <a:schemeClr val="dk1"/>
              </a:solidFill>
            </a:endParaRPr>
          </a:p>
        </p:txBody>
      </p:sp>
      <p:sp>
        <p:nvSpPr>
          <p:cNvPr id="196" name="Google Shape;196;p31"/>
          <p:cNvSpPr txBox="1"/>
          <p:nvPr/>
        </p:nvSpPr>
        <p:spPr>
          <a:xfrm>
            <a:off x="6815250" y="3121500"/>
            <a:ext cx="1951500" cy="2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X</a:t>
            </a:r>
            <a:r>
              <a:rPr lang="en">
                <a:solidFill>
                  <a:schemeClr val="dk1"/>
                </a:solidFill>
              </a:rPr>
              <a:t>𝜷</a:t>
            </a:r>
            <a:r>
              <a:rPr b="1" lang="en">
                <a:solidFill>
                  <a:schemeClr val="dk1"/>
                </a:solidFill>
              </a:rPr>
              <a:t> - </a:t>
            </a:r>
            <a:r>
              <a:rPr b="1" i="1" lang="en">
                <a:solidFill>
                  <a:schemeClr val="dk1"/>
                </a:solidFill>
              </a:rPr>
              <a:t>y</a:t>
            </a:r>
            <a:r>
              <a:rPr b="1" lang="en">
                <a:solidFill>
                  <a:schemeClr val="dk1"/>
                </a:solidFill>
              </a:rPr>
              <a:t>: </a:t>
            </a:r>
            <a:r>
              <a:rPr b="1" lang="en" sz="1200">
                <a:solidFill>
                  <a:schemeClr val="dk1"/>
                </a:solidFill>
              </a:rPr>
              <a:t>n x 1 matrix</a:t>
            </a:r>
            <a:endParaRPr b="1" sz="1200"/>
          </a:p>
        </p:txBody>
      </p:sp>
      <p:pic>
        <p:nvPicPr>
          <p:cNvPr id="197" name="Google Shape;197;p31"/>
          <p:cNvPicPr preferRelativeResize="0"/>
          <p:nvPr/>
        </p:nvPicPr>
        <p:blipFill>
          <a:blip r:embed="rId5">
            <a:alphaModFix/>
          </a:blip>
          <a:stretch>
            <a:fillRect/>
          </a:stretch>
        </p:blipFill>
        <p:spPr>
          <a:xfrm>
            <a:off x="2785425" y="3887825"/>
            <a:ext cx="1013678" cy="441665"/>
          </a:xfrm>
          <a:prstGeom prst="rect">
            <a:avLst/>
          </a:prstGeom>
          <a:noFill/>
          <a:ln>
            <a:noFill/>
          </a:ln>
        </p:spPr>
      </p:pic>
      <p:pic>
        <p:nvPicPr>
          <p:cNvPr id="198" name="Google Shape;198;p31"/>
          <p:cNvPicPr preferRelativeResize="0"/>
          <p:nvPr/>
        </p:nvPicPr>
        <p:blipFill>
          <a:blip r:embed="rId6">
            <a:alphaModFix/>
          </a:blip>
          <a:stretch>
            <a:fillRect/>
          </a:stretch>
        </p:blipFill>
        <p:spPr>
          <a:xfrm>
            <a:off x="3799103" y="3784800"/>
            <a:ext cx="2113147"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a:t>
            </a:r>
            <a:endParaRPr/>
          </a:p>
        </p:txBody>
      </p:sp>
      <p:pic>
        <p:nvPicPr>
          <p:cNvPr id="204" name="Google Shape;204;p32"/>
          <p:cNvPicPr preferRelativeResize="0"/>
          <p:nvPr/>
        </p:nvPicPr>
        <p:blipFill>
          <a:blip r:embed="rId3">
            <a:alphaModFix/>
          </a:blip>
          <a:stretch>
            <a:fillRect/>
          </a:stretch>
        </p:blipFill>
        <p:spPr>
          <a:xfrm>
            <a:off x="214900" y="1155800"/>
            <a:ext cx="4298200" cy="3223650"/>
          </a:xfrm>
          <a:prstGeom prst="rect">
            <a:avLst/>
          </a:prstGeom>
          <a:noFill/>
          <a:ln>
            <a:noFill/>
          </a:ln>
        </p:spPr>
      </p:pic>
      <p:sp>
        <p:nvSpPr>
          <p:cNvPr id="205" name="Google Shape;205;p32"/>
          <p:cNvSpPr txBox="1"/>
          <p:nvPr/>
        </p:nvSpPr>
        <p:spPr>
          <a:xfrm>
            <a:off x="0" y="4813400"/>
            <a:ext cx="7650900" cy="33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4"/>
              </a:rPr>
              <a:t>https://blog.paperspace.com/intro-to-optimization-in-deep-learning-gradient-descent/</a:t>
            </a:r>
            <a:endParaRPr sz="1000"/>
          </a:p>
        </p:txBody>
      </p:sp>
      <p:pic>
        <p:nvPicPr>
          <p:cNvPr id="206" name="Google Shape;206;p32"/>
          <p:cNvPicPr preferRelativeResize="0"/>
          <p:nvPr/>
        </p:nvPicPr>
        <p:blipFill>
          <a:blip r:embed="rId5">
            <a:alphaModFix/>
          </a:blip>
          <a:stretch>
            <a:fillRect/>
          </a:stretch>
        </p:blipFill>
        <p:spPr>
          <a:xfrm>
            <a:off x="4671025" y="1166538"/>
            <a:ext cx="4298200" cy="32021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Batch vs Stochastic Gradient Descent</a:t>
            </a:r>
            <a:endParaRPr/>
          </a:p>
        </p:txBody>
      </p:sp>
      <p:sp>
        <p:nvSpPr>
          <p:cNvPr id="212" name="Google Shape;21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need Stochastic GD besides the efficiency/scalability reason? </a:t>
            </a:r>
            <a:endParaRPr/>
          </a:p>
          <a:p>
            <a:pPr indent="0" lvl="0" marL="0" rtl="0" algn="l">
              <a:spcBef>
                <a:spcPts val="1600"/>
              </a:spcBef>
              <a:spcAft>
                <a:spcPts val="1600"/>
              </a:spcAft>
              <a:buNone/>
            </a:pPr>
            <a:r>
              <a:rPr lang="en"/>
              <a:t>Think about saddle points and local minima.</a:t>
            </a:r>
            <a:endParaRPr/>
          </a:p>
        </p:txBody>
      </p:sp>
      <p:pic>
        <p:nvPicPr>
          <p:cNvPr id="213" name="Google Shape;213;p33"/>
          <p:cNvPicPr preferRelativeResize="0"/>
          <p:nvPr/>
        </p:nvPicPr>
        <p:blipFill>
          <a:blip r:embed="rId3">
            <a:alphaModFix/>
          </a:blip>
          <a:stretch>
            <a:fillRect/>
          </a:stretch>
        </p:blipFill>
        <p:spPr>
          <a:xfrm>
            <a:off x="0" y="2138880"/>
            <a:ext cx="4657050" cy="2322970"/>
          </a:xfrm>
          <a:prstGeom prst="rect">
            <a:avLst/>
          </a:prstGeom>
          <a:noFill/>
          <a:ln>
            <a:noFill/>
          </a:ln>
        </p:spPr>
      </p:pic>
      <p:pic>
        <p:nvPicPr>
          <p:cNvPr id="214" name="Google Shape;214;p33"/>
          <p:cNvPicPr preferRelativeResize="0"/>
          <p:nvPr/>
        </p:nvPicPr>
        <p:blipFill>
          <a:blip r:embed="rId4">
            <a:alphaModFix/>
          </a:blip>
          <a:stretch>
            <a:fillRect/>
          </a:stretch>
        </p:blipFill>
        <p:spPr>
          <a:xfrm>
            <a:off x="4657050" y="2065275"/>
            <a:ext cx="4486950" cy="2567524"/>
          </a:xfrm>
          <a:prstGeom prst="rect">
            <a:avLst/>
          </a:prstGeom>
          <a:noFill/>
          <a:ln>
            <a:noFill/>
          </a:ln>
        </p:spPr>
      </p:pic>
      <p:sp>
        <p:nvSpPr>
          <p:cNvPr id="215" name="Google Shape;215;p33"/>
          <p:cNvSpPr txBox="1"/>
          <p:nvPr/>
        </p:nvSpPr>
        <p:spPr>
          <a:xfrm>
            <a:off x="0" y="4570700"/>
            <a:ext cx="914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5"/>
              </a:rPr>
              <a:t>https://blog.paperspace.com/intro-to-optimization-in-deep-learning-gradient-descent/</a:t>
            </a:r>
            <a:endParaRPr sz="1000"/>
          </a:p>
          <a:p>
            <a:pPr indent="0" lvl="0" marL="0" rtl="0" algn="l">
              <a:spcBef>
                <a:spcPts val="0"/>
              </a:spcBef>
              <a:spcAft>
                <a:spcPts val="0"/>
              </a:spcAft>
              <a:buNone/>
            </a:pPr>
            <a:r>
              <a:rPr lang="en" sz="1000">
                <a:solidFill>
                  <a:srgbClr val="222222"/>
                </a:solidFill>
                <a:highlight>
                  <a:srgbClr val="FFFFFF"/>
                </a:highlight>
              </a:rPr>
              <a:t>Géron, Aurélien. </a:t>
            </a:r>
            <a:r>
              <a:rPr i="1" lang="en" sz="1000">
                <a:solidFill>
                  <a:srgbClr val="222222"/>
                </a:solidFill>
                <a:highlight>
                  <a:srgbClr val="FFFFFF"/>
                </a:highlight>
              </a:rPr>
              <a:t>Hands-on machine learning with Scikit-Learn and TensorFlow: concepts, tools, and techniques to build intelligent systems</a:t>
            </a:r>
            <a:r>
              <a:rPr lang="en" sz="1000">
                <a:solidFill>
                  <a:srgbClr val="222222"/>
                </a:solidFill>
                <a:highlight>
                  <a:srgbClr val="FFFFFF"/>
                </a:highlight>
              </a:rPr>
              <a:t>. " O'Reilly Media, Inc.", 2017.</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