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9c883371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9c88337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49c883371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49c883371_2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9c883371_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9c883371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9c883371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9c883371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9c883371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9c883371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9c883371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9c883371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49c883371_2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49c883371_2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49c883371_2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49c883371_2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9c883371_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9c883371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9c883371_2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9c883371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73366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73366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49c883371_2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49c883371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9c883371_2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9c883371_2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49c883371_2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49c883371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49c883371_2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49c883371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49c883371_2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49c883371_2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9c883371_2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9c883371_2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49c883371_2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49c883371_2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512e14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512e14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12e14f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512e14f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73366a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73366a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9c8833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9c8833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794ed03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794ed03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7d950b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7d950b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7d950b3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7d950b3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d950b3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d950b3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9c88337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9c88337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9c88337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9c88337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9c883371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9c883371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9c883371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9c883371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9c883371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9c883371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9c883371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9c883371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17145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0150"/>
            <a:ext cx="40767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86300" y="1200150"/>
            <a:ext cx="40767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ts.stackexchange.com/questions/306456/how-is-information-gain-biased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lgobeans.com/2016/07/27/decision-trees-tutorial/" TargetMode="External"/><Relationship Id="rId4" Type="http://schemas.openxmlformats.org/officeDocument/2006/relationships/image" Target="../media/image3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7.png"/><Relationship Id="rId6" Type="http://schemas.openxmlformats.org/officeDocument/2006/relationships/image" Target="../media/image21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r2d3.us/visual-intro-to-machine-learning-part-1/" TargetMode="External"/><Relationship Id="rId4" Type="http://schemas.openxmlformats.org/officeDocument/2006/relationships/hyperlink" Target="http://explained.ai/decision-tree-viz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s.stanford.edu/people/karpathy/svmjs/demo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311700" y="1136350"/>
            <a:ext cx="8520600" cy="16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CS145 Discussion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311700" y="323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Junheng, Shengming, Yunsheng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10/19/2018</a:t>
            </a:r>
            <a:endParaRPr sz="24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Expected Information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information for attribute: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550" y="2114725"/>
            <a:ext cx="603884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4150" y="2743025"/>
            <a:ext cx="108584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decision tree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485900" y="3501628"/>
            <a:ext cx="6229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not all leaves need to be pure; sometimes identical instances have different classes</a:t>
            </a:r>
            <a:endParaRPr/>
          </a:p>
          <a:p>
            <a:pPr indent="-215900" lvl="1" marL="55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Splitting stops when data can’t be split any further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257301"/>
            <a:ext cx="3257552" cy="209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Computing the information gain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gain: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(information before split) – (information after split)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for attributes from weather data: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900" y="2295526"/>
            <a:ext cx="6457953" cy="311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6400" y="2638425"/>
            <a:ext cx="1095376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900" y="3510775"/>
            <a:ext cx="2647951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900" y="3853675"/>
            <a:ext cx="2909892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900" y="4196575"/>
            <a:ext cx="2771776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1900" y="4539475"/>
            <a:ext cx="2514603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Continuing to split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0250" y="1813250"/>
            <a:ext cx="1885949" cy="178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550" y="1870401"/>
            <a:ext cx="2171699" cy="16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5700" y="1698950"/>
            <a:ext cx="1928813" cy="20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550" y="3799825"/>
            <a:ext cx="2037499" cy="18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5275" y="3788508"/>
            <a:ext cx="2171701" cy="2028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34725" y="3801036"/>
            <a:ext cx="1738926" cy="177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The final decision tree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not all leaves need to be pure; sometimes identical instances have different classes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Splitting stops when data can’t be split any further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400" y="1427063"/>
            <a:ext cx="3257552" cy="209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Ratio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Ratio = Gain_A(D) / SplitInfo_A(D)	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Gain Ratio?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Unbiased compared with Information Gain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Why? </a:t>
            </a:r>
            <a:r>
              <a:rPr lang="en" sz="1100">
                <a:solidFill>
                  <a:srgbClr val="000000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https://stats.stackexchange.com/questions/306456/how-is-information-gain-biased</a:t>
            </a:r>
            <a:r>
              <a:rPr lang="en" sz="11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4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1350" y="1779350"/>
            <a:ext cx="3603450" cy="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•Is the decision boundary for decision tree linear?   No</a:t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3" y="1694875"/>
            <a:ext cx="5257499" cy="31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Tutorials of Decision Trees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https://algobeans.com/2016/07/27/decision-trees-tutorial/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375" y="1485900"/>
            <a:ext cx="60579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Hyperplane separating the data points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Maximize margin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8" name="Google Shape;31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125" y="1807250"/>
            <a:ext cx="1419425" cy="4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175" y="2698450"/>
            <a:ext cx="1131900" cy="6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1132" y="3889225"/>
            <a:ext cx="490204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Formula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Margin Lines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Distance between parallel lines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Margin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475" y="1754250"/>
            <a:ext cx="3518775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0200" y="2836750"/>
            <a:ext cx="1157550" cy="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200" y="3948248"/>
            <a:ext cx="3417050" cy="68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7250" y="2074300"/>
            <a:ext cx="4268075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Announcements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HW1 due Oct 19, 2018 (Friday, tonight)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Package your Report AND codes,README together and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ubmit it through CCLE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Review: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Information Gain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Gain Ratio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Gini Index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Linear SVM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Soft Margin SVM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Non-linear SVM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SVM Example</a:t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81425"/>
            <a:ext cx="8179075" cy="32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SVM Example</a:t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1" name="Google Shape;35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00" y="1281425"/>
            <a:ext cx="7917199" cy="301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75" y="4296395"/>
            <a:ext cx="5254501" cy="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1" name="Google Shape;36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800" y="1317701"/>
            <a:ext cx="5292259" cy="36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SVM Example</a:t>
            </a:r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4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125" y="1454573"/>
            <a:ext cx="7369524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SVM Example</a:t>
            </a:r>
            <a:endParaRPr/>
          </a:p>
        </p:txBody>
      </p:sp>
      <p:pic>
        <p:nvPicPr>
          <p:cNvPr id="376" name="Google Shape;3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4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9" name="Google Shape;37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00" y="1505875"/>
            <a:ext cx="8272000" cy="3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SVM Example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5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8" name="Google Shape;38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38" y="1281425"/>
            <a:ext cx="8616611" cy="34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5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7" name="Google Shape;39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275" y="1185650"/>
            <a:ext cx="5100710" cy="3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Tutorials of Decision Trees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http://www.r2d3.us/visual-intro-to-machine-learning-part-1/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http://explained.ai/decision-tree-viz/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Tutorials of SVM</a:t>
            </a:r>
            <a:endParaRPr/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https://cs.stanford.edu/people/karpathy/svmjs/demo/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3117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/>
              <a:t>Q &amp; A</a:t>
            </a:r>
            <a:endParaRPr b="1" sz="2800"/>
          </a:p>
        </p:txBody>
      </p:sp>
      <p:pic>
        <p:nvPicPr>
          <p:cNvPr id="416" name="Google Shape;4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Decision Tree Classification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Example: Play or Not?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--&gt;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172" y="1946275"/>
            <a:ext cx="3303101" cy="31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575" y="2333550"/>
            <a:ext cx="3451150" cy="2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</a:t>
            </a:r>
            <a:endParaRPr/>
          </a:p>
        </p:txBody>
      </p:sp>
      <p:pic>
        <p:nvPicPr>
          <p:cNvPr id="423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1362175" y="149875"/>
            <a:ext cx="6689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Double-row title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Subtitle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56"/>
          <p:cNvCxnSpPr/>
          <p:nvPr/>
        </p:nvCxnSpPr>
        <p:spPr>
          <a:xfrm flipH="1" rot="10800000">
            <a:off x="329250" y="10996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Single-row title</a:t>
            </a:r>
            <a:endParaRPr/>
          </a:p>
        </p:txBody>
      </p:sp>
      <p:sp>
        <p:nvSpPr>
          <p:cNvPr id="440" name="Google Shape;440;p5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5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1520800" y="330425"/>
            <a:ext cx="65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Page</a:t>
            </a:r>
            <a:endParaRPr/>
          </a:p>
        </p:txBody>
      </p:sp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Choosing the Splitting Attribute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 each node, available attributes are evaluated on the basis of separating the classes of the training examples.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Goodness function is used for this purpose: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Information Gain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Gain Ratio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Gini Index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A criterion for attribute selection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the best attribute?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one which will result in the smallest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Heuristic: choose the attribute that produces the “purest” nodes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impurity criterion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gain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increases with the average purity of the subsets that an attribute produces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choose attribute that results in greatest information gain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Entropy of a split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in a split with </a:t>
            </a:r>
            <a:r>
              <a:rPr b="1"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items of one class, </a:t>
            </a:r>
            <a:r>
              <a:rPr b="1"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items of the second class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75" y="1959475"/>
            <a:ext cx="3543476" cy="6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6500" y="2647475"/>
            <a:ext cx="3707500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Example: attribute “Outlook”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“Outlook” = “Sunny”: 2 and 3 split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3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675" y="2636650"/>
            <a:ext cx="3057600" cy="21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/>
          <p:nvPr/>
        </p:nvSpPr>
        <p:spPr>
          <a:xfrm>
            <a:off x="739225" y="3551050"/>
            <a:ext cx="971700" cy="14289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25" y="1930275"/>
            <a:ext cx="5347174" cy="52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Outlook = Overcast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“Outlook” = “Overcast”: 4/0 split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3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600" y="2576625"/>
            <a:ext cx="3057600" cy="21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1744850" y="3548175"/>
            <a:ext cx="971700" cy="14289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" name="Google Shape;210;p33"/>
          <p:cNvGrpSpPr/>
          <p:nvPr/>
        </p:nvGrpSpPr>
        <p:grpSpPr>
          <a:xfrm>
            <a:off x="732226" y="1801488"/>
            <a:ext cx="6815138" cy="1137047"/>
            <a:chOff x="144" y="1636"/>
            <a:chExt cx="5724" cy="955"/>
          </a:xfrm>
        </p:grpSpPr>
        <p:pic>
          <p:nvPicPr>
            <p:cNvPr id="211" name="Google Shape;211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" y="1776"/>
              <a:ext cx="4141" cy="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3"/>
            <p:cNvSpPr/>
            <p:nvPr/>
          </p:nvSpPr>
          <p:spPr>
            <a:xfrm flipH="1">
              <a:off x="3342" y="1636"/>
              <a:ext cx="1026" cy="324"/>
            </a:xfrm>
            <a:custGeom>
              <a:rect b="b" l="l" r="r" t="t"/>
              <a:pathLst>
                <a:path extrusionOk="0" h="21600" w="21600">
                  <a:moveTo>
                    <a:pt x="19049" y="5645"/>
                  </a:moveTo>
                  <a:cubicBezTo>
                    <a:pt x="17272" y="2800"/>
                    <a:pt x="14154" y="1071"/>
                    <a:pt x="10800" y="1071"/>
                  </a:cubicBezTo>
                  <a:cubicBezTo>
                    <a:pt x="8641" y="1071"/>
                    <a:pt x="6544" y="1789"/>
                    <a:pt x="4838" y="3112"/>
                  </a:cubicBezTo>
                  <a:lnTo>
                    <a:pt x="4181" y="2265"/>
                  </a:lnTo>
                  <a:cubicBezTo>
                    <a:pt x="6075" y="796"/>
                    <a:pt x="8403" y="-1"/>
                    <a:pt x="10800" y="-1"/>
                  </a:cubicBezTo>
                  <a:cubicBezTo>
                    <a:pt x="14524" y="-1"/>
                    <a:pt x="17985" y="1918"/>
                    <a:pt x="19959" y="5077"/>
                  </a:cubicBezTo>
                  <a:lnTo>
                    <a:pt x="22248" y="3646"/>
                  </a:lnTo>
                  <a:lnTo>
                    <a:pt x="21218" y="8105"/>
                  </a:lnTo>
                  <a:lnTo>
                    <a:pt x="16760" y="7075"/>
                  </a:lnTo>
                  <a:lnTo>
                    <a:pt x="19049" y="564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3"/>
            <p:cNvSpPr txBox="1"/>
            <p:nvPr/>
          </p:nvSpPr>
          <p:spPr>
            <a:xfrm>
              <a:off x="4368" y="1691"/>
              <a:ext cx="15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Note: log(0) is not defined, but we evaluate 0*log(0) as zero</a:t>
              </a:r>
              <a:endParaRPr sz="1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Outlook = Rainy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“Outlook” = “Rainy”: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875" y="1910575"/>
            <a:ext cx="57900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5675" y="2662250"/>
            <a:ext cx="3057525" cy="216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/>
          <p:nvPr/>
        </p:nvSpPr>
        <p:spPr>
          <a:xfrm>
            <a:off x="3133075" y="3633800"/>
            <a:ext cx="971700" cy="1428900"/>
          </a:xfrm>
          <a:prstGeom prst="rect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