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84C53F3-16A5-4635-A4E3-35575101A669}">
  <a:tblStyle styleId="{E84C53F3-16A5-4635-A4E3-35575101A6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9FB529C-A70A-45A3-A16F-5D2ABED42E4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c7c20536_3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6c7c20536_3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6c7c20536_3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6c7c20536_3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5c4485e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5c4485e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6d53e70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6d53e70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c7c1fea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c7c1fea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6c7c20536_3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6c7c20536_3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5c9976c1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5c9976c1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6c7c1ee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6c7c1ee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5c4485e6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5c4485e6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6c7c1fea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6c7c1fea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73366a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73366a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neural networks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5c4485e6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5c4485e6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5c4485e6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5c4485e6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6c7c1fe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6c7c1f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6c7c2053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6c7c2053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6c7c20536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6c7c20536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6c7c20536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6c7c20536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73366ad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73366ad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5c9976c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5c9976c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5c9976c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5c9976c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c7c20536_3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c7c20536_3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c4485e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c4485e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c7c20536_3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c7c20536_3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c7c20536_3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c7c20536_3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6c7c20536_3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6c7c20536_3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naftaliharris.com/blog/visualizing-dbscan-clustering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edium.com/@mlengineer/generative-and-discriminative-models-af5637a66a3" TargetMode="External"/><Relationship Id="rId4" Type="http://schemas.openxmlformats.org/officeDocument/2006/relationships/hyperlink" Target="https://medium.com/@mlengineer/generative-and-discriminative-models-af5637a66a3" TargetMode="External"/><Relationship Id="rId5" Type="http://schemas.openxmlformats.org/officeDocument/2006/relationships/hyperlink" Target="https://brilliant.org/wiki/gaussian-mixture-model/#citation-2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16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xLeBU-n8nuMT6zhLyLL1NIGuu25SJU1OWl9eybdgjXg/edit?usp=sharing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://stanford.edu/class/ee103/visualizations/kmeans/kmeans.html" TargetMode="External"/><Relationship Id="rId6" Type="http://schemas.openxmlformats.org/officeDocument/2006/relationships/hyperlink" Target="https://www.naftaliharris.com/blog/visualizing-k-means-clusterin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9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36350"/>
            <a:ext cx="8520600" cy="16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CS145 Discussion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34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Junheng, Shengming, Yunsheng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11/09/2018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00" y="273476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00" y="458575"/>
            <a:ext cx="1268500" cy="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81425"/>
            <a:ext cx="38940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Method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Divisive (Top-down)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Agglomerative (Bottom-up)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Distance metrics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Single linkage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Complete linkage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Average linkage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Centroid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Medroid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2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600" y="1650750"/>
            <a:ext cx="50006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281425"/>
            <a:ext cx="24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Single Linkage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3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249800" y="1281425"/>
            <a:ext cx="261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Complete Linkage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6345100" y="1281425"/>
            <a:ext cx="261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Average</a:t>
            </a:r>
            <a:r>
              <a:rPr lang="en">
                <a:solidFill>
                  <a:srgbClr val="000000"/>
                </a:solidFill>
              </a:rPr>
              <a:t> Linkage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006525"/>
            <a:ext cx="276225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7050" y="2006525"/>
            <a:ext cx="287655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6000" y="2006525"/>
            <a:ext cx="2895600" cy="21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DB-SCAN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281425"/>
            <a:ext cx="54417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Density-based clustering method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Pros and Cons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has a notion of noise, and is robust to outliers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does not require one to specify the number of clusters in the data a priori, as opposed to k-means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can find arbitrarily shaped clusters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not entirely deterministic, depending on the order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cannot cluster data sets well with large differences in densities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Complexity analysis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4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8" name="Google Shape;16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3550" y="2030947"/>
            <a:ext cx="3084300" cy="30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75" y="152400"/>
            <a:ext cx="800585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Mixture Model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231950" y="1281425"/>
            <a:ext cx="51873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Generative model vs </a:t>
            </a:r>
            <a:r>
              <a:rPr lang="en" u="sng">
                <a:solidFill>
                  <a:schemeClr val="hlink"/>
                </a:solidFill>
                <a:hlinkClick r:id="rId4"/>
              </a:rPr>
              <a:t>Discriminative model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EM algorithm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More details</a:t>
            </a:r>
            <a:r>
              <a:rPr lang="en">
                <a:solidFill>
                  <a:srgbClr val="000000"/>
                </a:solidFill>
              </a:rPr>
              <a:t> on GMM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6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3" name="Google Shape;183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99025" y="1612650"/>
            <a:ext cx="34290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Clustering Evaluation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281425"/>
            <a:ext cx="37941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Calculate: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Purity, precision, recall, F-measure, and normalized mutual information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7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3" name="Google Shape;19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5225" y="1041150"/>
            <a:ext cx="4587074" cy="410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Reminder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Time: </a:t>
            </a:r>
            <a:r>
              <a:rPr lang="en">
                <a:solidFill>
                  <a:srgbClr val="000000"/>
                </a:solidFill>
              </a:rPr>
              <a:t>12:00-13:45, Nov 14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Place: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In Class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Questions: </a:t>
            </a:r>
            <a:r>
              <a:rPr lang="en">
                <a:solidFill>
                  <a:srgbClr val="000000"/>
                </a:solidFill>
              </a:rPr>
              <a:t>True/False, Conceptual questions, Computation questions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Policy:</a:t>
            </a:r>
            <a:endParaRPr b="1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Honor code (No discussion during exam).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Closed book exam, but you can take a “reference sheet” of letter size.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You can bring a simple calculator.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Make sure your handwriting readable and clear enough and write down your answer in the “correct” area. </a:t>
            </a:r>
            <a:r>
              <a:rPr lang="en" sz="1600">
                <a:solidFill>
                  <a:srgbClr val="000000"/>
                </a:solidFill>
              </a:rPr>
              <a:t>→ We will use the digital copy for grading.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Keep your answer concise.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8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Topics</a:t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29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11" name="Google Shape;211;p29"/>
          <p:cNvGraphicFramePr/>
          <p:nvPr/>
        </p:nvGraphicFramePr>
        <p:xfrm>
          <a:off x="952500" y="145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{E84C53F3-16A5-4635-A4E3-35575101A669}</a:tableStyleId>
              </a:tblPr>
              <a:tblGrid>
                <a:gridCol w="1452875"/>
                <a:gridCol w="57861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Vector data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Classification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Regression;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Tree;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KNN;</a:t>
                      </a:r>
                      <a:br>
                        <a:rPr lang="en"/>
                      </a:br>
                      <a:r>
                        <a:rPr lang="en"/>
                        <a:t>SVM;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Clustering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K-means;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Hierarchical clustering;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DBSCAN;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Mixture Models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1362175" y="149875"/>
            <a:ext cx="66894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Sample Questions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You are only required to write down “T” or “F” before each statement. No need to justify (subject to change).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Insights and details about learned algorithms and techniques.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30"/>
          <p:cNvCxnSpPr/>
          <p:nvPr/>
        </p:nvCxnSpPr>
        <p:spPr>
          <a:xfrm flipH="1" rot="10800000">
            <a:off x="329250" y="10996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1362175" y="149875"/>
            <a:ext cx="66894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 </a:t>
            </a:r>
            <a:r>
              <a:rPr lang="en"/>
              <a:t>True or False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Sample Questions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 ? ] Logistic regression is a linear classifier.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 ? ] Normalization of the features (e.g., z-score) in linear regression will affect the weights learned from closed-form solution.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 ? ] </a:t>
            </a:r>
            <a:r>
              <a:rPr lang="en">
                <a:solidFill>
                  <a:schemeClr val="dk1"/>
                </a:solidFill>
              </a:rPr>
              <a:t>Decision tree can handle both numerical and categorical features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 ? ] In K Nearest Neighbor classifier, a bigger K will more likely cause overfitting in the training dataset.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[ ? ] Linear regression is a supervised learning model while hierarchical clustering is unsupervised learning model.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1"/>
          <p:cNvCxnSpPr/>
          <p:nvPr/>
        </p:nvCxnSpPr>
        <p:spPr>
          <a:xfrm flipH="1" rot="10800000">
            <a:off x="329250" y="10996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Discussion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Announcement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Roadmap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Clustering: K-means, DB-SCAN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Midterm Review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 &amp; 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1362175" y="149875"/>
            <a:ext cx="66894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Questions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Sample Questions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Give your conclusion or results and also need to justify (in most cases).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Example 1: </a:t>
            </a:r>
            <a:r>
              <a:rPr lang="en">
                <a:solidFill>
                  <a:srgbClr val="000000"/>
                </a:solidFill>
              </a:rPr>
              <a:t>What is the time complexity of DBSCAN? Why?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Example 2:</a:t>
            </a:r>
            <a:r>
              <a:rPr lang="en">
                <a:solidFill>
                  <a:srgbClr val="000000"/>
                </a:solidFill>
              </a:rPr>
              <a:t> What are the conditions of stopping partitioning the training examples when constructing a decision tree?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2"/>
          <p:cNvCxnSpPr/>
          <p:nvPr/>
        </p:nvCxnSpPr>
        <p:spPr>
          <a:xfrm flipH="1" rot="10800000">
            <a:off x="329250" y="10996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1362175" y="149875"/>
            <a:ext cx="66894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 Questions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Sample Questions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example,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Information gain computation in decision tree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SVM problem in HW2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Neural network forward computation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Classification evaluation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3"/>
          <p:cNvCxnSpPr/>
          <p:nvPr/>
        </p:nvCxnSpPr>
        <p:spPr>
          <a:xfrm flipH="1" rot="10800000">
            <a:off x="329250" y="10996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1362175" y="149875"/>
            <a:ext cx="66894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/>
              <a:t>Computation Questions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Sample Questions</a:t>
            </a:r>
            <a:endParaRPr sz="1800">
              <a:solidFill>
                <a:srgbClr val="666666"/>
              </a:solidFill>
            </a:endParaRPr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34"/>
          <p:cNvCxnSpPr/>
          <p:nvPr/>
        </p:nvCxnSpPr>
        <p:spPr>
          <a:xfrm flipH="1" rot="10800000">
            <a:off x="329250" y="10996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6" name="Google Shape;25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7878" y="1620025"/>
            <a:ext cx="3910075" cy="1892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7" name="Google Shape;257;p34"/>
          <p:cNvGraphicFramePr/>
          <p:nvPr/>
        </p:nvGraphicFramePr>
        <p:xfrm>
          <a:off x="3064350" y="415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{89FB529C-A70A-45A3-A16F-5D2ABED42E40}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13</a:t>
                      </a:r>
                      <a:endParaRPr baseline="-25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14</a:t>
                      </a:r>
                      <a:endParaRPr baseline="-25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23</a:t>
                      </a:r>
                      <a:endParaRPr baseline="-25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24</a:t>
                      </a:r>
                      <a:endParaRPr baseline="-25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35</a:t>
                      </a:r>
                      <a:endParaRPr baseline="-25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45</a:t>
                      </a:r>
                      <a:endParaRPr baseline="-25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58" name="Google Shape;258;p34"/>
          <p:cNvSpPr txBox="1"/>
          <p:nvPr/>
        </p:nvSpPr>
        <p:spPr>
          <a:xfrm>
            <a:off x="0" y="1154250"/>
            <a:ext cx="504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Given the following multilayer neural network, a training data point x = (x</a:t>
            </a:r>
            <a:r>
              <a:rPr baseline="-25000" lang="en" sz="1800">
                <a:solidFill>
                  <a:schemeClr val="dk1"/>
                </a:solidFill>
              </a:rPr>
              <a:t>1</a:t>
            </a:r>
            <a:r>
              <a:rPr lang="en" sz="1800">
                <a:solidFill>
                  <a:schemeClr val="dk1"/>
                </a:solidFill>
              </a:rPr>
              <a:t>=0, x</a:t>
            </a:r>
            <a:r>
              <a:rPr baseline="-25000" lang="en" sz="1800">
                <a:solidFill>
                  <a:schemeClr val="dk1"/>
                </a:solidFill>
              </a:rPr>
              <a:t>2</a:t>
            </a:r>
            <a:r>
              <a:rPr lang="en" sz="1800">
                <a:solidFill>
                  <a:schemeClr val="dk1"/>
                </a:solidFill>
              </a:rPr>
              <a:t>=1), and the target value T=1, please calculate weights and bias after 1 iteration of backpropagation algorithm (show your calculations and fill out the empty tables given below). The learning rate =0.8. The initial weights and bias are in the following table.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Given the following multilayer neural network, a training data point x=(x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=0,x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=1), and the target value T=1, please calculate weights and bias after 1 iteration of backpropagation algorithm (show your calculations and fill out the empty tables given below). The learning rate =0.8. The initial weights and bias are in the following table.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35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67" name="Google Shape;267;p35"/>
          <p:cNvGraphicFramePr/>
          <p:nvPr/>
        </p:nvGraphicFramePr>
        <p:xfrm>
          <a:off x="1615500" y="308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{89FB529C-A70A-45A3-A16F-5D2ABED42E40}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13</a:t>
                      </a:r>
                      <a:endParaRPr baseline="-25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14</a:t>
                      </a:r>
                      <a:endParaRPr baseline="-25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23</a:t>
                      </a:r>
                      <a:endParaRPr baseline="-25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24</a:t>
                      </a:r>
                      <a:endParaRPr baseline="-25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35</a:t>
                      </a:r>
                      <a:endParaRPr baseline="-25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45</a:t>
                      </a:r>
                      <a:endParaRPr baseline="-25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68" name="Google Shape;268;p35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00" y="0"/>
            <a:ext cx="84673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6"/>
          <p:cNvSpPr txBox="1"/>
          <p:nvPr/>
        </p:nvSpPr>
        <p:spPr>
          <a:xfrm>
            <a:off x="5576750" y="2756450"/>
            <a:ext cx="26883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attention to whether it is </a:t>
            </a:r>
            <a:r>
              <a:rPr b="1" lang="en">
                <a:solidFill>
                  <a:srgbClr val="FF0000"/>
                </a:solidFill>
              </a:rPr>
              <a:t>err</a:t>
            </a:r>
            <a:r>
              <a:rPr lang="en"/>
              <a:t> or </a:t>
            </a:r>
            <a:r>
              <a:rPr b="1" lang="en">
                <a:solidFill>
                  <a:srgbClr val="0000FF"/>
                </a:solidFill>
              </a:rPr>
              <a:t>derivative</a:t>
            </a:r>
            <a:r>
              <a:rPr lang="en"/>
              <a:t>.</a:t>
            </a:r>
            <a:endParaRPr/>
          </a:p>
        </p:txBody>
      </p:sp>
      <p:sp>
        <p:nvSpPr>
          <p:cNvPr id="275" name="Google Shape;275;p36"/>
          <p:cNvSpPr/>
          <p:nvPr/>
        </p:nvSpPr>
        <p:spPr>
          <a:xfrm>
            <a:off x="5754500" y="3261450"/>
            <a:ext cx="533225" cy="288850"/>
          </a:xfrm>
          <a:custGeom>
            <a:rect b="b" l="l" r="r" t="t"/>
            <a:pathLst>
              <a:path extrusionOk="0" h="11554" w="21329">
                <a:moveTo>
                  <a:pt x="0" y="11554"/>
                </a:moveTo>
                <a:cubicBezTo>
                  <a:pt x="8004" y="10409"/>
                  <a:pt x="14100" y="3623"/>
                  <a:pt x="21329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63" y="152400"/>
            <a:ext cx="794807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7"/>
          <p:cNvSpPr txBox="1"/>
          <p:nvPr/>
        </p:nvSpPr>
        <p:spPr>
          <a:xfrm>
            <a:off x="6265525" y="56950"/>
            <a:ext cx="28785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attention to the sign here! If </a:t>
            </a:r>
            <a:r>
              <a:rPr b="1" lang="en">
                <a:solidFill>
                  <a:srgbClr val="FF0000"/>
                </a:solidFill>
              </a:rPr>
              <a:t>err</a:t>
            </a:r>
            <a:r>
              <a:rPr lang="en"/>
              <a:t>, +; If </a:t>
            </a:r>
            <a:r>
              <a:rPr b="1" lang="en">
                <a:solidFill>
                  <a:srgbClr val="0000FF"/>
                </a:solidFill>
              </a:rPr>
              <a:t>derivative</a:t>
            </a:r>
            <a:r>
              <a:rPr lang="en"/>
              <a:t>, - (~SGD).</a:t>
            </a:r>
            <a:endParaRPr/>
          </a:p>
        </p:txBody>
      </p:sp>
      <p:sp>
        <p:nvSpPr>
          <p:cNvPr id="282" name="Google Shape;282;p37"/>
          <p:cNvSpPr/>
          <p:nvPr/>
        </p:nvSpPr>
        <p:spPr>
          <a:xfrm>
            <a:off x="4510275" y="528625"/>
            <a:ext cx="1888550" cy="722100"/>
          </a:xfrm>
          <a:custGeom>
            <a:rect b="b" l="l" r="r" t="t"/>
            <a:pathLst>
              <a:path extrusionOk="0" h="28884" w="75542">
                <a:moveTo>
                  <a:pt x="0" y="28884"/>
                </a:moveTo>
                <a:cubicBezTo>
                  <a:pt x="0" y="15083"/>
                  <a:pt x="26824" y="22263"/>
                  <a:pt x="40437" y="19996"/>
                </a:cubicBezTo>
                <a:cubicBezTo>
                  <a:pt x="48662" y="18626"/>
                  <a:pt x="58207" y="19668"/>
                  <a:pt x="64877" y="14664"/>
                </a:cubicBezTo>
                <a:cubicBezTo>
                  <a:pt x="69712" y="11037"/>
                  <a:pt x="70514" y="3354"/>
                  <a:pt x="75542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311700" y="1272900"/>
            <a:ext cx="8520600" cy="16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/>
              <a:t>Q &amp; A</a:t>
            </a:r>
            <a:endParaRPr b="1" sz="2800"/>
          </a:p>
        </p:txBody>
      </p:sp>
      <p:pic>
        <p:nvPicPr>
          <p:cNvPr id="289" name="Google Shape;2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00" y="273476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00" y="458575"/>
            <a:ext cx="1268500" cy="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Homework 3 due on 23:59pm, Nov 9, 2018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Submitted on CCLE and click “Submit for grading”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Must include: (1) Two python files: knn.py + neural_net.py (2) Two workbooks ipynb files with converted PDF  files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Midterm project report due on 23:59pm, Nov 12, 2018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Submit guidelines: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https://docs.google.com/document/d/1xLeBU-n8nuMT6zhLyLL1NIGuu25SJU1OWl9eybdgjXg/edit?usp=sharing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Midterm exam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Nov 14, In class (12:00-13:45)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Closed-book, one letter-size cheatsheet, one simple calculator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Keep every digital copy for </a:t>
            </a:r>
            <a:r>
              <a:rPr lang="en">
                <a:solidFill>
                  <a:srgbClr val="000000"/>
                </a:solidFill>
              </a:rPr>
              <a:t>convenience</a:t>
            </a:r>
            <a:r>
              <a:rPr lang="en">
                <a:solidFill>
                  <a:srgbClr val="000000"/>
                </a:solidFill>
              </a:rPr>
              <a:t> of grading → Clear and readable handwriting!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 lecture on Nov 12 (Veteran Day)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Input / Output / Goal of clustering analysis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Large amount of unlabeled data in real life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Difference between supervised learning and unsupervised learning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Semi-supervised learning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Typical clustering algorithm examples: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K-means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Hierarchical clustering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DB-SCAN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Mixture models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1275" y="2668123"/>
            <a:ext cx="3790000" cy="1669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0663" y="1102525"/>
            <a:ext cx="7038335" cy="40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8"/>
          <p:cNvSpPr txBox="1"/>
          <p:nvPr/>
        </p:nvSpPr>
        <p:spPr>
          <a:xfrm>
            <a:off x="329250" y="1281425"/>
            <a:ext cx="85206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Demo 1:</a:t>
            </a:r>
            <a:r>
              <a:rPr lang="en" sz="1800">
                <a:solidFill>
                  <a:srgbClr val="595959"/>
                </a:solidFill>
              </a:rPr>
              <a:t> </a:t>
            </a:r>
            <a:r>
              <a:rPr lang="en" sz="1800" u="sng">
                <a:solidFill>
                  <a:srgbClr val="0097A7"/>
                </a:solidFill>
                <a:hlinkClick r:id="rId5"/>
              </a:rPr>
              <a:t>http://stanford.edu/class/ee103/visualizations/kmeans/kmeans.html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Demo 2: </a:t>
            </a:r>
            <a:r>
              <a:rPr lang="en" sz="1800" u="sng">
                <a:solidFill>
                  <a:srgbClr val="0097A7"/>
                </a:solidFill>
                <a:hlinkClick r:id="rId6"/>
              </a:rPr>
              <a:t>https://www.naftaliharris.com/blog/visualizing-k-means-clustering/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/>
              <a:t>Key idea of K-means algorithms: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○"/>
            </a:pPr>
            <a:r>
              <a:rPr lang="en" sz="1600"/>
              <a:t>Step 1: Partition into k non-empty subsets (select K points as initial centroids)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○"/>
            </a:pPr>
            <a:r>
              <a:rPr lang="en" sz="1600"/>
              <a:t>Step 2: Iteration: Update mean point and assign object to cluster again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○"/>
            </a:pPr>
            <a:r>
              <a:rPr lang="en" sz="1600"/>
              <a:t>Step 3: Stop when converge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/>
              <a:t>Partition-based clustering methods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/>
              <a:t>Can be considered as a special case of GMM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9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9"/>
          <p:cNvSpPr txBox="1"/>
          <p:nvPr/>
        </p:nvSpPr>
        <p:spPr>
          <a:xfrm>
            <a:off x="329250" y="1281425"/>
            <a:ext cx="85206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Q1: Will K-means converge?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Q2: Will different initialization of K-means generate different clustering results?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0"/>
          <p:cNvSpPr txBox="1"/>
          <p:nvPr/>
        </p:nvSpPr>
        <p:spPr>
          <a:xfrm>
            <a:off x="329250" y="1281425"/>
            <a:ext cx="85206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Q1: Will K-means converge?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A1: Yes.</a:t>
            </a:r>
            <a:endParaRPr sz="1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Q2: Will different initialization of K-means generate different clustering results?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A2: Yes. Initialization matters!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3975" y="3532150"/>
            <a:ext cx="2631126" cy="14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800" y="1738116"/>
            <a:ext cx="2100950" cy="6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K-means: Discussion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1"/>
          <p:cNvSpPr txBox="1"/>
          <p:nvPr/>
        </p:nvSpPr>
        <p:spPr>
          <a:xfrm>
            <a:off x="329250" y="1281425"/>
            <a:ext cx="55617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Efficiency: </a:t>
            </a:r>
            <a:r>
              <a:rPr b="1" lang="en" sz="1800"/>
              <a:t>O(tkn)</a:t>
            </a:r>
            <a:r>
              <a:rPr lang="en" sz="1800"/>
              <a:t> normally k,t are much smaller than n → efficient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terminate at a local optima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Need to specify k (or take time to find best k)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Sensitive to noisy data and outliers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Different sizes and variances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suitable to discover clusters with non-convex shapes</a:t>
            </a:r>
            <a:endParaRPr sz="18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 K-</a:t>
            </a:r>
            <a:r>
              <a:rPr lang="en" sz="1600"/>
              <a:t>medoids</a:t>
            </a:r>
            <a:r>
              <a:rPr lang="en" sz="1600"/>
              <a:t> help?</a:t>
            </a:r>
            <a:endParaRPr sz="16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Many variants of K-means: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FF0000"/>
                </a:solidFill>
              </a:rPr>
              <a:t>K-means++</a:t>
            </a:r>
            <a:r>
              <a:rPr lang="en" sz="1800"/>
              <a:t>, Genetics K-means, etc.</a:t>
            </a:r>
            <a:endParaRPr sz="1800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4900" y="3548625"/>
            <a:ext cx="3599099" cy="151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3662" y="1716830"/>
            <a:ext cx="3661577" cy="14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