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/>
              <a:t>나 오늘 좀 늦었는데 …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/>
              <a:t>오늘 점심 궁금한데 …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/>
              <a:t>자유로운 온라인 소통공간이 필요한데 …</a:t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/>
              <a:t>나 오늘 좀 늦었는데 …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/>
              <a:t>오늘 점심 궁금한데 …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/>
              <a:t>자유로운 온라인 소통공간이 필요한데 …</a:t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2000233" y="2060544"/>
            <a:ext cx="5074855" cy="866512"/>
            <a:chOff x="3746674" y="4789826"/>
            <a:chExt cx="5074855" cy="962791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857752" y="4857744"/>
              <a:ext cx="3963777" cy="894873"/>
              <a:chOff x="2214546" y="3286128"/>
              <a:chExt cx="3963777" cy="894873"/>
            </a:xfrm>
          </p:grpSpPr>
          <p:sp>
            <p:nvSpPr>
              <p:cNvPr id="13" name="Google Shape;13;p2"/>
              <p:cNvSpPr txBox="1"/>
              <p:nvPr/>
            </p:nvSpPr>
            <p:spPr>
              <a:xfrm>
                <a:off x="2214546" y="3286128"/>
                <a:ext cx="3963777" cy="786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4000" u="none" cap="none" strike="noStrike">
                    <a:solidFill>
                      <a:schemeClr val="lt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Coin Wash 24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285984" y="3804830"/>
                <a:ext cx="2519408" cy="376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600">
                    <a:solidFill>
                      <a:schemeClr val="lt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www.coinwash.co.kr</a:t>
                </a:r>
                <a:endParaRPr i="1" sz="16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endParaRPr>
              </a:p>
            </p:txBody>
          </p:sp>
        </p:grpSp>
        <p:pic>
          <p:nvPicPr>
            <p:cNvPr descr="C:\Users\user\Desktop\dexter_white_logo.png"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46674" y="4789826"/>
              <a:ext cx="1253954" cy="9251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/>
          <p:nvPr/>
        </p:nvSpPr>
        <p:spPr>
          <a:xfrm>
            <a:off x="2500299" y="2957516"/>
            <a:ext cx="40847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허철호</a:t>
            </a:r>
            <a:r>
              <a:rPr i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신동주   이재연   김은택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5829300" y="97155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638300" y="-1009650"/>
            <a:ext cx="3657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42976" y="214297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70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42976" y="500050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rgbClr val="070837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70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spcBef>
                <a:spcPts val="210"/>
              </a:spcBef>
              <a:spcAft>
                <a:spcPts val="0"/>
              </a:spcAft>
              <a:buClr>
                <a:srgbClr val="070837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rgbClr val="07083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70837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7083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70837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rgbClr val="07083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070837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rgbClr val="07083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pic>
        <p:nvPicPr>
          <p:cNvPr descr="C:\Users\user\Desktop\dexter_white_logo.png" id="20" name="Google Shape;20;p3"/>
          <p:cNvPicPr preferRelativeResize="0"/>
          <p:nvPr/>
        </p:nvPicPr>
        <p:blipFill rotWithShape="1">
          <a:blip r:embed="rId2">
            <a:alphaModFix/>
          </a:blip>
          <a:srcRect b="27272" l="0" r="0" t="0"/>
          <a:stretch/>
        </p:blipFill>
        <p:spPr>
          <a:xfrm>
            <a:off x="285721" y="214296"/>
            <a:ext cx="1000132" cy="53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2313" y="3305176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000125"/>
            <a:ext cx="40386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48200" y="1000125"/>
            <a:ext cx="40386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2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57202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792288" y="4025504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10" Type="http://schemas.openxmlformats.org/officeDocument/2006/relationships/image" Target="../media/image26.png"/><Relationship Id="rId9" Type="http://schemas.openxmlformats.org/officeDocument/2006/relationships/image" Target="../media/image17.png"/><Relationship Id="rId5" Type="http://schemas.openxmlformats.org/officeDocument/2006/relationships/image" Target="../media/image28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1831132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52" y="1909281"/>
            <a:ext cx="9036496" cy="325312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85" name="Google Shape;85;p13"/>
          <p:cNvSpPr/>
          <p:nvPr/>
        </p:nvSpPr>
        <p:spPr>
          <a:xfrm>
            <a:off x="1418808" y="312559"/>
            <a:ext cx="6306384" cy="1290434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2F2F2"/>
          </a:solidFill>
          <a:ln cap="flat" cmpd="sng" w="762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111111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286016" y="2782675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FEA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3787" y="410109"/>
            <a:ext cx="1080120" cy="109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2809693" y="410213"/>
            <a:ext cx="4680520" cy="1023326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Goodee Community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1142976" y="201583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lang="en-US"/>
              <a:t>3-2. 기능</a:t>
            </a:r>
            <a:endParaRPr/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1142976" y="500050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100"/>
              <a:buNone/>
            </a:pPr>
            <a:r>
              <a:rPr lang="en-US"/>
              <a:t>글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이(가) 표시된 사진&#10;&#10;자동 생성된 설명" id="302" name="Google Shape;30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91" y="3341511"/>
            <a:ext cx="1296144" cy="157910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스크린샷이(가) 표시된 사진&#10;&#10;자동 생성된 설명" id="303" name="Google Shape;3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191" y="880322"/>
            <a:ext cx="4487244" cy="212347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그리기, 시계, 게임이(가) 표시된 사진&#10;&#10;자동 생성된 설명" id="304" name="Google Shape;30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1633" y="800804"/>
            <a:ext cx="833700" cy="5199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id="305" name="Google Shape;30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43026" y="235353"/>
            <a:ext cx="1851300" cy="361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cxnSp>
        <p:nvCxnSpPr>
          <p:cNvPr id="306" name="Google Shape;306;p22"/>
          <p:cNvCxnSpPr/>
          <p:nvPr/>
        </p:nvCxnSpPr>
        <p:spPr>
          <a:xfrm>
            <a:off x="2915816" y="1926828"/>
            <a:ext cx="52471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스크린샷이(가) 표시된 사진&#10;&#10;자동 생성된 설명" id="307" name="Google Shape;30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1764" y="1667923"/>
            <a:ext cx="3816424" cy="29782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cxnSp>
        <p:nvCxnSpPr>
          <p:cNvPr id="308" name="Google Shape;308;p22"/>
          <p:cNvCxnSpPr/>
          <p:nvPr/>
        </p:nvCxnSpPr>
        <p:spPr>
          <a:xfrm flipH="1" rot="10800000">
            <a:off x="4376392" y="974466"/>
            <a:ext cx="1131712" cy="61608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09" name="Google Shape;30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63111" y="4297872"/>
            <a:ext cx="4821686" cy="6657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cxnSp>
        <p:nvCxnSpPr>
          <p:cNvPr id="310" name="Google Shape;310;p22"/>
          <p:cNvCxnSpPr/>
          <p:nvPr/>
        </p:nvCxnSpPr>
        <p:spPr>
          <a:xfrm flipH="1">
            <a:off x="7156041" y="2300383"/>
            <a:ext cx="15123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22"/>
          <p:cNvCxnSpPr/>
          <p:nvPr/>
        </p:nvCxnSpPr>
        <p:spPr>
          <a:xfrm flipH="1" rot="10800000">
            <a:off x="1382889" y="4803998"/>
            <a:ext cx="815697" cy="5384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그리기, 시계, 게임이(가) 표시된 사진&#10;&#10;자동 생성된 설명" id="312" name="Google Shape;31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1108" y="917429"/>
            <a:ext cx="833700" cy="5199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1142976" y="201583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lang="en-US"/>
              <a:t>3-3. 기능</a:t>
            </a:r>
            <a:endParaRPr/>
          </a:p>
        </p:txBody>
      </p:sp>
      <p:sp>
        <p:nvSpPr>
          <p:cNvPr id="318" name="Google Shape;318;p23"/>
          <p:cNvSpPr txBox="1"/>
          <p:nvPr>
            <p:ph idx="1" type="body"/>
          </p:nvPr>
        </p:nvSpPr>
        <p:spPr>
          <a:xfrm>
            <a:off x="1142976" y="500050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100"/>
              <a:buNone/>
            </a:pPr>
            <a:r>
              <a:rPr lang="en-US"/>
              <a:t>마이페이지</a:t>
            </a:r>
            <a:endParaRPr/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899248"/>
            <a:ext cx="6957416" cy="403244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grpSp>
        <p:nvGrpSpPr>
          <p:cNvPr id="321" name="Google Shape;321;p23"/>
          <p:cNvGrpSpPr/>
          <p:nvPr/>
        </p:nvGrpSpPr>
        <p:grpSpPr>
          <a:xfrm>
            <a:off x="2267744" y="2571750"/>
            <a:ext cx="648072" cy="216024"/>
            <a:chOff x="3347864" y="2905416"/>
            <a:chExt cx="693265" cy="152400"/>
          </a:xfrm>
        </p:grpSpPr>
        <p:cxnSp>
          <p:nvCxnSpPr>
            <p:cNvPr id="322" name="Google Shape;322;p23"/>
            <p:cNvCxnSpPr/>
            <p:nvPr/>
          </p:nvCxnSpPr>
          <p:spPr>
            <a:xfrm>
              <a:off x="3347864" y="2905416"/>
              <a:ext cx="69094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23"/>
            <p:cNvCxnSpPr/>
            <p:nvPr/>
          </p:nvCxnSpPr>
          <p:spPr>
            <a:xfrm rot="10800000">
              <a:off x="3355628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23"/>
            <p:cNvCxnSpPr/>
            <p:nvPr/>
          </p:nvCxnSpPr>
          <p:spPr>
            <a:xfrm>
              <a:off x="3355628" y="3057816"/>
              <a:ext cx="685501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23"/>
            <p:cNvCxnSpPr/>
            <p:nvPr/>
          </p:nvCxnSpPr>
          <p:spPr>
            <a:xfrm rot="10800000">
              <a:off x="4041129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6" name="Google Shape;326;p23"/>
          <p:cNvGrpSpPr/>
          <p:nvPr/>
        </p:nvGrpSpPr>
        <p:grpSpPr>
          <a:xfrm>
            <a:off x="2130986" y="1052851"/>
            <a:ext cx="1656180" cy="1232519"/>
            <a:chOff x="3347864" y="2905416"/>
            <a:chExt cx="693265" cy="152400"/>
          </a:xfrm>
        </p:grpSpPr>
        <p:cxnSp>
          <p:nvCxnSpPr>
            <p:cNvPr id="327" name="Google Shape;327;p23"/>
            <p:cNvCxnSpPr/>
            <p:nvPr/>
          </p:nvCxnSpPr>
          <p:spPr>
            <a:xfrm>
              <a:off x="3347864" y="2905416"/>
              <a:ext cx="69094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23"/>
            <p:cNvCxnSpPr/>
            <p:nvPr/>
          </p:nvCxnSpPr>
          <p:spPr>
            <a:xfrm rot="10800000">
              <a:off x="3355628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23"/>
            <p:cNvCxnSpPr/>
            <p:nvPr/>
          </p:nvCxnSpPr>
          <p:spPr>
            <a:xfrm>
              <a:off x="3355628" y="3057816"/>
              <a:ext cx="685501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23"/>
            <p:cNvCxnSpPr/>
            <p:nvPr/>
          </p:nvCxnSpPr>
          <p:spPr>
            <a:xfrm rot="10800000">
              <a:off x="4041129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31" name="Google Shape;331;p23"/>
          <p:cNvCxnSpPr/>
          <p:nvPr/>
        </p:nvCxnSpPr>
        <p:spPr>
          <a:xfrm>
            <a:off x="5955754" y="2203326"/>
            <a:ext cx="70447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3"/>
          <p:cNvCxnSpPr/>
          <p:nvPr/>
        </p:nvCxnSpPr>
        <p:spPr>
          <a:xfrm>
            <a:off x="5955754" y="2427734"/>
            <a:ext cx="70447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3"/>
          <p:cNvCxnSpPr/>
          <p:nvPr/>
        </p:nvCxnSpPr>
        <p:spPr>
          <a:xfrm rot="10800000">
            <a:off x="5955754" y="2203326"/>
            <a:ext cx="0" cy="22440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3"/>
          <p:cNvCxnSpPr/>
          <p:nvPr/>
        </p:nvCxnSpPr>
        <p:spPr>
          <a:xfrm>
            <a:off x="6660232" y="2203326"/>
            <a:ext cx="0" cy="21602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5" name="Google Shape;335;p23"/>
          <p:cNvGrpSpPr/>
          <p:nvPr/>
        </p:nvGrpSpPr>
        <p:grpSpPr>
          <a:xfrm>
            <a:off x="4585246" y="1561099"/>
            <a:ext cx="572429" cy="216024"/>
            <a:chOff x="3347864" y="2905416"/>
            <a:chExt cx="693265" cy="152400"/>
          </a:xfrm>
        </p:grpSpPr>
        <p:cxnSp>
          <p:nvCxnSpPr>
            <p:cNvPr id="336" name="Google Shape;336;p23"/>
            <p:cNvCxnSpPr/>
            <p:nvPr/>
          </p:nvCxnSpPr>
          <p:spPr>
            <a:xfrm>
              <a:off x="3347864" y="2905416"/>
              <a:ext cx="69094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23"/>
            <p:cNvCxnSpPr/>
            <p:nvPr/>
          </p:nvCxnSpPr>
          <p:spPr>
            <a:xfrm rot="10800000">
              <a:off x="3355628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23"/>
            <p:cNvCxnSpPr/>
            <p:nvPr/>
          </p:nvCxnSpPr>
          <p:spPr>
            <a:xfrm>
              <a:off x="3355628" y="3057816"/>
              <a:ext cx="685501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23"/>
            <p:cNvCxnSpPr/>
            <p:nvPr/>
          </p:nvCxnSpPr>
          <p:spPr>
            <a:xfrm rot="10800000">
              <a:off x="4041129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142976" y="214297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lang="en-US"/>
              <a:t>3-4. 기능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142976" y="500050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100"/>
              <a:buNone/>
            </a:pPr>
            <a:r>
              <a:rPr lang="en-US"/>
              <a:t>검색 · 문의사항</a:t>
            </a:r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이(가) 표시된 사진&#10;&#10;자동 생성된 설명" id="348" name="Google Shape;3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502" y="875466"/>
            <a:ext cx="3744416" cy="4107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24"/>
          <p:cNvCxnSpPr/>
          <p:nvPr/>
        </p:nvCxnSpPr>
        <p:spPr>
          <a:xfrm rot="10800000">
            <a:off x="3059832" y="4268034"/>
            <a:ext cx="648072" cy="46395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스크린샷이(가) 표시된 사진&#10;&#10;자동 생성된 설명" id="350" name="Google Shape;35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5884" y="1635646"/>
            <a:ext cx="4680520" cy="2514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grpSp>
        <p:nvGrpSpPr>
          <p:cNvPr id="351" name="Google Shape;351;p24"/>
          <p:cNvGrpSpPr/>
          <p:nvPr/>
        </p:nvGrpSpPr>
        <p:grpSpPr>
          <a:xfrm>
            <a:off x="4322527" y="3291830"/>
            <a:ext cx="537505" cy="144016"/>
            <a:chOff x="3347864" y="2905416"/>
            <a:chExt cx="693265" cy="152400"/>
          </a:xfrm>
        </p:grpSpPr>
        <p:cxnSp>
          <p:nvCxnSpPr>
            <p:cNvPr id="352" name="Google Shape;352;p24"/>
            <p:cNvCxnSpPr/>
            <p:nvPr/>
          </p:nvCxnSpPr>
          <p:spPr>
            <a:xfrm>
              <a:off x="3347864" y="2905416"/>
              <a:ext cx="69094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24"/>
            <p:cNvCxnSpPr/>
            <p:nvPr/>
          </p:nvCxnSpPr>
          <p:spPr>
            <a:xfrm rot="10800000">
              <a:off x="3355628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24"/>
            <p:cNvCxnSpPr/>
            <p:nvPr/>
          </p:nvCxnSpPr>
          <p:spPr>
            <a:xfrm>
              <a:off x="3355628" y="3057816"/>
              <a:ext cx="685501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24"/>
            <p:cNvCxnSpPr/>
            <p:nvPr/>
          </p:nvCxnSpPr>
          <p:spPr>
            <a:xfrm rot="10800000">
              <a:off x="4041129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142976" y="214297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lang="en-US"/>
              <a:t>3-5. 기능</a:t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142976" y="500050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100"/>
              <a:buNone/>
            </a:pPr>
            <a:r>
              <a:rPr lang="en-US"/>
              <a:t>관리자</a:t>
            </a:r>
            <a:endParaRPr/>
          </a:p>
        </p:txBody>
      </p:sp>
      <p:pic>
        <p:nvPicPr>
          <p:cNvPr id="363" name="Google Shape;3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이(가) 표시된 사진&#10;&#10;자동 생성된 설명" id="364" name="Google Shape;364;p25"/>
          <p:cNvPicPr preferRelativeResize="0"/>
          <p:nvPr/>
        </p:nvPicPr>
        <p:blipFill rotWithShape="1">
          <a:blip r:embed="rId4">
            <a:alphaModFix/>
          </a:blip>
          <a:srcRect b="-4173" l="0" r="2360" t="41875"/>
          <a:stretch/>
        </p:blipFill>
        <p:spPr>
          <a:xfrm>
            <a:off x="4571998" y="3332578"/>
            <a:ext cx="4176463" cy="65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8" y="4085262"/>
            <a:ext cx="4176463" cy="646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25"/>
          <p:cNvCxnSpPr/>
          <p:nvPr/>
        </p:nvCxnSpPr>
        <p:spPr>
          <a:xfrm>
            <a:off x="8532440" y="3855308"/>
            <a:ext cx="0" cy="45990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스크린샷이(가) 표시된 사진&#10;&#10;자동 생성된 설명" id="367" name="Google Shape;367;p25"/>
          <p:cNvPicPr preferRelativeResize="0"/>
          <p:nvPr/>
        </p:nvPicPr>
        <p:blipFill rotWithShape="1">
          <a:blip r:embed="rId6">
            <a:alphaModFix/>
          </a:blip>
          <a:srcRect b="1291" l="22818" r="-1031" t="27119"/>
          <a:stretch/>
        </p:blipFill>
        <p:spPr>
          <a:xfrm>
            <a:off x="769255" y="1274775"/>
            <a:ext cx="3298689" cy="123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, 화면, 텔레비전, 모니터이(가) 표시된 사진&#10;&#10;자동 생성된 설명" id="368" name="Google Shape;368;p25"/>
          <p:cNvPicPr preferRelativeResize="0"/>
          <p:nvPr/>
        </p:nvPicPr>
        <p:blipFill rotWithShape="1">
          <a:blip r:embed="rId7">
            <a:alphaModFix/>
          </a:blip>
          <a:srcRect b="5679" l="3185" r="2560" t="30747"/>
          <a:stretch/>
        </p:blipFill>
        <p:spPr>
          <a:xfrm>
            <a:off x="4427983" y="1283512"/>
            <a:ext cx="4176463" cy="1226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0272" y="739105"/>
            <a:ext cx="1584176" cy="551253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cxnSp>
        <p:nvCxnSpPr>
          <p:cNvPr id="370" name="Google Shape;370;p25"/>
          <p:cNvCxnSpPr/>
          <p:nvPr/>
        </p:nvCxnSpPr>
        <p:spPr>
          <a:xfrm flipH="1" rot="10800000">
            <a:off x="6948264" y="1274776"/>
            <a:ext cx="504056" cy="50488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1" name="Google Shape;371;p25"/>
          <p:cNvSpPr txBox="1"/>
          <p:nvPr/>
        </p:nvSpPr>
        <p:spPr>
          <a:xfrm>
            <a:off x="712254" y="941381"/>
            <a:ext cx="1498488" cy="2308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관리</a:t>
            </a:r>
            <a:endParaRPr/>
          </a:p>
        </p:txBody>
      </p:sp>
      <p:sp>
        <p:nvSpPr>
          <p:cNvPr id="372" name="Google Shape;372;p25"/>
          <p:cNvSpPr txBox="1"/>
          <p:nvPr/>
        </p:nvSpPr>
        <p:spPr>
          <a:xfrm>
            <a:off x="4420808" y="941381"/>
            <a:ext cx="868880" cy="2308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b="1"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/>
          </a:p>
        </p:txBody>
      </p:sp>
      <p:sp>
        <p:nvSpPr>
          <p:cNvPr id="373" name="Google Shape;373;p25"/>
          <p:cNvSpPr txBox="1"/>
          <p:nvPr/>
        </p:nvSpPr>
        <p:spPr>
          <a:xfrm>
            <a:off x="758069" y="2933696"/>
            <a:ext cx="868880" cy="2308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4427983" y="2936127"/>
            <a:ext cx="1008112" cy="2308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문의사항 내역</a:t>
            </a:r>
            <a:endParaRPr/>
          </a:p>
        </p:txBody>
      </p:sp>
      <p:pic>
        <p:nvPicPr>
          <p:cNvPr descr="스크린샷이(가) 표시된 사진&#10;&#10;자동 생성된 설명" id="375" name="Google Shape;375;p25"/>
          <p:cNvPicPr preferRelativeResize="0"/>
          <p:nvPr/>
        </p:nvPicPr>
        <p:blipFill rotWithShape="1">
          <a:blip r:embed="rId9">
            <a:alphaModFix/>
          </a:blip>
          <a:srcRect b="-373" l="0" r="0" t="373"/>
          <a:stretch/>
        </p:blipFill>
        <p:spPr>
          <a:xfrm>
            <a:off x="771168" y="3588524"/>
            <a:ext cx="3285581" cy="115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8069" y="3451156"/>
            <a:ext cx="3304800" cy="23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/>
          <p:nvPr/>
        </p:nvSpPr>
        <p:spPr>
          <a:xfrm>
            <a:off x="1753215" y="1914178"/>
            <a:ext cx="5657410" cy="115763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2D050"/>
          </a:solidFill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48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115616" y="305967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2400"/>
              <a:buFont typeface="Arial"/>
              <a:buNone/>
            </a:pPr>
            <a:r>
              <a:rPr lang="en-US" sz="2400"/>
              <a:t>목차</a:t>
            </a:r>
            <a:endParaRPr sz="2400"/>
          </a:p>
        </p:txBody>
      </p:sp>
      <p:grpSp>
        <p:nvGrpSpPr>
          <p:cNvPr id="94" name="Google Shape;94;p14"/>
          <p:cNvGrpSpPr/>
          <p:nvPr/>
        </p:nvGrpSpPr>
        <p:grpSpPr>
          <a:xfrm>
            <a:off x="2297278" y="1215392"/>
            <a:ext cx="4632176" cy="3088531"/>
            <a:chOff x="0" y="72402"/>
            <a:chExt cx="4632176" cy="3088531"/>
          </a:xfrm>
        </p:grpSpPr>
        <p:sp>
          <p:nvSpPr>
            <p:cNvPr id="95" name="Google Shape;95;p14"/>
            <p:cNvSpPr/>
            <p:nvPr/>
          </p:nvSpPr>
          <p:spPr>
            <a:xfrm>
              <a:off x="0" y="347285"/>
              <a:ext cx="4632176" cy="4284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6DDE7">
                <a:alpha val="89803"/>
              </a:srgbClr>
            </a:solidFill>
            <a:ln cap="flat" cmpd="sng" w="25400">
              <a:solidFill>
                <a:srgbClr val="D6E3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31608" y="72402"/>
              <a:ext cx="3397386" cy="52580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275426" y="116220"/>
              <a:ext cx="3309750" cy="438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122550" spcFirstLastPara="1" rIns="12255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5FA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rgbClr val="F0F5FA"/>
                  </a:solidFill>
                  <a:latin typeface="Arial"/>
                  <a:ea typeface="Arial"/>
                  <a:cs typeface="Arial"/>
                  <a:sym typeface="Arial"/>
                </a:rPr>
                <a:t>G.C 소개</a:t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1142367"/>
              <a:ext cx="4632176" cy="4284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6DDE7">
                <a:alpha val="89803"/>
              </a:srgbClr>
            </a:solidFill>
            <a:ln cap="flat" cmpd="sng" w="25400">
              <a:solidFill>
                <a:srgbClr val="D6E3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31608" y="867485"/>
              <a:ext cx="3397386" cy="52580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275426" y="911303"/>
              <a:ext cx="3309750" cy="438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122550" spcFirstLastPara="1" rIns="12255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5FA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rgbClr val="F0F5FA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0" y="1937450"/>
              <a:ext cx="4632176" cy="4284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6DDE7">
                <a:alpha val="89803"/>
              </a:srgbClr>
            </a:solidFill>
            <a:ln cap="flat" cmpd="sng" w="25400">
              <a:solidFill>
                <a:srgbClr val="D6E3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31608" y="1662567"/>
              <a:ext cx="3397386" cy="52580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275426" y="1706385"/>
              <a:ext cx="3309750" cy="438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122550" spcFirstLastPara="1" rIns="12255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5FA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rgbClr val="F0F5FA"/>
                  </a:solidFill>
                  <a:latin typeface="Arial"/>
                  <a:ea typeface="Arial"/>
                  <a:cs typeface="Arial"/>
                  <a:sym typeface="Arial"/>
                </a:rPr>
                <a:t>기능구현</a:t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0" y="2732533"/>
              <a:ext cx="4632176" cy="4284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6DDE7">
                <a:alpha val="89803"/>
              </a:srgbClr>
            </a:solidFill>
            <a:ln cap="flat" cmpd="sng" w="25400">
              <a:solidFill>
                <a:srgbClr val="D6E3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31608" y="2457650"/>
              <a:ext cx="3397386" cy="52580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275426" y="2501468"/>
              <a:ext cx="3309750" cy="438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122550" spcFirstLastPara="1" rIns="12255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5FA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rgbClr val="F0F5FA"/>
                  </a:solidFill>
                  <a:latin typeface="Arial"/>
                  <a:ea typeface="Arial"/>
                  <a:cs typeface="Arial"/>
                  <a:sym typeface="Arial"/>
                </a:rPr>
                <a:t>Q&amp;A</a:t>
              </a:r>
              <a:endParaRPr b="0" sz="1800">
                <a:solidFill>
                  <a:srgbClr val="F0F5F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142976" y="214297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b="0" lang="en-US"/>
              <a:t>1. G.C 소개</a:t>
            </a:r>
            <a:br>
              <a:rPr b="0" lang="en-US"/>
            </a:b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612276" y="1122308"/>
            <a:ext cx="2006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70837"/>
                </a:solidFill>
                <a:latin typeface="Arial"/>
                <a:ea typeface="Arial"/>
                <a:cs typeface="Arial"/>
                <a:sym typeface="Arial"/>
              </a:rPr>
              <a:t>GoodeeCommuntiy</a:t>
            </a:r>
            <a:endParaRPr sz="1600">
              <a:solidFill>
                <a:srgbClr val="0708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275856" y="804649"/>
            <a:ext cx="3722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endParaRPr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5546844" y="804649"/>
            <a:ext cx="37221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3171204" y="3528422"/>
            <a:ext cx="2786063" cy="7715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the student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142976" y="500048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1-1 기획 방향성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178968" y="1779662"/>
            <a:ext cx="2786063" cy="7715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Of the student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178968" y="2664326"/>
            <a:ext cx="2786063" cy="7715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 the student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142976" y="214297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b="0" lang="en-US"/>
              <a:t>1. G.C 소개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142976" y="500048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1-1 기획동기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3219235" y="2311120"/>
            <a:ext cx="2643206" cy="56825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rotWithShape="0" algn="ctr" dir="5400000" dist="50800">
              <a:srgbClr val="000000">
                <a:alpha val="8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 어제 결석했는데..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331030" y="1269123"/>
            <a:ext cx="28717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불편해!</a:t>
            </a:r>
            <a:endParaRPr b="1" sz="6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315740">
            <a:off x="2946398" y="718413"/>
            <a:ext cx="681418" cy="68141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3219235" y="3129415"/>
            <a:ext cx="2643206" cy="56825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rotWithShape="0" algn="ctr" dir="5400000" dist="50800">
              <a:srgbClr val="000000">
                <a:alpha val="8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오늘 점심이 궁금한데..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212399" y="3947709"/>
            <a:ext cx="2643206" cy="56825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rotWithShape="0" algn="ctr" dir="5400000" dist="50800">
              <a:srgbClr val="000000">
                <a:alpha val="8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소통공간이 필요해..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 rot="-2869008">
            <a:off x="2930555" y="693339"/>
            <a:ext cx="72008" cy="165732"/>
          </a:xfrm>
          <a:prstGeom prst="flowChartExtra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6"/>
          <p:cNvSpPr/>
          <p:nvPr/>
        </p:nvSpPr>
        <p:spPr>
          <a:xfrm rot="856735">
            <a:off x="3330985" y="558053"/>
            <a:ext cx="72008" cy="165732"/>
          </a:xfrm>
          <a:prstGeom prst="flowChartExtra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1142976" y="214297"/>
            <a:ext cx="162882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b="0" lang="en-US"/>
              <a:t>1. G.C 소개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142976" y="500048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1-1 기획동기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3208070" y="2317218"/>
            <a:ext cx="2643205" cy="5682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rotWithShape="0" algn="ctr" dir="5400000" dist="50800">
              <a:srgbClr val="00B050">
                <a:alpha val="9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학생 간 학습 내용 공유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330995" y="1258525"/>
            <a:ext cx="28251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필요해!</a:t>
            </a:r>
            <a:endParaRPr b="1" sz="6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3208070" y="3132464"/>
            <a:ext cx="2643205" cy="5682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rotWithShape="0" algn="ctr" dir="5400000" dist="50800">
              <a:srgbClr val="00B050">
                <a:alpha val="9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구내 및 맛집 메뉴 확인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199873" y="3947710"/>
            <a:ext cx="2643205" cy="5682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rotWithShape="0" algn="ctr" dir="5400000" dist="50800">
              <a:srgbClr val="00B050">
                <a:alpha val="9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자유롭게 소통가능한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게시판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330097">
            <a:off x="2886106" y="874279"/>
            <a:ext cx="627534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1142976" y="214297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lang="en-US"/>
              <a:t>2-1. 프로젝트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291298" y="520375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100"/>
              <a:buNone/>
            </a:pPr>
            <a:r>
              <a:rPr lang="en-US"/>
              <a:t>프로젝트 개발일정</a:t>
            </a:r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299069" y="1428742"/>
            <a:ext cx="8136343" cy="2391620"/>
            <a:chOff x="7557" y="1517686"/>
            <a:chExt cx="8136343" cy="2391620"/>
          </a:xfrm>
        </p:grpSpPr>
        <p:cxnSp>
          <p:nvCxnSpPr>
            <p:cNvPr id="156" name="Google Shape;156;p18"/>
            <p:cNvCxnSpPr/>
            <p:nvPr/>
          </p:nvCxnSpPr>
          <p:spPr>
            <a:xfrm>
              <a:off x="928662" y="2571750"/>
              <a:ext cx="7215238" cy="1588"/>
            </a:xfrm>
            <a:prstGeom prst="straightConnector1">
              <a:avLst/>
            </a:prstGeom>
            <a:noFill/>
            <a:ln cap="rnd" cmpd="sng" w="57150">
              <a:solidFill>
                <a:srgbClr val="0708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8"/>
            <p:cNvSpPr txBox="1"/>
            <p:nvPr/>
          </p:nvSpPr>
          <p:spPr>
            <a:xfrm>
              <a:off x="7557" y="1589124"/>
              <a:ext cx="19255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3366"/>
                  </a:solidFill>
                  <a:latin typeface="Arial"/>
                  <a:ea typeface="Arial"/>
                  <a:cs typeface="Arial"/>
                  <a:sym typeface="Arial"/>
                </a:rPr>
                <a:t>요구사항 정의서 작성</a:t>
              </a:r>
              <a:endParaRPr sz="14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07-27</a:t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1234105" y="3047532"/>
              <a:ext cx="873957" cy="86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07-29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3366"/>
                  </a:solidFill>
                  <a:latin typeface="Arial"/>
                  <a:ea typeface="Arial"/>
                  <a:cs typeface="Arial"/>
                  <a:sym typeface="Arial"/>
                </a:rPr>
                <a:t>ERD 작</a:t>
              </a:r>
              <a:r>
                <a:rPr lang="en-US">
                  <a:solidFill>
                    <a:srgbClr val="003366"/>
                  </a:solidFill>
                </a:rPr>
                <a:t>성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2827695" y="1619902"/>
              <a:ext cx="13195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3366"/>
                  </a:solidFill>
                  <a:latin typeface="Arial"/>
                  <a:ea typeface="Arial"/>
                  <a:cs typeface="Arial"/>
                  <a:sym typeface="Arial"/>
                </a:rPr>
                <a:t>UI기획서 작성</a:t>
              </a:r>
              <a:endParaRPr sz="14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07-30</a:t>
              </a:r>
              <a:endParaRPr b="1" i="1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4214959" y="3047532"/>
              <a:ext cx="117660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08-04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3366"/>
                  </a:solidFill>
                  <a:latin typeface="Arial"/>
                  <a:ea typeface="Arial"/>
                  <a:cs typeface="Arial"/>
                  <a:sym typeface="Arial"/>
                </a:rPr>
                <a:t>FRONT 시작</a:t>
              </a: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5918445" y="1517686"/>
              <a:ext cx="14051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3366"/>
                  </a:solidFill>
                  <a:latin typeface="Arial"/>
                  <a:ea typeface="Arial"/>
                  <a:cs typeface="Arial"/>
                  <a:sym typeface="Arial"/>
                </a:rPr>
                <a:t>BACK 개발시작</a:t>
              </a:r>
              <a:endParaRPr sz="14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08-10</a:t>
              </a:r>
              <a:endParaRPr b="1" i="1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" name="Google Shape;162;p18"/>
            <p:cNvGrpSpPr/>
            <p:nvPr/>
          </p:nvGrpSpPr>
          <p:grpSpPr>
            <a:xfrm>
              <a:off x="857224" y="2214560"/>
              <a:ext cx="142876" cy="357984"/>
              <a:chOff x="857224" y="2214560"/>
              <a:chExt cx="142876" cy="357984"/>
            </a:xfrm>
          </p:grpSpPr>
          <p:cxnSp>
            <p:nvCxnSpPr>
              <p:cNvPr id="163" name="Google Shape;163;p18"/>
              <p:cNvCxnSpPr/>
              <p:nvPr/>
            </p:nvCxnSpPr>
            <p:spPr>
              <a:xfrm rot="5400000">
                <a:off x="821505" y="2464593"/>
                <a:ext cx="215108" cy="794"/>
              </a:xfrm>
              <a:prstGeom prst="straightConnector1">
                <a:avLst/>
              </a:prstGeom>
              <a:noFill/>
              <a:ln cap="rnd" cmpd="sng" w="57150">
                <a:solidFill>
                  <a:srgbClr val="07083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4" name="Google Shape;164;p18"/>
              <p:cNvSpPr/>
              <p:nvPr/>
            </p:nvSpPr>
            <p:spPr>
              <a:xfrm>
                <a:off x="857224" y="2214560"/>
                <a:ext cx="142876" cy="14287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5" name="Google Shape;165;p18"/>
            <p:cNvGrpSpPr/>
            <p:nvPr/>
          </p:nvGrpSpPr>
          <p:grpSpPr>
            <a:xfrm flipH="1" rot="10800000">
              <a:off x="1588744" y="2601424"/>
              <a:ext cx="142876" cy="357984"/>
              <a:chOff x="857224" y="2214560"/>
              <a:chExt cx="142876" cy="357984"/>
            </a:xfrm>
          </p:grpSpPr>
          <p:cxnSp>
            <p:nvCxnSpPr>
              <p:cNvPr id="166" name="Google Shape;166;p18"/>
              <p:cNvCxnSpPr/>
              <p:nvPr/>
            </p:nvCxnSpPr>
            <p:spPr>
              <a:xfrm rot="5400000">
                <a:off x="821505" y="2464593"/>
                <a:ext cx="215108" cy="794"/>
              </a:xfrm>
              <a:prstGeom prst="straightConnector1">
                <a:avLst/>
              </a:prstGeom>
              <a:noFill/>
              <a:ln cap="rnd" cmpd="sng" w="57150">
                <a:solidFill>
                  <a:srgbClr val="07083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7" name="Google Shape;167;p18"/>
              <p:cNvSpPr/>
              <p:nvPr/>
            </p:nvSpPr>
            <p:spPr>
              <a:xfrm>
                <a:off x="857224" y="2214560"/>
                <a:ext cx="142876" cy="14287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8" name="Google Shape;168;p18"/>
            <p:cNvGrpSpPr/>
            <p:nvPr/>
          </p:nvGrpSpPr>
          <p:grpSpPr>
            <a:xfrm>
              <a:off x="3374221" y="2205329"/>
              <a:ext cx="142876" cy="357984"/>
              <a:chOff x="857224" y="2214560"/>
              <a:chExt cx="142876" cy="357984"/>
            </a:xfrm>
          </p:grpSpPr>
          <p:cxnSp>
            <p:nvCxnSpPr>
              <p:cNvPr id="169" name="Google Shape;169;p18"/>
              <p:cNvCxnSpPr/>
              <p:nvPr/>
            </p:nvCxnSpPr>
            <p:spPr>
              <a:xfrm rot="5400000">
                <a:off x="821505" y="2464593"/>
                <a:ext cx="215108" cy="794"/>
              </a:xfrm>
              <a:prstGeom prst="straightConnector1">
                <a:avLst/>
              </a:prstGeom>
              <a:noFill/>
              <a:ln cap="rnd" cmpd="sng" w="57150">
                <a:solidFill>
                  <a:srgbClr val="07083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0" name="Google Shape;170;p18"/>
              <p:cNvSpPr/>
              <p:nvPr/>
            </p:nvSpPr>
            <p:spPr>
              <a:xfrm>
                <a:off x="857224" y="2214560"/>
                <a:ext cx="142876" cy="14287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1" name="Google Shape;171;p18"/>
            <p:cNvGrpSpPr/>
            <p:nvPr/>
          </p:nvGrpSpPr>
          <p:grpSpPr>
            <a:xfrm flipH="1" rot="10800000">
              <a:off x="4725460" y="2601424"/>
              <a:ext cx="142876" cy="357984"/>
              <a:chOff x="857224" y="2214560"/>
              <a:chExt cx="142876" cy="357984"/>
            </a:xfrm>
          </p:grpSpPr>
          <p:cxnSp>
            <p:nvCxnSpPr>
              <p:cNvPr id="172" name="Google Shape;172;p18"/>
              <p:cNvCxnSpPr/>
              <p:nvPr/>
            </p:nvCxnSpPr>
            <p:spPr>
              <a:xfrm rot="5400000">
                <a:off x="821505" y="2464593"/>
                <a:ext cx="215108" cy="794"/>
              </a:xfrm>
              <a:prstGeom prst="straightConnector1">
                <a:avLst/>
              </a:prstGeom>
              <a:noFill/>
              <a:ln cap="rnd" cmpd="sng" w="57150">
                <a:solidFill>
                  <a:srgbClr val="07083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" name="Google Shape;173;p18"/>
              <p:cNvSpPr/>
              <p:nvPr/>
            </p:nvSpPr>
            <p:spPr>
              <a:xfrm>
                <a:off x="857224" y="2214560"/>
                <a:ext cx="142876" cy="14287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6643702" y="2214560"/>
              <a:ext cx="142876" cy="357984"/>
              <a:chOff x="857224" y="2214560"/>
              <a:chExt cx="142876" cy="357984"/>
            </a:xfrm>
          </p:grpSpPr>
          <p:cxnSp>
            <p:nvCxnSpPr>
              <p:cNvPr id="175" name="Google Shape;175;p18"/>
              <p:cNvCxnSpPr/>
              <p:nvPr/>
            </p:nvCxnSpPr>
            <p:spPr>
              <a:xfrm rot="5400000">
                <a:off x="821505" y="2464593"/>
                <a:ext cx="215108" cy="794"/>
              </a:xfrm>
              <a:prstGeom prst="straightConnector1">
                <a:avLst/>
              </a:prstGeom>
              <a:noFill/>
              <a:ln cap="rnd" cmpd="sng" w="57150">
                <a:solidFill>
                  <a:srgbClr val="07083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6" name="Google Shape;176;p18"/>
              <p:cNvSpPr/>
              <p:nvPr/>
            </p:nvSpPr>
            <p:spPr>
              <a:xfrm>
                <a:off x="857224" y="2214560"/>
                <a:ext cx="142876" cy="14287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8"/>
          <p:cNvCxnSpPr/>
          <p:nvPr/>
        </p:nvCxnSpPr>
        <p:spPr>
          <a:xfrm rot="5400000">
            <a:off x="8328255" y="2614392"/>
            <a:ext cx="215108" cy="794"/>
          </a:xfrm>
          <a:prstGeom prst="straightConnector1">
            <a:avLst/>
          </a:prstGeom>
          <a:noFill/>
          <a:ln cap="rnd" cmpd="sng" w="57150">
            <a:solidFill>
              <a:srgbClr val="0708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8"/>
          <p:cNvSpPr/>
          <p:nvPr/>
        </p:nvSpPr>
        <p:spPr>
          <a:xfrm flipH="1" rot="10800000">
            <a:off x="8363974" y="2727588"/>
            <a:ext cx="142876" cy="1428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7881309" y="2953856"/>
            <a:ext cx="9653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08-19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개발 완료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240" y="880322"/>
            <a:ext cx="7429160" cy="4057663"/>
          </a:xfrm>
          <a:prstGeom prst="rect">
            <a:avLst/>
          </a:prstGeom>
          <a:solidFill>
            <a:schemeClr val="lt1">
              <a:alpha val="32941"/>
            </a:schemeClr>
          </a:solidFill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186" name="Google Shape;186;p19"/>
          <p:cNvSpPr/>
          <p:nvPr/>
        </p:nvSpPr>
        <p:spPr>
          <a:xfrm>
            <a:off x="739548" y="899133"/>
            <a:ext cx="7429160" cy="4048881"/>
          </a:xfrm>
          <a:prstGeom prst="rect">
            <a:avLst/>
          </a:prstGeom>
          <a:solidFill>
            <a:schemeClr val="lt1">
              <a:alpha val="60784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927674" y="206291"/>
            <a:ext cx="2492920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70837"/>
                </a:solidFill>
                <a:latin typeface="Arial"/>
                <a:ea typeface="Arial"/>
                <a:cs typeface="Arial"/>
                <a:sym typeface="Arial"/>
              </a:rPr>
              <a:t>2-2.프로젝트 ERD</a:t>
            </a:r>
            <a:endParaRPr b="1" sz="1400">
              <a:solidFill>
                <a:srgbClr val="0708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1036959" y="498988"/>
            <a:ext cx="1276310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100"/>
              <a:buNone/>
            </a:pPr>
            <a:r>
              <a:rPr lang="en-US" sz="11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[ERD]</a:t>
            </a:r>
            <a:endParaRPr/>
          </a:p>
        </p:txBody>
      </p:sp>
      <p:cxnSp>
        <p:nvCxnSpPr>
          <p:cNvPr id="191" name="Google Shape;191;p19"/>
          <p:cNvCxnSpPr>
            <a:stCxn id="192" idx="0"/>
            <a:endCxn id="193" idx="4"/>
          </p:cNvCxnSpPr>
          <p:nvPr/>
        </p:nvCxnSpPr>
        <p:spPr>
          <a:xfrm flipH="1" rot="10800000">
            <a:off x="4636141" y="1901142"/>
            <a:ext cx="7200" cy="9417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19"/>
          <p:cNvSpPr/>
          <p:nvPr/>
        </p:nvSpPr>
        <p:spPr>
          <a:xfrm>
            <a:off x="4186141" y="2842842"/>
            <a:ext cx="900000" cy="895174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4193235" y="1005832"/>
            <a:ext cx="900000" cy="895174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623246" y="739996"/>
            <a:ext cx="900000" cy="895174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댓글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623246" y="1980324"/>
            <a:ext cx="900000" cy="895174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댓글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1623246" y="3156243"/>
            <a:ext cx="900000" cy="895174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대댓글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9"/>
          <p:cNvCxnSpPr>
            <a:stCxn id="195" idx="0"/>
            <a:endCxn id="194" idx="4"/>
          </p:cNvCxnSpPr>
          <p:nvPr/>
        </p:nvCxnSpPr>
        <p:spPr>
          <a:xfrm rot="10800000">
            <a:off x="2073246" y="1635024"/>
            <a:ext cx="0" cy="3453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9"/>
          <p:cNvCxnSpPr>
            <a:stCxn id="195" idx="4"/>
            <a:endCxn id="196" idx="0"/>
          </p:cNvCxnSpPr>
          <p:nvPr/>
        </p:nvCxnSpPr>
        <p:spPr>
          <a:xfrm>
            <a:off x="2073246" y="2875498"/>
            <a:ext cx="0" cy="2808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9"/>
          <p:cNvCxnSpPr>
            <a:stCxn id="192" idx="1"/>
            <a:endCxn id="194" idx="6"/>
          </p:cNvCxnSpPr>
          <p:nvPr/>
        </p:nvCxnSpPr>
        <p:spPr>
          <a:xfrm rot="10800000">
            <a:off x="2523343" y="1187437"/>
            <a:ext cx="1794600" cy="17865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19"/>
          <p:cNvCxnSpPr>
            <a:stCxn id="192" idx="2"/>
            <a:endCxn id="195" idx="6"/>
          </p:cNvCxnSpPr>
          <p:nvPr/>
        </p:nvCxnSpPr>
        <p:spPr>
          <a:xfrm rot="10800000">
            <a:off x="2523241" y="2427929"/>
            <a:ext cx="1662900" cy="8625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9"/>
          <p:cNvCxnSpPr>
            <a:stCxn id="192" idx="3"/>
            <a:endCxn id="196" idx="6"/>
          </p:cNvCxnSpPr>
          <p:nvPr/>
        </p:nvCxnSpPr>
        <p:spPr>
          <a:xfrm rot="10800000">
            <a:off x="2523343" y="3603921"/>
            <a:ext cx="1794600" cy="30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19"/>
          <p:cNvSpPr/>
          <p:nvPr/>
        </p:nvSpPr>
        <p:spPr>
          <a:xfrm>
            <a:off x="6463876" y="1963996"/>
            <a:ext cx="900000" cy="895174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게시판</a:t>
            </a:r>
            <a:endParaRPr/>
          </a:p>
        </p:txBody>
      </p:sp>
      <p:cxnSp>
        <p:nvCxnSpPr>
          <p:cNvPr id="203" name="Google Shape;203;p19"/>
          <p:cNvCxnSpPr>
            <a:stCxn id="202" idx="2"/>
            <a:endCxn id="195" idx="6"/>
          </p:cNvCxnSpPr>
          <p:nvPr/>
        </p:nvCxnSpPr>
        <p:spPr>
          <a:xfrm flipH="1">
            <a:off x="2523376" y="2411583"/>
            <a:ext cx="3940500" cy="162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19"/>
          <p:cNvSpPr/>
          <p:nvPr/>
        </p:nvSpPr>
        <p:spPr>
          <a:xfrm>
            <a:off x="6463876" y="668202"/>
            <a:ext cx="900000" cy="895174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게시글 추천</a:t>
            </a:r>
            <a:endParaRPr/>
          </a:p>
        </p:txBody>
      </p:sp>
      <p:cxnSp>
        <p:nvCxnSpPr>
          <p:cNvPr id="205" name="Google Shape;205;p19"/>
          <p:cNvCxnSpPr>
            <a:stCxn id="202" idx="0"/>
            <a:endCxn id="204" idx="4"/>
          </p:cNvCxnSpPr>
          <p:nvPr/>
        </p:nvCxnSpPr>
        <p:spPr>
          <a:xfrm rot="10800000">
            <a:off x="6913876" y="1563496"/>
            <a:ext cx="0" cy="4005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19"/>
          <p:cNvSpPr/>
          <p:nvPr/>
        </p:nvSpPr>
        <p:spPr>
          <a:xfrm>
            <a:off x="6459561" y="3147991"/>
            <a:ext cx="900000" cy="895174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게시글 </a:t>
            </a:r>
            <a:r>
              <a:rPr lang="en-US">
                <a:solidFill>
                  <a:schemeClr val="dk1"/>
                </a:solidFill>
              </a:rPr>
              <a:t>관리</a:t>
            </a:r>
            <a:endParaRPr/>
          </a:p>
        </p:txBody>
      </p:sp>
      <p:cxnSp>
        <p:nvCxnSpPr>
          <p:cNvPr id="207" name="Google Shape;207;p19"/>
          <p:cNvCxnSpPr>
            <a:stCxn id="202" idx="4"/>
            <a:endCxn id="206" idx="0"/>
          </p:cNvCxnSpPr>
          <p:nvPr/>
        </p:nvCxnSpPr>
        <p:spPr>
          <a:xfrm flipH="1">
            <a:off x="6909676" y="2859170"/>
            <a:ext cx="4200" cy="2889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19"/>
          <p:cNvCxnSpPr>
            <a:stCxn id="192" idx="6"/>
            <a:endCxn id="202" idx="3"/>
          </p:cNvCxnSpPr>
          <p:nvPr/>
        </p:nvCxnSpPr>
        <p:spPr>
          <a:xfrm flipH="1" rot="10800000">
            <a:off x="5086141" y="2727929"/>
            <a:ext cx="1509600" cy="5625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19"/>
          <p:cNvCxnSpPr>
            <a:stCxn id="192" idx="7"/>
            <a:endCxn id="204" idx="2"/>
          </p:cNvCxnSpPr>
          <p:nvPr/>
        </p:nvCxnSpPr>
        <p:spPr>
          <a:xfrm flipH="1" rot="10800000">
            <a:off x="4954339" y="1115737"/>
            <a:ext cx="1509600" cy="1858200"/>
          </a:xfrm>
          <a:prstGeom prst="straightConnector1">
            <a:avLst/>
          </a:prstGeom>
          <a:noFill/>
          <a:ln cap="flat" cmpd="sng" w="31750">
            <a:solidFill>
              <a:srgbClr val="9537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19"/>
          <p:cNvSpPr/>
          <p:nvPr/>
        </p:nvSpPr>
        <p:spPr>
          <a:xfrm>
            <a:off x="4186141" y="3955917"/>
            <a:ext cx="900000" cy="895174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/>
          <p:nvPr/>
        </p:nvSpPr>
        <p:spPr>
          <a:xfrm>
            <a:off x="2445031" y="1042972"/>
            <a:ext cx="1910016" cy="3962723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179512" y="1042972"/>
            <a:ext cx="1910016" cy="3223133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0"/>
          <p:cNvSpPr txBox="1"/>
          <p:nvPr>
            <p:ph type="title"/>
          </p:nvPr>
        </p:nvSpPr>
        <p:spPr>
          <a:xfrm>
            <a:off x="884907" y="213688"/>
            <a:ext cx="329688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2-3. 프로젝트 back end</a:t>
            </a:r>
            <a:endParaRPr sz="1400">
              <a:solidFill>
                <a:srgbClr val="0708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1142977" y="500050"/>
            <a:ext cx="1276310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100"/>
              <a:buNone/>
            </a:pPr>
            <a:r>
              <a:rPr lang="en-US" sz="11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[Class Diagram]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/>
          <p:nvPr/>
        </p:nvSpPr>
        <p:spPr>
          <a:xfrm>
            <a:off x="361335" y="846584"/>
            <a:ext cx="1531938" cy="4090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Com.gcs.controller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452888" y="1347614"/>
            <a:ext cx="1391650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BoardController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433343" y="2447595"/>
            <a:ext cx="1406601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MemberController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433343" y="2997711"/>
            <a:ext cx="1406602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ReplyController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433343" y="3547576"/>
            <a:ext cx="1406601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MypageController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0"/>
          <p:cNvCxnSpPr>
            <a:stCxn id="223" idx="3"/>
            <a:endCxn id="227" idx="1"/>
          </p:cNvCxnSpPr>
          <p:nvPr/>
        </p:nvCxnSpPr>
        <p:spPr>
          <a:xfrm>
            <a:off x="1839944" y="2643544"/>
            <a:ext cx="858900" cy="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20"/>
          <p:cNvCxnSpPr>
            <a:stCxn id="224" idx="3"/>
            <a:endCxn id="229" idx="1"/>
          </p:cNvCxnSpPr>
          <p:nvPr/>
        </p:nvCxnSpPr>
        <p:spPr>
          <a:xfrm>
            <a:off x="1839945" y="3193660"/>
            <a:ext cx="858900" cy="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20"/>
          <p:cNvCxnSpPr>
            <a:stCxn id="225" idx="3"/>
            <a:endCxn id="231" idx="1"/>
          </p:cNvCxnSpPr>
          <p:nvPr/>
        </p:nvCxnSpPr>
        <p:spPr>
          <a:xfrm>
            <a:off x="1839944" y="3743526"/>
            <a:ext cx="858900" cy="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0"/>
          <p:cNvCxnSpPr>
            <a:stCxn id="222" idx="3"/>
            <a:endCxn id="233" idx="1"/>
          </p:cNvCxnSpPr>
          <p:nvPr/>
        </p:nvCxnSpPr>
        <p:spPr>
          <a:xfrm>
            <a:off x="1844538" y="1543563"/>
            <a:ext cx="873900" cy="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20"/>
          <p:cNvSpPr/>
          <p:nvPr/>
        </p:nvSpPr>
        <p:spPr>
          <a:xfrm>
            <a:off x="464622" y="1894464"/>
            <a:ext cx="1391650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ContactController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0"/>
          <p:cNvCxnSpPr>
            <a:stCxn id="234" idx="3"/>
            <a:endCxn id="236" idx="1"/>
          </p:cNvCxnSpPr>
          <p:nvPr/>
        </p:nvCxnSpPr>
        <p:spPr>
          <a:xfrm>
            <a:off x="1856272" y="2090414"/>
            <a:ext cx="873900" cy="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20"/>
          <p:cNvSpPr/>
          <p:nvPr/>
        </p:nvSpPr>
        <p:spPr>
          <a:xfrm>
            <a:off x="2698862" y="4088252"/>
            <a:ext cx="1406601" cy="355706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PhotoService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2684415" y="4535772"/>
            <a:ext cx="1421048" cy="297184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Pagination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2626854" y="846584"/>
            <a:ext cx="1531938" cy="4090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Com.gcs.service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2718407" y="1347614"/>
            <a:ext cx="1391650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BoardService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2698862" y="2447595"/>
            <a:ext cx="1406601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MemberService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2698862" y="2997711"/>
            <a:ext cx="1406602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ReplyService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2698862" y="3547576"/>
            <a:ext cx="1406601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MypageService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0"/>
          <p:cNvCxnSpPr>
            <a:stCxn id="227" idx="3"/>
            <a:endCxn id="241" idx="1"/>
          </p:cNvCxnSpPr>
          <p:nvPr/>
        </p:nvCxnSpPr>
        <p:spPr>
          <a:xfrm flipH="1" rot="10800000">
            <a:off x="4105463" y="2640244"/>
            <a:ext cx="780300" cy="330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20"/>
          <p:cNvCxnSpPr>
            <a:stCxn id="229" idx="3"/>
            <a:endCxn id="243" idx="1"/>
          </p:cNvCxnSpPr>
          <p:nvPr/>
        </p:nvCxnSpPr>
        <p:spPr>
          <a:xfrm flipH="1" rot="10800000">
            <a:off x="4105464" y="3190360"/>
            <a:ext cx="780300" cy="330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20"/>
          <p:cNvCxnSpPr>
            <a:stCxn id="231" idx="3"/>
            <a:endCxn id="245" idx="1"/>
          </p:cNvCxnSpPr>
          <p:nvPr/>
        </p:nvCxnSpPr>
        <p:spPr>
          <a:xfrm flipH="1" rot="10800000">
            <a:off x="4105463" y="3740226"/>
            <a:ext cx="780300" cy="330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20"/>
          <p:cNvSpPr/>
          <p:nvPr/>
        </p:nvSpPr>
        <p:spPr>
          <a:xfrm>
            <a:off x="2730141" y="1894464"/>
            <a:ext cx="1391650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ContactService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20"/>
          <p:cNvCxnSpPr>
            <a:stCxn id="236" idx="3"/>
            <a:endCxn id="247" idx="1"/>
          </p:cNvCxnSpPr>
          <p:nvPr/>
        </p:nvCxnSpPr>
        <p:spPr>
          <a:xfrm flipH="1" rot="10800000">
            <a:off x="4121791" y="2087114"/>
            <a:ext cx="795300" cy="330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20"/>
          <p:cNvSpPr/>
          <p:nvPr/>
        </p:nvSpPr>
        <p:spPr>
          <a:xfrm>
            <a:off x="4632048" y="1039622"/>
            <a:ext cx="1910016" cy="3223133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4813871" y="843234"/>
            <a:ext cx="1531938" cy="4090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Com.gcs.DAO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4905424" y="1344264"/>
            <a:ext cx="1391650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BoardDAO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4885879" y="2444245"/>
            <a:ext cx="1406601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MemberDAO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4885879" y="2994361"/>
            <a:ext cx="1406602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ReplyDAO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4885879" y="3544226"/>
            <a:ext cx="1406601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MypageDAO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4917158" y="1891114"/>
            <a:ext cx="1391650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ContactDAO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7065051" y="1039947"/>
            <a:ext cx="1899437" cy="2218432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7220606" y="843558"/>
            <a:ext cx="1531938" cy="4090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Com.gcs.DTO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7312159" y="1344588"/>
            <a:ext cx="1391650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BoardDTO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7292614" y="2444569"/>
            <a:ext cx="1406601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MemberDTO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7323893" y="1891438"/>
            <a:ext cx="1391650" cy="391899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ContactDTO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0"/>
          <p:cNvCxnSpPr>
            <a:stCxn id="233" idx="3"/>
            <a:endCxn id="250" idx="1"/>
          </p:cNvCxnSpPr>
          <p:nvPr/>
        </p:nvCxnSpPr>
        <p:spPr>
          <a:xfrm flipH="1" rot="10800000">
            <a:off x="4110057" y="1540263"/>
            <a:ext cx="795300" cy="330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0"/>
          <p:cNvCxnSpPr>
            <a:stCxn id="245" idx="3"/>
          </p:cNvCxnSpPr>
          <p:nvPr/>
        </p:nvCxnSpPr>
        <p:spPr>
          <a:xfrm>
            <a:off x="6292480" y="3740176"/>
            <a:ext cx="526500" cy="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20"/>
          <p:cNvCxnSpPr/>
          <p:nvPr/>
        </p:nvCxnSpPr>
        <p:spPr>
          <a:xfrm rot="10800000">
            <a:off x="6788050" y="1540214"/>
            <a:ext cx="7845" cy="2218431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20"/>
          <p:cNvCxnSpPr>
            <a:stCxn id="250" idx="3"/>
          </p:cNvCxnSpPr>
          <p:nvPr/>
        </p:nvCxnSpPr>
        <p:spPr>
          <a:xfrm>
            <a:off x="6297074" y="1540213"/>
            <a:ext cx="522000" cy="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20"/>
          <p:cNvCxnSpPr>
            <a:stCxn id="243" idx="3"/>
          </p:cNvCxnSpPr>
          <p:nvPr/>
        </p:nvCxnSpPr>
        <p:spPr>
          <a:xfrm>
            <a:off x="6292481" y="3190310"/>
            <a:ext cx="512400" cy="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20"/>
          <p:cNvCxnSpPr>
            <a:stCxn id="247" idx="3"/>
          </p:cNvCxnSpPr>
          <p:nvPr/>
        </p:nvCxnSpPr>
        <p:spPr>
          <a:xfrm flipH="1" rot="10800000">
            <a:off x="6308808" y="2085264"/>
            <a:ext cx="479100" cy="180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20"/>
          <p:cNvCxnSpPr>
            <a:stCxn id="241" idx="3"/>
          </p:cNvCxnSpPr>
          <p:nvPr/>
        </p:nvCxnSpPr>
        <p:spPr>
          <a:xfrm>
            <a:off x="6292480" y="2640194"/>
            <a:ext cx="772500" cy="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20"/>
          <p:cNvCxnSpPr>
            <a:stCxn id="225" idx="3"/>
            <a:endCxn id="237" idx="1"/>
          </p:cNvCxnSpPr>
          <p:nvPr/>
        </p:nvCxnSpPr>
        <p:spPr>
          <a:xfrm>
            <a:off x="1839944" y="3743526"/>
            <a:ext cx="858900" cy="52260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20"/>
          <p:cNvCxnSpPr>
            <a:stCxn id="237" idx="3"/>
            <a:endCxn id="245" idx="1"/>
          </p:cNvCxnSpPr>
          <p:nvPr/>
        </p:nvCxnSpPr>
        <p:spPr>
          <a:xfrm flipH="1" rot="10800000">
            <a:off x="4105463" y="3740205"/>
            <a:ext cx="780300" cy="525900"/>
          </a:xfrm>
          <a:prstGeom prst="straightConnector1">
            <a:avLst/>
          </a:prstGeom>
          <a:noFill/>
          <a:ln cap="flat" cmpd="sng" w="57150">
            <a:solidFill>
              <a:srgbClr val="BCD3E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1142976" y="201583"/>
            <a:ext cx="3071834" cy="42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400"/>
              <a:buFont typeface="Arial"/>
              <a:buNone/>
            </a:pPr>
            <a:r>
              <a:rPr lang="en-US"/>
              <a:t>3-1. 기능</a:t>
            </a:r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1142976" y="500050"/>
            <a:ext cx="27860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70837"/>
              </a:buClr>
              <a:buSzPts val="1100"/>
              <a:buNone/>
            </a:pPr>
            <a:r>
              <a:rPr lang="en-US"/>
              <a:t>회원가입</a:t>
            </a:r>
            <a:endParaRPr/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0242"/>
            <a:ext cx="747440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이(가) 표시된 사진&#10;&#10;자동 생성된 설명" id="272" name="Google Shape;27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94" y="918218"/>
            <a:ext cx="3621105" cy="1491384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  <p:pic>
        <p:nvPicPr>
          <p:cNvPr descr="스크린샷이(가) 표시된 사진&#10;&#10;자동 생성된 설명" id="273" name="Google Shape;27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492" y="3024582"/>
            <a:ext cx="3621105" cy="1491384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  <p:grpSp>
        <p:nvGrpSpPr>
          <p:cNvPr id="274" name="Google Shape;274;p21"/>
          <p:cNvGrpSpPr/>
          <p:nvPr/>
        </p:nvGrpSpPr>
        <p:grpSpPr>
          <a:xfrm>
            <a:off x="1691680" y="1752982"/>
            <a:ext cx="864095" cy="166511"/>
            <a:chOff x="3347864" y="2905416"/>
            <a:chExt cx="693265" cy="152400"/>
          </a:xfrm>
        </p:grpSpPr>
        <p:cxnSp>
          <p:nvCxnSpPr>
            <p:cNvPr id="275" name="Google Shape;275;p21"/>
            <p:cNvCxnSpPr/>
            <p:nvPr/>
          </p:nvCxnSpPr>
          <p:spPr>
            <a:xfrm>
              <a:off x="3347864" y="2905416"/>
              <a:ext cx="69094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21"/>
            <p:cNvCxnSpPr/>
            <p:nvPr/>
          </p:nvCxnSpPr>
          <p:spPr>
            <a:xfrm rot="10800000">
              <a:off x="3355628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21"/>
            <p:cNvCxnSpPr/>
            <p:nvPr/>
          </p:nvCxnSpPr>
          <p:spPr>
            <a:xfrm>
              <a:off x="3355628" y="3057816"/>
              <a:ext cx="685501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21"/>
            <p:cNvCxnSpPr/>
            <p:nvPr/>
          </p:nvCxnSpPr>
          <p:spPr>
            <a:xfrm rot="10800000">
              <a:off x="4041129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9" name="Google Shape;279;p21"/>
          <p:cNvSpPr/>
          <p:nvPr/>
        </p:nvSpPr>
        <p:spPr>
          <a:xfrm rot="5400000">
            <a:off x="2194845" y="2558407"/>
            <a:ext cx="318332" cy="36399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스크린샷, 나무이(가) 표시된 사진&#10;&#10;자동 생성된 설명" id="280" name="Google Shape;28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7604" y="987574"/>
            <a:ext cx="2448272" cy="1251285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descr="스크린샷이(가) 표시된 사진&#10;&#10;자동 생성된 설명" id="281" name="Google Shape;28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07644" y="1883397"/>
            <a:ext cx="2841891" cy="192365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cxnSp>
        <p:nvCxnSpPr>
          <p:cNvPr id="282" name="Google Shape;282;p21"/>
          <p:cNvCxnSpPr/>
          <p:nvPr/>
        </p:nvCxnSpPr>
        <p:spPr>
          <a:xfrm flipH="1" rot="10800000">
            <a:off x="2771800" y="1995686"/>
            <a:ext cx="1800200" cy="206751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스크린샷이(가) 표시된 사진&#10;&#10;자동 생성된 설명" id="283" name="Google Shape;283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91244" y="3575506"/>
            <a:ext cx="2316582" cy="1251702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grpSp>
        <p:nvGrpSpPr>
          <p:cNvPr id="284" name="Google Shape;284;p21"/>
          <p:cNvGrpSpPr/>
          <p:nvPr/>
        </p:nvGrpSpPr>
        <p:grpSpPr>
          <a:xfrm>
            <a:off x="2051720" y="4063202"/>
            <a:ext cx="659512" cy="166511"/>
            <a:chOff x="3347864" y="2905416"/>
            <a:chExt cx="693265" cy="152400"/>
          </a:xfrm>
        </p:grpSpPr>
        <p:cxnSp>
          <p:nvCxnSpPr>
            <p:cNvPr id="285" name="Google Shape;285;p21"/>
            <p:cNvCxnSpPr/>
            <p:nvPr/>
          </p:nvCxnSpPr>
          <p:spPr>
            <a:xfrm>
              <a:off x="3347864" y="2905416"/>
              <a:ext cx="69094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21"/>
            <p:cNvCxnSpPr/>
            <p:nvPr/>
          </p:nvCxnSpPr>
          <p:spPr>
            <a:xfrm rot="10800000">
              <a:off x="3355628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21"/>
            <p:cNvCxnSpPr/>
            <p:nvPr/>
          </p:nvCxnSpPr>
          <p:spPr>
            <a:xfrm>
              <a:off x="3355628" y="3057816"/>
              <a:ext cx="685501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21"/>
            <p:cNvCxnSpPr/>
            <p:nvPr/>
          </p:nvCxnSpPr>
          <p:spPr>
            <a:xfrm rot="10800000">
              <a:off x="4041129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9" name="Google Shape;289;p21"/>
          <p:cNvGrpSpPr/>
          <p:nvPr/>
        </p:nvGrpSpPr>
        <p:grpSpPr>
          <a:xfrm>
            <a:off x="6679852" y="3113908"/>
            <a:ext cx="504056" cy="124963"/>
            <a:chOff x="3347864" y="2905416"/>
            <a:chExt cx="693265" cy="152400"/>
          </a:xfrm>
        </p:grpSpPr>
        <p:cxnSp>
          <p:nvCxnSpPr>
            <p:cNvPr id="290" name="Google Shape;290;p21"/>
            <p:cNvCxnSpPr/>
            <p:nvPr/>
          </p:nvCxnSpPr>
          <p:spPr>
            <a:xfrm>
              <a:off x="3347864" y="2905416"/>
              <a:ext cx="69094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21"/>
            <p:cNvCxnSpPr/>
            <p:nvPr/>
          </p:nvCxnSpPr>
          <p:spPr>
            <a:xfrm rot="10800000">
              <a:off x="3355628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21"/>
            <p:cNvCxnSpPr/>
            <p:nvPr/>
          </p:nvCxnSpPr>
          <p:spPr>
            <a:xfrm>
              <a:off x="3355628" y="3057816"/>
              <a:ext cx="685501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21"/>
            <p:cNvCxnSpPr/>
            <p:nvPr/>
          </p:nvCxnSpPr>
          <p:spPr>
            <a:xfrm rot="10800000">
              <a:off x="4041129" y="2905416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94" name="Google Shape;294;p21"/>
          <p:cNvCxnSpPr/>
          <p:nvPr/>
        </p:nvCxnSpPr>
        <p:spPr>
          <a:xfrm>
            <a:off x="7084328" y="3293771"/>
            <a:ext cx="440000" cy="90758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