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4" r:id="rId2"/>
    <p:sldId id="286" r:id="rId3"/>
    <p:sldId id="285" r:id="rId4"/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B7474"/>
    <a:srgbClr val="74DBB4"/>
    <a:srgbClr val="C71585"/>
    <a:srgbClr val="00CED1"/>
    <a:srgbClr val="6A5ACD"/>
    <a:srgbClr val="FFA07A"/>
    <a:srgbClr val="32CD32"/>
    <a:srgbClr val="FF7F50"/>
    <a:srgbClr val="74A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36" y="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2D588-559B-4878-82FE-404FB4C55C1B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5A183-299D-4A16-91FD-41C3FDF53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56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5A183-299D-4A16-91FD-41C3FDF536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708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5A183-299D-4A16-91FD-41C3FDF5366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68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5A183-299D-4A16-91FD-41C3FDF536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966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5A183-299D-4A16-91FD-41C3FDF5366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63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5A183-299D-4A16-91FD-41C3FDF5366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26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5A183-299D-4A16-91FD-41C3FDF5366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960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5A183-299D-4A16-91FD-41C3FDF5366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885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5A183-299D-4A16-91FD-41C3FDF5366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67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5A183-299D-4A16-91FD-41C3FDF5366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56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5A183-299D-4A16-91FD-41C3FDF5366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8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0700" y="521361"/>
            <a:ext cx="9041309" cy="834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6"/>
              </a:lnSpc>
            </a:pPr>
            <a:r>
              <a:rPr lang="en-US" sz="5906" b="1">
                <a:solidFill>
                  <a:srgbClr val="303030"/>
                </a:solidFill>
                <a:latin typeface="+mj-ea"/>
                <a:ea typeface="+mj-ea"/>
              </a:rPr>
              <a:t>화면 설계서</a:t>
            </a:r>
          </a:p>
        </p:txBody>
      </p:sp>
      <p:sp>
        <p:nvSpPr>
          <p:cNvPr id="3" name="AutoShape 3"/>
          <p:cNvSpPr/>
          <p:nvPr/>
        </p:nvSpPr>
        <p:spPr>
          <a:xfrm>
            <a:off x="4857748" y="1241463"/>
            <a:ext cx="12829549" cy="0"/>
          </a:xfrm>
          <a:prstGeom prst="line">
            <a:avLst/>
          </a:prstGeom>
          <a:ln w="76200" cap="flat">
            <a:solidFill>
              <a:srgbClr val="74AED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835873"/>
              </p:ext>
            </p:extLst>
          </p:nvPr>
        </p:nvGraphicFramePr>
        <p:xfrm>
          <a:off x="604014" y="1474738"/>
          <a:ext cx="17079973" cy="1314450"/>
        </p:xfrm>
        <a:graphic>
          <a:graphicData uri="http://schemas.openxmlformats.org/drawingml/2006/table">
            <a:tbl>
              <a:tblPr/>
              <a:tblGrid>
                <a:gridCol w="1585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05998063"/>
                    </a:ext>
                  </a:extLst>
                </a:gridCol>
                <a:gridCol w="4803915">
                  <a:extLst>
                    <a:ext uri="{9D8B030D-6E8A-4147-A177-3AD203B41FA5}">
                      <a16:colId xmlns:a16="http://schemas.microsoft.com/office/drawing/2014/main" val="11246403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9272">
                  <a:extLst>
                    <a:ext uri="{9D8B030D-6E8A-4147-A177-3AD203B41FA5}">
                      <a16:colId xmlns:a16="http://schemas.microsoft.com/office/drawing/2014/main" val="577433236"/>
                    </a:ext>
                  </a:extLst>
                </a:gridCol>
              </a:tblGrid>
              <a:tr h="63789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latin typeface="+mn-ea"/>
                          <a:ea typeface="+mn-ea"/>
                          <a:cs typeface="Arimo Bold" panose="020B0600000101010101" charset="0"/>
                        </a:rPr>
                        <a:t>취업 지원 시스템</a:t>
                      </a:r>
                      <a:endParaRPr lang="en-US" altLang="ko-KR" sz="2000" smtClean="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화면경로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로그인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 </a:t>
                      </a:r>
                      <a:endParaRPr lang="en-US" sz="2000" dirty="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사용자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latin typeface="+mn-ea"/>
                          <a:ea typeface="+mn-ea"/>
                        </a:rPr>
                        <a:t>모든 사용자</a:t>
                      </a:r>
                      <a:endParaRPr lang="ko-KR" altLang="en-US" sz="200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설명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4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latin typeface="+mn-ea"/>
                          <a:ea typeface="+mn-ea"/>
                        </a:rPr>
                        <a:t>사용자가 본인의 계정으로 로그인</a:t>
                      </a:r>
                      <a:endParaRPr lang="en-US" altLang="ko-KR" sz="200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634455"/>
              </p:ext>
            </p:extLst>
          </p:nvPr>
        </p:nvGraphicFramePr>
        <p:xfrm>
          <a:off x="13375371" y="2997063"/>
          <a:ext cx="4305300" cy="7082062"/>
        </p:xfrm>
        <a:graphic>
          <a:graphicData uri="http://schemas.openxmlformats.org/drawingml/2006/table">
            <a:tbl>
              <a:tblPr/>
              <a:tblGrid>
                <a:gridCol w="569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607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en-US" sz="24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Arimo"/>
                        </a:rPr>
                        <a:t>Description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02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ko-KR" altLang="en-US" sz="1600" smtClean="0">
                          <a:latin typeface="+mj-ea"/>
                          <a:ea typeface="+mj-ea"/>
                        </a:rPr>
                        <a:t>사용자가 로그인을 위한 아이디와 비밀번호를 입력하는 영역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651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60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600" smtClean="0">
                          <a:latin typeface="+mj-ea"/>
                          <a:ea typeface="+mj-ea"/>
                        </a:rPr>
                        <a:t>번에 입력한 정보가 회원 데이터 베이스에 존재하는지 확인 후 로그인을 하는 버튼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22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ko-KR" altLang="en-US" sz="1600" smtClean="0">
                          <a:latin typeface="+mj-ea"/>
                          <a:ea typeface="+mj-ea"/>
                        </a:rPr>
                        <a:t>비밀번호를 잊어버렸을 시 찾는 페이지로 이동하는 버튼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00" y="2997063"/>
            <a:ext cx="12568246" cy="70820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08CE1BDC-6F7A-F8DE-F238-6ED07AD3BB04}"/>
              </a:ext>
            </a:extLst>
          </p:cNvPr>
          <p:cNvSpPr/>
          <p:nvPr/>
        </p:nvSpPr>
        <p:spPr>
          <a:xfrm>
            <a:off x="2728291" y="5965691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1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8CE1BDC-6F7A-F8DE-F238-6ED07AD3BB04}"/>
              </a:ext>
            </a:extLst>
          </p:cNvPr>
          <p:cNvSpPr/>
          <p:nvPr/>
        </p:nvSpPr>
        <p:spPr>
          <a:xfrm>
            <a:off x="2728291" y="7160453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>
                <a:latin typeface="+mj-ea"/>
                <a:ea typeface="+mj-ea"/>
              </a:rPr>
              <a:t>2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8CE1BDC-6F7A-F8DE-F238-6ED07AD3BB04}"/>
              </a:ext>
            </a:extLst>
          </p:cNvPr>
          <p:cNvSpPr/>
          <p:nvPr/>
        </p:nvSpPr>
        <p:spPr>
          <a:xfrm>
            <a:off x="4572000" y="7160453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3</a:t>
            </a:r>
            <a:endParaRPr lang="ko-KR" altLang="en-US" sz="32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2716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전자제품, 스크린샷, 번호이(가) 표시된 사진&#10;&#10;자동 생성된 설명">
            <a:extLst>
              <a:ext uri="{FF2B5EF4-FFF2-40B4-BE49-F238E27FC236}">
                <a16:creationId xmlns:a16="http://schemas.microsoft.com/office/drawing/2014/main" id="{F7CB61E3-AC4A-111E-23EE-57272411F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9" y="2997062"/>
            <a:ext cx="12568245" cy="70820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extBox 2"/>
          <p:cNvSpPr txBox="1"/>
          <p:nvPr/>
        </p:nvSpPr>
        <p:spPr>
          <a:xfrm>
            <a:off x="600700" y="521361"/>
            <a:ext cx="9041309" cy="834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6"/>
              </a:lnSpc>
            </a:pPr>
            <a:r>
              <a:rPr lang="en-US" sz="5906" b="1">
                <a:solidFill>
                  <a:srgbClr val="303030"/>
                </a:solidFill>
                <a:latin typeface="+mj-ea"/>
                <a:ea typeface="+mj-ea"/>
              </a:rPr>
              <a:t>화면 설계서</a:t>
            </a:r>
          </a:p>
        </p:txBody>
      </p:sp>
      <p:sp>
        <p:nvSpPr>
          <p:cNvPr id="3" name="AutoShape 3"/>
          <p:cNvSpPr/>
          <p:nvPr/>
        </p:nvSpPr>
        <p:spPr>
          <a:xfrm>
            <a:off x="4857748" y="1241463"/>
            <a:ext cx="12829549" cy="0"/>
          </a:xfrm>
          <a:prstGeom prst="line">
            <a:avLst/>
          </a:prstGeom>
          <a:ln w="76200" cap="flat">
            <a:solidFill>
              <a:srgbClr val="74AED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669764"/>
              </p:ext>
            </p:extLst>
          </p:nvPr>
        </p:nvGraphicFramePr>
        <p:xfrm>
          <a:off x="604014" y="1474738"/>
          <a:ext cx="17079973" cy="1314450"/>
        </p:xfrm>
        <a:graphic>
          <a:graphicData uri="http://schemas.openxmlformats.org/drawingml/2006/table">
            <a:tbl>
              <a:tblPr/>
              <a:tblGrid>
                <a:gridCol w="1585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05998063"/>
                    </a:ext>
                  </a:extLst>
                </a:gridCol>
                <a:gridCol w="4803915">
                  <a:extLst>
                    <a:ext uri="{9D8B030D-6E8A-4147-A177-3AD203B41FA5}">
                      <a16:colId xmlns:a16="http://schemas.microsoft.com/office/drawing/2014/main" val="11246403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9272">
                  <a:extLst>
                    <a:ext uri="{9D8B030D-6E8A-4147-A177-3AD203B41FA5}">
                      <a16:colId xmlns:a16="http://schemas.microsoft.com/office/drawing/2014/main" val="577433236"/>
                    </a:ext>
                  </a:extLst>
                </a:gridCol>
              </a:tblGrid>
              <a:tr h="63789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latin typeface="+mn-ea"/>
                          <a:ea typeface="+mn-ea"/>
                          <a:cs typeface="Arimo Bold" panose="020B0600000101010101" charset="0"/>
                        </a:rPr>
                        <a:t>취업 지원 시스템</a:t>
                      </a:r>
                      <a:endParaRPr lang="en-US" altLang="ko-KR" sz="2000" smtClean="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화면경로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로그인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 &gt; </a:t>
                      </a: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현장실습</a:t>
                      </a:r>
                      <a:endParaRPr lang="en-US" altLang="ko-KR" sz="200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사용자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학생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설명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ts val="2430"/>
                        </a:lnSpc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학생이 모집중인 현장 실습 목록 조회</a:t>
                      </a:r>
                      <a:endParaRPr 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57502"/>
              </p:ext>
            </p:extLst>
          </p:nvPr>
        </p:nvGraphicFramePr>
        <p:xfrm>
          <a:off x="13375371" y="2997063"/>
          <a:ext cx="4305300" cy="7082062"/>
        </p:xfrm>
        <a:graphic>
          <a:graphicData uri="http://schemas.openxmlformats.org/drawingml/2006/table">
            <a:tbl>
              <a:tblPr/>
              <a:tblGrid>
                <a:gridCol w="569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607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en-US" sz="24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Arimo"/>
                        </a:rPr>
                        <a:t>Description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02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로그인 페이지에서 학생 계정으로 로그인 시 페이지 접근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651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현장 실습 목록에서 검색할 산업체명을 입력하는 영역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22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번에서 입력한 산업체를 검색하는 버튼</a:t>
                      </a:r>
                      <a:endParaRPr lang="en-US" altLang="ko-KR" sz="16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학생을 모집 중인 현장실습의 산업체명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시작일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종료일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마감일을 표로 표시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현장 실습 목록에서 현장 실습 선택 시 현장실습 신청 팝업 표시 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C0EDAAD0-55A6-E7B4-84D3-B966CBBE1DE3}"/>
              </a:ext>
            </a:extLst>
          </p:cNvPr>
          <p:cNvSpPr/>
          <p:nvPr/>
        </p:nvSpPr>
        <p:spPr>
          <a:xfrm>
            <a:off x="2336470" y="2907639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1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7789174-8792-E77C-2411-2F7507385835}"/>
              </a:ext>
            </a:extLst>
          </p:cNvPr>
          <p:cNvSpPr/>
          <p:nvPr/>
        </p:nvSpPr>
        <p:spPr>
          <a:xfrm>
            <a:off x="2336470" y="4429963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2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659463D-46F2-10DA-A2FD-F821C04A4EBD}"/>
              </a:ext>
            </a:extLst>
          </p:cNvPr>
          <p:cNvSpPr/>
          <p:nvPr/>
        </p:nvSpPr>
        <p:spPr>
          <a:xfrm>
            <a:off x="6400800" y="4429963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3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B281433-10AB-EE08-3852-33161D9B6745}"/>
              </a:ext>
            </a:extLst>
          </p:cNvPr>
          <p:cNvSpPr/>
          <p:nvPr/>
        </p:nvSpPr>
        <p:spPr>
          <a:xfrm>
            <a:off x="2342408" y="5171238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4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FBDF009-527D-1276-8051-6A1D310E66DA}"/>
              </a:ext>
            </a:extLst>
          </p:cNvPr>
          <p:cNvSpPr/>
          <p:nvPr/>
        </p:nvSpPr>
        <p:spPr>
          <a:xfrm>
            <a:off x="3022270" y="7154913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5</a:t>
            </a:r>
            <a:endParaRPr lang="ko-KR" altLang="en-US" sz="32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466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0700" y="521361"/>
            <a:ext cx="9041309" cy="834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6"/>
              </a:lnSpc>
            </a:pPr>
            <a:r>
              <a:rPr lang="en-US" sz="5906" b="1">
                <a:solidFill>
                  <a:srgbClr val="303030"/>
                </a:solidFill>
                <a:latin typeface="+mj-ea"/>
                <a:ea typeface="+mj-ea"/>
              </a:rPr>
              <a:t>화면 설계서</a:t>
            </a:r>
          </a:p>
        </p:txBody>
      </p:sp>
      <p:sp>
        <p:nvSpPr>
          <p:cNvPr id="3" name="AutoShape 3"/>
          <p:cNvSpPr/>
          <p:nvPr/>
        </p:nvSpPr>
        <p:spPr>
          <a:xfrm>
            <a:off x="4857748" y="1241463"/>
            <a:ext cx="12829549" cy="0"/>
          </a:xfrm>
          <a:prstGeom prst="line">
            <a:avLst/>
          </a:prstGeom>
          <a:ln w="76200" cap="flat">
            <a:solidFill>
              <a:srgbClr val="74AED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041102"/>
              </p:ext>
            </p:extLst>
          </p:nvPr>
        </p:nvGraphicFramePr>
        <p:xfrm>
          <a:off x="604014" y="1474738"/>
          <a:ext cx="17079973" cy="1314450"/>
        </p:xfrm>
        <a:graphic>
          <a:graphicData uri="http://schemas.openxmlformats.org/drawingml/2006/table">
            <a:tbl>
              <a:tblPr/>
              <a:tblGrid>
                <a:gridCol w="1585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05998063"/>
                    </a:ext>
                  </a:extLst>
                </a:gridCol>
                <a:gridCol w="4803915">
                  <a:extLst>
                    <a:ext uri="{9D8B030D-6E8A-4147-A177-3AD203B41FA5}">
                      <a16:colId xmlns:a16="http://schemas.microsoft.com/office/drawing/2014/main" val="11246403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9272">
                  <a:extLst>
                    <a:ext uri="{9D8B030D-6E8A-4147-A177-3AD203B41FA5}">
                      <a16:colId xmlns:a16="http://schemas.microsoft.com/office/drawing/2014/main" val="577433236"/>
                    </a:ext>
                  </a:extLst>
                </a:gridCol>
              </a:tblGrid>
              <a:tr h="63789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latin typeface="+mn-ea"/>
                          <a:ea typeface="+mn-ea"/>
                          <a:cs typeface="Arimo Bold" panose="020B0600000101010101" charset="0"/>
                        </a:rPr>
                        <a:t>취업 지원 시스템</a:t>
                      </a:r>
                      <a:endParaRPr lang="en-US" altLang="ko-KR" sz="2000" smtClean="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화면경로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로그인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 &gt; </a:t>
                      </a: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현장실습</a:t>
                      </a:r>
                      <a:endParaRPr lang="en-US" altLang="ko-KR" sz="200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사용자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학생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설명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ts val="2430"/>
                        </a:lnSpc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학생이 현장 실습 신청</a:t>
                      </a:r>
                      <a:endParaRPr 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58604"/>
              </p:ext>
            </p:extLst>
          </p:nvPr>
        </p:nvGraphicFramePr>
        <p:xfrm>
          <a:off x="13375371" y="2997063"/>
          <a:ext cx="4305300" cy="7082062"/>
        </p:xfrm>
        <a:graphic>
          <a:graphicData uri="http://schemas.openxmlformats.org/drawingml/2006/table">
            <a:tbl>
              <a:tblPr/>
              <a:tblGrid>
                <a:gridCol w="569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607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en-US" sz="24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Arimo"/>
                        </a:rPr>
                        <a:t>Description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02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현장 실습 목록에서 선택한 현장실습 신청 팝업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651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선택한 현장실습의 상세 정보를 표시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22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현장 실습을 신청하는 버튼</a:t>
                      </a:r>
                      <a:endParaRPr lang="en-US" altLang="ko-KR" sz="16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현장 실습 신청 팝업을 닫는 버튼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9" y="2997061"/>
            <a:ext cx="12568245" cy="7082061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C3FD0C3E-5F87-EE5E-A0B1-07A257CA8B7C}"/>
              </a:ext>
            </a:extLst>
          </p:cNvPr>
          <p:cNvSpPr/>
          <p:nvPr/>
        </p:nvSpPr>
        <p:spPr>
          <a:xfrm>
            <a:off x="4648200" y="4457700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1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CD6F015-FE8A-2364-03B4-5E3C078D4390}"/>
              </a:ext>
            </a:extLst>
          </p:cNvPr>
          <p:cNvSpPr/>
          <p:nvPr/>
        </p:nvSpPr>
        <p:spPr>
          <a:xfrm>
            <a:off x="4648200" y="7734300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3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573C695-5899-228F-2BA7-C099BF60839F}"/>
              </a:ext>
            </a:extLst>
          </p:cNvPr>
          <p:cNvSpPr/>
          <p:nvPr/>
        </p:nvSpPr>
        <p:spPr>
          <a:xfrm>
            <a:off x="8458200" y="7729847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4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B1A7056-A1D3-CEDC-8112-0C1C0A7D6F7B}"/>
              </a:ext>
            </a:extLst>
          </p:cNvPr>
          <p:cNvSpPr/>
          <p:nvPr/>
        </p:nvSpPr>
        <p:spPr>
          <a:xfrm>
            <a:off x="4648200" y="5287211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2</a:t>
            </a:r>
            <a:endParaRPr lang="ko-KR" altLang="en-US" sz="32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8870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0700" y="521361"/>
            <a:ext cx="9041309" cy="834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6"/>
              </a:lnSpc>
            </a:pPr>
            <a:r>
              <a:rPr lang="en-US" sz="5906" b="1">
                <a:solidFill>
                  <a:srgbClr val="303030"/>
                </a:solidFill>
                <a:latin typeface="+mj-ea"/>
                <a:ea typeface="+mj-ea"/>
              </a:rPr>
              <a:t>화면 설계서</a:t>
            </a:r>
          </a:p>
        </p:txBody>
      </p:sp>
      <p:sp>
        <p:nvSpPr>
          <p:cNvPr id="3" name="AutoShape 3"/>
          <p:cNvSpPr/>
          <p:nvPr/>
        </p:nvSpPr>
        <p:spPr>
          <a:xfrm>
            <a:off x="4857748" y="1241463"/>
            <a:ext cx="12829549" cy="0"/>
          </a:xfrm>
          <a:prstGeom prst="line">
            <a:avLst/>
          </a:prstGeom>
          <a:ln w="76200" cap="flat">
            <a:solidFill>
              <a:srgbClr val="74AED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269862"/>
              </p:ext>
            </p:extLst>
          </p:nvPr>
        </p:nvGraphicFramePr>
        <p:xfrm>
          <a:off x="604014" y="1474738"/>
          <a:ext cx="17079973" cy="1314450"/>
        </p:xfrm>
        <a:graphic>
          <a:graphicData uri="http://schemas.openxmlformats.org/drawingml/2006/table">
            <a:tbl>
              <a:tblPr/>
              <a:tblGrid>
                <a:gridCol w="1585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05998063"/>
                    </a:ext>
                  </a:extLst>
                </a:gridCol>
                <a:gridCol w="4803915">
                  <a:extLst>
                    <a:ext uri="{9D8B030D-6E8A-4147-A177-3AD203B41FA5}">
                      <a16:colId xmlns:a16="http://schemas.microsoft.com/office/drawing/2014/main" val="11246403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9272">
                  <a:extLst>
                    <a:ext uri="{9D8B030D-6E8A-4147-A177-3AD203B41FA5}">
                      <a16:colId xmlns:a16="http://schemas.microsoft.com/office/drawing/2014/main" val="577433236"/>
                    </a:ext>
                  </a:extLst>
                </a:gridCol>
              </a:tblGrid>
              <a:tr h="63789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latin typeface="+mn-ea"/>
                          <a:ea typeface="+mn-ea"/>
                          <a:cs typeface="Arimo Bold" panose="020B0600000101010101" charset="0"/>
                        </a:rPr>
                        <a:t>취업 지원 시스템</a:t>
                      </a:r>
                      <a:endParaRPr lang="en-US" altLang="ko-KR" sz="2000" smtClean="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화면경로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로그인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 &gt; </a:t>
                      </a: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현장실습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 &gt; </a:t>
                      </a: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신청현황</a:t>
                      </a:r>
                      <a:endParaRPr lang="en-US" altLang="ko-KR" sz="200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사용자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학생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설명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ts val="2430"/>
                        </a:lnSpc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학생이</a:t>
                      </a:r>
                      <a:r>
                        <a:rPr lang="ko-KR" altLang="en-US" sz="2000" baseline="0">
                          <a:latin typeface="+mn-ea"/>
                          <a:ea typeface="+mn-ea"/>
                        </a:rPr>
                        <a:t> 신청한 현장실습 목록을 조회</a:t>
                      </a:r>
                      <a:endParaRPr 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+mn-ea"/>
                          <a:ea typeface="+mn-ea"/>
                        </a:rPr>
                        <a:t>5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504538"/>
              </p:ext>
            </p:extLst>
          </p:nvPr>
        </p:nvGraphicFramePr>
        <p:xfrm>
          <a:off x="13375371" y="2997063"/>
          <a:ext cx="4305300" cy="7082062"/>
        </p:xfrm>
        <a:graphic>
          <a:graphicData uri="http://schemas.openxmlformats.org/drawingml/2006/table">
            <a:tbl>
              <a:tblPr/>
              <a:tblGrid>
                <a:gridCol w="569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607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en-US" sz="24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Arimo"/>
                        </a:rPr>
                        <a:t>Description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02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신청한 현장실습이 있을 때 버튼 생성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651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신청한 현장 실습의 산업체명</a:t>
                      </a:r>
                      <a:r>
                        <a:rPr lang="en-US" altLang="ko-KR" sz="160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>
                          <a:latin typeface="+mj-ea"/>
                          <a:ea typeface="+mj-ea"/>
                        </a:rPr>
                        <a:t>신청일</a:t>
                      </a:r>
                      <a:r>
                        <a:rPr lang="en-US" altLang="ko-KR" sz="160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>
                          <a:latin typeface="+mj-ea"/>
                          <a:ea typeface="+mj-ea"/>
                        </a:rPr>
                        <a:t>신청 현황을 표로 표시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22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9" y="2997061"/>
            <a:ext cx="12568245" cy="7082061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5D7B1F83-A39F-AF79-9650-2DD3E44015A2}"/>
              </a:ext>
            </a:extLst>
          </p:cNvPr>
          <p:cNvSpPr/>
          <p:nvPr/>
        </p:nvSpPr>
        <p:spPr>
          <a:xfrm>
            <a:off x="190212" y="3924300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1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38FA73-7C9A-0172-4280-F76B779B8600}"/>
              </a:ext>
            </a:extLst>
          </p:cNvPr>
          <p:cNvSpPr/>
          <p:nvPr/>
        </p:nvSpPr>
        <p:spPr>
          <a:xfrm>
            <a:off x="3048000" y="4423530"/>
            <a:ext cx="4572000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093E3EF-64FC-CF73-07FC-6130593DC9A7}"/>
              </a:ext>
            </a:extLst>
          </p:cNvPr>
          <p:cNvSpPr/>
          <p:nvPr/>
        </p:nvSpPr>
        <p:spPr>
          <a:xfrm>
            <a:off x="2498673" y="5121590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2</a:t>
            </a:r>
            <a:endParaRPr lang="ko-KR" altLang="en-US" sz="32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54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0700" y="521361"/>
            <a:ext cx="9041309" cy="834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6"/>
              </a:lnSpc>
            </a:pPr>
            <a:r>
              <a:rPr lang="en-US" sz="5906" b="1">
                <a:solidFill>
                  <a:srgbClr val="303030"/>
                </a:solidFill>
                <a:latin typeface="+mj-ea"/>
                <a:ea typeface="+mj-ea"/>
              </a:rPr>
              <a:t>화면 설계서</a:t>
            </a:r>
          </a:p>
        </p:txBody>
      </p:sp>
      <p:sp>
        <p:nvSpPr>
          <p:cNvPr id="3" name="AutoShape 3"/>
          <p:cNvSpPr/>
          <p:nvPr/>
        </p:nvSpPr>
        <p:spPr>
          <a:xfrm>
            <a:off x="4857748" y="1241463"/>
            <a:ext cx="12829549" cy="0"/>
          </a:xfrm>
          <a:prstGeom prst="line">
            <a:avLst/>
          </a:prstGeom>
          <a:ln w="76200" cap="flat">
            <a:solidFill>
              <a:srgbClr val="74AED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447484"/>
              </p:ext>
            </p:extLst>
          </p:nvPr>
        </p:nvGraphicFramePr>
        <p:xfrm>
          <a:off x="604014" y="1474738"/>
          <a:ext cx="17079973" cy="1314450"/>
        </p:xfrm>
        <a:graphic>
          <a:graphicData uri="http://schemas.openxmlformats.org/drawingml/2006/table">
            <a:tbl>
              <a:tblPr/>
              <a:tblGrid>
                <a:gridCol w="1585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05998063"/>
                    </a:ext>
                  </a:extLst>
                </a:gridCol>
                <a:gridCol w="4803915">
                  <a:extLst>
                    <a:ext uri="{9D8B030D-6E8A-4147-A177-3AD203B41FA5}">
                      <a16:colId xmlns:a16="http://schemas.microsoft.com/office/drawing/2014/main" val="11246403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9272">
                  <a:extLst>
                    <a:ext uri="{9D8B030D-6E8A-4147-A177-3AD203B41FA5}">
                      <a16:colId xmlns:a16="http://schemas.microsoft.com/office/drawing/2014/main" val="577433236"/>
                    </a:ext>
                  </a:extLst>
                </a:gridCol>
              </a:tblGrid>
              <a:tr h="63789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latin typeface="+mn-ea"/>
                          <a:ea typeface="+mn-ea"/>
                          <a:cs typeface="Arimo Bold" panose="020B0600000101010101" charset="0"/>
                        </a:rPr>
                        <a:t>취업 지원 시스템</a:t>
                      </a:r>
                      <a:endParaRPr lang="en-US" altLang="ko-KR" sz="2000" smtClean="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화면경로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로그인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 &gt; </a:t>
                      </a: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진행중인 실습</a:t>
                      </a:r>
                      <a:endParaRPr lang="en-US" altLang="ko-KR" sz="200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사용자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학생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설명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ts val="2430"/>
                        </a:lnSpc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현장 실습 진행중인 학생의 현장 실습 정보</a:t>
                      </a:r>
                      <a:endParaRPr 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+mn-ea"/>
                          <a:ea typeface="+mn-ea"/>
                        </a:rPr>
                        <a:t>6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092898"/>
              </p:ext>
            </p:extLst>
          </p:nvPr>
        </p:nvGraphicFramePr>
        <p:xfrm>
          <a:off x="13375371" y="2997063"/>
          <a:ext cx="4305300" cy="7082062"/>
        </p:xfrm>
        <a:graphic>
          <a:graphicData uri="http://schemas.openxmlformats.org/drawingml/2006/table">
            <a:tbl>
              <a:tblPr/>
              <a:tblGrid>
                <a:gridCol w="569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607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en-US" sz="24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Arimo"/>
                        </a:rPr>
                        <a:t>Description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02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현장 실습을 진행 중일 때 버튼 생성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651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현장실습 종료 후 진행하는 만족도 검사 버튼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22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만족도 검사 진행 후 성적을 확인하는 버튼</a:t>
                      </a:r>
                      <a:endParaRPr lang="en-US" altLang="ko-KR" sz="16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출석 달력의 연도와 월을 선택하는 드롭다운 버튼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60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600">
                          <a:latin typeface="+mj-ea"/>
                          <a:ea typeface="+mj-ea"/>
                        </a:rPr>
                        <a:t>번에서 선택한 월의 출석 달력</a:t>
                      </a:r>
                      <a:r>
                        <a:rPr lang="en-US" altLang="ko-KR" sz="160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>
                          <a:latin typeface="+mj-ea"/>
                          <a:ea typeface="+mj-ea"/>
                        </a:rPr>
                        <a:t>출석</a:t>
                      </a:r>
                      <a:r>
                        <a:rPr lang="en-US" altLang="ko-KR" sz="160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>
                          <a:latin typeface="+mj-ea"/>
                          <a:ea typeface="+mj-ea"/>
                        </a:rPr>
                        <a:t>지각</a:t>
                      </a:r>
                      <a:r>
                        <a:rPr lang="en-US" altLang="ko-KR" sz="160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>
                          <a:latin typeface="+mj-ea"/>
                          <a:ea typeface="+mj-ea"/>
                        </a:rPr>
                        <a:t>결석을 다른 이미지로 표시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9" y="2997061"/>
            <a:ext cx="12568245" cy="7082061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8052393-0446-A372-6F0D-8A24BF65924E}"/>
              </a:ext>
            </a:extLst>
          </p:cNvPr>
          <p:cNvSpPr/>
          <p:nvPr/>
        </p:nvSpPr>
        <p:spPr>
          <a:xfrm>
            <a:off x="154586" y="3619500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1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EFE72D3-AE53-4363-9D3A-416B39259841}"/>
              </a:ext>
            </a:extLst>
          </p:cNvPr>
          <p:cNvSpPr/>
          <p:nvPr/>
        </p:nvSpPr>
        <p:spPr>
          <a:xfrm>
            <a:off x="2362200" y="4087062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2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79122B6-8728-21B5-161F-10440645BC04}"/>
              </a:ext>
            </a:extLst>
          </p:cNvPr>
          <p:cNvSpPr/>
          <p:nvPr/>
        </p:nvSpPr>
        <p:spPr>
          <a:xfrm>
            <a:off x="7079772" y="4151138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3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65E6F1C-FF5B-E560-183B-E0D05725D55F}"/>
              </a:ext>
            </a:extLst>
          </p:cNvPr>
          <p:cNvSpPr/>
          <p:nvPr/>
        </p:nvSpPr>
        <p:spPr>
          <a:xfrm>
            <a:off x="2362200" y="5099418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4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E00E284-AB8E-ABE8-957E-96D5C3E9039A}"/>
              </a:ext>
            </a:extLst>
          </p:cNvPr>
          <p:cNvSpPr/>
          <p:nvPr/>
        </p:nvSpPr>
        <p:spPr>
          <a:xfrm>
            <a:off x="2362200" y="5993091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5</a:t>
            </a:r>
            <a:endParaRPr lang="ko-KR" altLang="en-US" sz="32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380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7D04846D-E4E4-5D2D-9726-8861AACC9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9" y="3000196"/>
            <a:ext cx="12561615" cy="70789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extBox 2"/>
          <p:cNvSpPr txBox="1"/>
          <p:nvPr/>
        </p:nvSpPr>
        <p:spPr>
          <a:xfrm>
            <a:off x="600700" y="521361"/>
            <a:ext cx="9041309" cy="834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6"/>
              </a:lnSpc>
            </a:pPr>
            <a:r>
              <a:rPr lang="en-US" sz="5906" b="1">
                <a:solidFill>
                  <a:srgbClr val="303030"/>
                </a:solidFill>
                <a:latin typeface="+mj-ea"/>
                <a:ea typeface="+mj-ea"/>
              </a:rPr>
              <a:t>화면 설계서</a:t>
            </a:r>
          </a:p>
        </p:txBody>
      </p:sp>
      <p:sp>
        <p:nvSpPr>
          <p:cNvPr id="3" name="AutoShape 3"/>
          <p:cNvSpPr/>
          <p:nvPr/>
        </p:nvSpPr>
        <p:spPr>
          <a:xfrm>
            <a:off x="4857748" y="1241463"/>
            <a:ext cx="12829549" cy="0"/>
          </a:xfrm>
          <a:prstGeom prst="line">
            <a:avLst/>
          </a:prstGeom>
          <a:ln w="76200" cap="flat">
            <a:solidFill>
              <a:srgbClr val="74AED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425023"/>
              </p:ext>
            </p:extLst>
          </p:nvPr>
        </p:nvGraphicFramePr>
        <p:xfrm>
          <a:off x="604014" y="1474738"/>
          <a:ext cx="17079973" cy="1314450"/>
        </p:xfrm>
        <a:graphic>
          <a:graphicData uri="http://schemas.openxmlformats.org/drawingml/2006/table">
            <a:tbl>
              <a:tblPr/>
              <a:tblGrid>
                <a:gridCol w="1585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05998063"/>
                    </a:ext>
                  </a:extLst>
                </a:gridCol>
                <a:gridCol w="4803915">
                  <a:extLst>
                    <a:ext uri="{9D8B030D-6E8A-4147-A177-3AD203B41FA5}">
                      <a16:colId xmlns:a16="http://schemas.microsoft.com/office/drawing/2014/main" val="11246403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9272">
                  <a:extLst>
                    <a:ext uri="{9D8B030D-6E8A-4147-A177-3AD203B41FA5}">
                      <a16:colId xmlns:a16="http://schemas.microsoft.com/office/drawing/2014/main" val="577433236"/>
                    </a:ext>
                  </a:extLst>
                </a:gridCol>
              </a:tblGrid>
              <a:tr h="63789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latin typeface="+mn-ea"/>
                          <a:ea typeface="+mn-ea"/>
                          <a:cs typeface="Arimo Bold" panose="020B0600000101010101" charset="0"/>
                        </a:rPr>
                        <a:t>취업 지원 시스템</a:t>
                      </a:r>
                      <a:endParaRPr lang="en-US" altLang="ko-KR" sz="2000" smtClean="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화면경로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로그인 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&gt; </a:t>
                      </a: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지도교수 배정</a:t>
                      </a:r>
                      <a:endParaRPr lang="en-US" sz="2000" dirty="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사용자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학과 담당자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설명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ts val="2430"/>
                        </a:lnSpc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학과 담당자가 학생에게 지도교수 배정</a:t>
                      </a:r>
                      <a:endParaRPr 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067794"/>
              </p:ext>
            </p:extLst>
          </p:nvPr>
        </p:nvGraphicFramePr>
        <p:xfrm>
          <a:off x="13375371" y="2997063"/>
          <a:ext cx="4305300" cy="7082062"/>
        </p:xfrm>
        <a:graphic>
          <a:graphicData uri="http://schemas.openxmlformats.org/drawingml/2006/table">
            <a:tbl>
              <a:tblPr/>
              <a:tblGrid>
                <a:gridCol w="569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607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en-US" sz="24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Arimo"/>
                        </a:rPr>
                        <a:t>Description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02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로그인 페이지에서 학과 담당자 계정으로 로그인 시 페이지 접근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651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학생 목록에서 검색할 이름을 입력하는 영역</a:t>
                      </a:r>
                      <a:endParaRPr lang="en-US" altLang="ko-KR" sz="16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22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번에서 입력한 이름을 검색하는 버튼</a:t>
                      </a:r>
                      <a:endParaRPr lang="en-US" altLang="ko-KR" sz="16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지도교수가 담당한 학생들의 목록을 표로 표시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학생 목록에서 선택한 학생의 지도교수를 배정하는 팝업창 표시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1B8F5FB7-1E79-65D1-29ED-1929A7BC5106}"/>
              </a:ext>
            </a:extLst>
          </p:cNvPr>
          <p:cNvSpPr/>
          <p:nvPr/>
        </p:nvSpPr>
        <p:spPr>
          <a:xfrm>
            <a:off x="2362200" y="3613081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1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B5222F-37DF-4FA5-3DED-1228F997BD08}"/>
              </a:ext>
            </a:extLst>
          </p:cNvPr>
          <p:cNvSpPr/>
          <p:nvPr/>
        </p:nvSpPr>
        <p:spPr>
          <a:xfrm>
            <a:off x="2362200" y="4413633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2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9D35156-5A87-ED18-4FE0-8D58F318F8BA}"/>
              </a:ext>
            </a:extLst>
          </p:cNvPr>
          <p:cNvSpPr/>
          <p:nvPr/>
        </p:nvSpPr>
        <p:spPr>
          <a:xfrm>
            <a:off x="2362200" y="5214185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4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C5CB5AB-0F03-A38D-BA21-7949CC7F7566}"/>
              </a:ext>
            </a:extLst>
          </p:cNvPr>
          <p:cNvSpPr/>
          <p:nvPr/>
        </p:nvSpPr>
        <p:spPr>
          <a:xfrm>
            <a:off x="3048000" y="7303753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5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56905FA-32AF-B0D3-1E7A-24920B5485D9}"/>
              </a:ext>
            </a:extLst>
          </p:cNvPr>
          <p:cNvSpPr/>
          <p:nvPr/>
        </p:nvSpPr>
        <p:spPr>
          <a:xfrm>
            <a:off x="6545236" y="4413633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3</a:t>
            </a:r>
            <a:endParaRPr lang="ko-KR" altLang="en-US" sz="32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4915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0700" y="521361"/>
            <a:ext cx="9041309" cy="834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6"/>
              </a:lnSpc>
            </a:pPr>
            <a:r>
              <a:rPr lang="en-US" sz="5906" b="1">
                <a:solidFill>
                  <a:srgbClr val="303030"/>
                </a:solidFill>
                <a:latin typeface="+mj-ea"/>
                <a:ea typeface="+mj-ea"/>
              </a:rPr>
              <a:t>화면 설계서</a:t>
            </a:r>
          </a:p>
        </p:txBody>
      </p:sp>
      <p:sp>
        <p:nvSpPr>
          <p:cNvPr id="3" name="AutoShape 3"/>
          <p:cNvSpPr/>
          <p:nvPr/>
        </p:nvSpPr>
        <p:spPr>
          <a:xfrm>
            <a:off x="4857748" y="1241463"/>
            <a:ext cx="12829549" cy="0"/>
          </a:xfrm>
          <a:prstGeom prst="line">
            <a:avLst/>
          </a:prstGeom>
          <a:ln w="76200" cap="flat">
            <a:solidFill>
              <a:srgbClr val="74AED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890068"/>
              </p:ext>
            </p:extLst>
          </p:nvPr>
        </p:nvGraphicFramePr>
        <p:xfrm>
          <a:off x="604014" y="1474738"/>
          <a:ext cx="17079973" cy="1314450"/>
        </p:xfrm>
        <a:graphic>
          <a:graphicData uri="http://schemas.openxmlformats.org/drawingml/2006/table">
            <a:tbl>
              <a:tblPr/>
              <a:tblGrid>
                <a:gridCol w="1585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05998063"/>
                    </a:ext>
                  </a:extLst>
                </a:gridCol>
                <a:gridCol w="4803915">
                  <a:extLst>
                    <a:ext uri="{9D8B030D-6E8A-4147-A177-3AD203B41FA5}">
                      <a16:colId xmlns:a16="http://schemas.microsoft.com/office/drawing/2014/main" val="11246403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9272">
                  <a:extLst>
                    <a:ext uri="{9D8B030D-6E8A-4147-A177-3AD203B41FA5}">
                      <a16:colId xmlns:a16="http://schemas.microsoft.com/office/drawing/2014/main" val="577433236"/>
                    </a:ext>
                  </a:extLst>
                </a:gridCol>
              </a:tblGrid>
              <a:tr h="63789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latin typeface="+mn-ea"/>
                          <a:ea typeface="+mn-ea"/>
                          <a:cs typeface="Arimo Bold" panose="020B0600000101010101" charset="0"/>
                        </a:rPr>
                        <a:t>취업 지원 시스템</a:t>
                      </a:r>
                      <a:endParaRPr lang="en-US" altLang="ko-KR" sz="2000" smtClean="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화면경로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로그인 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&gt; </a:t>
                      </a: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현장 실습 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&gt; </a:t>
                      </a: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현장 실습 신청</a:t>
                      </a:r>
                      <a:endParaRPr lang="en-US" altLang="ko-KR" sz="200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사용자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산업체 담당자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설명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ts val="2430"/>
                        </a:lnSpc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산업체 담당자가 현장</a:t>
                      </a:r>
                      <a:r>
                        <a:rPr lang="ko-KR" altLang="en-US" sz="2000" baseline="0">
                          <a:latin typeface="+mn-ea"/>
                          <a:ea typeface="+mn-ea"/>
                        </a:rPr>
                        <a:t> 실습 참여 신청</a:t>
                      </a:r>
                      <a:endParaRPr 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216634"/>
              </p:ext>
            </p:extLst>
          </p:nvPr>
        </p:nvGraphicFramePr>
        <p:xfrm>
          <a:off x="13375371" y="2997063"/>
          <a:ext cx="4305300" cy="7082062"/>
        </p:xfrm>
        <a:graphic>
          <a:graphicData uri="http://schemas.openxmlformats.org/drawingml/2006/table">
            <a:tbl>
              <a:tblPr/>
              <a:tblGrid>
                <a:gridCol w="569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607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en-US" sz="24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Arimo"/>
                        </a:rPr>
                        <a:t>Description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02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현장 실습 참여 신청 메뉴를 클릭 시 표시하는 페이지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651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현장 실습 신청 정보를 입력하는 영역</a:t>
                      </a:r>
                      <a:endParaRPr lang="en-US" altLang="ko-KR" sz="16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22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번에서 입력한 현장 실습 신청 정보를 제출하는 버튼</a:t>
                      </a:r>
                      <a:endParaRPr lang="en-US" altLang="ko-KR" sz="16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9" y="2997061"/>
            <a:ext cx="12568245" cy="7082062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C4956FF3-DC21-E11C-BE0B-B7B43CB95409}"/>
              </a:ext>
            </a:extLst>
          </p:cNvPr>
          <p:cNvSpPr/>
          <p:nvPr/>
        </p:nvSpPr>
        <p:spPr>
          <a:xfrm>
            <a:off x="0" y="3924300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1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79C90C-8306-5798-9B4F-2B45987CA62A}"/>
              </a:ext>
            </a:extLst>
          </p:cNvPr>
          <p:cNvSpPr/>
          <p:nvPr/>
        </p:nvSpPr>
        <p:spPr>
          <a:xfrm>
            <a:off x="4888228" y="4610100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2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EF8BBB4-6BA6-7309-5977-838DBB18973B}"/>
              </a:ext>
            </a:extLst>
          </p:cNvPr>
          <p:cNvSpPr/>
          <p:nvPr/>
        </p:nvSpPr>
        <p:spPr>
          <a:xfrm>
            <a:off x="2438400" y="8812262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3</a:t>
            </a:r>
            <a:endParaRPr lang="ko-KR" altLang="en-US" sz="32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4338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0700" y="521361"/>
            <a:ext cx="9041309" cy="834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6"/>
              </a:lnSpc>
            </a:pPr>
            <a:r>
              <a:rPr lang="en-US" sz="5906" b="1">
                <a:solidFill>
                  <a:srgbClr val="303030"/>
                </a:solidFill>
                <a:latin typeface="+mj-ea"/>
                <a:ea typeface="+mj-ea"/>
              </a:rPr>
              <a:t>화면 설계서</a:t>
            </a:r>
          </a:p>
        </p:txBody>
      </p:sp>
      <p:sp>
        <p:nvSpPr>
          <p:cNvPr id="3" name="AutoShape 3"/>
          <p:cNvSpPr/>
          <p:nvPr/>
        </p:nvSpPr>
        <p:spPr>
          <a:xfrm>
            <a:off x="4857748" y="1241463"/>
            <a:ext cx="12829549" cy="0"/>
          </a:xfrm>
          <a:prstGeom prst="line">
            <a:avLst/>
          </a:prstGeom>
          <a:ln w="76200" cap="flat">
            <a:solidFill>
              <a:srgbClr val="74AED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72983"/>
              </p:ext>
            </p:extLst>
          </p:nvPr>
        </p:nvGraphicFramePr>
        <p:xfrm>
          <a:off x="604014" y="1474738"/>
          <a:ext cx="17079973" cy="1314450"/>
        </p:xfrm>
        <a:graphic>
          <a:graphicData uri="http://schemas.openxmlformats.org/drawingml/2006/table">
            <a:tbl>
              <a:tblPr/>
              <a:tblGrid>
                <a:gridCol w="1585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05998063"/>
                    </a:ext>
                  </a:extLst>
                </a:gridCol>
                <a:gridCol w="4803915">
                  <a:extLst>
                    <a:ext uri="{9D8B030D-6E8A-4147-A177-3AD203B41FA5}">
                      <a16:colId xmlns:a16="http://schemas.microsoft.com/office/drawing/2014/main" val="11246403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9272">
                  <a:extLst>
                    <a:ext uri="{9D8B030D-6E8A-4147-A177-3AD203B41FA5}">
                      <a16:colId xmlns:a16="http://schemas.microsoft.com/office/drawing/2014/main" val="577433236"/>
                    </a:ext>
                  </a:extLst>
                </a:gridCol>
              </a:tblGrid>
              <a:tr h="63789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latin typeface="+mn-ea"/>
                          <a:ea typeface="+mn-ea"/>
                          <a:cs typeface="Arimo Bold" panose="020B0600000101010101" charset="0"/>
                        </a:rPr>
                        <a:t>취업 지원 시스템</a:t>
                      </a:r>
                      <a:endParaRPr lang="en-US" altLang="ko-KR" sz="2000" smtClean="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화면경로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로그인 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&gt; </a:t>
                      </a: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현장 실습 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&gt; </a:t>
                      </a: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현장 실습 목록</a:t>
                      </a:r>
                      <a:endParaRPr lang="en-US" altLang="ko-KR" sz="200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사용자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산업체 담당자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설명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ts val="2430"/>
                        </a:lnSpc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산업체 담당자가 현장</a:t>
                      </a:r>
                      <a:r>
                        <a:rPr lang="ko-KR" altLang="en-US" sz="2000" baseline="0">
                          <a:latin typeface="+mn-ea"/>
                          <a:ea typeface="+mn-ea"/>
                        </a:rPr>
                        <a:t> 실습 참여 신청</a:t>
                      </a:r>
                      <a:endParaRPr 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595723"/>
              </p:ext>
            </p:extLst>
          </p:nvPr>
        </p:nvGraphicFramePr>
        <p:xfrm>
          <a:off x="13375371" y="2997063"/>
          <a:ext cx="4305300" cy="7082062"/>
        </p:xfrm>
        <a:graphic>
          <a:graphicData uri="http://schemas.openxmlformats.org/drawingml/2006/table">
            <a:tbl>
              <a:tblPr/>
              <a:tblGrid>
                <a:gridCol w="569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607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en-US" sz="24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Arimo"/>
                        </a:rPr>
                        <a:t>Description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02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현장 실습 목록 클릭 시 표시하는 페이지</a:t>
                      </a:r>
                      <a:endParaRPr lang="en-US" altLang="ko-KR" sz="16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651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현장 실습 참여 신청 목록에 진행 상태를 선택하는 드롭다운 버튼</a:t>
                      </a:r>
                      <a:endParaRPr lang="en-US" altLang="ko-KR" sz="16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22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현장 실습 참여 신청 목록을 표로 표시</a:t>
                      </a:r>
                      <a:endParaRPr lang="en-US" altLang="ko-KR" sz="16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현장 실습 참여 목록에서 선택한 현장 실습의 진행 상태에 따라 신청 학생 목록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실습 학생 목록 페이지로 이동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9" y="2997061"/>
            <a:ext cx="12568245" cy="7082062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D4113140-94DA-FF3D-82D2-3EED3824E5C1}"/>
              </a:ext>
            </a:extLst>
          </p:cNvPr>
          <p:cNvSpPr/>
          <p:nvPr/>
        </p:nvSpPr>
        <p:spPr>
          <a:xfrm>
            <a:off x="2362200" y="4429962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2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81F3C29-6344-282F-E1FF-7071CF072626}"/>
              </a:ext>
            </a:extLst>
          </p:cNvPr>
          <p:cNvSpPr/>
          <p:nvPr/>
        </p:nvSpPr>
        <p:spPr>
          <a:xfrm>
            <a:off x="2362200" y="5178859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3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9AA7609-DCF0-0DE4-A26E-3B0CB6668AED}"/>
              </a:ext>
            </a:extLst>
          </p:cNvPr>
          <p:cNvSpPr/>
          <p:nvPr/>
        </p:nvSpPr>
        <p:spPr>
          <a:xfrm>
            <a:off x="3048000" y="7528293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4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9B1B549-2A4A-647F-EFF4-B46FF8991E6A}"/>
              </a:ext>
            </a:extLst>
          </p:cNvPr>
          <p:cNvSpPr/>
          <p:nvPr/>
        </p:nvSpPr>
        <p:spPr>
          <a:xfrm>
            <a:off x="154586" y="4109922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1</a:t>
            </a:r>
            <a:endParaRPr lang="ko-KR" altLang="en-US" sz="32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4457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0700" y="521361"/>
            <a:ext cx="9041309" cy="834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6"/>
              </a:lnSpc>
            </a:pPr>
            <a:r>
              <a:rPr lang="en-US" sz="5906" b="1">
                <a:solidFill>
                  <a:srgbClr val="303030"/>
                </a:solidFill>
                <a:latin typeface="+mj-ea"/>
                <a:ea typeface="+mj-ea"/>
              </a:rPr>
              <a:t>화면 설계서</a:t>
            </a:r>
          </a:p>
        </p:txBody>
      </p:sp>
      <p:sp>
        <p:nvSpPr>
          <p:cNvPr id="3" name="AutoShape 3"/>
          <p:cNvSpPr/>
          <p:nvPr/>
        </p:nvSpPr>
        <p:spPr>
          <a:xfrm>
            <a:off x="4857748" y="1241463"/>
            <a:ext cx="12829549" cy="0"/>
          </a:xfrm>
          <a:prstGeom prst="line">
            <a:avLst/>
          </a:prstGeom>
          <a:ln w="76200" cap="flat">
            <a:solidFill>
              <a:srgbClr val="74AED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16861"/>
              </p:ext>
            </p:extLst>
          </p:nvPr>
        </p:nvGraphicFramePr>
        <p:xfrm>
          <a:off x="604014" y="1474738"/>
          <a:ext cx="17079973" cy="1314450"/>
        </p:xfrm>
        <a:graphic>
          <a:graphicData uri="http://schemas.openxmlformats.org/drawingml/2006/table">
            <a:tbl>
              <a:tblPr/>
              <a:tblGrid>
                <a:gridCol w="1585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05998063"/>
                    </a:ext>
                  </a:extLst>
                </a:gridCol>
                <a:gridCol w="4803915">
                  <a:extLst>
                    <a:ext uri="{9D8B030D-6E8A-4147-A177-3AD203B41FA5}">
                      <a16:colId xmlns:a16="http://schemas.microsoft.com/office/drawing/2014/main" val="11246403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9272">
                  <a:extLst>
                    <a:ext uri="{9D8B030D-6E8A-4147-A177-3AD203B41FA5}">
                      <a16:colId xmlns:a16="http://schemas.microsoft.com/office/drawing/2014/main" val="577433236"/>
                    </a:ext>
                  </a:extLst>
                </a:gridCol>
              </a:tblGrid>
              <a:tr h="63789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latin typeface="+mn-ea"/>
                          <a:ea typeface="+mn-ea"/>
                          <a:cs typeface="Arimo Bold" panose="020B0600000101010101" charset="0"/>
                        </a:rPr>
                        <a:t>취업 지원 시스템</a:t>
                      </a:r>
                      <a:endParaRPr lang="en-US" altLang="ko-KR" sz="2000" smtClean="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화면경로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현장 실습 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&gt; </a:t>
                      </a: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현장실습 목록 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&gt; </a:t>
                      </a: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신청 학생</a:t>
                      </a:r>
                      <a:endParaRPr lang="en-US" sz="2000" dirty="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사용자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산업체 담당자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설명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ts val="2430"/>
                        </a:lnSpc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산업체 담당자가 현장 실습에 신청한 학생을 선발</a:t>
                      </a:r>
                      <a:endParaRPr 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295341"/>
              </p:ext>
            </p:extLst>
          </p:nvPr>
        </p:nvGraphicFramePr>
        <p:xfrm>
          <a:off x="13375371" y="2997063"/>
          <a:ext cx="4305300" cy="7082062"/>
        </p:xfrm>
        <a:graphic>
          <a:graphicData uri="http://schemas.openxmlformats.org/drawingml/2006/table">
            <a:tbl>
              <a:tblPr/>
              <a:tblGrid>
                <a:gridCol w="569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607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en-US" sz="24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Arimo"/>
                        </a:rPr>
                        <a:t>Description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02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현장 실습 목록중 관리자에게 승인되어 학생을 모집하는 현장 실습을 선택시 실행되는 페이지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651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현장 실습에 신청한 학생들의 목록을 표로 표시</a:t>
                      </a:r>
                      <a:endParaRPr lang="en-US" altLang="ko-KR" sz="16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22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학생 목록에서 학생을 선택시 현장 실습에 선발을 선택하는 팝업창 표시</a:t>
                      </a:r>
                      <a:endParaRPr lang="en-US" altLang="ko-KR" sz="16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9" y="2997060"/>
            <a:ext cx="12568245" cy="7082063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581D12F3-DA8F-7A44-AE35-CB9632C81A12}"/>
              </a:ext>
            </a:extLst>
          </p:cNvPr>
          <p:cNvSpPr/>
          <p:nvPr/>
        </p:nvSpPr>
        <p:spPr>
          <a:xfrm>
            <a:off x="2438400" y="3721301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1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C5CBA86-9FEA-C136-EEEF-C9488F8DBB6B}"/>
              </a:ext>
            </a:extLst>
          </p:cNvPr>
          <p:cNvSpPr/>
          <p:nvPr/>
        </p:nvSpPr>
        <p:spPr>
          <a:xfrm>
            <a:off x="2438400" y="5131342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2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58CAE3A-9966-0F49-F7A1-6A4C870104A3}"/>
              </a:ext>
            </a:extLst>
          </p:cNvPr>
          <p:cNvSpPr/>
          <p:nvPr/>
        </p:nvSpPr>
        <p:spPr>
          <a:xfrm>
            <a:off x="3124200" y="7262332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3</a:t>
            </a:r>
            <a:endParaRPr lang="ko-KR" altLang="en-US" sz="32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1034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0700" y="521361"/>
            <a:ext cx="9041309" cy="834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6"/>
              </a:lnSpc>
            </a:pPr>
            <a:r>
              <a:rPr lang="en-US" sz="5906" b="1">
                <a:solidFill>
                  <a:srgbClr val="303030"/>
                </a:solidFill>
                <a:latin typeface="+mj-ea"/>
                <a:ea typeface="+mj-ea"/>
              </a:rPr>
              <a:t>화면 설계서</a:t>
            </a:r>
          </a:p>
        </p:txBody>
      </p:sp>
      <p:sp>
        <p:nvSpPr>
          <p:cNvPr id="3" name="AutoShape 3"/>
          <p:cNvSpPr/>
          <p:nvPr/>
        </p:nvSpPr>
        <p:spPr>
          <a:xfrm>
            <a:off x="4857748" y="1241463"/>
            <a:ext cx="12829549" cy="0"/>
          </a:xfrm>
          <a:prstGeom prst="line">
            <a:avLst/>
          </a:prstGeom>
          <a:ln w="76200" cap="flat">
            <a:solidFill>
              <a:srgbClr val="74AED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760445"/>
              </p:ext>
            </p:extLst>
          </p:nvPr>
        </p:nvGraphicFramePr>
        <p:xfrm>
          <a:off x="604014" y="1474738"/>
          <a:ext cx="17079973" cy="1314450"/>
        </p:xfrm>
        <a:graphic>
          <a:graphicData uri="http://schemas.openxmlformats.org/drawingml/2006/table">
            <a:tbl>
              <a:tblPr/>
              <a:tblGrid>
                <a:gridCol w="1585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05998063"/>
                    </a:ext>
                  </a:extLst>
                </a:gridCol>
                <a:gridCol w="4803915">
                  <a:extLst>
                    <a:ext uri="{9D8B030D-6E8A-4147-A177-3AD203B41FA5}">
                      <a16:colId xmlns:a16="http://schemas.microsoft.com/office/drawing/2014/main" val="11246403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9272">
                  <a:extLst>
                    <a:ext uri="{9D8B030D-6E8A-4147-A177-3AD203B41FA5}">
                      <a16:colId xmlns:a16="http://schemas.microsoft.com/office/drawing/2014/main" val="577433236"/>
                    </a:ext>
                  </a:extLst>
                </a:gridCol>
              </a:tblGrid>
              <a:tr h="63789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latin typeface="+mn-ea"/>
                          <a:ea typeface="+mn-ea"/>
                          <a:cs typeface="Arimo Bold" panose="020B0600000101010101" charset="0"/>
                        </a:rPr>
                        <a:t>취업 지원 시스템</a:t>
                      </a:r>
                      <a:endParaRPr lang="en-US" altLang="ko-KR" sz="2000" smtClean="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화면경로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현장 실습 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&gt; </a:t>
                      </a: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현장실습 목록 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&gt; </a:t>
                      </a: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실습 학생</a:t>
                      </a:r>
                      <a:endParaRPr lang="en-US" altLang="ko-KR" sz="200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사용자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산업체 담당자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설명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ts val="2430"/>
                        </a:lnSpc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산업체 담당자가 현장 실습</a:t>
                      </a:r>
                      <a:r>
                        <a:rPr lang="ko-KR" altLang="en-US" sz="2000" baseline="0">
                          <a:latin typeface="+mn-ea"/>
                          <a:ea typeface="+mn-ea"/>
                        </a:rPr>
                        <a:t> 진행중인 학생 조회</a:t>
                      </a:r>
                      <a:endParaRPr 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317406"/>
              </p:ext>
            </p:extLst>
          </p:nvPr>
        </p:nvGraphicFramePr>
        <p:xfrm>
          <a:off x="13375371" y="2997063"/>
          <a:ext cx="4305300" cy="7082062"/>
        </p:xfrm>
        <a:graphic>
          <a:graphicData uri="http://schemas.openxmlformats.org/drawingml/2006/table">
            <a:tbl>
              <a:tblPr/>
              <a:tblGrid>
                <a:gridCol w="569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607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en-US" sz="24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Arimo"/>
                        </a:rPr>
                        <a:t>Description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02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현장 실습 목록중 진행중인 현장 실습을 선택 시 실행하는 페이지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651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현장 실습에 신청한 학생들의 목록을 표로 표시</a:t>
                      </a:r>
                      <a:endParaRPr lang="en-US" altLang="ko-KR" sz="16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22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학생 목록에서 학생을 선택시 성적 입력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출석 입력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지도일지 입력 페이지로 이동하는 팝업창 표시</a:t>
                      </a:r>
                      <a:endParaRPr lang="en-US" altLang="ko-KR" sz="16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9" y="2997060"/>
            <a:ext cx="12568245" cy="7082063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100A2A7-C1C1-A13A-02E9-01F5FBDD713C}"/>
              </a:ext>
            </a:extLst>
          </p:cNvPr>
          <p:cNvSpPr/>
          <p:nvPr/>
        </p:nvSpPr>
        <p:spPr>
          <a:xfrm>
            <a:off x="2438400" y="3721301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1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C44C41D-C62A-CC74-4874-733B8C3733CA}"/>
              </a:ext>
            </a:extLst>
          </p:cNvPr>
          <p:cNvSpPr/>
          <p:nvPr/>
        </p:nvSpPr>
        <p:spPr>
          <a:xfrm>
            <a:off x="2438400" y="5131342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2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73F440-DB23-E4AA-E7BE-757A01654034}"/>
              </a:ext>
            </a:extLst>
          </p:cNvPr>
          <p:cNvSpPr/>
          <p:nvPr/>
        </p:nvSpPr>
        <p:spPr>
          <a:xfrm>
            <a:off x="3048000" y="5879900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3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18F7C0-525A-2E4C-078B-CA70EF75BB75}"/>
              </a:ext>
            </a:extLst>
          </p:cNvPr>
          <p:cNvSpPr/>
          <p:nvPr/>
        </p:nvSpPr>
        <p:spPr>
          <a:xfrm>
            <a:off x="3733800" y="6438900"/>
            <a:ext cx="8001000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20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D6632BC3-599B-57C1-880A-738A9D837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9" y="2997060"/>
            <a:ext cx="12561615" cy="7082062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600700" y="521361"/>
            <a:ext cx="9041309" cy="834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6"/>
              </a:lnSpc>
            </a:pPr>
            <a:r>
              <a:rPr lang="en-US" sz="5906" b="1">
                <a:solidFill>
                  <a:srgbClr val="303030"/>
                </a:solidFill>
                <a:latin typeface="+mj-ea"/>
                <a:ea typeface="+mj-ea"/>
              </a:rPr>
              <a:t>화면 설계서</a:t>
            </a:r>
          </a:p>
        </p:txBody>
      </p:sp>
      <p:sp>
        <p:nvSpPr>
          <p:cNvPr id="3" name="AutoShape 3"/>
          <p:cNvSpPr/>
          <p:nvPr/>
        </p:nvSpPr>
        <p:spPr>
          <a:xfrm>
            <a:off x="4857748" y="1241463"/>
            <a:ext cx="12829549" cy="0"/>
          </a:xfrm>
          <a:prstGeom prst="line">
            <a:avLst/>
          </a:prstGeom>
          <a:ln w="76200" cap="flat">
            <a:solidFill>
              <a:srgbClr val="74AED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16101"/>
              </p:ext>
            </p:extLst>
          </p:nvPr>
        </p:nvGraphicFramePr>
        <p:xfrm>
          <a:off x="604014" y="1474738"/>
          <a:ext cx="17079973" cy="1314450"/>
        </p:xfrm>
        <a:graphic>
          <a:graphicData uri="http://schemas.openxmlformats.org/drawingml/2006/table">
            <a:tbl>
              <a:tblPr/>
              <a:tblGrid>
                <a:gridCol w="1585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05998063"/>
                    </a:ext>
                  </a:extLst>
                </a:gridCol>
                <a:gridCol w="4803915">
                  <a:extLst>
                    <a:ext uri="{9D8B030D-6E8A-4147-A177-3AD203B41FA5}">
                      <a16:colId xmlns:a16="http://schemas.microsoft.com/office/drawing/2014/main" val="11246403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9272">
                  <a:extLst>
                    <a:ext uri="{9D8B030D-6E8A-4147-A177-3AD203B41FA5}">
                      <a16:colId xmlns:a16="http://schemas.microsoft.com/office/drawing/2014/main" val="577433236"/>
                    </a:ext>
                  </a:extLst>
                </a:gridCol>
              </a:tblGrid>
              <a:tr h="63789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latin typeface="+mn-ea"/>
                          <a:ea typeface="+mn-ea"/>
                          <a:cs typeface="Arimo Bold" panose="020B0600000101010101" charset="0"/>
                        </a:rPr>
                        <a:t>취업 지원 시스템</a:t>
                      </a:r>
                      <a:endParaRPr lang="en-US" altLang="ko-KR" sz="2000" smtClean="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화면경로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현장 실습 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&gt; </a:t>
                      </a: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현장실습 목록 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&gt;</a:t>
                      </a: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 학생 목록</a:t>
                      </a:r>
                      <a:endParaRPr lang="en-US" altLang="ko-KR" sz="200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사용자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산업체 담당자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설명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ts val="2430"/>
                        </a:lnSpc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산업체 담당자가 현장 실습</a:t>
                      </a:r>
                      <a:r>
                        <a:rPr lang="ko-KR" altLang="en-US" sz="2000" baseline="0">
                          <a:latin typeface="+mn-ea"/>
                          <a:ea typeface="+mn-ea"/>
                        </a:rPr>
                        <a:t> 진행중인 학생 성적 입력</a:t>
                      </a:r>
                      <a:endParaRPr 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+mn-ea"/>
                          <a:ea typeface="+mn-ea"/>
                        </a:rPr>
                        <a:t>12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90313"/>
              </p:ext>
            </p:extLst>
          </p:nvPr>
        </p:nvGraphicFramePr>
        <p:xfrm>
          <a:off x="13375371" y="2997063"/>
          <a:ext cx="4305300" cy="7082062"/>
        </p:xfrm>
        <a:graphic>
          <a:graphicData uri="http://schemas.openxmlformats.org/drawingml/2006/table">
            <a:tbl>
              <a:tblPr/>
              <a:tblGrid>
                <a:gridCol w="569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607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en-US" sz="24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Arimo"/>
                        </a:rPr>
                        <a:t>Description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02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학생 목록에서 선택한 학생의 성적을 입력하는 팝업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651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선택한 학생의 성적을 입력하는 영역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22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번에서 입력한 성적을 등록하는 버튼</a:t>
                      </a:r>
                      <a:endParaRPr lang="en-US" altLang="ko-KR" sz="16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성적입력 팝업을 닫는 버튼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endParaRPr lang="en-US" sz="11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B7AF488D-CE87-F709-CE61-C69928154B32}"/>
              </a:ext>
            </a:extLst>
          </p:cNvPr>
          <p:cNvSpPr/>
          <p:nvPr/>
        </p:nvSpPr>
        <p:spPr>
          <a:xfrm>
            <a:off x="4778454" y="4800600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1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88011-5756-6531-7335-445937CF1C02}"/>
              </a:ext>
            </a:extLst>
          </p:cNvPr>
          <p:cNvSpPr/>
          <p:nvPr/>
        </p:nvSpPr>
        <p:spPr>
          <a:xfrm>
            <a:off x="8257420" y="5978853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2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505F5AB-B71B-FA7A-0CDF-8F41A8890432}"/>
              </a:ext>
            </a:extLst>
          </p:cNvPr>
          <p:cNvSpPr/>
          <p:nvPr/>
        </p:nvSpPr>
        <p:spPr>
          <a:xfrm>
            <a:off x="4778454" y="7167679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3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5B79D52-5B2E-B2A2-8D7D-572913323D48}"/>
              </a:ext>
            </a:extLst>
          </p:cNvPr>
          <p:cNvSpPr/>
          <p:nvPr/>
        </p:nvSpPr>
        <p:spPr>
          <a:xfrm>
            <a:off x="8257420" y="7142141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4</a:t>
            </a:r>
            <a:endParaRPr lang="ko-KR" altLang="en-US" sz="32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229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4" y="2997063"/>
            <a:ext cx="12574872" cy="70820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2"/>
          <p:cNvSpPr txBox="1"/>
          <p:nvPr/>
        </p:nvSpPr>
        <p:spPr>
          <a:xfrm>
            <a:off x="600700" y="521361"/>
            <a:ext cx="9041309" cy="834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6"/>
              </a:lnSpc>
            </a:pPr>
            <a:r>
              <a:rPr lang="en-US" sz="5906" b="1">
                <a:solidFill>
                  <a:srgbClr val="303030"/>
                </a:solidFill>
                <a:latin typeface="+mj-ea"/>
                <a:ea typeface="+mj-ea"/>
              </a:rPr>
              <a:t>화면 설계서</a:t>
            </a:r>
          </a:p>
        </p:txBody>
      </p:sp>
      <p:sp>
        <p:nvSpPr>
          <p:cNvPr id="3" name="AutoShape 3"/>
          <p:cNvSpPr/>
          <p:nvPr/>
        </p:nvSpPr>
        <p:spPr>
          <a:xfrm>
            <a:off x="4857748" y="1241463"/>
            <a:ext cx="12829549" cy="0"/>
          </a:xfrm>
          <a:prstGeom prst="line">
            <a:avLst/>
          </a:prstGeom>
          <a:ln w="76200" cap="flat">
            <a:solidFill>
              <a:srgbClr val="74AED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926007"/>
              </p:ext>
            </p:extLst>
          </p:nvPr>
        </p:nvGraphicFramePr>
        <p:xfrm>
          <a:off x="604014" y="1474738"/>
          <a:ext cx="17079973" cy="1314450"/>
        </p:xfrm>
        <a:graphic>
          <a:graphicData uri="http://schemas.openxmlformats.org/drawingml/2006/table">
            <a:tbl>
              <a:tblPr/>
              <a:tblGrid>
                <a:gridCol w="1585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05998063"/>
                    </a:ext>
                  </a:extLst>
                </a:gridCol>
                <a:gridCol w="4803915">
                  <a:extLst>
                    <a:ext uri="{9D8B030D-6E8A-4147-A177-3AD203B41FA5}">
                      <a16:colId xmlns:a16="http://schemas.microsoft.com/office/drawing/2014/main" val="11246403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9272">
                  <a:extLst>
                    <a:ext uri="{9D8B030D-6E8A-4147-A177-3AD203B41FA5}">
                      <a16:colId xmlns:a16="http://schemas.microsoft.com/office/drawing/2014/main" val="577433236"/>
                    </a:ext>
                  </a:extLst>
                </a:gridCol>
              </a:tblGrid>
              <a:tr h="63789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latin typeface="+mn-ea"/>
                          <a:ea typeface="+mn-ea"/>
                          <a:cs typeface="Arimo Bold" panose="020B0600000101010101" charset="0"/>
                        </a:rPr>
                        <a:t>취업 지원 시스템</a:t>
                      </a:r>
                      <a:endParaRPr lang="en-US" altLang="ko-KR" sz="2000" smtClean="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화면경로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로그인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 </a:t>
                      </a:r>
                      <a:r>
                        <a:rPr lang="en-US" altLang="ko-KR" sz="2000" smtClean="0">
                          <a:latin typeface="+mn-ea"/>
                          <a:ea typeface="+mn-ea"/>
                          <a:cs typeface="Arimo Bold" panose="020B0600000101010101" charset="0"/>
                        </a:rPr>
                        <a:t>&gt; </a:t>
                      </a:r>
                      <a:r>
                        <a:rPr lang="ko-KR" altLang="en-US" sz="2000" smtClean="0">
                          <a:latin typeface="+mn-ea"/>
                          <a:ea typeface="+mn-ea"/>
                          <a:cs typeface="Arimo Bold" panose="020B0600000101010101" charset="0"/>
                        </a:rPr>
                        <a:t>비밀번호 찾기</a:t>
                      </a:r>
                      <a:endParaRPr lang="en-US" sz="2000" dirty="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사용자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latin typeface="+mn-ea"/>
                          <a:ea typeface="+mn-ea"/>
                        </a:rPr>
                        <a:t>모든 사용자</a:t>
                      </a:r>
                      <a:endParaRPr lang="ko-KR" altLang="en-US" sz="200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설명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4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latin typeface="+mn-ea"/>
                          <a:ea typeface="+mn-ea"/>
                        </a:rPr>
                        <a:t>사용자가 아이지</a:t>
                      </a:r>
                      <a:r>
                        <a:rPr lang="en-US" altLang="ko-KR" sz="200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000" smtClean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200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2000" baseline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000" baseline="0" smtClean="0">
                          <a:latin typeface="+mn-ea"/>
                          <a:ea typeface="+mn-ea"/>
                        </a:rPr>
                        <a:t>전화번호로 비밀번호 찾기</a:t>
                      </a:r>
                      <a:endParaRPr lang="en-US" altLang="ko-KR" sz="200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774190"/>
              </p:ext>
            </p:extLst>
          </p:nvPr>
        </p:nvGraphicFramePr>
        <p:xfrm>
          <a:off x="13375371" y="2997063"/>
          <a:ext cx="4305300" cy="7082062"/>
        </p:xfrm>
        <a:graphic>
          <a:graphicData uri="http://schemas.openxmlformats.org/drawingml/2006/table">
            <a:tbl>
              <a:tblPr/>
              <a:tblGrid>
                <a:gridCol w="569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607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en-US" sz="24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Arimo"/>
                        </a:rPr>
                        <a:t>Description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02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ko-KR" altLang="en-US" sz="1600" smtClean="0">
                          <a:latin typeface="+mj-ea"/>
                          <a:ea typeface="+mj-ea"/>
                        </a:rPr>
                        <a:t>사용자가 비밀번호 찾기 시 이용하는 정보를 입력하는 영역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651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60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600" smtClean="0">
                          <a:latin typeface="+mj-ea"/>
                          <a:ea typeface="+mj-ea"/>
                        </a:rPr>
                        <a:t>번에서 입력한 정보를 회원 데이터에서 조회 후 비밀번호 변경 페이지로 이동하는 버튼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22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ko-KR" altLang="en-US" sz="1600" smtClean="0">
                          <a:latin typeface="+mj-ea"/>
                          <a:ea typeface="+mj-ea"/>
                        </a:rPr>
                        <a:t>비밀번호 찾기를 취소 후 로그인 페이지로 이동하는 버튼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08CE1BDC-6F7A-F8DE-F238-6ED07AD3BB04}"/>
              </a:ext>
            </a:extLst>
          </p:cNvPr>
          <p:cNvSpPr/>
          <p:nvPr/>
        </p:nvSpPr>
        <p:spPr>
          <a:xfrm>
            <a:off x="2728291" y="5962871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1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8CE1BDC-6F7A-F8DE-F238-6ED07AD3BB04}"/>
              </a:ext>
            </a:extLst>
          </p:cNvPr>
          <p:cNvSpPr/>
          <p:nvPr/>
        </p:nvSpPr>
        <p:spPr>
          <a:xfrm>
            <a:off x="2728291" y="7277100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>
                <a:latin typeface="+mj-ea"/>
                <a:ea typeface="+mj-ea"/>
              </a:rPr>
              <a:t>2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8CE1BDC-6F7A-F8DE-F238-6ED07AD3BB04}"/>
              </a:ext>
            </a:extLst>
          </p:cNvPr>
          <p:cNvSpPr/>
          <p:nvPr/>
        </p:nvSpPr>
        <p:spPr>
          <a:xfrm>
            <a:off x="6324600" y="7277100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3</a:t>
            </a:r>
            <a:endParaRPr lang="ko-KR" altLang="en-US" sz="32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7673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0700" y="521361"/>
            <a:ext cx="9041309" cy="834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6"/>
              </a:lnSpc>
            </a:pPr>
            <a:r>
              <a:rPr lang="en-US" sz="5906" b="1">
                <a:solidFill>
                  <a:srgbClr val="303030"/>
                </a:solidFill>
                <a:latin typeface="+mj-ea"/>
                <a:ea typeface="+mj-ea"/>
              </a:rPr>
              <a:t>화면 설계서</a:t>
            </a:r>
          </a:p>
        </p:txBody>
      </p:sp>
      <p:sp>
        <p:nvSpPr>
          <p:cNvPr id="3" name="AutoShape 3"/>
          <p:cNvSpPr/>
          <p:nvPr/>
        </p:nvSpPr>
        <p:spPr>
          <a:xfrm>
            <a:off x="4857748" y="1241463"/>
            <a:ext cx="12829549" cy="0"/>
          </a:xfrm>
          <a:prstGeom prst="line">
            <a:avLst/>
          </a:prstGeom>
          <a:ln w="76200" cap="flat">
            <a:solidFill>
              <a:srgbClr val="74AED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330005"/>
              </p:ext>
            </p:extLst>
          </p:nvPr>
        </p:nvGraphicFramePr>
        <p:xfrm>
          <a:off x="604014" y="1474738"/>
          <a:ext cx="17079973" cy="1314450"/>
        </p:xfrm>
        <a:graphic>
          <a:graphicData uri="http://schemas.openxmlformats.org/drawingml/2006/table">
            <a:tbl>
              <a:tblPr/>
              <a:tblGrid>
                <a:gridCol w="1585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05998063"/>
                    </a:ext>
                  </a:extLst>
                </a:gridCol>
                <a:gridCol w="4803915">
                  <a:extLst>
                    <a:ext uri="{9D8B030D-6E8A-4147-A177-3AD203B41FA5}">
                      <a16:colId xmlns:a16="http://schemas.microsoft.com/office/drawing/2014/main" val="11246403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9272">
                  <a:extLst>
                    <a:ext uri="{9D8B030D-6E8A-4147-A177-3AD203B41FA5}">
                      <a16:colId xmlns:a16="http://schemas.microsoft.com/office/drawing/2014/main" val="577433236"/>
                    </a:ext>
                  </a:extLst>
                </a:gridCol>
              </a:tblGrid>
              <a:tr h="63789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latin typeface="+mn-ea"/>
                          <a:ea typeface="+mn-ea"/>
                          <a:cs typeface="Arimo Bold" panose="020B0600000101010101" charset="0"/>
                        </a:rPr>
                        <a:t>취업 지원 시스템</a:t>
                      </a:r>
                      <a:endParaRPr lang="en-US" altLang="ko-KR" sz="2000" smtClean="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화면경로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현장실습 목록 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&gt;</a:t>
                      </a: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 학생 목록 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&gt; </a:t>
                      </a: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출석 관리</a:t>
                      </a:r>
                      <a:endParaRPr lang="en-US" altLang="ko-KR" sz="200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사용자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산업체 담당자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설명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ts val="2430"/>
                        </a:lnSpc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산업체 담당자가 학생의 출석현황을 조회</a:t>
                      </a:r>
                      <a:endParaRPr 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+mn-ea"/>
                          <a:ea typeface="+mn-ea"/>
                        </a:rPr>
                        <a:t>13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24833"/>
              </p:ext>
            </p:extLst>
          </p:nvPr>
        </p:nvGraphicFramePr>
        <p:xfrm>
          <a:off x="13375371" y="2997063"/>
          <a:ext cx="4305300" cy="7082062"/>
        </p:xfrm>
        <a:graphic>
          <a:graphicData uri="http://schemas.openxmlformats.org/drawingml/2006/table">
            <a:tbl>
              <a:tblPr/>
              <a:tblGrid>
                <a:gridCol w="569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607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en-US" sz="24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Arimo"/>
                        </a:rPr>
                        <a:t>Description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02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현장 실습 학생목록에서 학생을 선택후  출석 관리 선택 시 화면 표시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651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지도 일지 달력의 연도와 월을 입력하는 드롭다운 버튼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22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번에서 선택한 월의 달력을 표시</a:t>
                      </a:r>
                      <a:endParaRPr lang="en-US" altLang="ko-KR" sz="16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학생의 출석 정보를 달력에 표시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달력에서 선택한 일의 출석 입력하는 팝업창 표시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9" y="2997060"/>
            <a:ext cx="12568245" cy="7082063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0C02052-EC7A-015C-299D-320CC14E4AB0}"/>
              </a:ext>
            </a:extLst>
          </p:cNvPr>
          <p:cNvSpPr/>
          <p:nvPr/>
        </p:nvSpPr>
        <p:spPr>
          <a:xfrm>
            <a:off x="2438400" y="3640226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1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1932EFA-387E-6ABC-9B01-36AD889747BE}"/>
              </a:ext>
            </a:extLst>
          </p:cNvPr>
          <p:cNvSpPr/>
          <p:nvPr/>
        </p:nvSpPr>
        <p:spPr>
          <a:xfrm>
            <a:off x="2438400" y="4429963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2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6EE13EB-BCAB-BF6D-66B5-3CE0583F466F}"/>
              </a:ext>
            </a:extLst>
          </p:cNvPr>
          <p:cNvSpPr/>
          <p:nvPr/>
        </p:nvSpPr>
        <p:spPr>
          <a:xfrm>
            <a:off x="2438400" y="5346497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3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794478D-E745-FEA3-0271-10957FE857A0}"/>
              </a:ext>
            </a:extLst>
          </p:cNvPr>
          <p:cNvSpPr/>
          <p:nvPr/>
        </p:nvSpPr>
        <p:spPr>
          <a:xfrm>
            <a:off x="3962400" y="6362700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4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3803788-B259-23D6-81E3-A307C5637463}"/>
              </a:ext>
            </a:extLst>
          </p:cNvPr>
          <p:cNvSpPr/>
          <p:nvPr/>
        </p:nvSpPr>
        <p:spPr>
          <a:xfrm>
            <a:off x="3962400" y="7734300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5</a:t>
            </a:r>
            <a:endParaRPr lang="ko-KR" altLang="en-US" sz="32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1053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0700" y="521361"/>
            <a:ext cx="9041309" cy="834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6"/>
              </a:lnSpc>
            </a:pPr>
            <a:r>
              <a:rPr lang="en-US" sz="5906" b="1">
                <a:solidFill>
                  <a:srgbClr val="303030"/>
                </a:solidFill>
                <a:latin typeface="+mj-ea"/>
                <a:ea typeface="+mj-ea"/>
              </a:rPr>
              <a:t>화면 설계서</a:t>
            </a:r>
          </a:p>
        </p:txBody>
      </p:sp>
      <p:sp>
        <p:nvSpPr>
          <p:cNvPr id="3" name="AutoShape 3"/>
          <p:cNvSpPr/>
          <p:nvPr/>
        </p:nvSpPr>
        <p:spPr>
          <a:xfrm>
            <a:off x="4857748" y="1241463"/>
            <a:ext cx="12829549" cy="0"/>
          </a:xfrm>
          <a:prstGeom prst="line">
            <a:avLst/>
          </a:prstGeom>
          <a:ln w="76200" cap="flat">
            <a:solidFill>
              <a:srgbClr val="74AED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4685"/>
              </p:ext>
            </p:extLst>
          </p:nvPr>
        </p:nvGraphicFramePr>
        <p:xfrm>
          <a:off x="604014" y="1474738"/>
          <a:ext cx="17079973" cy="1314450"/>
        </p:xfrm>
        <a:graphic>
          <a:graphicData uri="http://schemas.openxmlformats.org/drawingml/2006/table">
            <a:tbl>
              <a:tblPr/>
              <a:tblGrid>
                <a:gridCol w="1585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05998063"/>
                    </a:ext>
                  </a:extLst>
                </a:gridCol>
                <a:gridCol w="4803915">
                  <a:extLst>
                    <a:ext uri="{9D8B030D-6E8A-4147-A177-3AD203B41FA5}">
                      <a16:colId xmlns:a16="http://schemas.microsoft.com/office/drawing/2014/main" val="11246403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9272">
                  <a:extLst>
                    <a:ext uri="{9D8B030D-6E8A-4147-A177-3AD203B41FA5}">
                      <a16:colId xmlns:a16="http://schemas.microsoft.com/office/drawing/2014/main" val="577433236"/>
                    </a:ext>
                  </a:extLst>
                </a:gridCol>
              </a:tblGrid>
              <a:tr h="63789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latin typeface="+mn-ea"/>
                          <a:ea typeface="+mn-ea"/>
                          <a:cs typeface="Arimo Bold" panose="020B0600000101010101" charset="0"/>
                        </a:rPr>
                        <a:t>취업 지원 시스템</a:t>
                      </a:r>
                      <a:endParaRPr lang="en-US" altLang="ko-KR" sz="2000" smtClean="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화면경로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현장실습 목록 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&gt;</a:t>
                      </a: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 학생 목록 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&gt; </a:t>
                      </a: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출석 관리</a:t>
                      </a:r>
                      <a:endParaRPr lang="en-US" altLang="ko-KR" sz="200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사용자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산업체 담당자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설명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ts val="2430"/>
                        </a:lnSpc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산업체 담당자가 학생의 출석</a:t>
                      </a:r>
                      <a:r>
                        <a:rPr lang="ko-KR" altLang="en-US" sz="2000" baseline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000">
                          <a:latin typeface="+mn-ea"/>
                          <a:ea typeface="+mn-ea"/>
                        </a:rPr>
                        <a:t>입력</a:t>
                      </a:r>
                      <a:endParaRPr 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+mn-ea"/>
                          <a:ea typeface="+mn-ea"/>
                        </a:rPr>
                        <a:t>14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19126"/>
              </p:ext>
            </p:extLst>
          </p:nvPr>
        </p:nvGraphicFramePr>
        <p:xfrm>
          <a:off x="13375371" y="2997063"/>
          <a:ext cx="4305300" cy="7082062"/>
        </p:xfrm>
        <a:graphic>
          <a:graphicData uri="http://schemas.openxmlformats.org/drawingml/2006/table">
            <a:tbl>
              <a:tblPr/>
              <a:tblGrid>
                <a:gridCol w="569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607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en-US" sz="24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Arimo"/>
                        </a:rPr>
                        <a:t>Description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02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출석 관리 페이지에서 선택한 날짜의 출석 정보를 입력하는 팝업창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651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학생의 출석 정보를 드롭다운 버튼으로 선택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22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번에서 입력한 출석 정보를 입력하는 버튼</a:t>
                      </a:r>
                      <a:endParaRPr lang="en-US" altLang="ko-KR" sz="16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출석 정보 입력을 취소하는 버튼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endParaRPr lang="en-US" sz="11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9" y="2997060"/>
            <a:ext cx="12568245" cy="7082063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403B18A-E111-3501-7D68-E6355D2E186C}"/>
              </a:ext>
            </a:extLst>
          </p:cNvPr>
          <p:cNvSpPr/>
          <p:nvPr/>
        </p:nvSpPr>
        <p:spPr>
          <a:xfrm>
            <a:off x="4778454" y="5143500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1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ACDA843-718F-3F4E-CE45-2C876AE0FC7D}"/>
              </a:ext>
            </a:extLst>
          </p:cNvPr>
          <p:cNvSpPr/>
          <p:nvPr/>
        </p:nvSpPr>
        <p:spPr>
          <a:xfrm>
            <a:off x="8256614" y="6195191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2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1BC03B5-2683-A63C-C7F9-DB5FA7155AD5}"/>
              </a:ext>
            </a:extLst>
          </p:cNvPr>
          <p:cNvSpPr/>
          <p:nvPr/>
        </p:nvSpPr>
        <p:spPr>
          <a:xfrm>
            <a:off x="4778454" y="7048500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3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EE189EE-FDA6-9F09-4B0C-2E891F50AFC9}"/>
              </a:ext>
            </a:extLst>
          </p:cNvPr>
          <p:cNvSpPr/>
          <p:nvPr/>
        </p:nvSpPr>
        <p:spPr>
          <a:xfrm>
            <a:off x="8256614" y="7048500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4</a:t>
            </a:r>
            <a:endParaRPr lang="ko-KR" altLang="en-US" sz="32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6125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0700" y="521361"/>
            <a:ext cx="9041309" cy="834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6"/>
              </a:lnSpc>
            </a:pPr>
            <a:r>
              <a:rPr lang="en-US" sz="5906" b="1">
                <a:solidFill>
                  <a:srgbClr val="303030"/>
                </a:solidFill>
                <a:latin typeface="+mj-ea"/>
                <a:ea typeface="+mj-ea"/>
              </a:rPr>
              <a:t>화면 설계서</a:t>
            </a:r>
          </a:p>
        </p:txBody>
      </p:sp>
      <p:sp>
        <p:nvSpPr>
          <p:cNvPr id="3" name="AutoShape 3"/>
          <p:cNvSpPr/>
          <p:nvPr/>
        </p:nvSpPr>
        <p:spPr>
          <a:xfrm>
            <a:off x="4857748" y="1241463"/>
            <a:ext cx="12829549" cy="0"/>
          </a:xfrm>
          <a:prstGeom prst="line">
            <a:avLst/>
          </a:prstGeom>
          <a:ln w="76200" cap="flat">
            <a:solidFill>
              <a:srgbClr val="74AED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35690"/>
              </p:ext>
            </p:extLst>
          </p:nvPr>
        </p:nvGraphicFramePr>
        <p:xfrm>
          <a:off x="604014" y="1474738"/>
          <a:ext cx="17079973" cy="1314450"/>
        </p:xfrm>
        <a:graphic>
          <a:graphicData uri="http://schemas.openxmlformats.org/drawingml/2006/table">
            <a:tbl>
              <a:tblPr/>
              <a:tblGrid>
                <a:gridCol w="1585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05998063"/>
                    </a:ext>
                  </a:extLst>
                </a:gridCol>
                <a:gridCol w="4803915">
                  <a:extLst>
                    <a:ext uri="{9D8B030D-6E8A-4147-A177-3AD203B41FA5}">
                      <a16:colId xmlns:a16="http://schemas.microsoft.com/office/drawing/2014/main" val="11246403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9272">
                  <a:extLst>
                    <a:ext uri="{9D8B030D-6E8A-4147-A177-3AD203B41FA5}">
                      <a16:colId xmlns:a16="http://schemas.microsoft.com/office/drawing/2014/main" val="577433236"/>
                    </a:ext>
                  </a:extLst>
                </a:gridCol>
              </a:tblGrid>
              <a:tr h="63789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latin typeface="+mn-ea"/>
                          <a:ea typeface="+mn-ea"/>
                          <a:cs typeface="Arimo Bold" panose="020B0600000101010101" charset="0"/>
                        </a:rPr>
                        <a:t>취업 지원 시스템</a:t>
                      </a:r>
                      <a:endParaRPr lang="en-US" altLang="ko-KR" sz="2000" smtClean="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화면경로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현장실습 목록 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&gt;</a:t>
                      </a: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 학생 목록 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&gt; </a:t>
                      </a: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지도 일지</a:t>
                      </a:r>
                      <a:endParaRPr lang="en-US" altLang="ko-KR" sz="200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사용자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산업체 담당자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설명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ts val="2430"/>
                        </a:lnSpc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산업체 담당자가 학생의 지도일지 작성일 조회</a:t>
                      </a:r>
                      <a:endParaRPr 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+mn-ea"/>
                          <a:ea typeface="+mn-ea"/>
                        </a:rPr>
                        <a:t>16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90013"/>
              </p:ext>
            </p:extLst>
          </p:nvPr>
        </p:nvGraphicFramePr>
        <p:xfrm>
          <a:off x="13375371" y="2997063"/>
          <a:ext cx="4305300" cy="7082062"/>
        </p:xfrm>
        <a:graphic>
          <a:graphicData uri="http://schemas.openxmlformats.org/drawingml/2006/table">
            <a:tbl>
              <a:tblPr/>
              <a:tblGrid>
                <a:gridCol w="569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607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en-US" sz="24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Arimo"/>
                        </a:rPr>
                        <a:t>Description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02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현장 실습 학생목록에서 학생을 선택후 지도 일지 관리 선택 시 화면 표시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651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지도 일지 달력의 연도와 월을 입력하는 드롭다운 버튼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22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번에서 선택한 월의 달력을 표시</a:t>
                      </a:r>
                      <a:endParaRPr lang="en-US" altLang="ko-KR" sz="16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지도일지를 작성한 날을 달력 위에 표시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달력에서 선택한 일의 지도 일지 입력하는 팝업창 표시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9" y="2997060"/>
            <a:ext cx="12568245" cy="7082063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C5B2EBA3-39EF-8AD6-0423-6B5A8AEE9DD1}"/>
              </a:ext>
            </a:extLst>
          </p:cNvPr>
          <p:cNvSpPr/>
          <p:nvPr/>
        </p:nvSpPr>
        <p:spPr>
          <a:xfrm>
            <a:off x="2438400" y="3640226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1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C30DA1A-5512-CCAD-BCD2-FD00260B8BCA}"/>
              </a:ext>
            </a:extLst>
          </p:cNvPr>
          <p:cNvSpPr/>
          <p:nvPr/>
        </p:nvSpPr>
        <p:spPr>
          <a:xfrm>
            <a:off x="2438400" y="4429963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2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9062398-5A66-92E8-A2EC-6D9C64A02C7A}"/>
              </a:ext>
            </a:extLst>
          </p:cNvPr>
          <p:cNvSpPr/>
          <p:nvPr/>
        </p:nvSpPr>
        <p:spPr>
          <a:xfrm>
            <a:off x="2438400" y="5346497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3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2533C81-A4FE-F78A-7523-178EE821A10E}"/>
              </a:ext>
            </a:extLst>
          </p:cNvPr>
          <p:cNvSpPr/>
          <p:nvPr/>
        </p:nvSpPr>
        <p:spPr>
          <a:xfrm>
            <a:off x="3962400" y="6362700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4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E281AC2-37C7-AF64-D295-86819F047D6B}"/>
              </a:ext>
            </a:extLst>
          </p:cNvPr>
          <p:cNvSpPr/>
          <p:nvPr/>
        </p:nvSpPr>
        <p:spPr>
          <a:xfrm>
            <a:off x="3962400" y="7734300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5</a:t>
            </a:r>
            <a:endParaRPr lang="ko-KR" altLang="en-US" sz="32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75790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0700" y="521361"/>
            <a:ext cx="9041309" cy="834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6"/>
              </a:lnSpc>
            </a:pPr>
            <a:r>
              <a:rPr lang="en-US" sz="5906" b="1">
                <a:solidFill>
                  <a:srgbClr val="303030"/>
                </a:solidFill>
                <a:latin typeface="+mj-ea"/>
                <a:ea typeface="+mj-ea"/>
              </a:rPr>
              <a:t>화면 설계서</a:t>
            </a:r>
          </a:p>
        </p:txBody>
      </p:sp>
      <p:sp>
        <p:nvSpPr>
          <p:cNvPr id="3" name="AutoShape 3"/>
          <p:cNvSpPr/>
          <p:nvPr/>
        </p:nvSpPr>
        <p:spPr>
          <a:xfrm>
            <a:off x="4857748" y="1241463"/>
            <a:ext cx="12829549" cy="0"/>
          </a:xfrm>
          <a:prstGeom prst="line">
            <a:avLst/>
          </a:prstGeom>
          <a:ln w="76200" cap="flat">
            <a:solidFill>
              <a:srgbClr val="74AED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778697"/>
              </p:ext>
            </p:extLst>
          </p:nvPr>
        </p:nvGraphicFramePr>
        <p:xfrm>
          <a:off x="604014" y="1474738"/>
          <a:ext cx="17079973" cy="1314450"/>
        </p:xfrm>
        <a:graphic>
          <a:graphicData uri="http://schemas.openxmlformats.org/drawingml/2006/table">
            <a:tbl>
              <a:tblPr/>
              <a:tblGrid>
                <a:gridCol w="1585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05998063"/>
                    </a:ext>
                  </a:extLst>
                </a:gridCol>
                <a:gridCol w="4803915">
                  <a:extLst>
                    <a:ext uri="{9D8B030D-6E8A-4147-A177-3AD203B41FA5}">
                      <a16:colId xmlns:a16="http://schemas.microsoft.com/office/drawing/2014/main" val="11246403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9272">
                  <a:extLst>
                    <a:ext uri="{9D8B030D-6E8A-4147-A177-3AD203B41FA5}">
                      <a16:colId xmlns:a16="http://schemas.microsoft.com/office/drawing/2014/main" val="577433236"/>
                    </a:ext>
                  </a:extLst>
                </a:gridCol>
              </a:tblGrid>
              <a:tr h="63789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latin typeface="+mn-ea"/>
                          <a:ea typeface="+mn-ea"/>
                          <a:cs typeface="Arimo Bold" panose="020B0600000101010101" charset="0"/>
                        </a:rPr>
                        <a:t>취업 지원 시스템</a:t>
                      </a:r>
                      <a:endParaRPr lang="en-US" altLang="ko-KR" sz="2000" smtClean="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화면경로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현장실습 목록 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&gt;</a:t>
                      </a: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 학생 목록 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&gt; </a:t>
                      </a: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지도 일지</a:t>
                      </a:r>
                      <a:endParaRPr lang="en-US" altLang="ko-KR" sz="200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사용자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산업체 담당자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설명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ts val="2430"/>
                        </a:lnSpc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산업체 담당자가 학생의 지도일지 작성</a:t>
                      </a:r>
                      <a:endParaRPr 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+mn-ea"/>
                          <a:ea typeface="+mn-ea"/>
                        </a:rPr>
                        <a:t>17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275825"/>
              </p:ext>
            </p:extLst>
          </p:nvPr>
        </p:nvGraphicFramePr>
        <p:xfrm>
          <a:off x="13375371" y="2997063"/>
          <a:ext cx="4305300" cy="7082062"/>
        </p:xfrm>
        <a:graphic>
          <a:graphicData uri="http://schemas.openxmlformats.org/drawingml/2006/table">
            <a:tbl>
              <a:tblPr/>
              <a:tblGrid>
                <a:gridCol w="569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607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en-US" sz="24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Arimo"/>
                        </a:rPr>
                        <a:t>Description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02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지도 일지 달력에서 선택한 날짜의 지도 내용을 입력하는 팝업창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651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선택한 학생의 지도 내용을 입력하는 영역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22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번에서 입력한 지도 내용을 저장하는 버튼</a:t>
                      </a:r>
                      <a:endParaRPr lang="en-US" altLang="ko-KR" sz="16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지도 내용을 입력하는 팝업을 닫는 버튼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endParaRPr lang="en-US" sz="11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9" y="2997060"/>
            <a:ext cx="12568245" cy="7082063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A50FB5B1-D7A8-E5A6-8026-48F3C4265C2C}"/>
              </a:ext>
            </a:extLst>
          </p:cNvPr>
          <p:cNvSpPr/>
          <p:nvPr/>
        </p:nvSpPr>
        <p:spPr>
          <a:xfrm>
            <a:off x="3962400" y="4396812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1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194DD12-4D10-1C1E-A402-B49B18061324}"/>
              </a:ext>
            </a:extLst>
          </p:cNvPr>
          <p:cNvSpPr/>
          <p:nvPr/>
        </p:nvSpPr>
        <p:spPr>
          <a:xfrm>
            <a:off x="4778454" y="7886700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3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D3354AB-87F2-E657-C144-EFF75D524CF0}"/>
              </a:ext>
            </a:extLst>
          </p:cNvPr>
          <p:cNvSpPr/>
          <p:nvPr/>
        </p:nvSpPr>
        <p:spPr>
          <a:xfrm>
            <a:off x="3962400" y="5787160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2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18DF3B9-3AA8-8949-439D-280E2D67BEC9}"/>
              </a:ext>
            </a:extLst>
          </p:cNvPr>
          <p:cNvSpPr/>
          <p:nvPr/>
        </p:nvSpPr>
        <p:spPr>
          <a:xfrm>
            <a:off x="8327547" y="7886700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4</a:t>
            </a:r>
            <a:endParaRPr lang="ko-KR" altLang="en-US" sz="32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475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0700" y="521361"/>
            <a:ext cx="9041309" cy="834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6"/>
              </a:lnSpc>
            </a:pPr>
            <a:r>
              <a:rPr lang="en-US" sz="5906" b="1">
                <a:solidFill>
                  <a:srgbClr val="303030"/>
                </a:solidFill>
                <a:latin typeface="+mj-ea"/>
                <a:ea typeface="+mj-ea"/>
              </a:rPr>
              <a:t>화면 설계서</a:t>
            </a:r>
          </a:p>
        </p:txBody>
      </p:sp>
      <p:sp>
        <p:nvSpPr>
          <p:cNvPr id="3" name="AutoShape 3"/>
          <p:cNvSpPr/>
          <p:nvPr/>
        </p:nvSpPr>
        <p:spPr>
          <a:xfrm>
            <a:off x="4857748" y="1241463"/>
            <a:ext cx="12829549" cy="0"/>
          </a:xfrm>
          <a:prstGeom prst="line">
            <a:avLst/>
          </a:prstGeom>
          <a:ln w="76200" cap="flat">
            <a:solidFill>
              <a:srgbClr val="74AED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547199"/>
              </p:ext>
            </p:extLst>
          </p:nvPr>
        </p:nvGraphicFramePr>
        <p:xfrm>
          <a:off x="604014" y="1474738"/>
          <a:ext cx="17079973" cy="1314450"/>
        </p:xfrm>
        <a:graphic>
          <a:graphicData uri="http://schemas.openxmlformats.org/drawingml/2006/table">
            <a:tbl>
              <a:tblPr/>
              <a:tblGrid>
                <a:gridCol w="1585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05998063"/>
                    </a:ext>
                  </a:extLst>
                </a:gridCol>
                <a:gridCol w="4803915">
                  <a:extLst>
                    <a:ext uri="{9D8B030D-6E8A-4147-A177-3AD203B41FA5}">
                      <a16:colId xmlns:a16="http://schemas.microsoft.com/office/drawing/2014/main" val="11246403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9272">
                  <a:extLst>
                    <a:ext uri="{9D8B030D-6E8A-4147-A177-3AD203B41FA5}">
                      <a16:colId xmlns:a16="http://schemas.microsoft.com/office/drawing/2014/main" val="577433236"/>
                    </a:ext>
                  </a:extLst>
                </a:gridCol>
              </a:tblGrid>
              <a:tr h="63789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latin typeface="+mn-ea"/>
                          <a:ea typeface="+mn-ea"/>
                          <a:cs typeface="Arimo Bold" panose="020B0600000101010101" charset="0"/>
                        </a:rPr>
                        <a:t>취업 지원 시스템</a:t>
                      </a:r>
                      <a:endParaRPr lang="en-US" altLang="ko-KR" sz="2000" smtClean="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화면경로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1900" smtClean="0">
                          <a:latin typeface="+mn-ea"/>
                          <a:ea typeface="+mn-ea"/>
                          <a:cs typeface="Arimo Bold" panose="020B0600000101010101" charset="0"/>
                        </a:rPr>
                        <a:t>로그인</a:t>
                      </a:r>
                      <a:r>
                        <a:rPr lang="en-US" altLang="ko-KR" sz="1900" smtClean="0">
                          <a:latin typeface="+mn-ea"/>
                          <a:ea typeface="+mn-ea"/>
                          <a:cs typeface="Arimo Bold" panose="020B0600000101010101" charset="0"/>
                        </a:rPr>
                        <a:t> &gt; </a:t>
                      </a:r>
                      <a:r>
                        <a:rPr lang="ko-KR" altLang="en-US" sz="1900" smtClean="0">
                          <a:latin typeface="+mn-ea"/>
                          <a:ea typeface="+mn-ea"/>
                          <a:cs typeface="Arimo Bold" panose="020B0600000101010101" charset="0"/>
                        </a:rPr>
                        <a:t>비밀번호 찾기 </a:t>
                      </a:r>
                      <a:r>
                        <a:rPr lang="en-US" altLang="ko-KR" sz="1900" smtClean="0">
                          <a:latin typeface="+mn-ea"/>
                          <a:ea typeface="+mn-ea"/>
                          <a:cs typeface="Arimo Bold" panose="020B0600000101010101" charset="0"/>
                        </a:rPr>
                        <a:t>&gt;</a:t>
                      </a:r>
                      <a:r>
                        <a:rPr lang="ko-KR" altLang="en-US" sz="1900" baseline="0" smtClean="0">
                          <a:latin typeface="+mn-ea"/>
                          <a:ea typeface="+mn-ea"/>
                          <a:cs typeface="Arimo Bold" panose="020B0600000101010101" charset="0"/>
                        </a:rPr>
                        <a:t> 비밀번호 변경</a:t>
                      </a:r>
                      <a:endParaRPr lang="en-US" sz="1900" dirty="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사용자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latin typeface="+mn-ea"/>
                          <a:ea typeface="+mn-ea"/>
                        </a:rPr>
                        <a:t>모든 사용자</a:t>
                      </a:r>
                      <a:endParaRPr lang="ko-KR" altLang="en-US" sz="200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설명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4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latin typeface="+mn-ea"/>
                          <a:ea typeface="+mn-ea"/>
                        </a:rPr>
                        <a:t>사용자가 새로운 비밀번호 설정</a:t>
                      </a:r>
                      <a:endParaRPr lang="en-US" altLang="ko-KR" sz="200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907314"/>
              </p:ext>
            </p:extLst>
          </p:nvPr>
        </p:nvGraphicFramePr>
        <p:xfrm>
          <a:off x="13375371" y="2997063"/>
          <a:ext cx="4305300" cy="7082062"/>
        </p:xfrm>
        <a:graphic>
          <a:graphicData uri="http://schemas.openxmlformats.org/drawingml/2006/table">
            <a:tbl>
              <a:tblPr/>
              <a:tblGrid>
                <a:gridCol w="569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607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en-US" sz="24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Arimo"/>
                        </a:rPr>
                        <a:t>Description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02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ko-KR" altLang="en-US" sz="1600" smtClean="0">
                          <a:latin typeface="+mj-ea"/>
                          <a:ea typeface="+mj-ea"/>
                        </a:rPr>
                        <a:t>새로운 비밀번호를 입력하는 영역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651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60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600" smtClean="0">
                          <a:latin typeface="+mj-ea"/>
                          <a:ea typeface="+mj-ea"/>
                        </a:rPr>
                        <a:t>번에서 입력한 정보로 비밀번호를 변경하는 버튼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22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ko-KR" altLang="en-US" sz="1600" smtClean="0">
                          <a:latin typeface="+mj-ea"/>
                          <a:ea typeface="+mj-ea"/>
                        </a:rPr>
                        <a:t>비밀번호 변경을 취소한 후 로그인 페이지로 이동하는 버튼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00" y="3000927"/>
            <a:ext cx="12568246" cy="70781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08CE1BDC-6F7A-F8DE-F238-6ED07AD3BB04}"/>
              </a:ext>
            </a:extLst>
          </p:cNvPr>
          <p:cNvSpPr/>
          <p:nvPr/>
        </p:nvSpPr>
        <p:spPr>
          <a:xfrm>
            <a:off x="2968487" y="5844011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1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8CE1BDC-6F7A-F8DE-F238-6ED07AD3BB04}"/>
              </a:ext>
            </a:extLst>
          </p:cNvPr>
          <p:cNvSpPr/>
          <p:nvPr/>
        </p:nvSpPr>
        <p:spPr>
          <a:xfrm>
            <a:off x="2971800" y="6816587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mtClean="0">
                <a:latin typeface="+mj-ea"/>
                <a:ea typeface="+mj-ea"/>
              </a:rPr>
              <a:t>2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8CE1BDC-6F7A-F8DE-F238-6ED07AD3BB04}"/>
              </a:ext>
            </a:extLst>
          </p:cNvPr>
          <p:cNvSpPr/>
          <p:nvPr/>
        </p:nvSpPr>
        <p:spPr>
          <a:xfrm>
            <a:off x="6541923" y="6816587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3</a:t>
            </a:r>
            <a:endParaRPr lang="ko-KR" altLang="en-US" sz="32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744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0700" y="521361"/>
            <a:ext cx="9041309" cy="834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6"/>
              </a:lnSpc>
            </a:pPr>
            <a:r>
              <a:rPr lang="en-US" sz="5906" b="1">
                <a:solidFill>
                  <a:srgbClr val="303030"/>
                </a:solidFill>
                <a:latin typeface="+mj-ea"/>
                <a:ea typeface="+mj-ea"/>
              </a:rPr>
              <a:t>화면 설계서</a:t>
            </a:r>
          </a:p>
        </p:txBody>
      </p:sp>
      <p:sp>
        <p:nvSpPr>
          <p:cNvPr id="3" name="AutoShape 3"/>
          <p:cNvSpPr/>
          <p:nvPr/>
        </p:nvSpPr>
        <p:spPr>
          <a:xfrm>
            <a:off x="4857748" y="1241463"/>
            <a:ext cx="12829549" cy="0"/>
          </a:xfrm>
          <a:prstGeom prst="line">
            <a:avLst/>
          </a:prstGeom>
          <a:ln w="76200" cap="flat">
            <a:solidFill>
              <a:srgbClr val="74AED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35526"/>
              </p:ext>
            </p:extLst>
          </p:nvPr>
        </p:nvGraphicFramePr>
        <p:xfrm>
          <a:off x="604014" y="1474738"/>
          <a:ext cx="17079973" cy="1314450"/>
        </p:xfrm>
        <a:graphic>
          <a:graphicData uri="http://schemas.openxmlformats.org/drawingml/2006/table">
            <a:tbl>
              <a:tblPr/>
              <a:tblGrid>
                <a:gridCol w="1585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05998063"/>
                    </a:ext>
                  </a:extLst>
                </a:gridCol>
                <a:gridCol w="4803915">
                  <a:extLst>
                    <a:ext uri="{9D8B030D-6E8A-4147-A177-3AD203B41FA5}">
                      <a16:colId xmlns:a16="http://schemas.microsoft.com/office/drawing/2014/main" val="11246403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9272">
                  <a:extLst>
                    <a:ext uri="{9D8B030D-6E8A-4147-A177-3AD203B41FA5}">
                      <a16:colId xmlns:a16="http://schemas.microsoft.com/office/drawing/2014/main" val="577433236"/>
                    </a:ext>
                  </a:extLst>
                </a:gridCol>
              </a:tblGrid>
              <a:tr h="63789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latin typeface="+mn-ea"/>
                          <a:ea typeface="+mn-ea"/>
                          <a:cs typeface="Arimo Bold" panose="020B0600000101010101" charset="0"/>
                        </a:rPr>
                        <a:t>취업 지원 시스템</a:t>
                      </a:r>
                      <a:endParaRPr lang="en-US" altLang="ko-KR" sz="2000" smtClean="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화면경로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로그인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 &gt; </a:t>
                      </a: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현장실습 관리</a:t>
                      </a:r>
                      <a:endParaRPr lang="en-US" sz="2000" dirty="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사용자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현장실습 담당자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설명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4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현장 실습 담당자가 현장 실습 신청</a:t>
                      </a:r>
                      <a:r>
                        <a:rPr lang="ko-KR" altLang="en-US" sz="2000" baseline="0">
                          <a:latin typeface="+mn-ea"/>
                          <a:ea typeface="+mn-ea"/>
                        </a:rPr>
                        <a:t> 목록을 조회</a:t>
                      </a:r>
                      <a:endParaRPr lang="en-US" altLang="ko-KR" sz="200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228900"/>
              </p:ext>
            </p:extLst>
          </p:nvPr>
        </p:nvGraphicFramePr>
        <p:xfrm>
          <a:off x="13375371" y="2997063"/>
          <a:ext cx="4305300" cy="7082062"/>
        </p:xfrm>
        <a:graphic>
          <a:graphicData uri="http://schemas.openxmlformats.org/drawingml/2006/table">
            <a:tbl>
              <a:tblPr/>
              <a:tblGrid>
                <a:gridCol w="569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607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en-US" sz="24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Arimo"/>
                        </a:rPr>
                        <a:t>Description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02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로그인 페이지에서 현장 실습 담당자 계정으로 로그인 시 페이지 접근 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651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드롭다운 버튼으로 진행 상태를 선택해 해당 정보만 조회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22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산업체 명</a:t>
                      </a:r>
                      <a:r>
                        <a:rPr lang="en-US" altLang="ko-KR" sz="160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>
                          <a:latin typeface="+mj-ea"/>
                          <a:ea typeface="+mj-ea"/>
                        </a:rPr>
                        <a:t>담당 업무명</a:t>
                      </a:r>
                      <a:r>
                        <a:rPr lang="en-US" altLang="ko-KR" sz="160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>
                          <a:latin typeface="+mj-ea"/>
                          <a:ea typeface="+mj-ea"/>
                        </a:rPr>
                        <a:t>실습 인원수</a:t>
                      </a:r>
                      <a:r>
                        <a:rPr lang="en-US" altLang="ko-KR" sz="160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>
                          <a:latin typeface="+mj-ea"/>
                          <a:ea typeface="+mj-ea"/>
                        </a:rPr>
                        <a:t>진행 상태를 표로 표시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현장 실습 목록에서 정보 클릭 시 현장 실습 진행 상태를 설정하는 팝업창 표시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00" y="2997063"/>
            <a:ext cx="12568246" cy="7082062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21073C0-0346-B2A7-30FE-D5229F642CDB}"/>
              </a:ext>
            </a:extLst>
          </p:cNvPr>
          <p:cNvSpPr/>
          <p:nvPr/>
        </p:nvSpPr>
        <p:spPr>
          <a:xfrm>
            <a:off x="8384709" y="3061576"/>
            <a:ext cx="2514600" cy="40552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8CE1BDC-6F7A-F8DE-F238-6ED07AD3BB04}"/>
              </a:ext>
            </a:extLst>
          </p:cNvPr>
          <p:cNvSpPr/>
          <p:nvPr/>
        </p:nvSpPr>
        <p:spPr>
          <a:xfrm>
            <a:off x="2692400" y="2921438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1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099122F-07F4-8AB0-938F-2549D4E4F779}"/>
              </a:ext>
            </a:extLst>
          </p:cNvPr>
          <p:cNvSpPr/>
          <p:nvPr/>
        </p:nvSpPr>
        <p:spPr>
          <a:xfrm>
            <a:off x="2349500" y="4305300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2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E2A877D-3C0D-52B9-8C7E-3DB6E8EC41EC}"/>
              </a:ext>
            </a:extLst>
          </p:cNvPr>
          <p:cNvSpPr/>
          <p:nvPr/>
        </p:nvSpPr>
        <p:spPr>
          <a:xfrm>
            <a:off x="2590800" y="5143500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3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8A2B06-9634-15C1-C729-21C1EE967509}"/>
              </a:ext>
            </a:extLst>
          </p:cNvPr>
          <p:cNvSpPr/>
          <p:nvPr/>
        </p:nvSpPr>
        <p:spPr>
          <a:xfrm>
            <a:off x="3076534" y="7127176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4</a:t>
            </a:r>
            <a:endParaRPr lang="ko-KR" altLang="en-US" sz="3200" b="1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0700" y="521361"/>
            <a:ext cx="9041309" cy="834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6"/>
              </a:lnSpc>
            </a:pPr>
            <a:r>
              <a:rPr lang="en-US" sz="5906" b="1">
                <a:solidFill>
                  <a:srgbClr val="303030"/>
                </a:solidFill>
                <a:latin typeface="+mj-ea"/>
                <a:ea typeface="+mj-ea"/>
              </a:rPr>
              <a:t>화면 설계서</a:t>
            </a:r>
          </a:p>
        </p:txBody>
      </p:sp>
      <p:sp>
        <p:nvSpPr>
          <p:cNvPr id="3" name="AutoShape 3"/>
          <p:cNvSpPr/>
          <p:nvPr/>
        </p:nvSpPr>
        <p:spPr>
          <a:xfrm>
            <a:off x="4857748" y="1241463"/>
            <a:ext cx="12829549" cy="0"/>
          </a:xfrm>
          <a:prstGeom prst="line">
            <a:avLst/>
          </a:prstGeom>
          <a:ln w="76200" cap="flat">
            <a:solidFill>
              <a:srgbClr val="74AED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619246"/>
              </p:ext>
            </p:extLst>
          </p:nvPr>
        </p:nvGraphicFramePr>
        <p:xfrm>
          <a:off x="604014" y="1474738"/>
          <a:ext cx="17079973" cy="1314450"/>
        </p:xfrm>
        <a:graphic>
          <a:graphicData uri="http://schemas.openxmlformats.org/drawingml/2006/table">
            <a:tbl>
              <a:tblPr/>
              <a:tblGrid>
                <a:gridCol w="1585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05998063"/>
                    </a:ext>
                  </a:extLst>
                </a:gridCol>
                <a:gridCol w="4803915">
                  <a:extLst>
                    <a:ext uri="{9D8B030D-6E8A-4147-A177-3AD203B41FA5}">
                      <a16:colId xmlns:a16="http://schemas.microsoft.com/office/drawing/2014/main" val="11246403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9272">
                  <a:extLst>
                    <a:ext uri="{9D8B030D-6E8A-4147-A177-3AD203B41FA5}">
                      <a16:colId xmlns:a16="http://schemas.microsoft.com/office/drawing/2014/main" val="577433236"/>
                    </a:ext>
                  </a:extLst>
                </a:gridCol>
              </a:tblGrid>
              <a:tr h="63789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latin typeface="+mn-ea"/>
                          <a:ea typeface="+mn-ea"/>
                          <a:cs typeface="Arimo Bold" panose="020B0600000101010101" charset="0"/>
                        </a:rPr>
                        <a:t>취업 지원 시스템</a:t>
                      </a:r>
                      <a:endParaRPr lang="en-US" altLang="ko-KR" sz="2000" smtClean="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화면경로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로그인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 &gt; </a:t>
                      </a: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현장실습 관리</a:t>
                      </a:r>
                      <a:endParaRPr lang="en-US" altLang="ko-KR" sz="200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사용자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현장실습 담당자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설명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ts val="2430"/>
                        </a:lnSpc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현장 실습 담당자가 현장 실습 신청을 승인</a:t>
                      </a:r>
                      <a:endParaRPr 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897773"/>
              </p:ext>
            </p:extLst>
          </p:nvPr>
        </p:nvGraphicFramePr>
        <p:xfrm>
          <a:off x="13375371" y="2997063"/>
          <a:ext cx="4305300" cy="7082062"/>
        </p:xfrm>
        <a:graphic>
          <a:graphicData uri="http://schemas.openxmlformats.org/drawingml/2006/table">
            <a:tbl>
              <a:tblPr/>
              <a:tblGrid>
                <a:gridCol w="569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607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en-US" sz="24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Arimo"/>
                        </a:rPr>
                        <a:t>Description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02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현장 실습 목록에서 선택한 산업체가 신청한 현장 실습 세부 정보를 표시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651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산업체가 신청한 현장실습 참여를 승인하는 버튼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22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현장 실습 진행 상태 팝업 창을 닫는 버튼</a:t>
                      </a:r>
                      <a:endParaRPr lang="en-US" altLang="ko-KR" sz="16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00" y="2997063"/>
            <a:ext cx="12568246" cy="7082062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EBAAD19-563B-FA15-C8CF-D89971BF435D}"/>
              </a:ext>
            </a:extLst>
          </p:cNvPr>
          <p:cNvSpPr/>
          <p:nvPr/>
        </p:nvSpPr>
        <p:spPr>
          <a:xfrm>
            <a:off x="8384709" y="3061576"/>
            <a:ext cx="2514600" cy="405524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B3EE258-7564-01E4-D05A-9F3FA7430841}"/>
              </a:ext>
            </a:extLst>
          </p:cNvPr>
          <p:cNvSpPr/>
          <p:nvPr/>
        </p:nvSpPr>
        <p:spPr>
          <a:xfrm>
            <a:off x="4838945" y="4462181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1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556CFE-9C42-7A51-9DF4-89F8AD5D30F5}"/>
              </a:ext>
            </a:extLst>
          </p:cNvPr>
          <p:cNvSpPr/>
          <p:nvPr/>
        </p:nvSpPr>
        <p:spPr>
          <a:xfrm>
            <a:off x="5029200" y="7869877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2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3567573-74CF-33A7-AA95-33E3F2D4D161}"/>
              </a:ext>
            </a:extLst>
          </p:cNvPr>
          <p:cNvSpPr/>
          <p:nvPr/>
        </p:nvSpPr>
        <p:spPr>
          <a:xfrm>
            <a:off x="6541923" y="7848600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3</a:t>
            </a:r>
            <a:endParaRPr lang="ko-KR" altLang="en-US" sz="32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136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126A506C-1D46-B063-34AA-A82AB41CB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00" y="2997063"/>
            <a:ext cx="12568246" cy="7082062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600700" y="521361"/>
            <a:ext cx="9041309" cy="834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6"/>
              </a:lnSpc>
            </a:pPr>
            <a:r>
              <a:rPr lang="en-US" sz="5906" b="1">
                <a:solidFill>
                  <a:srgbClr val="303030"/>
                </a:solidFill>
                <a:latin typeface="+mj-ea"/>
                <a:ea typeface="+mj-ea"/>
              </a:rPr>
              <a:t>화면 설계서</a:t>
            </a:r>
          </a:p>
        </p:txBody>
      </p:sp>
      <p:sp>
        <p:nvSpPr>
          <p:cNvPr id="3" name="AutoShape 3"/>
          <p:cNvSpPr/>
          <p:nvPr/>
        </p:nvSpPr>
        <p:spPr>
          <a:xfrm>
            <a:off x="4857748" y="1241463"/>
            <a:ext cx="12829549" cy="0"/>
          </a:xfrm>
          <a:prstGeom prst="line">
            <a:avLst/>
          </a:prstGeom>
          <a:ln w="76200" cap="flat">
            <a:solidFill>
              <a:srgbClr val="74AED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764015"/>
              </p:ext>
            </p:extLst>
          </p:nvPr>
        </p:nvGraphicFramePr>
        <p:xfrm>
          <a:off x="604014" y="1474738"/>
          <a:ext cx="17079973" cy="1314450"/>
        </p:xfrm>
        <a:graphic>
          <a:graphicData uri="http://schemas.openxmlformats.org/drawingml/2006/table">
            <a:tbl>
              <a:tblPr/>
              <a:tblGrid>
                <a:gridCol w="1585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05998063"/>
                    </a:ext>
                  </a:extLst>
                </a:gridCol>
                <a:gridCol w="4803915">
                  <a:extLst>
                    <a:ext uri="{9D8B030D-6E8A-4147-A177-3AD203B41FA5}">
                      <a16:colId xmlns:a16="http://schemas.microsoft.com/office/drawing/2014/main" val="11246403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9272">
                  <a:extLst>
                    <a:ext uri="{9D8B030D-6E8A-4147-A177-3AD203B41FA5}">
                      <a16:colId xmlns:a16="http://schemas.microsoft.com/office/drawing/2014/main" val="577433236"/>
                    </a:ext>
                  </a:extLst>
                </a:gridCol>
              </a:tblGrid>
              <a:tr h="63789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latin typeface="+mn-ea"/>
                          <a:ea typeface="+mn-ea"/>
                          <a:cs typeface="Arimo Bold" panose="020B0600000101010101" charset="0"/>
                        </a:rPr>
                        <a:t>취업 지원 시스템</a:t>
                      </a:r>
                      <a:endParaRPr lang="en-US" altLang="ko-KR" sz="2000" smtClean="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화면경로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로그인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 &gt; </a:t>
                      </a: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현장실습 관리</a:t>
                      </a:r>
                      <a:endParaRPr lang="en-US" altLang="ko-KR" sz="200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사용자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교수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설명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ts val="2430"/>
                        </a:lnSpc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교수의 담당 학생의 현장실습</a:t>
                      </a:r>
                      <a:r>
                        <a:rPr lang="ko-KR" altLang="en-US" sz="2000" baseline="0">
                          <a:latin typeface="+mn-ea"/>
                          <a:ea typeface="+mn-ea"/>
                        </a:rPr>
                        <a:t> 현황을 확인</a:t>
                      </a:r>
                      <a:endParaRPr 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892953"/>
              </p:ext>
            </p:extLst>
          </p:nvPr>
        </p:nvGraphicFramePr>
        <p:xfrm>
          <a:off x="13375371" y="2997063"/>
          <a:ext cx="4305300" cy="7082062"/>
        </p:xfrm>
        <a:graphic>
          <a:graphicData uri="http://schemas.openxmlformats.org/drawingml/2006/table">
            <a:tbl>
              <a:tblPr/>
              <a:tblGrid>
                <a:gridCol w="569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607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en-US" sz="24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Arimo"/>
                        </a:rPr>
                        <a:t>Description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02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로그인 페이지에서 교수 계정으로 로그인 시 페이지 접근 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651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학생 목록에서 검색할 이름을 입력하는 영역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22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60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600">
                          <a:latin typeface="+mj-ea"/>
                          <a:ea typeface="+mj-ea"/>
                        </a:rPr>
                        <a:t>번에서 입력한 이름을 검색하는 버튼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교수가 지도 중인 학생 중 현장 실습을 진행 중인 학생 목록 표시</a:t>
                      </a:r>
                      <a:endParaRPr lang="en-US" altLang="ko-KR" sz="16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ts val="2099"/>
                        </a:lnSpc>
                        <a:defRPr/>
                      </a:pP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학생목록에서 학생을 클릭 시 해당 학생의 성적입력</a:t>
                      </a:r>
                      <a:r>
                        <a:rPr lang="en-US" altLang="ko-KR" sz="160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>
                          <a:latin typeface="+mj-ea"/>
                          <a:ea typeface="+mj-ea"/>
                        </a:rPr>
                        <a:t>지도일지 작성을 선택할 수 있는 팝업창 표시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E64A0381-918A-95E8-9005-69BEB5BCE413}"/>
              </a:ext>
            </a:extLst>
          </p:cNvPr>
          <p:cNvSpPr/>
          <p:nvPr/>
        </p:nvSpPr>
        <p:spPr>
          <a:xfrm>
            <a:off x="2438400" y="4177101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2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2215C32-66A8-4A01-1E09-7205BF5BF13C}"/>
              </a:ext>
            </a:extLst>
          </p:cNvPr>
          <p:cNvSpPr/>
          <p:nvPr/>
        </p:nvSpPr>
        <p:spPr>
          <a:xfrm>
            <a:off x="1882140" y="2861384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1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E57B9E-1835-DD7F-1057-C0F80E108B7F}"/>
              </a:ext>
            </a:extLst>
          </p:cNvPr>
          <p:cNvSpPr/>
          <p:nvPr/>
        </p:nvSpPr>
        <p:spPr>
          <a:xfrm>
            <a:off x="8384709" y="3061576"/>
            <a:ext cx="2514600" cy="40552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731AC8-A29F-72FF-5BFF-EAAB0021AE8F}"/>
              </a:ext>
            </a:extLst>
          </p:cNvPr>
          <p:cNvSpPr/>
          <p:nvPr/>
        </p:nvSpPr>
        <p:spPr>
          <a:xfrm>
            <a:off x="5506585" y="3022462"/>
            <a:ext cx="2514600" cy="40552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F70CD8C-2084-DD88-3236-3ADDF2A39BAB}"/>
              </a:ext>
            </a:extLst>
          </p:cNvPr>
          <p:cNvSpPr/>
          <p:nvPr/>
        </p:nvSpPr>
        <p:spPr>
          <a:xfrm>
            <a:off x="2552700" y="5124950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4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EE73D0B-15BB-DFD0-6945-A997942F5F53}"/>
              </a:ext>
            </a:extLst>
          </p:cNvPr>
          <p:cNvSpPr/>
          <p:nvPr/>
        </p:nvSpPr>
        <p:spPr>
          <a:xfrm>
            <a:off x="2895600" y="7128113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5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8EE941C-F59E-B9F3-3CE0-857E1AF1E28B}"/>
              </a:ext>
            </a:extLst>
          </p:cNvPr>
          <p:cNvSpPr/>
          <p:nvPr/>
        </p:nvSpPr>
        <p:spPr>
          <a:xfrm>
            <a:off x="4619000" y="4177101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3</a:t>
            </a:r>
            <a:endParaRPr lang="ko-KR" altLang="en-US" sz="32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047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EA501735-A227-E855-ED17-0BDF1119D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00" y="2999079"/>
            <a:ext cx="12568246" cy="7080046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600700" y="521361"/>
            <a:ext cx="9041309" cy="834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6"/>
              </a:lnSpc>
            </a:pPr>
            <a:r>
              <a:rPr lang="en-US" sz="5906" b="1">
                <a:solidFill>
                  <a:srgbClr val="303030"/>
                </a:solidFill>
                <a:latin typeface="+mj-ea"/>
                <a:ea typeface="+mj-ea"/>
              </a:rPr>
              <a:t>화면 설계서</a:t>
            </a:r>
          </a:p>
        </p:txBody>
      </p:sp>
      <p:sp>
        <p:nvSpPr>
          <p:cNvPr id="3" name="AutoShape 3"/>
          <p:cNvSpPr/>
          <p:nvPr/>
        </p:nvSpPr>
        <p:spPr>
          <a:xfrm>
            <a:off x="4857748" y="1241463"/>
            <a:ext cx="12829549" cy="0"/>
          </a:xfrm>
          <a:prstGeom prst="line">
            <a:avLst/>
          </a:prstGeom>
          <a:ln w="76200" cap="flat">
            <a:solidFill>
              <a:srgbClr val="74AED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892885"/>
              </p:ext>
            </p:extLst>
          </p:nvPr>
        </p:nvGraphicFramePr>
        <p:xfrm>
          <a:off x="604014" y="1474738"/>
          <a:ext cx="17079973" cy="1314450"/>
        </p:xfrm>
        <a:graphic>
          <a:graphicData uri="http://schemas.openxmlformats.org/drawingml/2006/table">
            <a:tbl>
              <a:tblPr/>
              <a:tblGrid>
                <a:gridCol w="1585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05998063"/>
                    </a:ext>
                  </a:extLst>
                </a:gridCol>
                <a:gridCol w="4803915">
                  <a:extLst>
                    <a:ext uri="{9D8B030D-6E8A-4147-A177-3AD203B41FA5}">
                      <a16:colId xmlns:a16="http://schemas.microsoft.com/office/drawing/2014/main" val="11246403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9272">
                  <a:extLst>
                    <a:ext uri="{9D8B030D-6E8A-4147-A177-3AD203B41FA5}">
                      <a16:colId xmlns:a16="http://schemas.microsoft.com/office/drawing/2014/main" val="577433236"/>
                    </a:ext>
                  </a:extLst>
                </a:gridCol>
              </a:tblGrid>
              <a:tr h="63789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latin typeface="+mn-ea"/>
                          <a:ea typeface="+mn-ea"/>
                          <a:cs typeface="Arimo Bold" panose="020B0600000101010101" charset="0"/>
                        </a:rPr>
                        <a:t>취업 지원 시스템</a:t>
                      </a:r>
                      <a:endParaRPr lang="en-US" altLang="ko-KR" sz="2000" smtClean="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화면경로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로그인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 &gt; </a:t>
                      </a: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현장실습 관리</a:t>
                      </a:r>
                      <a:endParaRPr lang="en-US" altLang="ko-KR" sz="200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사용자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교수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설명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ts val="2430"/>
                        </a:lnSpc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교수의</a:t>
                      </a:r>
                      <a:r>
                        <a:rPr lang="ko-KR" altLang="en-US" sz="2000" baseline="0">
                          <a:latin typeface="+mn-ea"/>
                          <a:ea typeface="+mn-ea"/>
                        </a:rPr>
                        <a:t> 학생 성적입력</a:t>
                      </a:r>
                      <a:endParaRPr 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62036"/>
              </p:ext>
            </p:extLst>
          </p:nvPr>
        </p:nvGraphicFramePr>
        <p:xfrm>
          <a:off x="13375371" y="2997063"/>
          <a:ext cx="4305300" cy="7082062"/>
        </p:xfrm>
        <a:graphic>
          <a:graphicData uri="http://schemas.openxmlformats.org/drawingml/2006/table">
            <a:tbl>
              <a:tblPr/>
              <a:tblGrid>
                <a:gridCol w="569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607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en-US" sz="24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Arimo"/>
                        </a:rPr>
                        <a:t>Description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02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학생 목록에서 선택한 학생의 성적을 입력하는 팝업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651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선택한 학생의 성적을 입력하는 영역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22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번에서 입력한 성적을 등록하는 버튼</a:t>
                      </a:r>
                      <a:endParaRPr lang="en-US" altLang="ko-KR" sz="16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성적입력 팝업을 닫는 버튼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8EE62468-8150-188F-F8FA-E263032DF7DC}"/>
              </a:ext>
            </a:extLst>
          </p:cNvPr>
          <p:cNvSpPr/>
          <p:nvPr/>
        </p:nvSpPr>
        <p:spPr>
          <a:xfrm>
            <a:off x="4778454" y="4800600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1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51C0CA-08E3-4711-EC04-79EBCB29C493}"/>
              </a:ext>
            </a:extLst>
          </p:cNvPr>
          <p:cNvSpPr/>
          <p:nvPr/>
        </p:nvSpPr>
        <p:spPr>
          <a:xfrm>
            <a:off x="8257420" y="5978853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2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472B4F7-1FEA-DD5D-26AB-382315131626}"/>
              </a:ext>
            </a:extLst>
          </p:cNvPr>
          <p:cNvSpPr/>
          <p:nvPr/>
        </p:nvSpPr>
        <p:spPr>
          <a:xfrm>
            <a:off x="4778454" y="7167679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3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D9FD1A6-56D7-9F34-9577-6216D2899E0B}"/>
              </a:ext>
            </a:extLst>
          </p:cNvPr>
          <p:cNvSpPr/>
          <p:nvPr/>
        </p:nvSpPr>
        <p:spPr>
          <a:xfrm>
            <a:off x="8257420" y="7142141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4</a:t>
            </a:r>
            <a:endParaRPr lang="ko-KR" altLang="en-US" sz="32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135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0700" y="521361"/>
            <a:ext cx="9041309" cy="834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6"/>
              </a:lnSpc>
            </a:pPr>
            <a:r>
              <a:rPr lang="en-US" sz="5906" b="1">
                <a:solidFill>
                  <a:srgbClr val="303030"/>
                </a:solidFill>
                <a:latin typeface="+mj-ea"/>
                <a:ea typeface="+mj-ea"/>
              </a:rPr>
              <a:t>화면 설계서</a:t>
            </a:r>
          </a:p>
        </p:txBody>
      </p:sp>
      <p:sp>
        <p:nvSpPr>
          <p:cNvPr id="3" name="AutoShape 3"/>
          <p:cNvSpPr/>
          <p:nvPr/>
        </p:nvSpPr>
        <p:spPr>
          <a:xfrm>
            <a:off x="4857748" y="1241463"/>
            <a:ext cx="12829549" cy="0"/>
          </a:xfrm>
          <a:prstGeom prst="line">
            <a:avLst/>
          </a:prstGeom>
          <a:ln w="76200" cap="flat">
            <a:solidFill>
              <a:srgbClr val="74AED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272314"/>
              </p:ext>
            </p:extLst>
          </p:nvPr>
        </p:nvGraphicFramePr>
        <p:xfrm>
          <a:off x="604014" y="1474738"/>
          <a:ext cx="17079973" cy="1314450"/>
        </p:xfrm>
        <a:graphic>
          <a:graphicData uri="http://schemas.openxmlformats.org/drawingml/2006/table">
            <a:tbl>
              <a:tblPr/>
              <a:tblGrid>
                <a:gridCol w="1585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05998063"/>
                    </a:ext>
                  </a:extLst>
                </a:gridCol>
                <a:gridCol w="4803915">
                  <a:extLst>
                    <a:ext uri="{9D8B030D-6E8A-4147-A177-3AD203B41FA5}">
                      <a16:colId xmlns:a16="http://schemas.microsoft.com/office/drawing/2014/main" val="11246403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9272">
                  <a:extLst>
                    <a:ext uri="{9D8B030D-6E8A-4147-A177-3AD203B41FA5}">
                      <a16:colId xmlns:a16="http://schemas.microsoft.com/office/drawing/2014/main" val="577433236"/>
                    </a:ext>
                  </a:extLst>
                </a:gridCol>
              </a:tblGrid>
              <a:tr h="63789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latin typeface="+mn-ea"/>
                          <a:ea typeface="+mn-ea"/>
                          <a:cs typeface="Arimo Bold" panose="020B0600000101010101" charset="0"/>
                        </a:rPr>
                        <a:t>취업 지원 시스템</a:t>
                      </a:r>
                      <a:endParaRPr lang="en-US" altLang="ko-KR" sz="2000" smtClean="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화면경로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로그인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 &gt; </a:t>
                      </a: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현장실습 관리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 &gt; </a:t>
                      </a: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지도 일지</a:t>
                      </a:r>
                      <a:endParaRPr lang="en-US" altLang="ko-KR" sz="200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사용자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교수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설명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ts val="2430"/>
                        </a:lnSpc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교수의</a:t>
                      </a:r>
                      <a:r>
                        <a:rPr lang="ko-KR" altLang="en-US" sz="2000" baseline="0">
                          <a:latin typeface="+mn-ea"/>
                          <a:ea typeface="+mn-ea"/>
                        </a:rPr>
                        <a:t> 학생 지도일지 기록</a:t>
                      </a:r>
                      <a:endParaRPr 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686658"/>
              </p:ext>
            </p:extLst>
          </p:nvPr>
        </p:nvGraphicFramePr>
        <p:xfrm>
          <a:off x="13375371" y="2997063"/>
          <a:ext cx="4305300" cy="7082062"/>
        </p:xfrm>
        <a:graphic>
          <a:graphicData uri="http://schemas.openxmlformats.org/drawingml/2006/table">
            <a:tbl>
              <a:tblPr/>
              <a:tblGrid>
                <a:gridCol w="569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607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en-US" sz="24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Arimo"/>
                        </a:rPr>
                        <a:t>Description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02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현장 실습 관리페이지에서 학생을 선택후 지도 일지 관리 선택 시 화면 표시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651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지도 일지 달력의 연도와 월을 입력하는 드롭다운 버튼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22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번에서 선택한 월의 달력을 표시</a:t>
                      </a:r>
                      <a:endParaRPr lang="en-US" altLang="ko-KR" sz="16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지도일지를 작성한 날을 달력 위에 표시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달력에서 선택한 일의 지도 일지 입력하는 팝업창 표시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01" y="2997062"/>
            <a:ext cx="12568246" cy="7082063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D7816EE-F7F9-FA83-75E9-F670F6DB211D}"/>
              </a:ext>
            </a:extLst>
          </p:cNvPr>
          <p:cNvSpPr/>
          <p:nvPr/>
        </p:nvSpPr>
        <p:spPr>
          <a:xfrm>
            <a:off x="2438400" y="3640226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1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329152E-78E7-A775-152B-F15323718E1B}"/>
              </a:ext>
            </a:extLst>
          </p:cNvPr>
          <p:cNvSpPr/>
          <p:nvPr/>
        </p:nvSpPr>
        <p:spPr>
          <a:xfrm>
            <a:off x="2438400" y="4429963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2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BAD7462-50EB-89AB-7E7A-BEAC279BE434}"/>
              </a:ext>
            </a:extLst>
          </p:cNvPr>
          <p:cNvSpPr/>
          <p:nvPr/>
        </p:nvSpPr>
        <p:spPr>
          <a:xfrm>
            <a:off x="2438400" y="5346497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3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DFE4A47-A518-C054-7A56-9854318EEEA7}"/>
              </a:ext>
            </a:extLst>
          </p:cNvPr>
          <p:cNvSpPr/>
          <p:nvPr/>
        </p:nvSpPr>
        <p:spPr>
          <a:xfrm>
            <a:off x="3962400" y="6362700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4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ADFAC20-3026-3262-18A2-C6A2B863BF20}"/>
              </a:ext>
            </a:extLst>
          </p:cNvPr>
          <p:cNvSpPr/>
          <p:nvPr/>
        </p:nvSpPr>
        <p:spPr>
          <a:xfrm>
            <a:off x="3962400" y="7734300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5</a:t>
            </a:r>
            <a:endParaRPr lang="ko-KR" altLang="en-US" sz="32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5848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0700" y="521361"/>
            <a:ext cx="9041309" cy="834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6"/>
              </a:lnSpc>
            </a:pPr>
            <a:r>
              <a:rPr lang="en-US" sz="5906" b="1">
                <a:solidFill>
                  <a:srgbClr val="303030"/>
                </a:solidFill>
                <a:latin typeface="+mj-ea"/>
                <a:ea typeface="+mj-ea"/>
              </a:rPr>
              <a:t>화면 설계서</a:t>
            </a:r>
          </a:p>
        </p:txBody>
      </p:sp>
      <p:sp>
        <p:nvSpPr>
          <p:cNvPr id="3" name="AutoShape 3"/>
          <p:cNvSpPr/>
          <p:nvPr/>
        </p:nvSpPr>
        <p:spPr>
          <a:xfrm>
            <a:off x="4857748" y="1241463"/>
            <a:ext cx="12829549" cy="0"/>
          </a:xfrm>
          <a:prstGeom prst="line">
            <a:avLst/>
          </a:prstGeom>
          <a:ln w="76200" cap="flat">
            <a:solidFill>
              <a:srgbClr val="74AED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970089"/>
              </p:ext>
            </p:extLst>
          </p:nvPr>
        </p:nvGraphicFramePr>
        <p:xfrm>
          <a:off x="604014" y="1474738"/>
          <a:ext cx="17079973" cy="1314450"/>
        </p:xfrm>
        <a:graphic>
          <a:graphicData uri="http://schemas.openxmlformats.org/drawingml/2006/table">
            <a:tbl>
              <a:tblPr/>
              <a:tblGrid>
                <a:gridCol w="1585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05998063"/>
                    </a:ext>
                  </a:extLst>
                </a:gridCol>
                <a:gridCol w="4803915">
                  <a:extLst>
                    <a:ext uri="{9D8B030D-6E8A-4147-A177-3AD203B41FA5}">
                      <a16:colId xmlns:a16="http://schemas.microsoft.com/office/drawing/2014/main" val="11246403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9272">
                  <a:extLst>
                    <a:ext uri="{9D8B030D-6E8A-4147-A177-3AD203B41FA5}">
                      <a16:colId xmlns:a16="http://schemas.microsoft.com/office/drawing/2014/main" val="577433236"/>
                    </a:ext>
                  </a:extLst>
                </a:gridCol>
              </a:tblGrid>
              <a:tr h="63789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 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latin typeface="+mn-ea"/>
                          <a:ea typeface="+mn-ea"/>
                          <a:cs typeface="Arimo Bold" panose="020B0600000101010101" charset="0"/>
                        </a:rPr>
                        <a:t>취업 지원 시스템</a:t>
                      </a:r>
                      <a:endParaRPr lang="en-US" altLang="ko-KR" sz="2000" smtClean="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화면경로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로그인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 &gt; </a:t>
                      </a: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현장실습 관리</a:t>
                      </a:r>
                      <a:r>
                        <a:rPr lang="en-US" altLang="ko-KR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 &gt; </a:t>
                      </a:r>
                      <a:r>
                        <a:rPr lang="ko-KR" altLang="en-US" sz="2000">
                          <a:latin typeface="+mn-ea"/>
                          <a:ea typeface="+mn-ea"/>
                          <a:cs typeface="Arimo Bold" panose="020B0600000101010101" charset="0"/>
                        </a:rPr>
                        <a:t>지도 일지</a:t>
                      </a:r>
                      <a:endParaRPr lang="en-US" altLang="ko-KR" sz="2000">
                        <a:latin typeface="+mn-ea"/>
                        <a:ea typeface="+mn-ea"/>
                        <a:cs typeface="Arimo Bold" panose="020B0600000101010101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사용자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교수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5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mo Bold" panose="020B0600000101010101" charset="0"/>
                        </a:rPr>
                        <a:t>설명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ts val="2430"/>
                        </a:lnSpc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교수의</a:t>
                      </a:r>
                      <a:r>
                        <a:rPr lang="ko-KR" altLang="en-US" sz="2000" baseline="0">
                          <a:latin typeface="+mn-ea"/>
                          <a:ea typeface="+mn-ea"/>
                        </a:rPr>
                        <a:t> 학생 지도내용 입력</a:t>
                      </a:r>
                      <a:endParaRPr 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en-US" sz="2000" b="1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713396"/>
              </p:ext>
            </p:extLst>
          </p:nvPr>
        </p:nvGraphicFramePr>
        <p:xfrm>
          <a:off x="13375371" y="2997063"/>
          <a:ext cx="4305300" cy="7082062"/>
        </p:xfrm>
        <a:graphic>
          <a:graphicData uri="http://schemas.openxmlformats.org/drawingml/2006/table">
            <a:tbl>
              <a:tblPr/>
              <a:tblGrid>
                <a:gridCol w="569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607">
                <a:tc gridSpan="2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Description</a:t>
                      </a:r>
                      <a:endParaRPr lang="en-US" sz="2400" b="1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Arimo"/>
                        </a:rPr>
                        <a:t>Description</a:t>
                      </a:r>
                      <a:endParaRPr lang="en-US" sz="1100"/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02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지도 일지 달력에서 선택한 날짜의 지도 내용을 입력하는 팝업창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651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ko-KR" altLang="en-US" sz="1600">
                          <a:latin typeface="+mj-ea"/>
                          <a:ea typeface="+mj-ea"/>
                        </a:rPr>
                        <a:t>선택한 학생의 지도 내용을 입력하는 영역</a:t>
                      </a: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22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번에서 입력한 지도 내용을 저장하는 버튼</a:t>
                      </a:r>
                      <a:endParaRPr lang="en-US" altLang="ko-KR" sz="16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지도 내용을 입력하는 팝업을 닫는 버튼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83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AED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endParaRPr lang="en-US" sz="1600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01" y="2997063"/>
            <a:ext cx="12568246" cy="7082062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912EC8E-F17D-92C4-293A-2DD9325DC971}"/>
              </a:ext>
            </a:extLst>
          </p:cNvPr>
          <p:cNvSpPr/>
          <p:nvPr/>
        </p:nvSpPr>
        <p:spPr>
          <a:xfrm>
            <a:off x="3962400" y="4396812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1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645147-93EF-1ABF-8012-8CFF07EB9671}"/>
              </a:ext>
            </a:extLst>
          </p:cNvPr>
          <p:cNvSpPr/>
          <p:nvPr/>
        </p:nvSpPr>
        <p:spPr>
          <a:xfrm>
            <a:off x="4778454" y="7886700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3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316E607-31A2-035E-2D1B-5D421FD736B1}"/>
              </a:ext>
            </a:extLst>
          </p:cNvPr>
          <p:cNvSpPr/>
          <p:nvPr/>
        </p:nvSpPr>
        <p:spPr>
          <a:xfrm>
            <a:off x="3962400" y="5787160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2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984EFF6-1349-F19E-461E-9E994D9C5978}"/>
              </a:ext>
            </a:extLst>
          </p:cNvPr>
          <p:cNvSpPr/>
          <p:nvPr/>
        </p:nvSpPr>
        <p:spPr>
          <a:xfrm>
            <a:off x="8327547" y="7886700"/>
            <a:ext cx="685800" cy="685800"/>
          </a:xfrm>
          <a:prstGeom prst="ellipse">
            <a:avLst/>
          </a:prstGeom>
          <a:solidFill>
            <a:srgbClr val="DB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latin typeface="+mj-ea"/>
                <a:ea typeface="+mj-ea"/>
              </a:rPr>
              <a:t>4</a:t>
            </a:r>
            <a:endParaRPr lang="ko-KR" altLang="en-US" sz="32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620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1541</Words>
  <Application>Microsoft Office PowerPoint</Application>
  <PresentationFormat>사용자 지정</PresentationFormat>
  <Paragraphs>581</Paragraphs>
  <Slides>23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Arimo 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메인페이지(중단)</dc:title>
  <dc:creator>admin</dc:creator>
  <cp:lastModifiedBy>admin</cp:lastModifiedBy>
  <cp:revision>103</cp:revision>
  <dcterms:created xsi:type="dcterms:W3CDTF">2006-08-16T00:00:00Z</dcterms:created>
  <dcterms:modified xsi:type="dcterms:W3CDTF">2024-04-01T07:01:18Z</dcterms:modified>
  <dc:identifier>DAF-0-cgl04</dc:identifier>
</cp:coreProperties>
</file>