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7"/>
  </p:notesMasterIdLst>
  <p:handoutMasterIdLst>
    <p:handoutMasterId r:id="rId18"/>
  </p:handoutMasterIdLst>
  <p:sldIdLst>
    <p:sldId id="287" r:id="rId2"/>
    <p:sldId id="283" r:id="rId3"/>
    <p:sldId id="298" r:id="rId4"/>
    <p:sldId id="327" r:id="rId5"/>
    <p:sldId id="305" r:id="rId6"/>
    <p:sldId id="318" r:id="rId7"/>
    <p:sldId id="319" r:id="rId8"/>
    <p:sldId id="321" r:id="rId9"/>
    <p:sldId id="322" r:id="rId10"/>
    <p:sldId id="323" r:id="rId11"/>
    <p:sldId id="317" r:id="rId12"/>
    <p:sldId id="325" r:id="rId13"/>
    <p:sldId id="326" r:id="rId14"/>
    <p:sldId id="315" r:id="rId15"/>
    <p:sldId id="277" r:id="rId16"/>
  </p:sldIdLst>
  <p:sldSz cx="9144000" cy="6858000" type="screen4x3"/>
  <p:notesSz cx="6805613" cy="9939338"/>
  <p:embeddedFontLst>
    <p:embeddedFont>
      <p:font typeface="나눔고딕 ExtraBold" panose="020B0600000101010101" charset="-127"/>
      <p:bold r:id="rId19"/>
    </p:embeddedFont>
    <p:embeddedFont>
      <p:font typeface="맑은 고딕 Semilight" panose="020B0502040204020203" pitchFamily="50" charset="-127"/>
      <p:regular r:id="rId20"/>
    </p:embeddedFont>
    <p:embeddedFont>
      <p:font typeface="나눔고딕" panose="020B0600000101010101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HY견고딕" panose="02030600000101010101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873C"/>
    <a:srgbClr val="C5C5C5"/>
    <a:srgbClr val="F6F5D9"/>
    <a:srgbClr val="FFFFCC"/>
    <a:srgbClr val="FEFDCF"/>
    <a:srgbClr val="FF6600"/>
    <a:srgbClr val="FD7C35"/>
    <a:srgbClr val="FF8232"/>
    <a:srgbClr val="FF9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9" autoAdjust="0"/>
    <p:restoredTop sz="86364" autoAdjust="0"/>
  </p:normalViewPr>
  <p:slideViewPr>
    <p:cSldViewPr>
      <p:cViewPr varScale="1">
        <p:scale>
          <a:sx n="116" d="100"/>
          <a:sy n="116" d="100"/>
        </p:scale>
        <p:origin x="852" y="108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71682-0429-4539-B54F-6B48A1BCC015}" type="datetimeFigureOut">
              <a:rPr lang="ko-KR" altLang="en-US" smtClean="0"/>
              <a:pPr/>
              <a:t>2016-04-16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54BBC-6BC8-487B-A2AE-A0CE0D633C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4857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2016-04-16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95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ㅊㅊ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ㅊㅊ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4" y="3404029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발표자 </a:t>
            </a:r>
            <a:r>
              <a:rPr lang="en-US" altLang="ko-KR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김정승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5500" b="1" spc="-150" dirty="0" smtClean="0">
                <a:latin typeface="+mj-ea"/>
              </a:rPr>
              <a:t>프로그래밍 설계</a:t>
            </a:r>
            <a:r>
              <a:rPr lang="en-US" altLang="ko-KR" sz="5500" b="1" spc="-150" dirty="0" smtClean="0">
                <a:latin typeface="+mj-ea"/>
              </a:rPr>
              <a:t/>
            </a:r>
            <a:br>
              <a:rPr lang="en-US" altLang="ko-KR" sz="5500" b="1" spc="-150" dirty="0" smtClean="0">
                <a:latin typeface="+mj-ea"/>
              </a:rPr>
            </a:br>
            <a:r>
              <a:rPr lang="en-US" altLang="ko-KR" sz="4000" b="1" spc="-150" dirty="0" smtClean="0">
                <a:solidFill>
                  <a:srgbClr val="FFC000"/>
                </a:solidFill>
                <a:latin typeface="+mj-ea"/>
              </a:rPr>
              <a:t>-</a:t>
            </a:r>
            <a:r>
              <a:rPr lang="ko-KR" altLang="en-US" sz="4000" b="1" spc="-150" dirty="0" smtClean="0">
                <a:solidFill>
                  <a:srgbClr val="FFC000"/>
                </a:solidFill>
                <a:latin typeface="+mj-ea"/>
              </a:rPr>
              <a:t>프로젝트 진행상황</a:t>
            </a:r>
            <a:r>
              <a:rPr lang="en-US" altLang="ko-KR" sz="4000" b="1" spc="-150" dirty="0" smtClean="0">
                <a:solidFill>
                  <a:srgbClr val="FFC000"/>
                </a:solidFill>
                <a:latin typeface="+mj-ea"/>
              </a:rPr>
              <a:t>-</a:t>
            </a:r>
            <a:endParaRPr lang="ko-KR" altLang="en-US" sz="4000" b="1" spc="-150" dirty="0"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0132" y="4473116"/>
            <a:ext cx="32043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3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20130999 </a:t>
            </a:r>
            <a:r>
              <a:rPr lang="ko-KR" altLang="en-US" sz="23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김준호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endParaRPr lang="en-US" altLang="ko-KR" sz="16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fontAlgn="base" latinLnBrk="0"/>
            <a:r>
              <a:rPr lang="en-US" altLang="ko-KR" sz="23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20130997 </a:t>
            </a:r>
            <a:r>
              <a:rPr lang="ko-KR" altLang="en-US" sz="23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김정승 </a:t>
            </a:r>
            <a:endParaRPr lang="ko-KR" altLang="en-US" sz="16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fontAlgn="base" latinLnBrk="0"/>
            <a:r>
              <a:rPr lang="en-US" altLang="ko-KR" sz="23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20151016 </a:t>
            </a:r>
            <a:r>
              <a:rPr lang="ko-KR" altLang="en-US" sz="23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염준섭</a:t>
            </a:r>
          </a:p>
          <a:p>
            <a:pPr fontAlgn="base" latinLnBrk="0"/>
            <a:r>
              <a:rPr lang="en-US" altLang="ko-KR" sz="23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20150997 </a:t>
            </a:r>
            <a:r>
              <a:rPr lang="ko-KR" altLang="en-US" sz="23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김효권</a:t>
            </a:r>
          </a:p>
          <a:p>
            <a:endParaRPr lang="ko-KR" alt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5604" y="3129126"/>
            <a:ext cx="16257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프로젝트팀</a:t>
            </a:r>
            <a:r>
              <a:rPr lang="en-US" altLang="ko-KR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유일무이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594961"/>
            <a:ext cx="8662457" cy="513378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9"/>
          <p:cNvSpPr>
            <a:spLocks noGrp="1"/>
          </p:cNvSpPr>
          <p:nvPr>
            <p:ph type="title"/>
          </p:nvPr>
        </p:nvSpPr>
        <p:spPr>
          <a:xfrm>
            <a:off x="1997129" y="423250"/>
            <a:ext cx="6226199" cy="1512169"/>
          </a:xfrm>
        </p:spPr>
        <p:txBody>
          <a:bodyPr anchor="t">
            <a:noAutofit/>
          </a:bodyPr>
          <a:lstStyle/>
          <a:p>
            <a:r>
              <a:rPr lang="ko-KR" altLang="en-US" spc="-100" dirty="0" smtClean="0"/>
              <a:t>프로젝트 진행상황</a:t>
            </a:r>
            <a:r>
              <a:rPr lang="en-US" altLang="ko-KR" spc="-100" dirty="0" smtClean="0"/>
              <a:t>(7/7</a:t>
            </a:r>
            <a:r>
              <a:rPr lang="en-US" altLang="ko-KR" spc="-100" dirty="0"/>
              <a:t>)</a:t>
            </a:r>
            <a:endParaRPr lang="ko-KR" altLang="en-US" spc="-100" dirty="0"/>
          </a:p>
        </p:txBody>
      </p:sp>
    </p:spTree>
    <p:extLst>
      <p:ext uri="{BB962C8B-B14F-4D97-AF65-F5344CB8AC3E}">
        <p14:creationId xmlns:p14="http://schemas.microsoft.com/office/powerpoint/2010/main" val="10910089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직사각형 202"/>
          <p:cNvSpPr/>
          <p:nvPr/>
        </p:nvSpPr>
        <p:spPr>
          <a:xfrm>
            <a:off x="107504" y="1052736"/>
            <a:ext cx="8932582" cy="56166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261560" y="2001850"/>
            <a:ext cx="958422" cy="192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18" name="직사각형 117"/>
          <p:cNvSpPr/>
          <p:nvPr/>
        </p:nvSpPr>
        <p:spPr>
          <a:xfrm>
            <a:off x="1331640" y="1196752"/>
            <a:ext cx="7596844" cy="5292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19" name="직사각형 118"/>
          <p:cNvSpPr/>
          <p:nvPr/>
        </p:nvSpPr>
        <p:spPr>
          <a:xfrm>
            <a:off x="2648352" y="2063633"/>
            <a:ext cx="685800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메인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1647452" y="2063633"/>
            <a:ext cx="685800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커서제어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2610049" y="1470509"/>
            <a:ext cx="741405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인터페이스</a:t>
            </a:r>
            <a:endParaRPr lang="en-US" altLang="ko-KR" sz="825" dirty="0"/>
          </a:p>
          <a:p>
            <a:pPr algn="ctr"/>
            <a:r>
              <a:rPr lang="ko-KR" altLang="en-US" sz="825" dirty="0"/>
              <a:t>화면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2648352" y="2656758"/>
            <a:ext cx="685800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콘솔</a:t>
            </a:r>
            <a:endParaRPr lang="en-US" altLang="ko-KR" sz="825" dirty="0"/>
          </a:p>
          <a:p>
            <a:pPr algn="ctr"/>
            <a:r>
              <a:rPr lang="ko-KR" altLang="en-US" sz="825" dirty="0"/>
              <a:t>제어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4242374" y="2063633"/>
            <a:ext cx="685800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메뉴</a:t>
            </a:r>
          </a:p>
        </p:txBody>
      </p:sp>
      <p:sp>
        <p:nvSpPr>
          <p:cNvPr id="124" name="타원 123"/>
          <p:cNvSpPr/>
          <p:nvPr/>
        </p:nvSpPr>
        <p:spPr>
          <a:xfrm>
            <a:off x="4242374" y="2523927"/>
            <a:ext cx="685800" cy="40777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키입력</a:t>
            </a:r>
          </a:p>
        </p:txBody>
      </p:sp>
      <p:sp>
        <p:nvSpPr>
          <p:cNvPr id="125" name="타원 124"/>
          <p:cNvSpPr/>
          <p:nvPr/>
        </p:nvSpPr>
        <p:spPr>
          <a:xfrm>
            <a:off x="6231814" y="2032742"/>
            <a:ext cx="1016339" cy="40777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메뉴</a:t>
            </a:r>
            <a:r>
              <a:rPr lang="en-US" altLang="ko-KR" sz="825" dirty="0"/>
              <a:t> </a:t>
            </a:r>
            <a:r>
              <a:rPr lang="ko-KR" altLang="en-US" sz="825" dirty="0"/>
              <a:t>선택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5453336" y="3818298"/>
            <a:ext cx="685800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런치패드</a:t>
            </a:r>
            <a:endParaRPr lang="en-US" altLang="ko-KR" sz="825" dirty="0"/>
          </a:p>
          <a:p>
            <a:pPr algn="ctr"/>
            <a:r>
              <a:rPr lang="ko-KR" altLang="en-US" sz="825" dirty="0"/>
              <a:t>시작하기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5447158" y="4547354"/>
            <a:ext cx="685800" cy="475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프로젝트 파일</a:t>
            </a:r>
            <a:endParaRPr lang="en-US" altLang="ko-KR" sz="825" dirty="0"/>
          </a:p>
          <a:p>
            <a:pPr algn="ctr"/>
            <a:r>
              <a:rPr lang="ko-KR" altLang="en-US" sz="825" dirty="0"/>
              <a:t>불러오기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6468709" y="3818298"/>
            <a:ext cx="685800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녹음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7482938" y="3818298"/>
            <a:ext cx="685800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녹음 파일</a:t>
            </a:r>
            <a:endParaRPr lang="en-US" altLang="ko-KR" sz="825" dirty="0"/>
          </a:p>
          <a:p>
            <a:pPr algn="ctr"/>
            <a:r>
              <a:rPr lang="ko-KR" altLang="en-US" sz="825" dirty="0"/>
              <a:t>불러오기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7078251" y="4806854"/>
            <a:ext cx="685800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 err="1"/>
              <a:t>튜토리얼</a:t>
            </a:r>
            <a:endParaRPr lang="ko-KR" altLang="en-US" sz="825" dirty="0"/>
          </a:p>
        </p:txBody>
      </p:sp>
      <p:sp>
        <p:nvSpPr>
          <p:cNvPr id="131" name="직사각형 130"/>
          <p:cNvSpPr/>
          <p:nvPr/>
        </p:nvSpPr>
        <p:spPr>
          <a:xfrm>
            <a:off x="2086119" y="3954222"/>
            <a:ext cx="1736125" cy="190293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2" name="직사각형 131"/>
          <p:cNvSpPr/>
          <p:nvPr/>
        </p:nvSpPr>
        <p:spPr>
          <a:xfrm>
            <a:off x="2530963" y="3750336"/>
            <a:ext cx="858794" cy="345989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 err="1"/>
              <a:t>쓰레드</a:t>
            </a:r>
            <a:r>
              <a:rPr lang="en-US" altLang="ko-KR" sz="825" dirty="0"/>
              <a:t>(thread)</a:t>
            </a:r>
            <a:endParaRPr lang="ko-KR" altLang="en-US" sz="825" dirty="0"/>
          </a:p>
        </p:txBody>
      </p:sp>
      <p:sp>
        <p:nvSpPr>
          <p:cNvPr id="133" name="직사각형 132"/>
          <p:cNvSpPr/>
          <p:nvPr/>
        </p:nvSpPr>
        <p:spPr>
          <a:xfrm>
            <a:off x="2243665" y="4184368"/>
            <a:ext cx="1430296" cy="15090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음악 재생 및 정지</a:t>
            </a:r>
            <a:endParaRPr lang="en-US" altLang="ko-KR" sz="825" dirty="0"/>
          </a:p>
          <a:p>
            <a:pPr algn="ctr"/>
            <a:endParaRPr lang="en-US" altLang="ko-KR" sz="825" dirty="0"/>
          </a:p>
          <a:p>
            <a:pPr algn="ctr"/>
            <a:r>
              <a:rPr lang="en-US" altLang="ko-KR" sz="825" dirty="0"/>
              <a:t>Project 1</a:t>
            </a:r>
          </a:p>
          <a:p>
            <a:pPr algn="ctr"/>
            <a:r>
              <a:rPr lang="en-US" altLang="ko-KR" sz="825" dirty="0"/>
              <a:t>Project 2</a:t>
            </a:r>
          </a:p>
          <a:p>
            <a:pPr algn="ctr"/>
            <a:r>
              <a:rPr lang="en-US" altLang="ko-KR" sz="825" dirty="0"/>
              <a:t>.</a:t>
            </a:r>
          </a:p>
          <a:p>
            <a:pPr algn="ctr"/>
            <a:r>
              <a:rPr lang="en-US" altLang="ko-KR" sz="825" dirty="0"/>
              <a:t>.</a:t>
            </a:r>
          </a:p>
          <a:p>
            <a:pPr algn="ctr"/>
            <a:r>
              <a:rPr lang="en-US" altLang="ko-KR" sz="825" dirty="0"/>
              <a:t>.</a:t>
            </a:r>
          </a:p>
          <a:p>
            <a:pPr algn="ctr"/>
            <a:r>
              <a:rPr lang="en-US" altLang="ko-KR" sz="825" dirty="0"/>
              <a:t>.</a:t>
            </a:r>
          </a:p>
          <a:p>
            <a:pPr algn="ctr"/>
            <a:r>
              <a:rPr lang="en-US" altLang="ko-KR" sz="825" dirty="0"/>
              <a:t>Project 5</a:t>
            </a:r>
            <a:endParaRPr lang="ko-KR" altLang="en-US" sz="825" dirty="0"/>
          </a:p>
        </p:txBody>
      </p:sp>
      <p:cxnSp>
        <p:nvCxnSpPr>
          <p:cNvPr id="134" name="직선 화살표 연결선 133"/>
          <p:cNvCxnSpPr/>
          <p:nvPr/>
        </p:nvCxnSpPr>
        <p:spPr>
          <a:xfrm>
            <a:off x="2333253" y="2298411"/>
            <a:ext cx="315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H="1">
            <a:off x="2333252" y="2181022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endCxn id="123" idx="1"/>
          </p:cNvCxnSpPr>
          <p:nvPr/>
        </p:nvCxnSpPr>
        <p:spPr>
          <a:xfrm flipV="1">
            <a:off x="3334150" y="2236628"/>
            <a:ext cx="908225" cy="6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2898574" y="1816497"/>
            <a:ext cx="0" cy="247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flipV="1">
            <a:off x="3105549" y="1816497"/>
            <a:ext cx="0" cy="247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2898574" y="2409622"/>
            <a:ext cx="0" cy="247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 flipV="1">
            <a:off x="3105549" y="2409622"/>
            <a:ext cx="0" cy="247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23" idx="3"/>
            <a:endCxn id="125" idx="2"/>
          </p:cNvCxnSpPr>
          <p:nvPr/>
        </p:nvCxnSpPr>
        <p:spPr>
          <a:xfrm flipV="1">
            <a:off x="4928174" y="2236627"/>
            <a:ext cx="130364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24" idx="0"/>
          </p:cNvCxnSpPr>
          <p:nvPr/>
        </p:nvCxnSpPr>
        <p:spPr>
          <a:xfrm flipV="1">
            <a:off x="4585274" y="2412713"/>
            <a:ext cx="0" cy="111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3598230" y="3209738"/>
            <a:ext cx="1090481" cy="475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키 입력 시 재생</a:t>
            </a:r>
            <a:endParaRPr lang="en-US" altLang="ko-KR" sz="825" dirty="0"/>
          </a:p>
          <a:p>
            <a:pPr algn="ctr"/>
            <a:r>
              <a:rPr lang="ko-KR" altLang="en-US" sz="825" dirty="0"/>
              <a:t>키 입력취소 시 정지</a:t>
            </a:r>
          </a:p>
        </p:txBody>
      </p:sp>
      <p:cxnSp>
        <p:nvCxnSpPr>
          <p:cNvPr id="147" name="직선 화살표 연결선 146"/>
          <p:cNvCxnSpPr/>
          <p:nvPr/>
        </p:nvCxnSpPr>
        <p:spPr>
          <a:xfrm flipH="1">
            <a:off x="5885820" y="2409622"/>
            <a:ext cx="574596" cy="1408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25" idx="5"/>
            <a:endCxn id="129" idx="0"/>
          </p:cNvCxnSpPr>
          <p:nvPr/>
        </p:nvCxnSpPr>
        <p:spPr>
          <a:xfrm>
            <a:off x="7099314" y="2380796"/>
            <a:ext cx="726524" cy="1437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 flipV="1">
            <a:off x="5997031" y="2409622"/>
            <a:ext cx="545212" cy="1408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 flipH="1" flipV="1">
            <a:off x="7007199" y="2409622"/>
            <a:ext cx="701245" cy="1408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 flipV="1">
            <a:off x="6139137" y="3954223"/>
            <a:ext cx="32842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V="1">
            <a:off x="7153365" y="3954223"/>
            <a:ext cx="32842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 flipH="1">
            <a:off x="7153366" y="4040714"/>
            <a:ext cx="3346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/>
          <p:nvPr/>
        </p:nvCxnSpPr>
        <p:spPr>
          <a:xfrm flipH="1">
            <a:off x="6132958" y="4040714"/>
            <a:ext cx="3346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>
            <a:off x="5737540" y="4164287"/>
            <a:ext cx="0" cy="383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 flipH="1" flipV="1">
            <a:off x="5876556" y="4172011"/>
            <a:ext cx="9265" cy="375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>
            <a:off x="5997031" y="4172011"/>
            <a:ext cx="1087399" cy="912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30" idx="1"/>
          </p:cNvCxnSpPr>
          <p:nvPr/>
        </p:nvCxnSpPr>
        <p:spPr>
          <a:xfrm flipH="1" flipV="1">
            <a:off x="6126780" y="4178189"/>
            <a:ext cx="951472" cy="80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타원 158"/>
          <p:cNvSpPr/>
          <p:nvPr/>
        </p:nvSpPr>
        <p:spPr>
          <a:xfrm>
            <a:off x="8100773" y="4785220"/>
            <a:ext cx="685800" cy="40777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키입력</a:t>
            </a:r>
          </a:p>
        </p:txBody>
      </p:sp>
      <p:cxnSp>
        <p:nvCxnSpPr>
          <p:cNvPr id="160" name="직선 화살표 연결선 159"/>
          <p:cNvCxnSpPr/>
          <p:nvPr/>
        </p:nvCxnSpPr>
        <p:spPr>
          <a:xfrm flipH="1">
            <a:off x="7764052" y="4979849"/>
            <a:ext cx="3346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2705501" y="5152842"/>
            <a:ext cx="4850027" cy="1050305"/>
            <a:chOff x="1293343" y="5412286"/>
            <a:chExt cx="6730311" cy="1235650"/>
          </a:xfrm>
        </p:grpSpPr>
        <p:cxnSp>
          <p:nvCxnSpPr>
            <p:cNvPr id="162" name="직선 연결선 161"/>
            <p:cNvCxnSpPr/>
            <p:nvPr/>
          </p:nvCxnSpPr>
          <p:spPr>
            <a:xfrm>
              <a:off x="8023654" y="5412286"/>
              <a:ext cx="0" cy="12356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 flipH="1">
              <a:off x="1293343" y="6647935"/>
              <a:ext cx="673031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/>
            <p:nvPr/>
          </p:nvCxnSpPr>
          <p:spPr>
            <a:xfrm flipV="1">
              <a:off x="1293343" y="6240890"/>
              <a:ext cx="0" cy="4070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5" name="그룹 164"/>
          <p:cNvGrpSpPr/>
          <p:nvPr/>
        </p:nvGrpSpPr>
        <p:grpSpPr>
          <a:xfrm>
            <a:off x="3059212" y="5152843"/>
            <a:ext cx="4321771" cy="886591"/>
            <a:chOff x="2265405" y="5412286"/>
            <a:chExt cx="5410094" cy="1087367"/>
          </a:xfrm>
        </p:grpSpPr>
        <p:cxnSp>
          <p:nvCxnSpPr>
            <p:cNvPr id="166" name="직선 연결선 165"/>
            <p:cNvCxnSpPr/>
            <p:nvPr/>
          </p:nvCxnSpPr>
          <p:spPr>
            <a:xfrm>
              <a:off x="2265405" y="6276099"/>
              <a:ext cx="0" cy="2235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2265405" y="6499653"/>
              <a:ext cx="541009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/>
            <p:cNvCxnSpPr/>
            <p:nvPr/>
          </p:nvCxnSpPr>
          <p:spPr>
            <a:xfrm flipV="1">
              <a:off x="7675499" y="5412286"/>
              <a:ext cx="0" cy="10873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9" name="직선 화살표 연결선 168"/>
          <p:cNvCxnSpPr/>
          <p:nvPr/>
        </p:nvCxnSpPr>
        <p:spPr>
          <a:xfrm flipV="1">
            <a:off x="6729171" y="1816498"/>
            <a:ext cx="0" cy="216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6361561" y="1464337"/>
            <a:ext cx="685800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종료하기</a:t>
            </a:r>
          </a:p>
        </p:txBody>
      </p:sp>
      <p:cxnSp>
        <p:nvCxnSpPr>
          <p:cNvPr id="171" name="직선 화살표 연결선 170"/>
          <p:cNvCxnSpPr/>
          <p:nvPr/>
        </p:nvCxnSpPr>
        <p:spPr>
          <a:xfrm flipV="1">
            <a:off x="7047361" y="1632696"/>
            <a:ext cx="5251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직사각형 172"/>
          <p:cNvSpPr/>
          <p:nvPr/>
        </p:nvSpPr>
        <p:spPr>
          <a:xfrm>
            <a:off x="377793" y="3375105"/>
            <a:ext cx="715197" cy="4499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색상 값 </a:t>
            </a:r>
            <a:endParaRPr lang="en-US" altLang="ko-KR" sz="825" dirty="0"/>
          </a:p>
          <a:p>
            <a:pPr algn="ctr"/>
            <a:r>
              <a:rPr lang="ko-KR" altLang="en-US" sz="825" dirty="0" smtClean="0"/>
              <a:t>정의</a:t>
            </a:r>
            <a:endParaRPr lang="en-US" altLang="ko-KR" sz="825" dirty="0" smtClean="0"/>
          </a:p>
          <a:p>
            <a:pPr algn="ctr"/>
            <a:r>
              <a:rPr lang="en-US" altLang="ko-KR" sz="825" dirty="0" smtClean="0"/>
              <a:t>(define)</a:t>
            </a:r>
            <a:endParaRPr lang="ko-KR" altLang="en-US" sz="825" dirty="0"/>
          </a:p>
        </p:txBody>
      </p:sp>
      <p:sp>
        <p:nvSpPr>
          <p:cNvPr id="174" name="직사각형 173"/>
          <p:cNvSpPr/>
          <p:nvPr/>
        </p:nvSpPr>
        <p:spPr>
          <a:xfrm>
            <a:off x="377793" y="2818942"/>
            <a:ext cx="712588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헤더</a:t>
            </a:r>
            <a:r>
              <a:rPr lang="en-US" altLang="ko-KR" sz="825" dirty="0"/>
              <a:t>(header)</a:t>
            </a:r>
            <a:endParaRPr lang="ko-KR" altLang="en-US" sz="825" dirty="0"/>
          </a:p>
        </p:txBody>
      </p:sp>
      <p:sp>
        <p:nvSpPr>
          <p:cNvPr id="175" name="직사각형 174"/>
          <p:cNvSpPr/>
          <p:nvPr/>
        </p:nvSpPr>
        <p:spPr>
          <a:xfrm>
            <a:off x="377793" y="2211915"/>
            <a:ext cx="712588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라이브러리</a:t>
            </a:r>
          </a:p>
        </p:txBody>
      </p:sp>
      <p:cxnSp>
        <p:nvCxnSpPr>
          <p:cNvPr id="176" name="직선 화살표 연결선 175"/>
          <p:cNvCxnSpPr/>
          <p:nvPr/>
        </p:nvCxnSpPr>
        <p:spPr>
          <a:xfrm>
            <a:off x="655823" y="2557904"/>
            <a:ext cx="0" cy="261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V="1">
            <a:off x="813371" y="2557904"/>
            <a:ext cx="0" cy="261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>
            <a:off x="1090381" y="2380796"/>
            <a:ext cx="241259" cy="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>
            <a:off x="1090381" y="3002747"/>
            <a:ext cx="241259" cy="9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1090380" y="3609020"/>
            <a:ext cx="241260" cy="2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424850" y="1831944"/>
            <a:ext cx="628761" cy="253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 err="1"/>
              <a:t>선언부</a:t>
            </a:r>
            <a:endParaRPr lang="ko-KR" altLang="en-US" sz="825" dirty="0"/>
          </a:p>
        </p:txBody>
      </p:sp>
      <p:sp>
        <p:nvSpPr>
          <p:cNvPr id="182" name="직사각형 181"/>
          <p:cNvSpPr/>
          <p:nvPr/>
        </p:nvSpPr>
        <p:spPr>
          <a:xfrm>
            <a:off x="5377703" y="5325838"/>
            <a:ext cx="778473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애니메이션</a:t>
            </a:r>
            <a:endParaRPr lang="en-US" altLang="ko-KR" sz="825" dirty="0"/>
          </a:p>
          <a:p>
            <a:pPr algn="ctr"/>
            <a:r>
              <a:rPr lang="en-US" altLang="ko-KR" sz="825" dirty="0"/>
              <a:t>(Animation)</a:t>
            </a:r>
            <a:endParaRPr lang="ko-KR" altLang="en-US" sz="825" dirty="0"/>
          </a:p>
        </p:txBody>
      </p:sp>
      <p:cxnSp>
        <p:nvCxnSpPr>
          <p:cNvPr id="183" name="직선 화살표 연결선 182"/>
          <p:cNvCxnSpPr/>
          <p:nvPr/>
        </p:nvCxnSpPr>
        <p:spPr>
          <a:xfrm flipH="1" flipV="1">
            <a:off x="5876556" y="5015352"/>
            <a:ext cx="7663" cy="31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>
            <a:off x="5737540" y="5015352"/>
            <a:ext cx="0" cy="31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7555528" y="150500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프로그램종료</a:t>
            </a:r>
            <a:endParaRPr lang="ko-KR" altLang="en-US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323528" y="369821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9" name="제목 8"/>
          <p:cNvSpPr txBox="1">
            <a:spLocks/>
          </p:cNvSpPr>
          <p:nvPr/>
        </p:nvSpPr>
        <p:spPr>
          <a:xfrm>
            <a:off x="1694173" y="152636"/>
            <a:ext cx="6226199" cy="1512169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/>
              <a:t>소프트웨어 기능블록도</a:t>
            </a:r>
          </a:p>
        </p:txBody>
      </p:sp>
      <p:cxnSp>
        <p:nvCxnSpPr>
          <p:cNvPr id="210" name="직선 연결선 209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124" idx="6"/>
          </p:cNvCxnSpPr>
          <p:nvPr/>
        </p:nvCxnSpPr>
        <p:spPr>
          <a:xfrm>
            <a:off x="4928174" y="2727813"/>
            <a:ext cx="706480" cy="10863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4688712" y="3303587"/>
            <a:ext cx="769642" cy="619745"/>
            <a:chOff x="4827726" y="3303587"/>
            <a:chExt cx="630627" cy="619745"/>
          </a:xfrm>
        </p:grpSpPr>
        <p:cxnSp>
          <p:nvCxnSpPr>
            <p:cNvPr id="23" name="직선 연결선 22"/>
            <p:cNvCxnSpPr/>
            <p:nvPr/>
          </p:nvCxnSpPr>
          <p:spPr>
            <a:xfrm flipH="1" flipV="1">
              <a:off x="5225114" y="3923330"/>
              <a:ext cx="233239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 flipV="1">
              <a:off x="5220098" y="3303587"/>
              <a:ext cx="1" cy="6197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H="1">
              <a:off x="4827726" y="3303587"/>
              <a:ext cx="39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2845183" y="3303587"/>
            <a:ext cx="744754" cy="446749"/>
            <a:chOff x="2807804" y="3303587"/>
            <a:chExt cx="929441" cy="446749"/>
          </a:xfrm>
        </p:grpSpPr>
        <p:cxnSp>
          <p:nvCxnSpPr>
            <p:cNvPr id="31" name="직선 연결선 30"/>
            <p:cNvCxnSpPr/>
            <p:nvPr/>
          </p:nvCxnSpPr>
          <p:spPr>
            <a:xfrm flipH="1">
              <a:off x="2807804" y="3303587"/>
              <a:ext cx="92944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2807804" y="3303587"/>
              <a:ext cx="0" cy="446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3084646" y="3447605"/>
            <a:ext cx="513583" cy="302732"/>
            <a:chOff x="3105549" y="3526961"/>
            <a:chExt cx="631696" cy="223375"/>
          </a:xfrm>
        </p:grpSpPr>
        <p:cxnSp>
          <p:nvCxnSpPr>
            <p:cNvPr id="38" name="직선 연결선 37"/>
            <p:cNvCxnSpPr/>
            <p:nvPr/>
          </p:nvCxnSpPr>
          <p:spPr>
            <a:xfrm flipV="1">
              <a:off x="3105549" y="3526961"/>
              <a:ext cx="0" cy="2233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3105549" y="3526961"/>
              <a:ext cx="6316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4697004" y="3467299"/>
            <a:ext cx="747965" cy="573415"/>
            <a:chOff x="4846347" y="3554784"/>
            <a:chExt cx="598622" cy="485930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4846347" y="3554784"/>
              <a:ext cx="222357" cy="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068704" y="3554785"/>
              <a:ext cx="0" cy="4859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>
              <a:off x="5068704" y="4040714"/>
              <a:ext cx="376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6193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369821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56930"/>
              </p:ext>
            </p:extLst>
          </p:nvPr>
        </p:nvGraphicFramePr>
        <p:xfrm>
          <a:off x="71500" y="1088740"/>
          <a:ext cx="8979214" cy="566315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728192"/>
                <a:gridCol w="2412268"/>
                <a:gridCol w="4140460"/>
                <a:gridCol w="698294"/>
              </a:tblGrid>
              <a:tr h="661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요구사항</a:t>
                      </a:r>
                    </a:p>
                  </a:txBody>
                  <a:tcPr marL="62898" marR="159760" marT="125795" marB="79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62898" marR="159760" marT="125795" marB="7988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2898" marR="159760" marT="125795" marB="7988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우선순위</a:t>
                      </a:r>
                    </a:p>
                  </a:txBody>
                  <a:tcPr marL="62898" marR="159760" marT="125795" marB="7988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884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음악 파일 재생</a:t>
                      </a: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및 </a:t>
                      </a:r>
                      <a:endParaRPr lang="en-US" altLang="ko-KR" sz="1600" b="0" kern="1200" spc="-20" baseline="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정지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2898" marR="159760" marT="79880" marB="7988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이용자가 키보드</a:t>
                      </a: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입력으로</a:t>
                      </a: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음악의 재생 및 정지를</a:t>
                      </a: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endParaRPr lang="en-US" altLang="ko-KR" sz="1600" b="0" kern="1200" spc="-20" baseline="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제어한다</a:t>
                      </a:r>
                      <a:r>
                        <a:rPr lang="en-US" altLang="ko-KR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2898" marR="159760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이용자가</a:t>
                      </a: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키를 입력했을 때 음악 재생</a:t>
                      </a:r>
                      <a:r>
                        <a:rPr lang="en-US" altLang="ko-KR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키 입력 취소 했을 때 음악 정지 기능을 감각적으로 </a:t>
                      </a:r>
                      <a:endParaRPr lang="en-US" altLang="ko-KR" sz="1600" b="0" kern="1200" spc="-20" baseline="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느껴지도록 구현해야 한다</a:t>
                      </a:r>
                      <a:r>
                        <a:rPr lang="en-US" altLang="ko-KR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2898" marR="159760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2898" marR="159760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781715"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키보드</a:t>
                      </a: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입력 감지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2898" marR="159760" marT="79880" marB="7988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이용자가</a:t>
                      </a: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키보드 입력으로 프로그램을 제어한다</a:t>
                      </a:r>
                      <a:r>
                        <a:rPr lang="en-US" altLang="ko-KR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2898" marR="159760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키보드 입력으로 </a:t>
                      </a: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함수를 호출하고 입력으로 </a:t>
                      </a:r>
                      <a:endParaRPr lang="en-US" altLang="ko-KR" sz="1600" b="0" kern="1200" spc="-20" baseline="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음악을 제어하고 입력으로 프로그램을 </a:t>
                      </a:r>
                      <a:endParaRPr lang="en-US" altLang="ko-KR" sz="1600" b="0" kern="1200" spc="-20" baseline="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종료한다</a:t>
                      </a:r>
                      <a:r>
                        <a:rPr lang="en-US" altLang="ko-KR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2898" marR="159760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2898" marR="159760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995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녹음 및 불러오기 </a:t>
                      </a:r>
                    </a:p>
                  </a:txBody>
                  <a:tcPr marL="62898" marR="159760" marT="79880" marB="7988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이용자가 </a:t>
                      </a:r>
                      <a:r>
                        <a:rPr lang="ko-KR" altLang="en-US" sz="1600" b="0" kern="1200" spc="-20" dirty="0" err="1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믹싱한</a:t>
                      </a: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사운드를 녹음한다</a:t>
                      </a:r>
                      <a:r>
                        <a:rPr lang="en-US" altLang="ko-KR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2898" marR="159760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이용자가 연주하는 도중에 녹음</a:t>
                      </a: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하기를 원한다면 키 입력으로 녹음을 한다</a:t>
                      </a:r>
                      <a:r>
                        <a:rPr lang="en-US" altLang="ko-KR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그리고 녹음한 </a:t>
                      </a:r>
                      <a:endParaRPr lang="en-US" altLang="ko-KR" sz="1600" b="0" kern="1200" spc="-20" baseline="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파일  듣기를 원한다면 불러올 수 있다</a:t>
                      </a:r>
                      <a:r>
                        <a:rPr lang="en-US" altLang="ko-KR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2898" marR="159760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2898" marR="159760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107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err="1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튜토리얼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2898" marR="159760" marT="79880" marB="7988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이용자가 </a:t>
                      </a:r>
                      <a:r>
                        <a:rPr lang="ko-KR" altLang="en-US" sz="1600" b="0" kern="1200" spc="-20" dirty="0" err="1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튜토리얼을</a:t>
                      </a: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endParaRPr lang="en-US" altLang="ko-KR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실시한다</a:t>
                      </a:r>
                      <a:r>
                        <a:rPr lang="en-US" altLang="ko-KR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2898" marR="159760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이용자가 특정 키보드 입력을 하면 </a:t>
                      </a:r>
                      <a:r>
                        <a:rPr lang="ko-KR" altLang="en-US" sz="1600" b="0" kern="1200" spc="-20" dirty="0" err="1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튜토리얼이</a:t>
                      </a: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시작되고</a:t>
                      </a:r>
                      <a:r>
                        <a:rPr lang="en-US" altLang="ko-KR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프로그램을 처음 이용할 때</a:t>
                      </a: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편리하게 이끌어준다</a:t>
                      </a:r>
                      <a:r>
                        <a:rPr lang="en-US" altLang="ko-KR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2898" marR="159760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2898" marR="159760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995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색깔을 이용한 </a:t>
                      </a:r>
                      <a:endParaRPr lang="en-US" altLang="ko-KR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b="0" kern="1200" spc="-20" dirty="0" err="1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애니매이션</a:t>
                      </a: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기능</a:t>
                      </a:r>
                    </a:p>
                  </a:txBody>
                  <a:tcPr marL="62898" marR="159760" marT="79880" marB="7988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이용자가 시각적으로 </a:t>
                      </a:r>
                      <a:endParaRPr lang="en-US" altLang="ko-KR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흥미를 느낀다</a:t>
                      </a:r>
                      <a:r>
                        <a:rPr lang="en-US" altLang="ko-KR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2898" marR="159760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err="1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프로잭트</a:t>
                      </a: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 파일을 변경 할 때나</a:t>
                      </a:r>
                      <a:r>
                        <a:rPr lang="en-US" altLang="ko-KR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음악 재생 시 특정한 키를 입력 함으로써 </a:t>
                      </a:r>
                      <a:r>
                        <a:rPr lang="ko-KR" altLang="en-US" sz="1600" b="0" kern="1200" spc="-20" dirty="0" err="1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애니매이션으로</a:t>
                      </a: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endParaRPr lang="en-US" altLang="ko-KR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시각적인  효과를 </a:t>
                      </a:r>
                      <a:r>
                        <a:rPr lang="ko-KR" altLang="en-US" sz="1600" b="0" kern="1200" spc="-20" dirty="0" err="1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같는다</a:t>
                      </a:r>
                      <a:r>
                        <a:rPr lang="en-US" altLang="ko-KR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2898" marR="159760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2898" marR="159760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제목 8"/>
          <p:cNvSpPr txBox="1">
            <a:spLocks/>
          </p:cNvSpPr>
          <p:nvPr/>
        </p:nvSpPr>
        <p:spPr>
          <a:xfrm>
            <a:off x="1694173" y="152636"/>
            <a:ext cx="6226199" cy="1512169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기능적 요구사항 명세서</a:t>
            </a:r>
            <a:endParaRPr lang="ko-KR" altLang="en-US" spc="-100" dirty="0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47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9"/>
          <p:cNvSpPr>
            <a:spLocks noGrp="1"/>
          </p:cNvSpPr>
          <p:nvPr>
            <p:ph type="title"/>
          </p:nvPr>
        </p:nvSpPr>
        <p:spPr>
          <a:xfrm>
            <a:off x="1997129" y="423250"/>
            <a:ext cx="6226199" cy="1512169"/>
          </a:xfrm>
        </p:spPr>
        <p:txBody>
          <a:bodyPr anchor="t">
            <a:noAutofit/>
          </a:bodyPr>
          <a:lstStyle/>
          <a:p>
            <a:r>
              <a:rPr lang="ko-KR" altLang="en-US" spc="-100" dirty="0" smtClean="0"/>
              <a:t>프로젝트 진행 목표</a:t>
            </a:r>
            <a:endParaRPr lang="ko-KR" altLang="en-US" spc="-100" dirty="0"/>
          </a:p>
        </p:txBody>
      </p:sp>
      <p:sp>
        <p:nvSpPr>
          <p:cNvPr id="6" name="TextBox 5"/>
          <p:cNvSpPr txBox="1"/>
          <p:nvPr/>
        </p:nvSpPr>
        <p:spPr>
          <a:xfrm>
            <a:off x="908836" y="3861048"/>
            <a:ext cx="492330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solidFill>
                  <a:schemeClr val="bg2"/>
                </a:solidFill>
              </a:rPr>
              <a:t>→ 버튼</a:t>
            </a:r>
            <a:r>
              <a:rPr lang="en-US" altLang="ko-KR" sz="2000" dirty="0" smtClean="0">
                <a:solidFill>
                  <a:schemeClr val="bg2"/>
                </a:solidFill>
              </a:rPr>
              <a:t>(Button)</a:t>
            </a:r>
            <a:r>
              <a:rPr lang="ko-KR" altLang="en-US" sz="2000" dirty="0" smtClean="0">
                <a:solidFill>
                  <a:schemeClr val="bg2"/>
                </a:solidFill>
              </a:rPr>
              <a:t>식 키 입력 구현 및 테스트</a:t>
            </a:r>
            <a:endParaRPr lang="ko-KR" altLang="en-US" sz="20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6574" y="4257092"/>
            <a:ext cx="535761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solidFill>
                  <a:schemeClr val="bg2"/>
                </a:solidFill>
              </a:rPr>
              <a:t>→ 버튼</a:t>
            </a:r>
            <a:r>
              <a:rPr lang="en-US" altLang="ko-KR" sz="2000" dirty="0" smtClean="0">
                <a:solidFill>
                  <a:schemeClr val="bg2"/>
                </a:solidFill>
              </a:rPr>
              <a:t>(Button)</a:t>
            </a:r>
            <a:r>
              <a:rPr lang="ko-KR" altLang="en-US" sz="2000" dirty="0" smtClean="0">
                <a:solidFill>
                  <a:schemeClr val="bg2"/>
                </a:solidFill>
              </a:rPr>
              <a:t>식 </a:t>
            </a:r>
            <a:r>
              <a:rPr lang="ko-KR" altLang="en-US" sz="2000" dirty="0" err="1" smtClean="0">
                <a:solidFill>
                  <a:schemeClr val="bg2"/>
                </a:solidFill>
              </a:rPr>
              <a:t>다중키</a:t>
            </a:r>
            <a:r>
              <a:rPr lang="ko-KR" altLang="en-US" sz="2000" dirty="0" smtClean="0">
                <a:solidFill>
                  <a:schemeClr val="bg2"/>
                </a:solidFill>
              </a:rPr>
              <a:t> 입력 구현 및 테스트</a:t>
            </a:r>
            <a:endParaRPr lang="ko-KR" altLang="en-US" sz="20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2042436"/>
            <a:ext cx="1368152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400" dirty="0" smtClean="0">
                <a:solidFill>
                  <a:schemeClr val="bg2"/>
                </a:solidFill>
              </a:rPr>
              <a:t>▷ 전체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8836" y="2456892"/>
            <a:ext cx="3951196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solidFill>
                  <a:schemeClr val="bg2"/>
                </a:solidFill>
              </a:rPr>
              <a:t>→ 프로그램 기능별 모듈화</a:t>
            </a:r>
            <a:endParaRPr lang="ko-KR" altLang="en-US" sz="2000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2852936"/>
            <a:ext cx="378042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solidFill>
                  <a:schemeClr val="bg2"/>
                </a:solidFill>
              </a:rPr>
              <a:t>→ 프로그램 테스트 및 버그 </a:t>
            </a:r>
            <a:r>
              <a:rPr lang="ko-KR" altLang="en-US" sz="2000" dirty="0" err="1" smtClean="0">
                <a:solidFill>
                  <a:schemeClr val="bg2"/>
                </a:solidFill>
              </a:rPr>
              <a:t>픽스</a:t>
            </a:r>
            <a:endParaRPr lang="ko-KR" altLang="en-US" sz="20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412776"/>
            <a:ext cx="8352928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3000" dirty="0" smtClean="0">
                <a:solidFill>
                  <a:schemeClr val="bg2"/>
                </a:solidFill>
              </a:rPr>
              <a:t>○ 런치패드 프로그램</a:t>
            </a:r>
            <a:endParaRPr lang="ko-KR" altLang="en-US" sz="30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3356992"/>
            <a:ext cx="1620180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400" dirty="0" smtClean="0">
                <a:solidFill>
                  <a:schemeClr val="bg2"/>
                </a:solidFill>
              </a:rPr>
              <a:t>▷ 기능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6574" y="4641986"/>
            <a:ext cx="5609642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solidFill>
                  <a:schemeClr val="bg2"/>
                </a:solidFill>
              </a:rPr>
              <a:t>→ 기타 기능</a:t>
            </a:r>
            <a:r>
              <a:rPr lang="en-US" altLang="ko-KR" sz="2000" dirty="0" smtClean="0">
                <a:solidFill>
                  <a:schemeClr val="bg2"/>
                </a:solidFill>
              </a:rPr>
              <a:t>(</a:t>
            </a:r>
            <a:r>
              <a:rPr lang="ko-KR" altLang="en-US" sz="2000" dirty="0" smtClean="0">
                <a:solidFill>
                  <a:schemeClr val="bg2"/>
                </a:solidFill>
              </a:rPr>
              <a:t>녹음</a:t>
            </a:r>
            <a:r>
              <a:rPr lang="en-US" altLang="ko-KR" sz="2000" dirty="0" smtClean="0">
                <a:solidFill>
                  <a:schemeClr val="bg2"/>
                </a:solidFill>
              </a:rPr>
              <a:t>, </a:t>
            </a:r>
            <a:r>
              <a:rPr lang="ko-KR" altLang="en-US" sz="2000" dirty="0" err="1" smtClean="0">
                <a:solidFill>
                  <a:schemeClr val="bg2"/>
                </a:solidFill>
              </a:rPr>
              <a:t>튜토리얼</a:t>
            </a:r>
            <a:r>
              <a:rPr lang="en-US" altLang="ko-KR" sz="2000" dirty="0" smtClean="0">
                <a:solidFill>
                  <a:schemeClr val="bg2"/>
                </a:solidFill>
              </a:rPr>
              <a:t>)</a:t>
            </a:r>
            <a:r>
              <a:rPr lang="ko-KR" altLang="en-US" sz="2000" dirty="0" smtClean="0">
                <a:solidFill>
                  <a:schemeClr val="bg2"/>
                </a:solidFill>
              </a:rPr>
              <a:t>별 알고리즘 구상 </a:t>
            </a:r>
            <a:endParaRPr lang="ko-KR" altLang="en-US" sz="2000" dirty="0">
              <a:solidFill>
                <a:schemeClr val="bg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5221025"/>
            <a:ext cx="1836204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400" dirty="0" smtClean="0">
                <a:solidFill>
                  <a:schemeClr val="bg2"/>
                </a:solidFill>
              </a:rPr>
              <a:t>▷ 디자인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8836" y="5697252"/>
            <a:ext cx="4059208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solidFill>
                  <a:schemeClr val="bg2"/>
                </a:solidFill>
              </a:rPr>
              <a:t>→ 기능별 직관적인 디자인 구상</a:t>
            </a:r>
            <a:endParaRPr lang="ko-KR" altLang="en-US" sz="2000" dirty="0">
              <a:solidFill>
                <a:schemeClr val="bg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8836" y="6140450"/>
            <a:ext cx="456326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solidFill>
                  <a:schemeClr val="bg2"/>
                </a:solidFill>
              </a:rPr>
              <a:t>→ 전반적인 </a:t>
            </a:r>
            <a:r>
              <a:rPr lang="ko-KR" altLang="en-US" sz="2000" smtClean="0">
                <a:solidFill>
                  <a:schemeClr val="bg2"/>
                </a:solidFill>
              </a:rPr>
              <a:t>프로그램 애니메이션 구상</a:t>
            </a:r>
            <a:endParaRPr lang="ko-KR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679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5" grpId="0"/>
      <p:bldP spid="17" grpId="0"/>
      <p:bldP spid="19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11560" y="28169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5000" b="1" dirty="0" smtClean="0"/>
              <a:t>…</a:t>
            </a:r>
            <a:r>
              <a:rPr lang="ko-KR" altLang="en-US" sz="5000" b="1" dirty="0" smtClean="0"/>
              <a:t>질문 받겠습니다</a:t>
            </a:r>
            <a:r>
              <a:rPr lang="en-US" altLang="ko-KR" sz="5000" b="1" dirty="0" smtClean="0"/>
              <a:t>…</a:t>
            </a:r>
            <a:endParaRPr lang="ko-KR" altLang="en-US" sz="50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500" b="1" dirty="0" smtClean="0">
                <a:latin typeface="+mn-lt"/>
              </a:rPr>
              <a:t>감사합니다</a:t>
            </a:r>
            <a:endParaRPr lang="ko-KR" altLang="en-US" sz="45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1592796"/>
            <a:ext cx="320435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3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-Team</a:t>
            </a:r>
            <a:r>
              <a:rPr lang="ko-KR" altLang="en-US" sz="23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유일무이</a:t>
            </a:r>
            <a:r>
              <a:rPr lang="en-US" altLang="ko-KR" sz="23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</a:t>
            </a:r>
          </a:p>
          <a:p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3763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980728"/>
            <a:ext cx="1321115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95536" y="287360"/>
            <a:ext cx="147360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42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Table</a:t>
            </a:r>
            <a:endParaRPr lang="ko-KR" altLang="en-US" sz="42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 rot="10800000">
            <a:off x="431800" y="944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283968" y="1379669"/>
            <a:ext cx="41998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b="1" dirty="0" smtClean="0">
                <a:ln w="1270" cmpd="sng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런치패드</a:t>
            </a:r>
            <a:r>
              <a:rPr lang="en-US" altLang="ko-KR" sz="2400" b="1" dirty="0" smtClean="0">
                <a:ln w="1270" cmpd="sng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sz="2400" b="1" dirty="0" err="1" smtClean="0">
                <a:ln w="1270" cmpd="sng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LaunchPAD</a:t>
            </a:r>
            <a:r>
              <a:rPr lang="en-US" altLang="ko-KR" sz="2400" b="1" dirty="0" smtClean="0">
                <a:ln w="1270" cmpd="sng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b="1" dirty="0" smtClean="0">
              <a:ln w="1270" cmpd="sng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b="1" dirty="0" smtClean="0">
              <a:ln w="1270" cmpd="sng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b="1" dirty="0" smtClean="0">
                <a:ln w="1270" cmpd="sng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프로젝트 진행상황</a:t>
            </a:r>
            <a:endParaRPr lang="en-US" altLang="ko-KR" sz="2400" b="1" dirty="0" smtClean="0">
              <a:ln w="1270" cmpd="sng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b="1" dirty="0" smtClean="0">
              <a:ln w="1270" cmpd="sng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b="1" dirty="0">
              <a:ln w="1270" cmpd="sng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b="1" dirty="0" smtClean="0">
                <a:ln w="1270" cmpd="sng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소프트웨어 기능 블록도</a:t>
            </a:r>
            <a:endParaRPr lang="en-US" altLang="ko-KR" sz="2400" b="1" dirty="0" smtClean="0">
              <a:ln w="1270" cmpd="sng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b="1" dirty="0" smtClean="0">
              <a:ln w="1270" cmpd="sng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b="1" dirty="0">
              <a:ln w="1270" cmpd="sng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b="1" dirty="0" smtClean="0">
                <a:ln w="1270" cmpd="sng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기능적 요구사항 명세서</a:t>
            </a:r>
            <a:endParaRPr lang="en-US" altLang="ko-KR" sz="2400" b="1" dirty="0" smtClean="0">
              <a:ln w="1270" cmpd="sng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b="1" dirty="0">
              <a:ln w="1270" cmpd="sng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b="1" dirty="0" smtClean="0">
              <a:ln w="1270" cmpd="sng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b="1" dirty="0" smtClean="0">
                <a:ln w="1270" cmpd="sng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 진행 목표</a:t>
            </a:r>
            <a:endParaRPr lang="ko-KR" altLang="en-US" sz="2400" b="1" dirty="0">
              <a:ln w="1270" cmpd="sng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45" y="916669"/>
            <a:ext cx="783750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436" y="1356726"/>
            <a:ext cx="783750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65" y="3561448"/>
            <a:ext cx="783750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02" y="2832053"/>
            <a:ext cx="783750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45" y="2240867"/>
            <a:ext cx="783750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685" y="4314266"/>
            <a:ext cx="783750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45" y="4926538"/>
            <a:ext cx="783750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02" y="5718271"/>
            <a:ext cx="783750" cy="987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997129" y="423250"/>
            <a:ext cx="6226199" cy="1512169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pc="-100" dirty="0" smtClean="0"/>
              <a:t>런치패드</a:t>
            </a:r>
            <a:r>
              <a:rPr lang="en-US" altLang="ko-KR" spc="-100" dirty="0" smtClean="0"/>
              <a:t>(</a:t>
            </a:r>
            <a:r>
              <a:rPr lang="en-US" altLang="ko-KR" spc="-100" dirty="0" err="1" smtClean="0"/>
              <a:t>LaunchPAD</a:t>
            </a:r>
            <a:r>
              <a:rPr lang="en-US" altLang="ko-KR" spc="-100" dirty="0" smtClean="0"/>
              <a:t>)</a:t>
            </a:r>
            <a:endParaRPr lang="ko-KR" altLang="en-US" spc="-100" dirty="0"/>
          </a:p>
        </p:txBody>
      </p:sp>
      <p:sp>
        <p:nvSpPr>
          <p:cNvPr id="11" name="TextBox 10"/>
          <p:cNvSpPr txBox="1"/>
          <p:nvPr/>
        </p:nvSpPr>
        <p:spPr>
          <a:xfrm>
            <a:off x="336996" y="1700808"/>
            <a:ext cx="8591487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3000" dirty="0" smtClean="0">
                <a:solidFill>
                  <a:schemeClr val="bg2"/>
                </a:solidFill>
              </a:rPr>
              <a:t>→ 물리적인 키를 통해 입력을 받아 음악 프로젝트를         </a:t>
            </a:r>
            <a:endParaRPr lang="en-US" altLang="ko-KR" sz="3000" dirty="0" smtClean="0">
              <a:solidFill>
                <a:schemeClr val="bg2"/>
              </a:solidFill>
            </a:endParaRPr>
          </a:p>
          <a:p>
            <a:pPr marL="228600" indent="-228600">
              <a:lnSpc>
                <a:spcPct val="114000"/>
              </a:lnSpc>
            </a:pPr>
            <a:r>
              <a:rPr lang="en-US" altLang="ko-KR" sz="3000" dirty="0">
                <a:solidFill>
                  <a:schemeClr val="bg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000" dirty="0" smtClean="0">
                <a:solidFill>
                  <a:schemeClr val="bg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3000" dirty="0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연주</a:t>
            </a:r>
            <a:r>
              <a:rPr lang="en-US" altLang="ko-KR" sz="3000" dirty="0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(Play)</a:t>
            </a:r>
            <a:r>
              <a:rPr lang="ko-KR" altLang="en-US" sz="3000" dirty="0" smtClean="0">
                <a:solidFill>
                  <a:srgbClr val="FF873C"/>
                </a:solidFill>
              </a:rPr>
              <a:t> </a:t>
            </a:r>
            <a:r>
              <a:rPr lang="ko-KR" altLang="en-US" sz="3000" dirty="0" smtClean="0">
                <a:solidFill>
                  <a:schemeClr val="bg2"/>
                </a:solidFill>
              </a:rPr>
              <a:t>및 </a:t>
            </a:r>
            <a:r>
              <a:rPr lang="ko-KR" altLang="en-US" sz="3000" dirty="0" err="1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믹싱</a:t>
            </a:r>
            <a:r>
              <a:rPr lang="en-US" altLang="ko-KR" sz="3000" dirty="0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(Mixing)</a:t>
            </a:r>
            <a:r>
              <a:rPr lang="ko-KR" altLang="en-US" sz="3000" dirty="0" smtClean="0">
                <a:solidFill>
                  <a:srgbClr val="FFC000"/>
                </a:solidFill>
              </a:rPr>
              <a:t> </a:t>
            </a:r>
            <a:r>
              <a:rPr lang="ko-KR" altLang="en-US" sz="3000" dirty="0" smtClean="0">
                <a:solidFill>
                  <a:schemeClr val="bg2"/>
                </a:solidFill>
              </a:rPr>
              <a:t>하는 기기</a:t>
            </a:r>
            <a:endParaRPr lang="ko-KR" altLang="en-US" sz="3000" dirty="0">
              <a:solidFill>
                <a:schemeClr val="bg2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429000"/>
            <a:ext cx="2759652" cy="27596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3096344"/>
            <a:ext cx="3284984" cy="3284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9"/>
          <p:cNvSpPr>
            <a:spLocks noGrp="1"/>
          </p:cNvSpPr>
          <p:nvPr>
            <p:ph type="title"/>
          </p:nvPr>
        </p:nvSpPr>
        <p:spPr>
          <a:xfrm>
            <a:off x="1997129" y="423250"/>
            <a:ext cx="6226199" cy="1512169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pc="-100" dirty="0" smtClean="0"/>
              <a:t>프로젝트 진행상황</a:t>
            </a:r>
            <a:r>
              <a:rPr lang="en-US" altLang="ko-KR" spc="-100" dirty="0" smtClean="0"/>
              <a:t>(1/7)</a:t>
            </a:r>
            <a:endParaRPr lang="ko-KR" altLang="en-US" spc="-100" dirty="0"/>
          </a:p>
        </p:txBody>
      </p:sp>
      <p:pic>
        <p:nvPicPr>
          <p:cNvPr id="3" name="bandicam 2016-04-15 13-12-56-94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35496" y="1250714"/>
            <a:ext cx="9144000" cy="545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355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9"/>
          <p:cNvSpPr>
            <a:spLocks noGrp="1"/>
          </p:cNvSpPr>
          <p:nvPr>
            <p:ph type="title"/>
          </p:nvPr>
        </p:nvSpPr>
        <p:spPr>
          <a:xfrm>
            <a:off x="1997129" y="423250"/>
            <a:ext cx="6226199" cy="1512169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pc="-100" dirty="0" smtClean="0"/>
              <a:t>프로젝트 진행상황</a:t>
            </a:r>
            <a:r>
              <a:rPr lang="en-US" altLang="ko-KR" spc="-100" dirty="0" smtClean="0"/>
              <a:t>(2/7)</a:t>
            </a:r>
            <a:endParaRPr lang="ko-KR" altLang="en-US" spc="-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4804"/>
            <a:ext cx="9180512" cy="458238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9"/>
          <p:cNvSpPr>
            <a:spLocks noGrp="1"/>
          </p:cNvSpPr>
          <p:nvPr>
            <p:ph type="title"/>
          </p:nvPr>
        </p:nvSpPr>
        <p:spPr>
          <a:xfrm>
            <a:off x="1997129" y="423250"/>
            <a:ext cx="6226199" cy="1512169"/>
          </a:xfrm>
        </p:spPr>
        <p:txBody>
          <a:bodyPr anchor="t">
            <a:noAutofit/>
          </a:bodyPr>
          <a:lstStyle/>
          <a:p>
            <a:r>
              <a:rPr lang="ko-KR" altLang="en-US" spc="-100" dirty="0" smtClean="0"/>
              <a:t>프로젝트 진행상황</a:t>
            </a:r>
            <a:r>
              <a:rPr lang="en-US" altLang="ko-KR" spc="-100" dirty="0" smtClean="0"/>
              <a:t>(3/7</a:t>
            </a:r>
            <a:r>
              <a:rPr lang="en-US" altLang="ko-KR" spc="-100" dirty="0"/>
              <a:t>)</a:t>
            </a:r>
            <a:endParaRPr lang="ko-KR" altLang="en-US" spc="-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6812"/>
            <a:ext cx="9180512" cy="45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467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9"/>
          <p:cNvSpPr>
            <a:spLocks noGrp="1"/>
          </p:cNvSpPr>
          <p:nvPr>
            <p:ph type="title"/>
          </p:nvPr>
        </p:nvSpPr>
        <p:spPr>
          <a:xfrm>
            <a:off x="1997129" y="423250"/>
            <a:ext cx="6226199" cy="1512169"/>
          </a:xfrm>
        </p:spPr>
        <p:txBody>
          <a:bodyPr anchor="t">
            <a:noAutofit/>
          </a:bodyPr>
          <a:lstStyle/>
          <a:p>
            <a:r>
              <a:rPr lang="ko-KR" altLang="en-US" spc="-100" dirty="0" smtClean="0"/>
              <a:t>프로젝트 진행상황</a:t>
            </a:r>
            <a:r>
              <a:rPr lang="en-US" altLang="ko-KR" spc="-100" dirty="0" smtClean="0"/>
              <a:t>(4/7</a:t>
            </a:r>
            <a:r>
              <a:rPr lang="en-US" altLang="ko-KR" spc="-100" dirty="0"/>
              <a:t>)</a:t>
            </a:r>
            <a:endParaRPr lang="ko-KR" altLang="en-US" spc="-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6219"/>
            <a:ext cx="9144000" cy="541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388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9"/>
          <p:cNvSpPr>
            <a:spLocks noGrp="1"/>
          </p:cNvSpPr>
          <p:nvPr>
            <p:ph type="title"/>
          </p:nvPr>
        </p:nvSpPr>
        <p:spPr>
          <a:xfrm>
            <a:off x="1997129" y="423250"/>
            <a:ext cx="6226199" cy="1512169"/>
          </a:xfrm>
        </p:spPr>
        <p:txBody>
          <a:bodyPr anchor="t">
            <a:noAutofit/>
          </a:bodyPr>
          <a:lstStyle/>
          <a:p>
            <a:r>
              <a:rPr lang="ko-KR" altLang="en-US" spc="-100" dirty="0" smtClean="0"/>
              <a:t>프로젝트 진행상황</a:t>
            </a:r>
            <a:r>
              <a:rPr lang="en-US" altLang="ko-KR" spc="-100" dirty="0" smtClean="0"/>
              <a:t>(5/7</a:t>
            </a:r>
            <a:r>
              <a:rPr lang="en-US" altLang="ko-KR" spc="-100" dirty="0"/>
              <a:t>)</a:t>
            </a:r>
            <a:endParaRPr lang="ko-KR" altLang="en-US" spc="-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92796"/>
            <a:ext cx="8676456" cy="513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269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582880"/>
            <a:ext cx="8676456" cy="514586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9"/>
          <p:cNvSpPr>
            <a:spLocks noGrp="1"/>
          </p:cNvSpPr>
          <p:nvPr>
            <p:ph type="title"/>
          </p:nvPr>
        </p:nvSpPr>
        <p:spPr>
          <a:xfrm>
            <a:off x="1997129" y="423250"/>
            <a:ext cx="6226199" cy="1512169"/>
          </a:xfrm>
        </p:spPr>
        <p:txBody>
          <a:bodyPr anchor="t">
            <a:noAutofit/>
          </a:bodyPr>
          <a:lstStyle/>
          <a:p>
            <a:r>
              <a:rPr lang="ko-KR" altLang="en-US" spc="-100" dirty="0" smtClean="0"/>
              <a:t>프로젝트 진행상황</a:t>
            </a:r>
            <a:r>
              <a:rPr lang="en-US" altLang="ko-KR" spc="-100" dirty="0" smtClean="0"/>
              <a:t>(6/7</a:t>
            </a:r>
            <a:r>
              <a:rPr lang="en-US" altLang="ko-KR" spc="-100" dirty="0"/>
              <a:t>)</a:t>
            </a:r>
            <a:endParaRPr lang="ko-KR" altLang="en-US" spc="-100" dirty="0"/>
          </a:p>
        </p:txBody>
      </p:sp>
    </p:spTree>
    <p:extLst>
      <p:ext uri="{BB962C8B-B14F-4D97-AF65-F5344CB8AC3E}">
        <p14:creationId xmlns:p14="http://schemas.microsoft.com/office/powerpoint/2010/main" val="26254820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9550</TotalTime>
  <Words>391</Words>
  <Application>Microsoft Office PowerPoint</Application>
  <PresentationFormat>화면 슬라이드 쇼(4:3)</PresentationFormat>
  <Paragraphs>136</Paragraphs>
  <Slides>15</Slides>
  <Notes>3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Wingdings</vt:lpstr>
      <vt:lpstr>나눔고딕 ExtraBold</vt:lpstr>
      <vt:lpstr>맑은 고딕 Semilight</vt:lpstr>
      <vt:lpstr>Arial</vt:lpstr>
      <vt:lpstr>나눔고딕</vt:lpstr>
      <vt:lpstr>맑은 고딕</vt:lpstr>
      <vt:lpstr>HY견고딕</vt:lpstr>
      <vt:lpstr>Office 테마</vt:lpstr>
      <vt:lpstr>프로그래밍 설계 -프로젝트 진행상황-</vt:lpstr>
      <vt:lpstr>PowerPoint 프레젠테이션</vt:lpstr>
      <vt:lpstr>런치패드(LaunchPAD)</vt:lpstr>
      <vt:lpstr>프로젝트 진행상황(1/7)</vt:lpstr>
      <vt:lpstr>프로젝트 진행상황(2/7)</vt:lpstr>
      <vt:lpstr>프로젝트 진행상황(3/7)</vt:lpstr>
      <vt:lpstr>프로젝트 진행상황(4/7)</vt:lpstr>
      <vt:lpstr>프로젝트 진행상황(5/7)</vt:lpstr>
      <vt:lpstr>프로젝트 진행상황(6/7)</vt:lpstr>
      <vt:lpstr>프로젝트 진행상황(7/7)</vt:lpstr>
      <vt:lpstr>PowerPoint 프레젠테이션</vt:lpstr>
      <vt:lpstr>PowerPoint 프레젠테이션</vt:lpstr>
      <vt:lpstr>프로젝트 진행 목표</vt:lpstr>
      <vt:lpstr>…질문 받겠습니다…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jeongseung kim</cp:lastModifiedBy>
  <cp:revision>113</cp:revision>
  <cp:lastPrinted>2011-08-28T20:58:26Z</cp:lastPrinted>
  <dcterms:created xsi:type="dcterms:W3CDTF">2011-08-16T07:24:57Z</dcterms:created>
  <dcterms:modified xsi:type="dcterms:W3CDTF">2016-04-16T05:42:42Z</dcterms:modified>
</cp:coreProperties>
</file>