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20"/>
  </p:notesMasterIdLst>
  <p:handoutMasterIdLst>
    <p:handoutMasterId r:id="rId21"/>
  </p:handoutMasterIdLst>
  <p:sldIdLst>
    <p:sldId id="287" r:id="rId2"/>
    <p:sldId id="331" r:id="rId3"/>
    <p:sldId id="327" r:id="rId4"/>
    <p:sldId id="338" r:id="rId5"/>
    <p:sldId id="317" r:id="rId6"/>
    <p:sldId id="325" r:id="rId7"/>
    <p:sldId id="328" r:id="rId8"/>
    <p:sldId id="329" r:id="rId9"/>
    <p:sldId id="339" r:id="rId10"/>
    <p:sldId id="335" r:id="rId11"/>
    <p:sldId id="334" r:id="rId12"/>
    <p:sldId id="340" r:id="rId13"/>
    <p:sldId id="333" r:id="rId14"/>
    <p:sldId id="336" r:id="rId15"/>
    <p:sldId id="337" r:id="rId16"/>
    <p:sldId id="326" r:id="rId17"/>
    <p:sldId id="315" r:id="rId18"/>
    <p:sldId id="277" r:id="rId19"/>
  </p:sldIdLst>
  <p:sldSz cx="12190413" cy="6858000"/>
  <p:notesSz cx="6805613" cy="9939338"/>
  <p:embeddedFontLst>
    <p:embeddedFont>
      <p:font typeface="맑은 고딕 Semilight" panose="020B0600000101010101" charset="-127"/>
      <p:regular r:id="rId22"/>
    </p:embeddedFont>
    <p:embeddedFont>
      <p:font typeface="나눔고딕 ExtraBold" panose="020B0600000101010101" charset="-127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나눔고딕" panose="020B0600000101010101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873C"/>
    <a:srgbClr val="C5C5C5"/>
    <a:srgbClr val="F6F5D9"/>
    <a:srgbClr val="FFFFCC"/>
    <a:srgbClr val="FEFDCF"/>
    <a:srgbClr val="FF6600"/>
    <a:srgbClr val="FD7C35"/>
    <a:srgbClr val="FF8232"/>
    <a:srgbClr val="FF96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9" autoAdjust="0"/>
    <p:restoredTop sz="86364" autoAdjust="0"/>
  </p:normalViewPr>
  <p:slideViewPr>
    <p:cSldViewPr>
      <p:cViewPr>
        <p:scale>
          <a:sx n="75" d="100"/>
          <a:sy n="75" d="100"/>
        </p:scale>
        <p:origin x="-378" y="-816"/>
      </p:cViewPr>
      <p:guideLst>
        <p:guide orient="horz" pos="391"/>
        <p:guide orient="horz" pos="2795"/>
        <p:guide orient="horz" pos="4110"/>
        <p:guide pos="3840"/>
        <p:guide pos="7342"/>
        <p:guide pos="1502"/>
        <p:guide pos="356"/>
        <p:guide pos="1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575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51" y="1"/>
            <a:ext cx="2949575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71682-0429-4539-B54F-6B48A1BCC015}" type="datetimeFigureOut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51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54BBC-6BC8-487B-A2AE-A0CE0D633CB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4857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2016-05-02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5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1463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575659" y="553661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575659" y="3072250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8747162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575659" y="1420724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575659" y="553661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575659" y="3072250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8747162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431314" y="692696"/>
            <a:ext cx="1097137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575659" y="1412776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786593" y="1196752"/>
            <a:ext cx="8300518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575659" y="1420724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831269" y="210319"/>
            <a:ext cx="7487857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ㅊㅊ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575659" y="1412776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849330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575659" y="1420724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575659" y="553661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575659" y="3072250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8747162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431314" y="692696"/>
            <a:ext cx="1097137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575659" y="1412776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849330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786593" y="1196752"/>
            <a:ext cx="8300518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 smtClean="0"/>
              <a:t>제목을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입력하세요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575659" y="1420724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831269" y="210319"/>
            <a:ext cx="7487857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575659" y="553661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575659" y="3072250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78" y="6324600"/>
            <a:ext cx="1642433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8747162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 smtClean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6931" y="-9525"/>
            <a:ext cx="12224275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575659" y="1412776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849330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  <a:endParaRPr lang="ko-KR" altLang="en-US" sz="9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11381891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ㅊㅊ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4.xml"/><Relationship Id="rId1" Type="http://schemas.openxmlformats.org/officeDocument/2006/relationships/video" Target="file:///C:\Users\&#51456;&#54840;\Desktop\5&#51312;%20&#54788;&#51116;%20&#51652;&#54665;&#49345;&#54889;.mp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4.xml"/><Relationship Id="rId1" Type="http://schemas.openxmlformats.org/officeDocument/2006/relationships/video" Target="file:///C:\Users\&#51456;&#54840;\Desktop\&#45433;&#51020;.mp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34083" y="3404030"/>
            <a:ext cx="15167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발표자 </a:t>
            </a:r>
            <a:r>
              <a:rPr lang="en-US" altLang="ko-KR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김준호</a:t>
            </a:r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575659" y="553661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575659" y="3072250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403734" y="836712"/>
            <a:ext cx="10971372" cy="1728192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ea"/>
              </a:rPr>
              <a:t>프로그래밍 설계</a:t>
            </a:r>
            <a:r>
              <a:rPr lang="en-US" altLang="ko-KR" sz="6600" b="1" spc="-150" dirty="0" smtClean="0">
                <a:latin typeface="+mj-ea"/>
              </a:rPr>
              <a:t/>
            </a:r>
            <a:br>
              <a:rPr lang="en-US" altLang="ko-KR" sz="6600" b="1" spc="-150" dirty="0" smtClean="0">
                <a:latin typeface="+mj-ea"/>
              </a:rPr>
            </a:br>
            <a:r>
              <a:rPr lang="en-US" altLang="ko-KR" sz="4800" b="1" spc="-150" dirty="0" smtClean="0">
                <a:solidFill>
                  <a:srgbClr val="FFC000"/>
                </a:solidFill>
                <a:latin typeface="+mj-ea"/>
              </a:rPr>
              <a:t>- </a:t>
            </a:r>
            <a:r>
              <a:rPr lang="ko-KR" altLang="en-US" sz="4800" b="1" spc="-150" dirty="0" smtClean="0">
                <a:solidFill>
                  <a:srgbClr val="FFC000"/>
                </a:solidFill>
                <a:latin typeface="+mj-ea"/>
              </a:rPr>
              <a:t>순 서 도 </a:t>
            </a:r>
            <a:r>
              <a:rPr lang="en-US" altLang="ko-KR" sz="4800" b="1" spc="-150" dirty="0" smtClean="0">
                <a:solidFill>
                  <a:srgbClr val="FFC000"/>
                </a:solidFill>
                <a:latin typeface="+mj-ea"/>
              </a:rPr>
              <a:t>-</a:t>
            </a:r>
            <a:endParaRPr lang="ko-KR" altLang="en-US" sz="4800" b="1" spc="-150" dirty="0">
              <a:latin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9176" y="4473116"/>
            <a:ext cx="427191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20130999 </a:t>
            </a: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김준호</a:t>
            </a:r>
            <a:r>
              <a:rPr lang="ko-KR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</a:t>
            </a:r>
            <a:endParaRPr lang="en-US" altLang="ko-K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fontAlgn="base" latinLnBrk="0"/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20130997 </a:t>
            </a: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김정승 </a:t>
            </a:r>
            <a:endParaRPr lang="ko-KR" alt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fontAlgn="base" latinLnBrk="0"/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20151016 </a:t>
            </a: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염준섭</a:t>
            </a:r>
          </a:p>
          <a:p>
            <a:pPr fontAlgn="base" latinLnBrk="0"/>
            <a:r>
              <a:rPr lang="en-US" altLang="ko-K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20150997 </a:t>
            </a: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김효권</a:t>
            </a:r>
          </a:p>
          <a:p>
            <a:endParaRPr lang="ko-KR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34082" y="3129127"/>
            <a:ext cx="20938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프로젝트팀</a:t>
            </a:r>
            <a:r>
              <a:rPr lang="en-US" altLang="ko-KR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유일무이</a:t>
            </a:r>
            <a:endParaRPr lang="ko-KR" altLang="en-US" sz="1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127307" y="116632"/>
            <a:ext cx="11908559" cy="66247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수행의 시작/종료 1"/>
          <p:cNvSpPr/>
          <p:nvPr/>
        </p:nvSpPr>
        <p:spPr>
          <a:xfrm>
            <a:off x="1180174" y="182517"/>
            <a:ext cx="980302" cy="52722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START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순서도: 종속 처리 2"/>
          <p:cNvSpPr/>
          <p:nvPr/>
        </p:nvSpPr>
        <p:spPr>
          <a:xfrm>
            <a:off x="1180174" y="1711248"/>
            <a:ext cx="980302" cy="527222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cxnSp>
        <p:nvCxnSpPr>
          <p:cNvPr id="4" name="직선 화살표 연결선 3"/>
          <p:cNvCxnSpPr>
            <a:stCxn id="2" idx="2"/>
          </p:cNvCxnSpPr>
          <p:nvPr/>
        </p:nvCxnSpPr>
        <p:spPr>
          <a:xfrm flipH="1">
            <a:off x="1670324" y="709739"/>
            <a:ext cx="2" cy="239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" name="직선 화살표 연결선 4"/>
          <p:cNvCxnSpPr>
            <a:endCxn id="3" idx="0"/>
          </p:cNvCxnSpPr>
          <p:nvPr/>
        </p:nvCxnSpPr>
        <p:spPr>
          <a:xfrm>
            <a:off x="1670324" y="1476737"/>
            <a:ext cx="2" cy="234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순서도: 준비 5"/>
          <p:cNvSpPr/>
          <p:nvPr/>
        </p:nvSpPr>
        <p:spPr>
          <a:xfrm>
            <a:off x="1087410" y="2551026"/>
            <a:ext cx="1165831" cy="574891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순서도: 판단 6"/>
          <p:cNvSpPr/>
          <p:nvPr/>
        </p:nvSpPr>
        <p:spPr>
          <a:xfrm>
            <a:off x="1085054" y="3403425"/>
            <a:ext cx="1165831" cy="5748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2"/>
            <a:endCxn id="7" idx="0"/>
          </p:cNvCxnSpPr>
          <p:nvPr/>
        </p:nvCxnSpPr>
        <p:spPr>
          <a:xfrm flipH="1">
            <a:off x="1667970" y="3125918"/>
            <a:ext cx="2356" cy="277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순서도: 종속 처리 8"/>
          <p:cNvSpPr/>
          <p:nvPr/>
        </p:nvSpPr>
        <p:spPr>
          <a:xfrm>
            <a:off x="1171935" y="4216198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MENU()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endCxn id="9" idx="0"/>
          </p:cNvCxnSpPr>
          <p:nvPr/>
        </p:nvCxnSpPr>
        <p:spPr>
          <a:xfrm>
            <a:off x="1662086" y="3965007"/>
            <a:ext cx="930" cy="251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1638550" y="3933814"/>
            <a:ext cx="922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Key==0x1b</a:t>
            </a:r>
            <a:endParaRPr lang="ko-KR" altLang="en-US" sz="1100" dirty="0"/>
          </a:p>
        </p:txBody>
      </p:sp>
      <p:cxnSp>
        <p:nvCxnSpPr>
          <p:cNvPr id="12" name="꺾인 연결선 11"/>
          <p:cNvCxnSpPr>
            <a:stCxn id="7" idx="1"/>
            <a:endCxn id="3" idx="1"/>
          </p:cNvCxnSpPr>
          <p:nvPr/>
        </p:nvCxnSpPr>
        <p:spPr>
          <a:xfrm rot="10800000" flipH="1">
            <a:off x="1085053" y="1974860"/>
            <a:ext cx="95120" cy="1716011"/>
          </a:xfrm>
          <a:prstGeom prst="bentConnector3">
            <a:avLst>
              <a:gd name="adj1" fmla="val -52612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TextBox 12"/>
          <p:cNvSpPr txBox="1"/>
          <p:nvPr/>
        </p:nvSpPr>
        <p:spPr>
          <a:xfrm>
            <a:off x="593210" y="3730786"/>
            <a:ext cx="821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Key==75</a:t>
            </a:r>
            <a:endParaRPr lang="ko-KR" altLang="en-US" sz="1100" dirty="0"/>
          </a:p>
        </p:txBody>
      </p:sp>
      <p:cxnSp>
        <p:nvCxnSpPr>
          <p:cNvPr id="14" name="직선 연결선 13"/>
          <p:cNvCxnSpPr>
            <a:stCxn id="7" idx="3"/>
          </p:cNvCxnSpPr>
          <p:nvPr/>
        </p:nvCxnSpPr>
        <p:spPr>
          <a:xfrm flipV="1">
            <a:off x="2250884" y="3668892"/>
            <a:ext cx="4298196" cy="219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336323" y="3682633"/>
            <a:ext cx="2" cy="295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893288" y="3668891"/>
            <a:ext cx="2" cy="309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TextBox 16"/>
          <p:cNvSpPr txBox="1"/>
          <p:nvPr/>
        </p:nvSpPr>
        <p:spPr>
          <a:xfrm>
            <a:off x="3361398" y="3691991"/>
            <a:ext cx="826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Key==72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4931856" y="3690869"/>
            <a:ext cx="875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Key==80</a:t>
            </a:r>
            <a:endParaRPr lang="ko-KR" altLang="en-US" sz="11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293916" y="6645536"/>
            <a:ext cx="462109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332635" y="4299455"/>
            <a:ext cx="4203" cy="243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889691" y="4316564"/>
            <a:ext cx="2" cy="243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순서도: 처리 21"/>
          <p:cNvSpPr/>
          <p:nvPr/>
        </p:nvSpPr>
        <p:spPr>
          <a:xfrm>
            <a:off x="2961332" y="3974085"/>
            <a:ext cx="728988" cy="3359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--</a:t>
            </a:r>
            <a:endParaRPr lang="ko-KR" altLang="en-US" sz="1100" dirty="0"/>
          </a:p>
        </p:txBody>
      </p:sp>
      <p:sp>
        <p:nvSpPr>
          <p:cNvPr id="23" name="순서도: 처리 22"/>
          <p:cNvSpPr/>
          <p:nvPr/>
        </p:nvSpPr>
        <p:spPr>
          <a:xfrm>
            <a:off x="4527455" y="3980836"/>
            <a:ext cx="736539" cy="33593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++</a:t>
            </a:r>
            <a:endParaRPr lang="ko-KR" altLang="en-US" sz="1100" dirty="0"/>
          </a:p>
        </p:txBody>
      </p:sp>
      <p:sp>
        <p:nvSpPr>
          <p:cNvPr id="24" name="순서도: 판단 23"/>
          <p:cNvSpPr/>
          <p:nvPr/>
        </p:nvSpPr>
        <p:spPr>
          <a:xfrm>
            <a:off x="2873161" y="4547129"/>
            <a:ext cx="941116" cy="46408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100" dirty="0" smtClean="0">
                <a:solidFill>
                  <a:schemeClr val="tx1"/>
                </a:solidFill>
              </a:rPr>
              <a:t>&lt;1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순서도: 판단 24"/>
          <p:cNvSpPr/>
          <p:nvPr/>
        </p:nvSpPr>
        <p:spPr>
          <a:xfrm>
            <a:off x="4398656" y="4559745"/>
            <a:ext cx="982069" cy="4842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100" dirty="0" smtClean="0">
                <a:solidFill>
                  <a:schemeClr val="tx1"/>
                </a:solidFill>
              </a:rPr>
              <a:t>&gt;5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2977809" y="5210118"/>
            <a:ext cx="724478" cy="34460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=5</a:t>
            </a:r>
            <a:endParaRPr lang="ko-KR" altLang="en-US" sz="1100" dirty="0"/>
          </a:p>
        </p:txBody>
      </p:sp>
      <p:sp>
        <p:nvSpPr>
          <p:cNvPr id="27" name="순서도: 처리 26"/>
          <p:cNvSpPr/>
          <p:nvPr/>
        </p:nvSpPr>
        <p:spPr>
          <a:xfrm>
            <a:off x="4531277" y="5226594"/>
            <a:ext cx="724478" cy="34460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=1</a:t>
            </a:r>
            <a:endParaRPr lang="ko-KR" altLang="en-US" sz="1100" dirty="0"/>
          </a:p>
        </p:txBody>
      </p:sp>
      <p:cxnSp>
        <p:nvCxnSpPr>
          <p:cNvPr id="28" name="직선 화살표 연결선 27"/>
          <p:cNvCxnSpPr>
            <a:stCxn id="25" idx="2"/>
            <a:endCxn id="27" idx="0"/>
          </p:cNvCxnSpPr>
          <p:nvPr/>
        </p:nvCxnSpPr>
        <p:spPr>
          <a:xfrm>
            <a:off x="4889691" y="5044020"/>
            <a:ext cx="3826" cy="182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/>
          <p:cNvCxnSpPr>
            <a:stCxn id="24" idx="2"/>
            <a:endCxn id="26" idx="0"/>
          </p:cNvCxnSpPr>
          <p:nvPr/>
        </p:nvCxnSpPr>
        <p:spPr>
          <a:xfrm flipH="1">
            <a:off x="3340046" y="5011210"/>
            <a:ext cx="3673" cy="198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직선 화살표 연결선 29"/>
          <p:cNvCxnSpPr>
            <a:stCxn id="27" idx="2"/>
          </p:cNvCxnSpPr>
          <p:nvPr/>
        </p:nvCxnSpPr>
        <p:spPr>
          <a:xfrm flipH="1">
            <a:off x="4889691" y="5571197"/>
            <a:ext cx="3826" cy="372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직선 화살표 연결선 30"/>
          <p:cNvCxnSpPr>
            <a:stCxn id="26" idx="2"/>
          </p:cNvCxnSpPr>
          <p:nvPr/>
        </p:nvCxnSpPr>
        <p:spPr>
          <a:xfrm flipH="1">
            <a:off x="3340047" y="5554720"/>
            <a:ext cx="2" cy="388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순서도: 페이지 연결자 31"/>
          <p:cNvSpPr/>
          <p:nvPr/>
        </p:nvSpPr>
        <p:spPr>
          <a:xfrm rot="5400000">
            <a:off x="11761872" y="2653757"/>
            <a:ext cx="461319" cy="369426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페이지 연결자 32"/>
          <p:cNvSpPr/>
          <p:nvPr/>
        </p:nvSpPr>
        <p:spPr>
          <a:xfrm rot="16200000">
            <a:off x="11760155" y="1790145"/>
            <a:ext cx="461319" cy="369426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6549079" y="3668891"/>
            <a:ext cx="0" cy="283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6587646" y="3690869"/>
            <a:ext cx="875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Key==13</a:t>
            </a:r>
            <a:endParaRPr lang="ko-KR" altLang="en-US" sz="1100" dirty="0"/>
          </a:p>
        </p:txBody>
      </p:sp>
      <p:sp>
        <p:nvSpPr>
          <p:cNvPr id="36" name="순서도: 판단 35"/>
          <p:cNvSpPr/>
          <p:nvPr/>
        </p:nvSpPr>
        <p:spPr>
          <a:xfrm>
            <a:off x="5978727" y="3946643"/>
            <a:ext cx="1165831" cy="5748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100" dirty="0" smtClean="0">
                <a:solidFill>
                  <a:schemeClr val="tx1"/>
                </a:solidFill>
              </a:rPr>
              <a:t>==?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V="1">
            <a:off x="7138101" y="4220508"/>
            <a:ext cx="2053081" cy="972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7738581" y="4225290"/>
            <a:ext cx="0" cy="378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9191182" y="4225290"/>
            <a:ext cx="0" cy="385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TextBox 39"/>
          <p:cNvSpPr txBox="1"/>
          <p:nvPr/>
        </p:nvSpPr>
        <p:spPr>
          <a:xfrm>
            <a:off x="7730421" y="4243811"/>
            <a:ext cx="532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==1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9257890" y="4251124"/>
            <a:ext cx="532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==5</a:t>
            </a:r>
            <a:endParaRPr lang="ko-KR" alt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8450873" y="4273669"/>
            <a:ext cx="409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·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·</a:t>
            </a:r>
            <a:r>
              <a:rPr lang="en-US" altLang="ko-KR" sz="1100" dirty="0"/>
              <a:t> ·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8297508" y="4710331"/>
            <a:ext cx="409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·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·</a:t>
            </a:r>
            <a:r>
              <a:rPr lang="en-US" altLang="ko-KR" sz="1100" dirty="0"/>
              <a:t> ·</a:t>
            </a:r>
            <a:endParaRPr lang="ko-KR" altLang="en-US" sz="1100" dirty="0"/>
          </a:p>
        </p:txBody>
      </p:sp>
      <p:sp>
        <p:nvSpPr>
          <p:cNvPr id="44" name="순서도: 종속 처리 43"/>
          <p:cNvSpPr/>
          <p:nvPr/>
        </p:nvSpPr>
        <p:spPr>
          <a:xfrm>
            <a:off x="7247832" y="4592767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5" name="순서도: 종속 처리 44"/>
          <p:cNvSpPr/>
          <p:nvPr/>
        </p:nvSpPr>
        <p:spPr>
          <a:xfrm>
            <a:off x="8691112" y="4611347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33869" y="4951369"/>
            <a:ext cx="488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Yes</a:t>
            </a:r>
            <a:endParaRPr lang="ko-KR" alt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4890976" y="4959607"/>
            <a:ext cx="488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Yes</a:t>
            </a:r>
            <a:endParaRPr lang="ko-KR" altLang="en-US" sz="1100" dirty="0"/>
          </a:p>
        </p:txBody>
      </p:sp>
      <p:cxnSp>
        <p:nvCxnSpPr>
          <p:cNvPr id="48" name="꺾인 연결선 103"/>
          <p:cNvCxnSpPr>
            <a:stCxn id="24" idx="1"/>
          </p:cNvCxnSpPr>
          <p:nvPr/>
        </p:nvCxnSpPr>
        <p:spPr>
          <a:xfrm rot="10800000" flipH="1" flipV="1">
            <a:off x="2873161" y="4779169"/>
            <a:ext cx="452213" cy="969893"/>
          </a:xfrm>
          <a:prstGeom prst="bentConnector4">
            <a:avLst>
              <a:gd name="adj1" fmla="val -50551"/>
              <a:gd name="adj2" fmla="val 10018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꺾인 연결선 142"/>
          <p:cNvCxnSpPr>
            <a:stCxn id="25" idx="1"/>
          </p:cNvCxnSpPr>
          <p:nvPr/>
        </p:nvCxnSpPr>
        <p:spPr>
          <a:xfrm rot="10800000" flipH="1" flipV="1">
            <a:off x="4398655" y="4801882"/>
            <a:ext cx="491035" cy="955418"/>
          </a:xfrm>
          <a:prstGeom prst="bentConnector4">
            <a:avLst>
              <a:gd name="adj1" fmla="val -46555"/>
              <a:gd name="adj2" fmla="val 10061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TextBox 49"/>
          <p:cNvSpPr txBox="1"/>
          <p:nvPr/>
        </p:nvSpPr>
        <p:spPr>
          <a:xfrm>
            <a:off x="2561195" y="4531815"/>
            <a:ext cx="488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No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15671" y="4531815"/>
            <a:ext cx="488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No</a:t>
            </a:r>
          </a:p>
        </p:txBody>
      </p:sp>
      <p:sp>
        <p:nvSpPr>
          <p:cNvPr id="52" name="순서도: 데이터 51"/>
          <p:cNvSpPr>
            <a:spLocks noChangeAspect="1"/>
          </p:cNvSpPr>
          <p:nvPr/>
        </p:nvSpPr>
        <p:spPr>
          <a:xfrm>
            <a:off x="1116811" y="949514"/>
            <a:ext cx="1107022" cy="52722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sz="900" dirty="0"/>
          </a:p>
        </p:txBody>
      </p:sp>
      <p:sp>
        <p:nvSpPr>
          <p:cNvPr id="53" name="TextBox 52"/>
          <p:cNvSpPr txBox="1">
            <a:spLocks noChangeAspect="1"/>
          </p:cNvSpPr>
          <p:nvPr/>
        </p:nvSpPr>
        <p:spPr>
          <a:xfrm>
            <a:off x="1212337" y="966553"/>
            <a:ext cx="915977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100" dirty="0" smtClean="0"/>
              <a:t>인터페이스 출력</a:t>
            </a:r>
            <a:endParaRPr lang="ko-KR" altLang="en-US" sz="1100" dirty="0"/>
          </a:p>
        </p:txBody>
      </p:sp>
      <p:cxnSp>
        <p:nvCxnSpPr>
          <p:cNvPr id="54" name="직선 화살표 연결선 53"/>
          <p:cNvCxnSpPr>
            <a:stCxn id="3" idx="3"/>
            <a:endCxn id="33" idx="0"/>
          </p:cNvCxnSpPr>
          <p:nvPr/>
        </p:nvCxnSpPr>
        <p:spPr>
          <a:xfrm flipV="1">
            <a:off x="2160476" y="1974858"/>
            <a:ext cx="9645625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2" idx="2"/>
            <a:endCxn id="6" idx="3"/>
          </p:cNvCxnSpPr>
          <p:nvPr/>
        </p:nvCxnSpPr>
        <p:spPr>
          <a:xfrm flipH="1">
            <a:off x="2253241" y="2838471"/>
            <a:ext cx="9554578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584405" y="2571255"/>
            <a:ext cx="9843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Key==77</a:t>
            </a:r>
            <a:endParaRPr lang="ko-KR" altLang="en-US" sz="1100" dirty="0"/>
          </a:p>
        </p:txBody>
      </p:sp>
      <p:sp>
        <p:nvSpPr>
          <p:cNvPr id="57" name="TextBox 56"/>
          <p:cNvSpPr txBox="1">
            <a:spLocks noChangeAspect="1"/>
          </p:cNvSpPr>
          <p:nvPr/>
        </p:nvSpPr>
        <p:spPr>
          <a:xfrm>
            <a:off x="7200071" y="4625693"/>
            <a:ext cx="1077020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100" dirty="0" smtClean="0"/>
              <a:t>PROJECT()</a:t>
            </a:r>
          </a:p>
        </p:txBody>
      </p:sp>
      <p:sp>
        <p:nvSpPr>
          <p:cNvPr id="58" name="TextBox 57"/>
          <p:cNvSpPr txBox="1">
            <a:spLocks noChangeAspect="1"/>
          </p:cNvSpPr>
          <p:nvPr/>
        </p:nvSpPr>
        <p:spPr>
          <a:xfrm>
            <a:off x="8643682" y="4625693"/>
            <a:ext cx="1077020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100" dirty="0" smtClean="0"/>
              <a:t>PROJECT()</a:t>
            </a:r>
            <a:endParaRPr lang="ko-KR" altLang="en-US" sz="1100" dirty="0"/>
          </a:p>
        </p:txBody>
      </p:sp>
      <p:sp>
        <p:nvSpPr>
          <p:cNvPr id="59" name="순서도: 종속 처리 58"/>
          <p:cNvSpPr/>
          <p:nvPr/>
        </p:nvSpPr>
        <p:spPr>
          <a:xfrm>
            <a:off x="2840609" y="5946774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60" name="TextBox 59"/>
          <p:cNvSpPr txBox="1">
            <a:spLocks noChangeAspect="1"/>
          </p:cNvSpPr>
          <p:nvPr/>
        </p:nvSpPr>
        <p:spPr>
          <a:xfrm>
            <a:off x="2988935" y="5981657"/>
            <a:ext cx="742037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SELECT_</a:t>
            </a:r>
          </a:p>
          <a:p>
            <a:r>
              <a:rPr lang="en-US" altLang="ko-KR" sz="1100" dirty="0" smtClean="0"/>
              <a:t>LP(</a:t>
            </a:r>
            <a:r>
              <a:rPr lang="en-US" altLang="ko-KR" sz="1100" dirty="0" err="1" smtClean="0"/>
              <a:t>i</a:t>
            </a:r>
            <a:r>
              <a:rPr lang="en-US" altLang="ko-KR" sz="1100" dirty="0"/>
              <a:t>)</a:t>
            </a:r>
          </a:p>
        </p:txBody>
      </p:sp>
      <p:sp>
        <p:nvSpPr>
          <p:cNvPr id="61" name="순서도: 종속 처리 60"/>
          <p:cNvSpPr/>
          <p:nvPr/>
        </p:nvSpPr>
        <p:spPr>
          <a:xfrm>
            <a:off x="4397716" y="5946774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62" name="TextBox 61"/>
          <p:cNvSpPr txBox="1">
            <a:spLocks noChangeAspect="1"/>
          </p:cNvSpPr>
          <p:nvPr/>
        </p:nvSpPr>
        <p:spPr>
          <a:xfrm>
            <a:off x="4531275" y="5981657"/>
            <a:ext cx="742037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SELECT_</a:t>
            </a:r>
          </a:p>
          <a:p>
            <a:r>
              <a:rPr lang="en-US" altLang="ko-KR" sz="1100" dirty="0" smtClean="0"/>
              <a:t>LP(</a:t>
            </a:r>
            <a:r>
              <a:rPr lang="en-US" altLang="ko-KR" sz="1100" dirty="0" err="1" smtClean="0"/>
              <a:t>i</a:t>
            </a:r>
            <a:r>
              <a:rPr lang="en-US" altLang="ko-KR" sz="1100" dirty="0"/>
              <a:t>)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 flipH="1">
            <a:off x="3340049" y="6446090"/>
            <a:ext cx="2" cy="199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>
            <a:off x="4898232" y="6446090"/>
            <a:ext cx="2" cy="199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293915" y="3264671"/>
            <a:ext cx="0" cy="33785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293915" y="3264670"/>
            <a:ext cx="134463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5371434" y="6187349"/>
            <a:ext cx="849684" cy="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212665" y="6023544"/>
            <a:ext cx="0" cy="3276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6212665" y="6023544"/>
            <a:ext cx="110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212665" y="6351154"/>
            <a:ext cx="110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>
            <a:spLocks noChangeAspect="1"/>
          </p:cNvSpPr>
          <p:nvPr/>
        </p:nvSpPr>
        <p:spPr>
          <a:xfrm>
            <a:off x="6268800" y="5906009"/>
            <a:ext cx="2182073" cy="58084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100" b="1" dirty="0" err="1" smtClean="0"/>
              <a:t>printf</a:t>
            </a:r>
            <a:r>
              <a:rPr lang="en-US" altLang="ko-KR" sz="1100" b="1" dirty="0" smtClean="0"/>
              <a:t> , </a:t>
            </a:r>
            <a:r>
              <a:rPr lang="en-US" altLang="ko-KR" sz="1100" b="1" dirty="0" err="1" smtClean="0"/>
              <a:t>gotoxy</a:t>
            </a:r>
            <a:r>
              <a:rPr lang="en-US" altLang="ko-KR" sz="1100" b="1" dirty="0" smtClean="0"/>
              <a:t>()</a:t>
            </a:r>
            <a:r>
              <a:rPr lang="ko-KR" altLang="en-US" sz="1100" b="1" dirty="0"/>
              <a:t>를</a:t>
            </a:r>
            <a:r>
              <a:rPr lang="ko-KR" altLang="en-US" sz="1100" b="1" dirty="0" smtClean="0"/>
              <a:t> 사용한 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프로젝트 선택 인터페이스 출력</a:t>
            </a:r>
            <a:endParaRPr lang="en-US" altLang="ko-KR" sz="1100" b="1" dirty="0" smtClean="0"/>
          </a:p>
        </p:txBody>
      </p:sp>
      <p:sp>
        <p:nvSpPr>
          <p:cNvPr id="72" name="TextBox 71"/>
          <p:cNvSpPr txBox="1">
            <a:spLocks noChangeAspect="1"/>
          </p:cNvSpPr>
          <p:nvPr/>
        </p:nvSpPr>
        <p:spPr>
          <a:xfrm>
            <a:off x="1200427" y="3464437"/>
            <a:ext cx="939797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Key=</a:t>
            </a:r>
            <a:r>
              <a:rPr lang="en-US" altLang="ko-KR" sz="1100" dirty="0" err="1" smtClean="0"/>
              <a:t>getch</a:t>
            </a:r>
            <a:r>
              <a:rPr lang="en-US" altLang="ko-KR" sz="1100" dirty="0" smtClean="0"/>
              <a:t>()</a:t>
            </a:r>
            <a:endParaRPr lang="en-US" altLang="ko-KR" sz="1100" dirty="0"/>
          </a:p>
        </p:txBody>
      </p:sp>
      <p:sp>
        <p:nvSpPr>
          <p:cNvPr id="73" name="TextBox 72"/>
          <p:cNvSpPr txBox="1">
            <a:spLocks noChangeAspect="1"/>
          </p:cNvSpPr>
          <p:nvPr/>
        </p:nvSpPr>
        <p:spPr>
          <a:xfrm>
            <a:off x="1199072" y="2623029"/>
            <a:ext cx="937792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100" dirty="0" smtClean="0"/>
              <a:t>Key=NULL</a:t>
            </a:r>
          </a:p>
          <a:p>
            <a:pPr algn="ctr"/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=1</a:t>
            </a:r>
            <a:endParaRPr lang="en-US" altLang="ko-KR" sz="1100" dirty="0"/>
          </a:p>
        </p:txBody>
      </p:sp>
      <p:sp>
        <p:nvSpPr>
          <p:cNvPr id="74" name="TextBox 73"/>
          <p:cNvSpPr txBox="1">
            <a:spLocks noChangeAspect="1"/>
          </p:cNvSpPr>
          <p:nvPr/>
        </p:nvSpPr>
        <p:spPr>
          <a:xfrm>
            <a:off x="1200423" y="1771673"/>
            <a:ext cx="939797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100" dirty="0" smtClean="0"/>
              <a:t>PROJECT()</a:t>
            </a:r>
            <a:endParaRPr lang="ko-KR" altLang="en-US" sz="1100" dirty="0"/>
          </a:p>
        </p:txBody>
      </p:sp>
      <p:cxnSp>
        <p:nvCxnSpPr>
          <p:cNvPr id="75" name="직선 연결선 74"/>
          <p:cNvCxnSpPr/>
          <p:nvPr/>
        </p:nvCxnSpPr>
        <p:spPr>
          <a:xfrm>
            <a:off x="9673276" y="4876595"/>
            <a:ext cx="31036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9983638" y="4723067"/>
            <a:ext cx="0" cy="3276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9983638" y="4723067"/>
            <a:ext cx="110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9983638" y="5050677"/>
            <a:ext cx="110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>
            <a:spLocks noChangeAspect="1"/>
          </p:cNvSpPr>
          <p:nvPr/>
        </p:nvSpPr>
        <p:spPr>
          <a:xfrm>
            <a:off x="9911630" y="4581128"/>
            <a:ext cx="2110065" cy="58084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100" b="1" dirty="0" err="1" smtClean="0"/>
              <a:t>음원</a:t>
            </a:r>
            <a:r>
              <a:rPr lang="ko-KR" altLang="en-US" sz="1100" b="1" dirty="0" smtClean="0"/>
              <a:t> 파일명을 변수로 지정</a:t>
            </a:r>
            <a:r>
              <a:rPr lang="en-US" altLang="ko-KR" sz="1100" b="1" dirty="0" smtClean="0"/>
              <a:t>,</a:t>
            </a:r>
            <a:r>
              <a:rPr lang="ko-KR" altLang="en-US" sz="1100" b="1" dirty="0" smtClean="0"/>
              <a:t> 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프로젝트 선택 시 변수 변경</a:t>
            </a:r>
            <a:endParaRPr lang="en-US" altLang="ko-KR" sz="1100" b="1" dirty="0" smtClean="0"/>
          </a:p>
        </p:txBody>
      </p:sp>
      <p:cxnSp>
        <p:nvCxnSpPr>
          <p:cNvPr id="80" name="직선 연결선 79"/>
          <p:cNvCxnSpPr/>
          <p:nvPr/>
        </p:nvCxnSpPr>
        <p:spPr>
          <a:xfrm>
            <a:off x="7729752" y="5382419"/>
            <a:ext cx="148849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7740231" y="5094303"/>
            <a:ext cx="0" cy="2881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9218244" y="5094303"/>
            <a:ext cx="0" cy="2881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450873" y="5382420"/>
            <a:ext cx="0" cy="5235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86" idx="1"/>
          </p:cNvCxnSpPr>
          <p:nvPr/>
        </p:nvCxnSpPr>
        <p:spPr>
          <a:xfrm>
            <a:off x="8450872" y="5907823"/>
            <a:ext cx="20476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순서도: 수행의 시작/종료 84"/>
          <p:cNvSpPr/>
          <p:nvPr/>
        </p:nvSpPr>
        <p:spPr>
          <a:xfrm>
            <a:off x="10770720" y="5644213"/>
            <a:ext cx="980302" cy="52722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END</a:t>
            </a:r>
            <a:endParaRPr lang="ko-KR" altLang="en-US" sz="1100" dirty="0"/>
          </a:p>
        </p:txBody>
      </p:sp>
      <p:sp>
        <p:nvSpPr>
          <p:cNvPr id="86" name="순서도: 종속 처리 85"/>
          <p:cNvSpPr/>
          <p:nvPr/>
        </p:nvSpPr>
        <p:spPr>
          <a:xfrm>
            <a:off x="8655634" y="5658165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100" dirty="0"/>
          </a:p>
        </p:txBody>
      </p:sp>
      <p:sp>
        <p:nvSpPr>
          <p:cNvPr id="87" name="TextBox 86"/>
          <p:cNvSpPr txBox="1">
            <a:spLocks noChangeAspect="1"/>
          </p:cNvSpPr>
          <p:nvPr/>
        </p:nvSpPr>
        <p:spPr>
          <a:xfrm>
            <a:off x="8752451" y="5692380"/>
            <a:ext cx="789246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PLAY_LP()</a:t>
            </a:r>
            <a:endParaRPr lang="en-US" altLang="ko-KR" sz="1100" dirty="0"/>
          </a:p>
        </p:txBody>
      </p:sp>
      <p:cxnSp>
        <p:nvCxnSpPr>
          <p:cNvPr id="88" name="직선 화살표 연결선 87"/>
          <p:cNvCxnSpPr>
            <a:endCxn id="85" idx="1"/>
          </p:cNvCxnSpPr>
          <p:nvPr/>
        </p:nvCxnSpPr>
        <p:spPr>
          <a:xfrm>
            <a:off x="9637799" y="5907823"/>
            <a:ext cx="1132921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처리 88"/>
          <p:cNvSpPr/>
          <p:nvPr/>
        </p:nvSpPr>
        <p:spPr>
          <a:xfrm>
            <a:off x="304949" y="279884"/>
            <a:ext cx="785701" cy="304800"/>
          </a:xfrm>
          <a:prstGeom prst="flowChartProcess">
            <a:avLst/>
          </a:prstGeom>
          <a:solidFill>
            <a:schemeClr val="lt1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PLAY_LP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127307" y="116632"/>
            <a:ext cx="11908559" cy="66247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준비 1"/>
          <p:cNvSpPr/>
          <p:nvPr/>
        </p:nvSpPr>
        <p:spPr>
          <a:xfrm>
            <a:off x="2978107" y="1253099"/>
            <a:ext cx="1165831" cy="574891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3070872" y="486100"/>
            <a:ext cx="980302" cy="52722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START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stCxn id="3" idx="2"/>
            <a:endCxn id="2" idx="0"/>
          </p:cNvCxnSpPr>
          <p:nvPr/>
        </p:nvCxnSpPr>
        <p:spPr>
          <a:xfrm flipH="1">
            <a:off x="3561023" y="1013322"/>
            <a:ext cx="2" cy="239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" name="순서도: 판단 4"/>
          <p:cNvSpPr/>
          <p:nvPr/>
        </p:nvSpPr>
        <p:spPr>
          <a:xfrm>
            <a:off x="2978107" y="2154878"/>
            <a:ext cx="1165831" cy="5748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>
            <a:off x="3561023" y="2729768"/>
            <a:ext cx="930" cy="251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직선 화살표 연결선 7"/>
          <p:cNvCxnSpPr>
            <a:stCxn id="2" idx="2"/>
            <a:endCxn id="5" idx="0"/>
          </p:cNvCxnSpPr>
          <p:nvPr/>
        </p:nvCxnSpPr>
        <p:spPr>
          <a:xfrm>
            <a:off x="3561023" y="1827989"/>
            <a:ext cx="0" cy="326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2082537" y="2180713"/>
            <a:ext cx="895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Key=77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3603389" y="2682099"/>
            <a:ext cx="10355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Key==0x1b</a:t>
            </a:r>
            <a:endParaRPr lang="ko-KR" altLang="en-US" sz="1100" dirty="0"/>
          </a:p>
        </p:txBody>
      </p:sp>
      <p:cxnSp>
        <p:nvCxnSpPr>
          <p:cNvPr id="11" name="직선 연결선 10"/>
          <p:cNvCxnSpPr>
            <a:stCxn id="5" idx="3"/>
          </p:cNvCxnSpPr>
          <p:nvPr/>
        </p:nvCxnSpPr>
        <p:spPr>
          <a:xfrm>
            <a:off x="4143938" y="2442324"/>
            <a:ext cx="653928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878817" y="2440047"/>
            <a:ext cx="0" cy="503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687417" y="2432465"/>
            <a:ext cx="0" cy="552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7866430" y="2471708"/>
            <a:ext cx="982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Key==0x71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9224330" y="2464723"/>
            <a:ext cx="946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Key==0x77</a:t>
            </a:r>
            <a:endParaRPr lang="ko-KR" alt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22569" y="2460037"/>
            <a:ext cx="1024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Key==0x33</a:t>
            </a:r>
            <a:endParaRPr lang="ko-KR" alt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4266437" y="2132856"/>
            <a:ext cx="895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Key==61</a:t>
            </a:r>
            <a:endParaRPr lang="ko-KR" altLang="en-US" sz="1100" dirty="0"/>
          </a:p>
        </p:txBody>
      </p:sp>
      <p:sp>
        <p:nvSpPr>
          <p:cNvPr id="18" name="순서도: 종속 처리 17"/>
          <p:cNvSpPr/>
          <p:nvPr/>
        </p:nvSpPr>
        <p:spPr>
          <a:xfrm>
            <a:off x="4196681" y="2984635"/>
            <a:ext cx="981472" cy="526703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26802" y="2471708"/>
            <a:ext cx="409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·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·</a:t>
            </a:r>
            <a:r>
              <a:rPr lang="en-US" altLang="ko-KR" sz="1100" dirty="0"/>
              <a:t> ·</a:t>
            </a:r>
            <a:endParaRPr lang="ko-KR" altLang="en-US" sz="1100" dirty="0"/>
          </a:p>
        </p:txBody>
      </p:sp>
      <p:sp>
        <p:nvSpPr>
          <p:cNvPr id="20" name="순서도: 종속 처리 19"/>
          <p:cNvSpPr/>
          <p:nvPr/>
        </p:nvSpPr>
        <p:spPr>
          <a:xfrm>
            <a:off x="7393838" y="3889295"/>
            <a:ext cx="981472" cy="526703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순서도: 종속 처리 20"/>
          <p:cNvSpPr/>
          <p:nvPr/>
        </p:nvSpPr>
        <p:spPr>
          <a:xfrm>
            <a:off x="8763799" y="3889295"/>
            <a:ext cx="981472" cy="526703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순서도: 종속 처리 21"/>
          <p:cNvSpPr/>
          <p:nvPr/>
        </p:nvSpPr>
        <p:spPr>
          <a:xfrm>
            <a:off x="10184858" y="3889295"/>
            <a:ext cx="981472" cy="526703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T29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97456" y="4013152"/>
            <a:ext cx="409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·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·</a:t>
            </a:r>
            <a:r>
              <a:rPr lang="en-US" altLang="ko-KR" sz="1100" dirty="0"/>
              <a:t> ·</a:t>
            </a:r>
            <a:endParaRPr lang="ko-KR" altLang="en-US" sz="1100" dirty="0"/>
          </a:p>
        </p:txBody>
      </p:sp>
      <p:cxnSp>
        <p:nvCxnSpPr>
          <p:cNvPr id="24" name="직선 화살표 연결선 23"/>
          <p:cNvCxnSpPr>
            <a:stCxn id="20" idx="2"/>
          </p:cNvCxnSpPr>
          <p:nvPr/>
        </p:nvCxnSpPr>
        <p:spPr>
          <a:xfrm flipH="1">
            <a:off x="7880395" y="4415997"/>
            <a:ext cx="4180" cy="527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화살표 연결선 24"/>
          <p:cNvCxnSpPr>
            <a:stCxn id="21" idx="2"/>
          </p:cNvCxnSpPr>
          <p:nvPr/>
        </p:nvCxnSpPr>
        <p:spPr>
          <a:xfrm>
            <a:off x="9254536" y="4415997"/>
            <a:ext cx="585" cy="527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직선 화살표 연결선 25"/>
          <p:cNvCxnSpPr>
            <a:stCxn id="22" idx="2"/>
          </p:cNvCxnSpPr>
          <p:nvPr/>
        </p:nvCxnSpPr>
        <p:spPr>
          <a:xfrm>
            <a:off x="10675597" y="4415997"/>
            <a:ext cx="585" cy="527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878818" y="6010401"/>
            <a:ext cx="3581243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11460061" y="1976292"/>
            <a:ext cx="0" cy="401399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561022" y="1976292"/>
            <a:ext cx="78990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7878818" y="5470636"/>
            <a:ext cx="1577" cy="539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9254536" y="5470636"/>
            <a:ext cx="585" cy="539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0676182" y="5470636"/>
            <a:ext cx="7038" cy="539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순서도: 처리 32"/>
          <p:cNvSpPr/>
          <p:nvPr/>
        </p:nvSpPr>
        <p:spPr>
          <a:xfrm>
            <a:off x="7390243" y="4943414"/>
            <a:ext cx="980302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Count[0]=1</a:t>
            </a:r>
            <a:endParaRPr lang="ko-KR" altLang="en-US" sz="1100" dirty="0"/>
          </a:p>
        </p:txBody>
      </p:sp>
      <p:sp>
        <p:nvSpPr>
          <p:cNvPr id="34" name="순서도: 처리 33"/>
          <p:cNvSpPr/>
          <p:nvPr/>
        </p:nvSpPr>
        <p:spPr>
          <a:xfrm>
            <a:off x="8764969" y="4943414"/>
            <a:ext cx="980302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Count[1]=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5" name="순서도: 처리 34"/>
          <p:cNvSpPr/>
          <p:nvPr/>
        </p:nvSpPr>
        <p:spPr>
          <a:xfrm>
            <a:off x="10186030" y="4943414"/>
            <a:ext cx="980302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9774608" y="5076220"/>
            <a:ext cx="409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·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·</a:t>
            </a:r>
            <a:r>
              <a:rPr lang="en-US" altLang="ko-KR" sz="1100" dirty="0"/>
              <a:t> ·</a:t>
            </a:r>
            <a:endParaRPr lang="ko-KR" altLang="en-US" sz="1100" dirty="0"/>
          </a:p>
        </p:txBody>
      </p:sp>
      <p:sp>
        <p:nvSpPr>
          <p:cNvPr id="37" name="순서도: 페이지 연결자 36"/>
          <p:cNvSpPr/>
          <p:nvPr/>
        </p:nvSpPr>
        <p:spPr>
          <a:xfrm rot="16200000">
            <a:off x="-45943" y="939379"/>
            <a:ext cx="461319" cy="369426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순서도: 페이지 연결자 37"/>
          <p:cNvSpPr/>
          <p:nvPr/>
        </p:nvSpPr>
        <p:spPr>
          <a:xfrm rot="5400000">
            <a:off x="-35772" y="2257609"/>
            <a:ext cx="461319" cy="369426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spect="1"/>
          </p:cNvSpPr>
          <p:nvPr/>
        </p:nvSpPr>
        <p:spPr>
          <a:xfrm>
            <a:off x="3091122" y="2218758"/>
            <a:ext cx="939797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Key=</a:t>
            </a:r>
            <a:r>
              <a:rPr lang="en-US" altLang="ko-KR" sz="1100" dirty="0" err="1" smtClean="0"/>
              <a:t>getch</a:t>
            </a:r>
            <a:r>
              <a:rPr lang="en-US" altLang="ko-KR" sz="1100" dirty="0" smtClean="0"/>
              <a:t>()</a:t>
            </a:r>
            <a:endParaRPr lang="en-US" altLang="ko-KR" sz="1100" dirty="0"/>
          </a:p>
        </p:txBody>
      </p:sp>
      <p:cxnSp>
        <p:nvCxnSpPr>
          <p:cNvPr id="40" name="직선 화살표 연결선 39"/>
          <p:cNvCxnSpPr>
            <a:endCxn id="20" idx="0"/>
          </p:cNvCxnSpPr>
          <p:nvPr/>
        </p:nvCxnSpPr>
        <p:spPr>
          <a:xfrm>
            <a:off x="7878818" y="3499647"/>
            <a:ext cx="5756" cy="389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9248194" y="3499647"/>
            <a:ext cx="5756" cy="389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10676821" y="3499647"/>
            <a:ext cx="5756" cy="389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TextBox 42"/>
          <p:cNvSpPr txBox="1">
            <a:spLocks noChangeAspect="1"/>
          </p:cNvSpPr>
          <p:nvPr/>
        </p:nvSpPr>
        <p:spPr>
          <a:xfrm>
            <a:off x="3083304" y="1325100"/>
            <a:ext cx="939797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100" dirty="0" smtClean="0"/>
              <a:t>Key=NULL</a:t>
            </a:r>
          </a:p>
        </p:txBody>
      </p:sp>
      <p:sp>
        <p:nvSpPr>
          <p:cNvPr id="44" name="순서도: 판단 43"/>
          <p:cNvSpPr/>
          <p:nvPr/>
        </p:nvSpPr>
        <p:spPr>
          <a:xfrm>
            <a:off x="7292270" y="2953217"/>
            <a:ext cx="1165831" cy="5748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7337596" y="3017949"/>
            <a:ext cx="1006131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100" dirty="0"/>
              <a:t>Count[0]=0</a:t>
            </a:r>
            <a:endParaRPr lang="ko-KR" altLang="en-US" sz="11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9264257" y="2440047"/>
            <a:ext cx="0" cy="503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순서도: 판단 46"/>
          <p:cNvSpPr/>
          <p:nvPr/>
        </p:nvSpPr>
        <p:spPr>
          <a:xfrm>
            <a:off x="8677710" y="2953217"/>
            <a:ext cx="1165831" cy="5748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8694522" y="3017949"/>
            <a:ext cx="1095427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100" dirty="0" smtClean="0"/>
              <a:t>Count[1]=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10679226" y="2440047"/>
            <a:ext cx="0" cy="503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순서도: 판단 49"/>
          <p:cNvSpPr/>
          <p:nvPr/>
        </p:nvSpPr>
        <p:spPr>
          <a:xfrm>
            <a:off x="10092679" y="2953217"/>
            <a:ext cx="1165831" cy="5748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>
            <a:spLocks noChangeAspect="1"/>
          </p:cNvSpPr>
          <p:nvPr/>
        </p:nvSpPr>
        <p:spPr>
          <a:xfrm>
            <a:off x="10128081" y="3017949"/>
            <a:ext cx="1086721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100" dirty="0" smtClean="0"/>
              <a:t>Count[29]=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>
            <a:off x="1282806" y="6227879"/>
            <a:ext cx="34082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66614" y="2442323"/>
            <a:ext cx="0" cy="3521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순서도: 수행의 시작/종료 53"/>
          <p:cNvSpPr/>
          <p:nvPr/>
        </p:nvSpPr>
        <p:spPr>
          <a:xfrm>
            <a:off x="298562" y="5964269"/>
            <a:ext cx="980302" cy="52722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END</a:t>
            </a:r>
            <a:endParaRPr lang="ko-KR" altLang="en-US" sz="1100" dirty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379599" y="1133212"/>
            <a:ext cx="315932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" idx="1"/>
            <a:endCxn id="38" idx="0"/>
          </p:cNvCxnSpPr>
          <p:nvPr/>
        </p:nvCxnSpPr>
        <p:spPr>
          <a:xfrm flipH="1" flipV="1">
            <a:off x="379601" y="2442323"/>
            <a:ext cx="2598506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561023" y="3473839"/>
            <a:ext cx="0" cy="2738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691050" y="3511338"/>
            <a:ext cx="0" cy="2720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9" name="순서도: 종속 처리 58"/>
          <p:cNvSpPr/>
          <p:nvPr/>
        </p:nvSpPr>
        <p:spPr>
          <a:xfrm>
            <a:off x="5216588" y="2984635"/>
            <a:ext cx="981472" cy="526703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순서도: 종속 처리 59"/>
          <p:cNvSpPr/>
          <p:nvPr/>
        </p:nvSpPr>
        <p:spPr>
          <a:xfrm>
            <a:off x="6229856" y="2984635"/>
            <a:ext cx="981472" cy="526703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5724908" y="2432465"/>
            <a:ext cx="0" cy="552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6744816" y="2432465"/>
            <a:ext cx="0" cy="552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TextBox 62"/>
          <p:cNvSpPr txBox="1">
            <a:spLocks noChangeAspect="1"/>
          </p:cNvSpPr>
          <p:nvPr/>
        </p:nvSpPr>
        <p:spPr>
          <a:xfrm>
            <a:off x="5287058" y="3031221"/>
            <a:ext cx="939797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RECORD()</a:t>
            </a:r>
            <a:endParaRPr lang="en-US" altLang="ko-KR" sz="1100" dirty="0"/>
          </a:p>
        </p:txBody>
      </p:sp>
      <p:sp>
        <p:nvSpPr>
          <p:cNvPr id="64" name="TextBox 63"/>
          <p:cNvSpPr txBox="1">
            <a:spLocks noChangeAspect="1"/>
          </p:cNvSpPr>
          <p:nvPr/>
        </p:nvSpPr>
        <p:spPr>
          <a:xfrm>
            <a:off x="6285206" y="3031221"/>
            <a:ext cx="802052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RECORD()</a:t>
            </a:r>
            <a:endParaRPr lang="en-US" altLang="ko-KR" sz="1100" dirty="0"/>
          </a:p>
        </p:txBody>
      </p:sp>
      <p:sp>
        <p:nvSpPr>
          <p:cNvPr id="65" name="TextBox 64"/>
          <p:cNvSpPr txBox="1"/>
          <p:nvPr/>
        </p:nvSpPr>
        <p:spPr>
          <a:xfrm>
            <a:off x="5303931" y="2132856"/>
            <a:ext cx="895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Key==F1</a:t>
            </a:r>
            <a:endParaRPr lang="ko-KR" alt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6315760" y="2132856"/>
            <a:ext cx="895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Key==F2</a:t>
            </a:r>
            <a:endParaRPr lang="ko-KR" altLang="en-US" sz="1100" dirty="0"/>
          </a:p>
        </p:txBody>
      </p:sp>
      <p:sp>
        <p:nvSpPr>
          <p:cNvPr id="67" name="순서도: 처리 66"/>
          <p:cNvSpPr/>
          <p:nvPr/>
        </p:nvSpPr>
        <p:spPr>
          <a:xfrm>
            <a:off x="304949" y="279884"/>
            <a:ext cx="785701" cy="304800"/>
          </a:xfrm>
          <a:prstGeom prst="flowChartProcess">
            <a:avLst/>
          </a:prstGeom>
          <a:solidFill>
            <a:schemeClr val="lt1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PROJECT</a:t>
            </a:r>
          </a:p>
        </p:txBody>
      </p:sp>
      <p:sp>
        <p:nvSpPr>
          <p:cNvPr id="74" name="TextBox 73"/>
          <p:cNvSpPr txBox="1">
            <a:spLocks noChangeAspect="1"/>
          </p:cNvSpPr>
          <p:nvPr/>
        </p:nvSpPr>
        <p:spPr>
          <a:xfrm>
            <a:off x="10128081" y="4977172"/>
            <a:ext cx="1086721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100" dirty="0" smtClean="0"/>
              <a:t>Count[29]=1</a:t>
            </a:r>
            <a:endParaRPr lang="ko-KR" altLang="en-US" sz="1100" dirty="0"/>
          </a:p>
        </p:txBody>
      </p:sp>
      <p:sp>
        <p:nvSpPr>
          <p:cNvPr id="75" name="TextBox 74"/>
          <p:cNvSpPr txBox="1">
            <a:spLocks noChangeAspect="1"/>
          </p:cNvSpPr>
          <p:nvPr/>
        </p:nvSpPr>
        <p:spPr>
          <a:xfrm>
            <a:off x="4275253" y="3031221"/>
            <a:ext cx="939797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TUTO_1()</a:t>
            </a:r>
            <a:endParaRPr lang="en-US" altLang="ko-KR" sz="1100" dirty="0"/>
          </a:p>
        </p:txBody>
      </p:sp>
      <p:sp>
        <p:nvSpPr>
          <p:cNvPr id="71" name="순서도: 종속 처리 70"/>
          <p:cNvSpPr/>
          <p:nvPr/>
        </p:nvSpPr>
        <p:spPr>
          <a:xfrm>
            <a:off x="3070870" y="2980958"/>
            <a:ext cx="981472" cy="526703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>
            <a:spLocks noChangeAspect="1"/>
          </p:cNvSpPr>
          <p:nvPr/>
        </p:nvSpPr>
        <p:spPr>
          <a:xfrm>
            <a:off x="3214886" y="3034117"/>
            <a:ext cx="939797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MENU()</a:t>
            </a:r>
            <a:endParaRPr lang="en-US" altLang="ko-KR" sz="11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554" y="1124744"/>
            <a:ext cx="5771660" cy="543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3218" y="1124744"/>
            <a:ext cx="5771660" cy="543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118542" y="116632"/>
            <a:ext cx="11908559" cy="66247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순서도: 수행의 시작/종료 1"/>
          <p:cNvSpPr/>
          <p:nvPr/>
        </p:nvSpPr>
        <p:spPr>
          <a:xfrm>
            <a:off x="2091484" y="183343"/>
            <a:ext cx="980304" cy="50817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START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순서도: 준비 2"/>
          <p:cNvSpPr/>
          <p:nvPr/>
        </p:nvSpPr>
        <p:spPr>
          <a:xfrm>
            <a:off x="1977897" y="1080681"/>
            <a:ext cx="1165831" cy="574891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" name="순서도: 판단 3"/>
          <p:cNvSpPr/>
          <p:nvPr/>
        </p:nvSpPr>
        <p:spPr>
          <a:xfrm>
            <a:off x="4366069" y="2111888"/>
            <a:ext cx="1198782" cy="5748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6771" y="2666794"/>
            <a:ext cx="1481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err="1" smtClean="0"/>
              <a:t>key_F</a:t>
            </a:r>
            <a:r>
              <a:rPr lang="en-US" altLang="ko-KR" sz="1100" dirty="0" smtClean="0"/>
              <a:t>[n] </a:t>
            </a:r>
            <a:r>
              <a:rPr lang="en-US" altLang="ko-KR" sz="1100" dirty="0"/>
              <a:t>&amp; 0x8000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4491781" y="4547169"/>
            <a:ext cx="980302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Key_L</a:t>
            </a:r>
            <a:r>
              <a:rPr lang="en-US" altLang="ko-KR" sz="1100" dirty="0" smtClean="0"/>
              <a:t>[n]=1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5696402" y="2132216"/>
            <a:ext cx="597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/>
              <a:t>e</a:t>
            </a:r>
            <a:r>
              <a:rPr lang="en-US" altLang="ko-KR" sz="1100" dirty="0" smtClean="0"/>
              <a:t>lse</a:t>
            </a:r>
            <a:endParaRPr lang="en-US" altLang="ko-KR" sz="1100" dirty="0"/>
          </a:p>
        </p:txBody>
      </p:sp>
      <p:sp>
        <p:nvSpPr>
          <p:cNvPr id="8" name="순서도: 판단 7"/>
          <p:cNvSpPr/>
          <p:nvPr/>
        </p:nvSpPr>
        <p:spPr>
          <a:xfrm>
            <a:off x="6727923" y="2118994"/>
            <a:ext cx="1239781" cy="5748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순서도: 처리 8"/>
          <p:cNvSpPr/>
          <p:nvPr/>
        </p:nvSpPr>
        <p:spPr>
          <a:xfrm>
            <a:off x="2091485" y="2545479"/>
            <a:ext cx="980302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T0 </a:t>
            </a:r>
            <a:r>
              <a:rPr lang="ko-KR" altLang="en-US" sz="1100" dirty="0" smtClean="0"/>
              <a:t>생성</a:t>
            </a:r>
            <a:endParaRPr lang="ko-KR" altLang="en-US" sz="1100" dirty="0"/>
          </a:p>
        </p:txBody>
      </p:sp>
      <p:sp>
        <p:nvSpPr>
          <p:cNvPr id="10" name="TextBox 9"/>
          <p:cNvSpPr txBox="1">
            <a:spLocks noChangeAspect="1"/>
          </p:cNvSpPr>
          <p:nvPr/>
        </p:nvSpPr>
        <p:spPr>
          <a:xfrm>
            <a:off x="2049835" y="1005795"/>
            <a:ext cx="1021954" cy="72466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000" dirty="0" err="1" smtClean="0"/>
              <a:t>Key_F</a:t>
            </a:r>
            <a:r>
              <a:rPr lang="en-US" altLang="ko-KR" sz="1000" dirty="0" smtClean="0"/>
              <a:t>[30]=0</a:t>
            </a:r>
          </a:p>
          <a:p>
            <a:pPr algn="ctr"/>
            <a:r>
              <a:rPr lang="en-US" altLang="ko-KR" sz="1000" dirty="0" err="1" smtClean="0"/>
              <a:t>Key_L</a:t>
            </a:r>
            <a:r>
              <a:rPr lang="en-US" altLang="ko-KR" sz="1000" dirty="0" smtClean="0"/>
              <a:t>[30]=0</a:t>
            </a:r>
          </a:p>
          <a:p>
            <a:pPr algn="ctr"/>
            <a:r>
              <a:rPr lang="en-US" altLang="ko-KR" sz="1000" dirty="0" smtClean="0"/>
              <a:t>count[30]=0</a:t>
            </a:r>
            <a:endParaRPr lang="en-US" altLang="ko-KR" sz="1000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4961452" y="1730838"/>
            <a:ext cx="841232" cy="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802683" y="1567030"/>
            <a:ext cx="0" cy="3276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02683" y="1567030"/>
            <a:ext cx="110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802683" y="1894640"/>
            <a:ext cx="110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5654697" y="1508795"/>
            <a:ext cx="2146453" cy="576079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ctr"/>
            <a:r>
              <a:rPr lang="en-US" altLang="ko-KR" sz="1100" b="1" dirty="0" err="1" smtClean="0"/>
              <a:t>Key_F</a:t>
            </a:r>
            <a:r>
              <a:rPr lang="en-US" altLang="ko-KR" sz="1100" b="1" dirty="0" smtClean="0"/>
              <a:t>[n] = </a:t>
            </a:r>
            <a:r>
              <a:rPr lang="en-US" altLang="ko-KR" sz="1100" b="1" dirty="0" err="1"/>
              <a:t>GetAsyncKeyState</a:t>
            </a:r>
            <a:r>
              <a:rPr lang="en-US" altLang="ko-KR" sz="1100" b="1" dirty="0" smtClean="0"/>
              <a:t>(‘X')</a:t>
            </a:r>
          </a:p>
          <a:p>
            <a:pPr algn="ctr"/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변수 </a:t>
            </a:r>
            <a:r>
              <a:rPr lang="en-US" altLang="ko-KR" sz="1100" b="1" dirty="0" smtClean="0"/>
              <a:t>X</a:t>
            </a:r>
            <a:r>
              <a:rPr lang="ko-KR" altLang="en-US" sz="1100" b="1" dirty="0" smtClean="0"/>
              <a:t>는 알파벳</a:t>
            </a:r>
            <a:r>
              <a:rPr lang="en-US" altLang="ko-KR" sz="1100" dirty="0" smtClean="0"/>
              <a:t>)</a:t>
            </a:r>
            <a:endParaRPr lang="en-US" altLang="ko-KR" sz="1100" dirty="0"/>
          </a:p>
          <a:p>
            <a:pPr algn="ctr"/>
            <a:endParaRPr lang="en-US" altLang="ko-KR" sz="1100" dirty="0" smtClean="0"/>
          </a:p>
        </p:txBody>
      </p:sp>
      <p:cxnSp>
        <p:nvCxnSpPr>
          <p:cNvPr id="16" name="직선 연결선 15"/>
          <p:cNvCxnSpPr>
            <a:stCxn id="3" idx="3"/>
          </p:cNvCxnSpPr>
          <p:nvPr/>
        </p:nvCxnSpPr>
        <p:spPr>
          <a:xfrm>
            <a:off x="3143728" y="1368126"/>
            <a:ext cx="65438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798117" y="1204321"/>
            <a:ext cx="0" cy="3276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798117" y="1204321"/>
            <a:ext cx="110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798117" y="1531931"/>
            <a:ext cx="110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spect="1"/>
          </p:cNvSpPr>
          <p:nvPr/>
        </p:nvSpPr>
        <p:spPr>
          <a:xfrm>
            <a:off x="3662201" y="1079493"/>
            <a:ext cx="1854411" cy="57607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100" b="1" dirty="0" smtClean="0"/>
              <a:t>Global variable </a:t>
            </a:r>
            <a:r>
              <a:rPr lang="ko-KR" altLang="en-US" sz="1100" b="1" dirty="0" smtClean="0"/>
              <a:t>선언</a:t>
            </a:r>
            <a:endParaRPr lang="en-US" altLang="ko-KR" sz="1100" b="1" dirty="0" smtClean="0"/>
          </a:p>
        </p:txBody>
      </p:sp>
      <p:sp>
        <p:nvSpPr>
          <p:cNvPr id="21" name="TextBox 20"/>
          <p:cNvSpPr txBox="1">
            <a:spLocks noChangeAspect="1"/>
          </p:cNvSpPr>
          <p:nvPr/>
        </p:nvSpPr>
        <p:spPr>
          <a:xfrm>
            <a:off x="4470957" y="2044108"/>
            <a:ext cx="1021954" cy="72466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000" dirty="0" err="1" smtClean="0"/>
              <a:t>Key_F</a:t>
            </a:r>
            <a:r>
              <a:rPr lang="en-US" altLang="ko-KR" sz="1000" dirty="0" smtClean="0"/>
              <a:t>[n]</a:t>
            </a:r>
            <a:endParaRPr lang="ko-KR" altLang="en-US" sz="1000" dirty="0"/>
          </a:p>
        </p:txBody>
      </p:sp>
      <p:sp>
        <p:nvSpPr>
          <p:cNvPr id="22" name="순서도: 데이터 21"/>
          <p:cNvSpPr>
            <a:spLocks noChangeAspect="1"/>
          </p:cNvSpPr>
          <p:nvPr/>
        </p:nvSpPr>
        <p:spPr>
          <a:xfrm>
            <a:off x="4415950" y="2952160"/>
            <a:ext cx="1107022" cy="52722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sz="900" dirty="0"/>
          </a:p>
        </p:txBody>
      </p:sp>
      <p:sp>
        <p:nvSpPr>
          <p:cNvPr id="23" name="TextBox 22"/>
          <p:cNvSpPr txBox="1">
            <a:spLocks noChangeAspect="1"/>
          </p:cNvSpPr>
          <p:nvPr/>
        </p:nvSpPr>
        <p:spPr>
          <a:xfrm>
            <a:off x="4543642" y="3000328"/>
            <a:ext cx="851643" cy="430887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10000"/>
          </a:bodyPr>
          <a:lstStyle/>
          <a:p>
            <a:pPr algn="ctr"/>
            <a:r>
              <a:rPr lang="en-US" altLang="ko-KR" sz="1100" dirty="0" smtClean="0"/>
              <a:t>Button color</a:t>
            </a:r>
          </a:p>
          <a:p>
            <a:pPr algn="ctr"/>
            <a:r>
              <a:rPr lang="en-US" altLang="ko-KR" sz="1100" dirty="0" smtClean="0"/>
              <a:t>(on)</a:t>
            </a:r>
            <a:endParaRPr lang="ko-KR" altLang="en-US" sz="11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4961452" y="2675844"/>
            <a:ext cx="8012" cy="2725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데이터 24"/>
          <p:cNvSpPr>
            <a:spLocks noChangeAspect="1"/>
          </p:cNvSpPr>
          <p:nvPr/>
        </p:nvSpPr>
        <p:spPr>
          <a:xfrm>
            <a:off x="4415950" y="3747403"/>
            <a:ext cx="1107022" cy="52722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sz="900" dirty="0"/>
          </a:p>
        </p:txBody>
      </p:sp>
      <p:sp>
        <p:nvSpPr>
          <p:cNvPr id="26" name="TextBox 25"/>
          <p:cNvSpPr txBox="1">
            <a:spLocks noChangeAspect="1"/>
          </p:cNvSpPr>
          <p:nvPr/>
        </p:nvSpPr>
        <p:spPr>
          <a:xfrm>
            <a:off x="4543642" y="3795571"/>
            <a:ext cx="851643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100" dirty="0" smtClean="0"/>
              <a:t>사운드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출력</a:t>
            </a:r>
            <a:endParaRPr lang="ko-KR" altLang="en-US" sz="11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961452" y="3474859"/>
            <a:ext cx="8012" cy="2725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4961452" y="4274625"/>
            <a:ext cx="8012" cy="2725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4" idx="3"/>
          </p:cNvCxnSpPr>
          <p:nvPr/>
        </p:nvCxnSpPr>
        <p:spPr>
          <a:xfrm flipV="1">
            <a:off x="5564851" y="2399333"/>
            <a:ext cx="1163074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>
            <a:spLocks noChangeAspect="1"/>
          </p:cNvSpPr>
          <p:nvPr/>
        </p:nvSpPr>
        <p:spPr>
          <a:xfrm>
            <a:off x="6800294" y="2183889"/>
            <a:ext cx="1095038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100" dirty="0" err="1" smtClean="0"/>
              <a:t>Key_L</a:t>
            </a:r>
            <a:r>
              <a:rPr lang="en-US" altLang="ko-KR" sz="1100" dirty="0" smtClean="0"/>
              <a:t>[n]==1</a:t>
            </a:r>
            <a:endParaRPr lang="ko-KR" altLang="en-US" sz="11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4956667" y="1730835"/>
            <a:ext cx="0" cy="38912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7967706" y="2399334"/>
            <a:ext cx="627646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7349384" y="2675844"/>
            <a:ext cx="8012" cy="2725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데이터 33"/>
          <p:cNvSpPr>
            <a:spLocks noChangeAspect="1"/>
          </p:cNvSpPr>
          <p:nvPr/>
        </p:nvSpPr>
        <p:spPr>
          <a:xfrm>
            <a:off x="6782283" y="2952160"/>
            <a:ext cx="1107022" cy="52722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sz="900" dirty="0"/>
          </a:p>
        </p:txBody>
      </p:sp>
      <p:sp>
        <p:nvSpPr>
          <p:cNvPr id="35" name="TextBox 34"/>
          <p:cNvSpPr txBox="1">
            <a:spLocks noChangeAspect="1"/>
          </p:cNvSpPr>
          <p:nvPr/>
        </p:nvSpPr>
        <p:spPr>
          <a:xfrm>
            <a:off x="6909974" y="3000328"/>
            <a:ext cx="851643" cy="430887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10000"/>
          </a:bodyPr>
          <a:lstStyle/>
          <a:p>
            <a:pPr algn="ctr"/>
            <a:r>
              <a:rPr lang="en-US" altLang="ko-KR" sz="1100" dirty="0" smtClean="0"/>
              <a:t>Button color</a:t>
            </a:r>
          </a:p>
          <a:p>
            <a:pPr algn="ctr"/>
            <a:r>
              <a:rPr lang="en-US" altLang="ko-KR" sz="1100" dirty="0" smtClean="0"/>
              <a:t>(off)</a:t>
            </a:r>
            <a:endParaRPr lang="ko-KR" altLang="en-US" sz="11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7343807" y="3474859"/>
            <a:ext cx="8012" cy="2725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데이터 36"/>
          <p:cNvSpPr>
            <a:spLocks noChangeAspect="1"/>
          </p:cNvSpPr>
          <p:nvPr/>
        </p:nvSpPr>
        <p:spPr>
          <a:xfrm>
            <a:off x="6808628" y="3747403"/>
            <a:ext cx="1107022" cy="52722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sz="900" dirty="0"/>
          </a:p>
        </p:txBody>
      </p:sp>
      <p:sp>
        <p:nvSpPr>
          <p:cNvPr id="38" name="TextBox 37"/>
          <p:cNvSpPr txBox="1">
            <a:spLocks noChangeAspect="1"/>
          </p:cNvSpPr>
          <p:nvPr/>
        </p:nvSpPr>
        <p:spPr>
          <a:xfrm>
            <a:off x="6936319" y="3795571"/>
            <a:ext cx="851643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100" dirty="0" smtClean="0"/>
              <a:t>사운드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정</a:t>
            </a:r>
            <a:r>
              <a:rPr lang="ko-KR" altLang="en-US" sz="1100" dirty="0"/>
              <a:t>지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57396" y="2661668"/>
            <a:ext cx="597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yes</a:t>
            </a:r>
            <a:endParaRPr lang="en-US" altLang="ko-KR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7954435" y="2137724"/>
            <a:ext cx="428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no</a:t>
            </a:r>
            <a:endParaRPr lang="en-US" altLang="ko-KR" sz="1100" dirty="0"/>
          </a:p>
        </p:txBody>
      </p:sp>
      <p:sp>
        <p:nvSpPr>
          <p:cNvPr id="41" name="순서도: 처리 40"/>
          <p:cNvSpPr/>
          <p:nvPr/>
        </p:nvSpPr>
        <p:spPr>
          <a:xfrm>
            <a:off x="8595351" y="2166662"/>
            <a:ext cx="980302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EXIT</a:t>
            </a:r>
          </a:p>
          <a:p>
            <a:pPr algn="ctr"/>
            <a:r>
              <a:rPr lang="en-US" altLang="ko-KR" sz="1100" dirty="0" smtClean="0"/>
              <a:t>(error)</a:t>
            </a:r>
          </a:p>
        </p:txBody>
      </p:sp>
      <p:sp>
        <p:nvSpPr>
          <p:cNvPr id="42" name="순서도: 처리 41"/>
          <p:cNvSpPr/>
          <p:nvPr/>
        </p:nvSpPr>
        <p:spPr>
          <a:xfrm>
            <a:off x="6845645" y="4547169"/>
            <a:ext cx="980302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Key_L</a:t>
            </a:r>
            <a:r>
              <a:rPr lang="en-US" altLang="ko-KR" sz="1100" dirty="0" smtClean="0"/>
              <a:t>[n]=0</a:t>
            </a:r>
            <a:endParaRPr lang="ko-KR" altLang="en-US" sz="1100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335797" y="4274625"/>
            <a:ext cx="8012" cy="2725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처리 43"/>
          <p:cNvSpPr/>
          <p:nvPr/>
        </p:nvSpPr>
        <p:spPr>
          <a:xfrm>
            <a:off x="2091485" y="3237091"/>
            <a:ext cx="980302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T1 </a:t>
            </a:r>
            <a:r>
              <a:rPr lang="ko-KR" altLang="en-US" sz="1100" dirty="0" smtClean="0"/>
              <a:t>생성</a:t>
            </a:r>
            <a:endParaRPr lang="ko-KR" altLang="en-US" sz="1100" dirty="0"/>
          </a:p>
        </p:txBody>
      </p:sp>
      <p:sp>
        <p:nvSpPr>
          <p:cNvPr id="45" name="순서도: 처리 44"/>
          <p:cNvSpPr/>
          <p:nvPr/>
        </p:nvSpPr>
        <p:spPr>
          <a:xfrm>
            <a:off x="2091485" y="4688474"/>
            <a:ext cx="980302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T29 </a:t>
            </a:r>
            <a:r>
              <a:rPr lang="ko-KR" altLang="en-US" sz="1100" dirty="0" smtClean="0"/>
              <a:t>생성</a:t>
            </a:r>
            <a:endParaRPr lang="ko-KR" altLang="en-US" sz="1100" dirty="0"/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1106341" y="3509250"/>
            <a:ext cx="704908" cy="2174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802809" y="2684879"/>
            <a:ext cx="0" cy="22562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802807" y="2684878"/>
            <a:ext cx="110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802807" y="4941168"/>
            <a:ext cx="110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190550" y="3188235"/>
            <a:ext cx="1118507" cy="57607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100" b="1" dirty="0" err="1" smtClean="0"/>
              <a:t>쓰레드</a:t>
            </a:r>
            <a:r>
              <a:rPr lang="en-US" altLang="ko-KR" sz="1100" b="1" dirty="0" smtClean="0"/>
              <a:t>(Thread) </a:t>
            </a:r>
          </a:p>
          <a:p>
            <a:pPr algn="ctr"/>
            <a:r>
              <a:rPr lang="ko-KR" altLang="en-US" sz="1100" b="1" dirty="0" smtClean="0"/>
              <a:t>생성</a:t>
            </a:r>
            <a:endParaRPr lang="en-US" altLang="ko-KR" sz="1100" b="1" dirty="0" smtClean="0"/>
          </a:p>
        </p:txBody>
      </p:sp>
      <p:cxnSp>
        <p:nvCxnSpPr>
          <p:cNvPr id="51" name="직선 화살표 연결선 50"/>
          <p:cNvCxnSpPr>
            <a:stCxn id="2" idx="2"/>
          </p:cNvCxnSpPr>
          <p:nvPr/>
        </p:nvCxnSpPr>
        <p:spPr>
          <a:xfrm>
            <a:off x="2581634" y="691515"/>
            <a:ext cx="0" cy="3824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071787" y="3487116"/>
            <a:ext cx="1694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071787" y="4954526"/>
            <a:ext cx="1694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241221" y="2400300"/>
            <a:ext cx="0" cy="25542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244364" y="2399332"/>
            <a:ext cx="112170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4973861" y="5074392"/>
            <a:ext cx="0" cy="27629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886202" y="5350688"/>
            <a:ext cx="10876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3886201" y="2430274"/>
            <a:ext cx="0" cy="292041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9" idx="0"/>
          </p:cNvCxnSpPr>
          <p:nvPr/>
        </p:nvCxnSpPr>
        <p:spPr>
          <a:xfrm>
            <a:off x="2581636" y="1655571"/>
            <a:ext cx="0" cy="88990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수행의 시작/종료 59"/>
          <p:cNvSpPr/>
          <p:nvPr/>
        </p:nvSpPr>
        <p:spPr>
          <a:xfrm>
            <a:off x="9463344" y="6148548"/>
            <a:ext cx="980302" cy="52722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END</a:t>
            </a:r>
            <a:endParaRPr lang="ko-KR" altLang="en-US" sz="110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7335796" y="6433233"/>
            <a:ext cx="212754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335794" y="5862049"/>
            <a:ext cx="0" cy="571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2581634" y="3890480"/>
            <a:ext cx="0" cy="72542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840139" y="4027484"/>
            <a:ext cx="810900" cy="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42587" y="3863680"/>
            <a:ext cx="0" cy="3276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8642585" y="3863680"/>
            <a:ext cx="110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8642585" y="4191290"/>
            <a:ext cx="110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>
            <a:spLocks noChangeAspect="1"/>
          </p:cNvSpPr>
          <p:nvPr/>
        </p:nvSpPr>
        <p:spPr>
          <a:xfrm>
            <a:off x="8560930" y="3698482"/>
            <a:ext cx="2146453" cy="57607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100" b="1" dirty="0" smtClean="0"/>
              <a:t>API </a:t>
            </a:r>
            <a:r>
              <a:rPr lang="ko-KR" altLang="en-US" sz="1100" b="1" dirty="0" smtClean="0"/>
              <a:t>함수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 </a:t>
            </a:r>
            <a:r>
              <a:rPr lang="en-US" altLang="ko-KR" sz="1100" b="1" dirty="0" err="1" smtClean="0"/>
              <a:t>mcisendstring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함수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사용</a:t>
            </a:r>
            <a:endParaRPr lang="en-US" altLang="ko-KR" sz="1100" b="1" dirty="0" smtClean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7335797" y="5081448"/>
            <a:ext cx="8012" cy="2725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처리 69"/>
          <p:cNvSpPr/>
          <p:nvPr/>
        </p:nvSpPr>
        <p:spPr>
          <a:xfrm>
            <a:off x="6845645" y="5353993"/>
            <a:ext cx="980302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Count[n]=0</a:t>
            </a:r>
            <a:endParaRPr lang="ko-KR" altLang="en-US" sz="1100" dirty="0"/>
          </a:p>
        </p:txBody>
      </p:sp>
      <p:cxnSp>
        <p:nvCxnSpPr>
          <p:cNvPr id="71" name="직선 연결선 70"/>
          <p:cNvCxnSpPr/>
          <p:nvPr/>
        </p:nvCxnSpPr>
        <p:spPr>
          <a:xfrm>
            <a:off x="3071787" y="2805799"/>
            <a:ext cx="1694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순서도: 처리 71"/>
          <p:cNvSpPr/>
          <p:nvPr/>
        </p:nvSpPr>
        <p:spPr>
          <a:xfrm>
            <a:off x="304949" y="279884"/>
            <a:ext cx="785701" cy="304800"/>
          </a:xfrm>
          <a:prstGeom prst="flowChartProcess">
            <a:avLst/>
          </a:prstGeom>
          <a:solidFill>
            <a:schemeClr val="lt1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T(N)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/>
          <p:cNvSpPr/>
          <p:nvPr/>
        </p:nvSpPr>
        <p:spPr>
          <a:xfrm>
            <a:off x="118542" y="116632"/>
            <a:ext cx="11908559" cy="66247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순서도: 수행의 시작/종료 1"/>
          <p:cNvSpPr/>
          <p:nvPr/>
        </p:nvSpPr>
        <p:spPr>
          <a:xfrm>
            <a:off x="1642447" y="292835"/>
            <a:ext cx="980304" cy="50817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START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순서도: 준비 2"/>
          <p:cNvSpPr/>
          <p:nvPr/>
        </p:nvSpPr>
        <p:spPr>
          <a:xfrm>
            <a:off x="1549682" y="1087800"/>
            <a:ext cx="1165831" cy="574891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>
            <a:spLocks noChangeAspect="1"/>
          </p:cNvSpPr>
          <p:nvPr/>
        </p:nvSpPr>
        <p:spPr>
          <a:xfrm>
            <a:off x="1621620" y="1012914"/>
            <a:ext cx="1021954" cy="72466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100" dirty="0" smtClean="0"/>
              <a:t>Key = NULL</a:t>
            </a:r>
          </a:p>
          <a:p>
            <a:pPr algn="ctr"/>
            <a:r>
              <a:rPr lang="en-US" altLang="ko-KR" sz="1100" dirty="0"/>
              <a:t>i</a:t>
            </a:r>
            <a:r>
              <a:rPr lang="en-US" altLang="ko-KR" sz="1100" dirty="0" smtClean="0"/>
              <a:t> = 0</a:t>
            </a:r>
            <a:endParaRPr lang="en-US" altLang="ko-KR" sz="1100" dirty="0"/>
          </a:p>
        </p:txBody>
      </p:sp>
      <p:sp>
        <p:nvSpPr>
          <p:cNvPr id="5" name="순서도: 데이터 4"/>
          <p:cNvSpPr>
            <a:spLocks noChangeAspect="1"/>
          </p:cNvSpPr>
          <p:nvPr/>
        </p:nvSpPr>
        <p:spPr>
          <a:xfrm>
            <a:off x="1574537" y="1940197"/>
            <a:ext cx="1107022" cy="52722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sz="900" dirty="0"/>
          </a:p>
        </p:txBody>
      </p:sp>
      <p:sp>
        <p:nvSpPr>
          <p:cNvPr id="6" name="순서도: 데이터 5"/>
          <p:cNvSpPr>
            <a:spLocks noChangeAspect="1"/>
          </p:cNvSpPr>
          <p:nvPr/>
        </p:nvSpPr>
        <p:spPr>
          <a:xfrm>
            <a:off x="1574537" y="1940197"/>
            <a:ext cx="1107022" cy="52722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sz="900" dirty="0"/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1575023" y="1849610"/>
            <a:ext cx="1073068" cy="72646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튜토리얼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 인터페이스 출력</a:t>
            </a:r>
            <a:r>
              <a:rPr lang="en-US" altLang="ko-KR" sz="900" dirty="0" smtClean="0"/>
              <a:t>(1/7)</a:t>
            </a:r>
            <a:endParaRPr lang="ko-KR" altLang="en-US" sz="900" dirty="0"/>
          </a:p>
        </p:txBody>
      </p:sp>
      <p:sp>
        <p:nvSpPr>
          <p:cNvPr id="8" name="순서도: 판단 7"/>
          <p:cNvSpPr/>
          <p:nvPr/>
        </p:nvSpPr>
        <p:spPr>
          <a:xfrm>
            <a:off x="1549682" y="2754551"/>
            <a:ext cx="1165831" cy="5748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 noChangeAspect="1"/>
          </p:cNvSpPr>
          <p:nvPr/>
        </p:nvSpPr>
        <p:spPr>
          <a:xfrm>
            <a:off x="1675317" y="2826552"/>
            <a:ext cx="937792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Key=</a:t>
            </a:r>
            <a:r>
              <a:rPr lang="en-US" altLang="ko-KR" sz="1100" dirty="0" err="1" smtClean="0"/>
              <a:t>getch</a:t>
            </a:r>
            <a:r>
              <a:rPr lang="en-US" altLang="ko-KR" sz="1100" dirty="0" smtClean="0"/>
              <a:t>()</a:t>
            </a:r>
            <a:endParaRPr lang="en-US" altLang="ko-KR" sz="11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136050" y="3329441"/>
            <a:ext cx="2356" cy="277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144214" y="2477044"/>
            <a:ext cx="2356" cy="277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144214" y="1662690"/>
            <a:ext cx="2356" cy="277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2144214" y="801007"/>
            <a:ext cx="2356" cy="277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Box 13"/>
          <p:cNvSpPr txBox="1"/>
          <p:nvPr/>
        </p:nvSpPr>
        <p:spPr>
          <a:xfrm>
            <a:off x="2197721" y="3337389"/>
            <a:ext cx="1035584" cy="2616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Key==0x4d</a:t>
            </a:r>
            <a:endParaRPr lang="ko-KR" altLang="en-US" sz="1100" dirty="0"/>
          </a:p>
        </p:txBody>
      </p:sp>
      <p:sp>
        <p:nvSpPr>
          <p:cNvPr id="15" name="순서도: 데이터 14"/>
          <p:cNvSpPr>
            <a:spLocks noChangeAspect="1"/>
          </p:cNvSpPr>
          <p:nvPr/>
        </p:nvSpPr>
        <p:spPr>
          <a:xfrm>
            <a:off x="1600327" y="3606948"/>
            <a:ext cx="1107022" cy="52722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sz="900" dirty="0"/>
          </a:p>
        </p:txBody>
      </p:sp>
      <p:sp>
        <p:nvSpPr>
          <p:cNvPr id="16" name="순서도: 데이터 15"/>
          <p:cNvSpPr>
            <a:spLocks noChangeAspect="1"/>
          </p:cNvSpPr>
          <p:nvPr/>
        </p:nvSpPr>
        <p:spPr>
          <a:xfrm>
            <a:off x="1600327" y="3606948"/>
            <a:ext cx="1107022" cy="527222"/>
          </a:xfrm>
          <a:prstGeom prst="flowChartInputOutpu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sz="900" dirty="0"/>
          </a:p>
        </p:txBody>
      </p:sp>
      <p:sp>
        <p:nvSpPr>
          <p:cNvPr id="17" name="TextBox 16"/>
          <p:cNvSpPr txBox="1">
            <a:spLocks noChangeAspect="1"/>
          </p:cNvSpPr>
          <p:nvPr/>
        </p:nvSpPr>
        <p:spPr>
          <a:xfrm>
            <a:off x="1600977" y="3507329"/>
            <a:ext cx="1073068" cy="72646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튜토리얼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 인터페이스 출력</a:t>
            </a:r>
            <a:r>
              <a:rPr lang="en-US" altLang="ko-KR" sz="900" dirty="0" smtClean="0"/>
              <a:t>(2/7)</a:t>
            </a:r>
            <a:endParaRPr lang="ko-KR" altLang="en-US" sz="900" dirty="0"/>
          </a:p>
        </p:txBody>
      </p:sp>
      <p:sp>
        <p:nvSpPr>
          <p:cNvPr id="18" name="순서도: 종속 처리 17"/>
          <p:cNvSpPr/>
          <p:nvPr/>
        </p:nvSpPr>
        <p:spPr>
          <a:xfrm>
            <a:off x="1640587" y="4399385"/>
            <a:ext cx="982164" cy="49931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19" name="순서도: 종속 처리 18"/>
          <p:cNvSpPr/>
          <p:nvPr/>
        </p:nvSpPr>
        <p:spPr>
          <a:xfrm>
            <a:off x="1640587" y="4399385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20" name="TextBox 19"/>
          <p:cNvSpPr txBox="1">
            <a:spLocks noChangeAspect="1"/>
          </p:cNvSpPr>
          <p:nvPr/>
        </p:nvSpPr>
        <p:spPr>
          <a:xfrm>
            <a:off x="1726021" y="4423536"/>
            <a:ext cx="855634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PLAY_LP()</a:t>
            </a:r>
            <a:endParaRPr lang="en-US" altLang="ko-KR" sz="1100" dirty="0"/>
          </a:p>
        </p:txBody>
      </p:sp>
      <p:sp>
        <p:nvSpPr>
          <p:cNvPr id="21" name="순서도: 판단 20"/>
          <p:cNvSpPr/>
          <p:nvPr/>
        </p:nvSpPr>
        <p:spPr>
          <a:xfrm>
            <a:off x="3515319" y="3994713"/>
            <a:ext cx="1165831" cy="5748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>
            <a:spLocks noChangeAspect="1"/>
          </p:cNvSpPr>
          <p:nvPr/>
        </p:nvSpPr>
        <p:spPr>
          <a:xfrm>
            <a:off x="3640955" y="4066715"/>
            <a:ext cx="937792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Key=</a:t>
            </a:r>
            <a:r>
              <a:rPr lang="en-US" altLang="ko-KR" sz="1100" dirty="0" err="1" smtClean="0"/>
              <a:t>getch</a:t>
            </a:r>
            <a:r>
              <a:rPr lang="en-US" altLang="ko-KR" sz="1100" dirty="0" smtClean="0"/>
              <a:t>()</a:t>
            </a:r>
            <a:endParaRPr lang="en-US" altLang="ko-KR" sz="110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2136050" y="4125202"/>
            <a:ext cx="2356" cy="277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직선 화살표 연결선 23"/>
          <p:cNvCxnSpPr>
            <a:endCxn id="39" idx="0"/>
          </p:cNvCxnSpPr>
          <p:nvPr/>
        </p:nvCxnSpPr>
        <p:spPr>
          <a:xfrm flipH="1">
            <a:off x="4096420" y="4569604"/>
            <a:ext cx="1179" cy="35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4109852" y="4497602"/>
            <a:ext cx="1011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if (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==1)</a:t>
            </a:r>
          </a:p>
          <a:p>
            <a:r>
              <a:rPr lang="en-US" altLang="ko-KR" sz="1100" dirty="0" smtClean="0"/>
              <a:t>Key==13</a:t>
            </a:r>
            <a:endParaRPr lang="ko-KR" altLang="en-US" sz="1100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2714573" y="3041994"/>
            <a:ext cx="1694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884007" y="2615796"/>
            <a:ext cx="0" cy="4261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146570" y="2615796"/>
            <a:ext cx="73743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84005" y="2695747"/>
            <a:ext cx="547282" cy="2616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No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2622750" y="4665578"/>
            <a:ext cx="65438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277140" y="4134221"/>
            <a:ext cx="0" cy="10413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277139" y="4134220"/>
            <a:ext cx="110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277139" y="5175553"/>
            <a:ext cx="110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32108" y="3904352"/>
            <a:ext cx="547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No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4662676" y="4282159"/>
            <a:ext cx="16943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832108" y="3855960"/>
            <a:ext cx="0" cy="4261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095241" y="3846432"/>
            <a:ext cx="7368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109851" y="3846432"/>
            <a:ext cx="0" cy="158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9" name="순서도: 종속 처리 38"/>
          <p:cNvSpPr/>
          <p:nvPr/>
        </p:nvSpPr>
        <p:spPr>
          <a:xfrm>
            <a:off x="3605338" y="4925896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3704972" y="4978039"/>
            <a:ext cx="855634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TUTO_2()</a:t>
            </a:r>
            <a:endParaRPr lang="en-US" altLang="ko-KR" sz="1100" dirty="0"/>
          </a:p>
        </p:txBody>
      </p:sp>
      <p:sp>
        <p:nvSpPr>
          <p:cNvPr id="41" name="순서도: 수행의 시작/종료 40"/>
          <p:cNvSpPr/>
          <p:nvPr/>
        </p:nvSpPr>
        <p:spPr>
          <a:xfrm>
            <a:off x="1648254" y="5297424"/>
            <a:ext cx="980302" cy="52722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END</a:t>
            </a:r>
            <a:endParaRPr lang="ko-KR" altLang="en-US" sz="11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138405" y="4882414"/>
            <a:ext cx="0" cy="4110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순서도: 수행의 시작/종료 42"/>
          <p:cNvSpPr/>
          <p:nvPr/>
        </p:nvSpPr>
        <p:spPr>
          <a:xfrm>
            <a:off x="8198371" y="292835"/>
            <a:ext cx="980304" cy="50817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START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순서도: 준비 43"/>
          <p:cNvSpPr/>
          <p:nvPr/>
        </p:nvSpPr>
        <p:spPr>
          <a:xfrm>
            <a:off x="8105605" y="1087800"/>
            <a:ext cx="1165831" cy="574891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>
            <a:spLocks noChangeAspect="1"/>
          </p:cNvSpPr>
          <p:nvPr/>
        </p:nvSpPr>
        <p:spPr>
          <a:xfrm>
            <a:off x="8177544" y="1012914"/>
            <a:ext cx="1021954" cy="72466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100" dirty="0" smtClean="0"/>
              <a:t>j = 1</a:t>
            </a:r>
          </a:p>
          <a:p>
            <a:pPr algn="ctr"/>
            <a:r>
              <a:rPr lang="en-US" altLang="ko-KR" sz="1100" dirty="0" err="1"/>
              <a:t>i</a:t>
            </a:r>
            <a:r>
              <a:rPr lang="en-US" altLang="ko-KR" sz="1100" dirty="0" smtClean="0"/>
              <a:t> = 1</a:t>
            </a:r>
            <a:endParaRPr lang="en-US" altLang="ko-KR" sz="1100" dirty="0"/>
          </a:p>
        </p:txBody>
      </p:sp>
      <p:cxnSp>
        <p:nvCxnSpPr>
          <p:cNvPr id="46" name="직선 화살표 연결선 45"/>
          <p:cNvCxnSpPr/>
          <p:nvPr/>
        </p:nvCxnSpPr>
        <p:spPr>
          <a:xfrm flipH="1">
            <a:off x="8700138" y="1662690"/>
            <a:ext cx="2356" cy="277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8700138" y="801007"/>
            <a:ext cx="2356" cy="277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순서도: 판단 47"/>
          <p:cNvSpPr/>
          <p:nvPr/>
        </p:nvSpPr>
        <p:spPr>
          <a:xfrm>
            <a:off x="8115246" y="1928529"/>
            <a:ext cx="1165831" cy="5748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>
            <a:spLocks noChangeAspect="1"/>
          </p:cNvSpPr>
          <p:nvPr/>
        </p:nvSpPr>
        <p:spPr>
          <a:xfrm>
            <a:off x="8334931" y="2000531"/>
            <a:ext cx="707177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100" dirty="0" smtClean="0"/>
              <a:t>While(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)</a:t>
            </a:r>
            <a:endParaRPr lang="en-US" altLang="ko-KR" sz="11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98162" y="2503421"/>
            <a:ext cx="0" cy="25113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440211" y="2765801"/>
            <a:ext cx="46077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49212" y="2748287"/>
            <a:ext cx="547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j==1</a:t>
            </a:r>
          </a:p>
        </p:txBody>
      </p:sp>
      <p:sp>
        <p:nvSpPr>
          <p:cNvPr id="53" name="순서도: 데이터 52"/>
          <p:cNvSpPr>
            <a:spLocks noChangeAspect="1"/>
          </p:cNvSpPr>
          <p:nvPr/>
        </p:nvSpPr>
        <p:spPr>
          <a:xfrm>
            <a:off x="5863678" y="2991270"/>
            <a:ext cx="1107022" cy="52722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sz="900" dirty="0"/>
          </a:p>
        </p:txBody>
      </p:sp>
      <p:sp>
        <p:nvSpPr>
          <p:cNvPr id="54" name="TextBox 53"/>
          <p:cNvSpPr txBox="1">
            <a:spLocks noChangeAspect="1"/>
          </p:cNvSpPr>
          <p:nvPr/>
        </p:nvSpPr>
        <p:spPr>
          <a:xfrm>
            <a:off x="5863679" y="2896835"/>
            <a:ext cx="1073068" cy="72646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튜토리얼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 인터페이스 출력</a:t>
            </a:r>
            <a:r>
              <a:rPr lang="en-US" altLang="ko-KR" sz="900" dirty="0" smtClean="0"/>
              <a:t>(3/7)</a:t>
            </a:r>
            <a:endParaRPr lang="ko-KR" altLang="en-US" sz="900" dirty="0"/>
          </a:p>
        </p:txBody>
      </p:sp>
      <p:sp>
        <p:nvSpPr>
          <p:cNvPr id="55" name="순서도: 종속 처리 54"/>
          <p:cNvSpPr/>
          <p:nvPr/>
        </p:nvSpPr>
        <p:spPr>
          <a:xfrm>
            <a:off x="5936689" y="3764598"/>
            <a:ext cx="982164" cy="49931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56" name="순서도: 종속 처리 55"/>
          <p:cNvSpPr/>
          <p:nvPr/>
        </p:nvSpPr>
        <p:spPr>
          <a:xfrm>
            <a:off x="5936689" y="3764598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57" name="TextBox 56"/>
          <p:cNvSpPr txBox="1">
            <a:spLocks noChangeAspect="1"/>
          </p:cNvSpPr>
          <p:nvPr/>
        </p:nvSpPr>
        <p:spPr>
          <a:xfrm>
            <a:off x="6022123" y="3783099"/>
            <a:ext cx="855634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PROJECT()</a:t>
            </a:r>
            <a:endParaRPr lang="en-US" altLang="ko-KR" sz="1100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6435806" y="2765801"/>
            <a:ext cx="8811" cy="226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6435806" y="3518492"/>
            <a:ext cx="8811" cy="226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순서도: 처리 59"/>
          <p:cNvSpPr/>
          <p:nvPr/>
        </p:nvSpPr>
        <p:spPr>
          <a:xfrm>
            <a:off x="6085444" y="4484493"/>
            <a:ext cx="728988" cy="3359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j</a:t>
            </a:r>
            <a:r>
              <a:rPr lang="en-US" altLang="ko-KR" sz="1100" dirty="0" smtClean="0"/>
              <a:t>++</a:t>
            </a:r>
            <a:endParaRPr lang="ko-KR" altLang="en-US" sz="1100" dirty="0"/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6435806" y="4271904"/>
            <a:ext cx="8811" cy="226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2" name="순서도: 데이터 61"/>
          <p:cNvSpPr>
            <a:spLocks noChangeAspect="1"/>
          </p:cNvSpPr>
          <p:nvPr/>
        </p:nvSpPr>
        <p:spPr>
          <a:xfrm>
            <a:off x="7283527" y="2991270"/>
            <a:ext cx="1107022" cy="52722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sz="900" dirty="0"/>
          </a:p>
        </p:txBody>
      </p:sp>
      <p:sp>
        <p:nvSpPr>
          <p:cNvPr id="63" name="TextBox 62"/>
          <p:cNvSpPr txBox="1">
            <a:spLocks noChangeAspect="1"/>
          </p:cNvSpPr>
          <p:nvPr/>
        </p:nvSpPr>
        <p:spPr>
          <a:xfrm>
            <a:off x="7275208" y="2896835"/>
            <a:ext cx="1073068" cy="72646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튜토리얼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 인터페이스 출력</a:t>
            </a:r>
            <a:r>
              <a:rPr lang="en-US" altLang="ko-KR" sz="900" dirty="0" smtClean="0"/>
              <a:t>(4/7)</a:t>
            </a:r>
            <a:endParaRPr lang="ko-KR" altLang="en-US" sz="900" dirty="0"/>
          </a:p>
        </p:txBody>
      </p:sp>
      <p:sp>
        <p:nvSpPr>
          <p:cNvPr id="64" name="순서도: 종속 처리 63"/>
          <p:cNvSpPr/>
          <p:nvPr/>
        </p:nvSpPr>
        <p:spPr>
          <a:xfrm>
            <a:off x="7356538" y="3764598"/>
            <a:ext cx="982164" cy="49931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65" name="순서도: 종속 처리 64"/>
          <p:cNvSpPr/>
          <p:nvPr/>
        </p:nvSpPr>
        <p:spPr>
          <a:xfrm>
            <a:off x="7356538" y="3764598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66" name="TextBox 65"/>
          <p:cNvSpPr txBox="1">
            <a:spLocks noChangeAspect="1"/>
          </p:cNvSpPr>
          <p:nvPr/>
        </p:nvSpPr>
        <p:spPr>
          <a:xfrm>
            <a:off x="7441971" y="3783099"/>
            <a:ext cx="855634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PROJECT()</a:t>
            </a:r>
            <a:endParaRPr lang="en-US" altLang="ko-KR" sz="1100" dirty="0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7855655" y="3518492"/>
            <a:ext cx="8811" cy="226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순서도: 처리 67"/>
          <p:cNvSpPr/>
          <p:nvPr/>
        </p:nvSpPr>
        <p:spPr>
          <a:xfrm>
            <a:off x="7505294" y="4484493"/>
            <a:ext cx="728988" cy="3359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j</a:t>
            </a:r>
            <a:r>
              <a:rPr lang="en-US" altLang="ko-KR" sz="1100" dirty="0" smtClean="0"/>
              <a:t>++</a:t>
            </a:r>
            <a:endParaRPr lang="ko-KR" altLang="en-US" sz="1100" dirty="0"/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7855655" y="4271904"/>
            <a:ext cx="8811" cy="226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순서도: 데이터 69"/>
          <p:cNvSpPr>
            <a:spLocks noChangeAspect="1"/>
          </p:cNvSpPr>
          <p:nvPr/>
        </p:nvSpPr>
        <p:spPr>
          <a:xfrm>
            <a:off x="9042107" y="2991270"/>
            <a:ext cx="1107022" cy="52722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sz="900" dirty="0"/>
          </a:p>
        </p:txBody>
      </p:sp>
      <p:sp>
        <p:nvSpPr>
          <p:cNvPr id="71" name="TextBox 70"/>
          <p:cNvSpPr txBox="1">
            <a:spLocks noChangeAspect="1"/>
          </p:cNvSpPr>
          <p:nvPr/>
        </p:nvSpPr>
        <p:spPr>
          <a:xfrm>
            <a:off x="9042108" y="2896835"/>
            <a:ext cx="1073068" cy="72646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튜토리얼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 인터페이스 출력</a:t>
            </a:r>
            <a:r>
              <a:rPr lang="en-US" altLang="ko-KR" sz="900" dirty="0" smtClean="0"/>
              <a:t>(5/7)</a:t>
            </a:r>
            <a:endParaRPr lang="ko-KR" altLang="en-US" sz="900" dirty="0"/>
          </a:p>
        </p:txBody>
      </p:sp>
      <p:sp>
        <p:nvSpPr>
          <p:cNvPr id="72" name="순서도: 종속 처리 71"/>
          <p:cNvSpPr/>
          <p:nvPr/>
        </p:nvSpPr>
        <p:spPr>
          <a:xfrm>
            <a:off x="9115117" y="3764598"/>
            <a:ext cx="982164" cy="49931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73" name="순서도: 종속 처리 72"/>
          <p:cNvSpPr/>
          <p:nvPr/>
        </p:nvSpPr>
        <p:spPr>
          <a:xfrm>
            <a:off x="9115117" y="3764598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74" name="TextBox 73"/>
          <p:cNvSpPr txBox="1">
            <a:spLocks noChangeAspect="1"/>
          </p:cNvSpPr>
          <p:nvPr/>
        </p:nvSpPr>
        <p:spPr>
          <a:xfrm>
            <a:off x="9200551" y="3783099"/>
            <a:ext cx="855634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PROJECT()</a:t>
            </a:r>
            <a:endParaRPr lang="en-US" altLang="ko-KR" sz="1100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9614235" y="3518492"/>
            <a:ext cx="8811" cy="226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6" name="순서도: 처리 75"/>
          <p:cNvSpPr/>
          <p:nvPr/>
        </p:nvSpPr>
        <p:spPr>
          <a:xfrm>
            <a:off x="9263872" y="4484493"/>
            <a:ext cx="728988" cy="3359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j</a:t>
            </a:r>
            <a:r>
              <a:rPr lang="en-US" altLang="ko-KR" sz="1100" dirty="0" smtClean="0"/>
              <a:t>++</a:t>
            </a:r>
            <a:endParaRPr lang="ko-KR" altLang="en-US" sz="1100" dirty="0"/>
          </a:p>
        </p:txBody>
      </p:sp>
      <p:cxnSp>
        <p:nvCxnSpPr>
          <p:cNvPr id="77" name="직선 화살표 연결선 76"/>
          <p:cNvCxnSpPr/>
          <p:nvPr/>
        </p:nvCxnSpPr>
        <p:spPr>
          <a:xfrm>
            <a:off x="9614235" y="4271904"/>
            <a:ext cx="8811" cy="226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순서도: 데이터 77"/>
          <p:cNvSpPr>
            <a:spLocks noChangeAspect="1"/>
          </p:cNvSpPr>
          <p:nvPr/>
        </p:nvSpPr>
        <p:spPr>
          <a:xfrm>
            <a:off x="10484612" y="2991270"/>
            <a:ext cx="1107022" cy="52722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sz="900" dirty="0"/>
          </a:p>
        </p:txBody>
      </p:sp>
      <p:sp>
        <p:nvSpPr>
          <p:cNvPr id="79" name="TextBox 78"/>
          <p:cNvSpPr txBox="1">
            <a:spLocks noChangeAspect="1"/>
          </p:cNvSpPr>
          <p:nvPr/>
        </p:nvSpPr>
        <p:spPr>
          <a:xfrm>
            <a:off x="10484613" y="2896835"/>
            <a:ext cx="1073068" cy="72646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튜토리얼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 인터페이스 출력</a:t>
            </a:r>
            <a:r>
              <a:rPr lang="en-US" altLang="ko-KR" sz="900" dirty="0" smtClean="0"/>
              <a:t>(6/7)</a:t>
            </a:r>
            <a:endParaRPr lang="ko-KR" altLang="en-US" sz="900" dirty="0"/>
          </a:p>
        </p:txBody>
      </p:sp>
      <p:sp>
        <p:nvSpPr>
          <p:cNvPr id="80" name="순서도: 종속 처리 79"/>
          <p:cNvSpPr/>
          <p:nvPr/>
        </p:nvSpPr>
        <p:spPr>
          <a:xfrm>
            <a:off x="10557620" y="3764598"/>
            <a:ext cx="982164" cy="49931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81" name="순서도: 종속 처리 80"/>
          <p:cNvSpPr/>
          <p:nvPr/>
        </p:nvSpPr>
        <p:spPr>
          <a:xfrm>
            <a:off x="10557620" y="3764598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82" name="TextBox 81"/>
          <p:cNvSpPr txBox="1">
            <a:spLocks noChangeAspect="1"/>
          </p:cNvSpPr>
          <p:nvPr/>
        </p:nvSpPr>
        <p:spPr>
          <a:xfrm>
            <a:off x="10626633" y="3783099"/>
            <a:ext cx="855634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PROJECT()</a:t>
            </a:r>
            <a:endParaRPr lang="en-US" altLang="ko-KR" sz="1100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11056739" y="3518492"/>
            <a:ext cx="8811" cy="226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4" name="순서도: 처리 83"/>
          <p:cNvSpPr/>
          <p:nvPr/>
        </p:nvSpPr>
        <p:spPr>
          <a:xfrm>
            <a:off x="10690048" y="4484493"/>
            <a:ext cx="728988" cy="3359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--</a:t>
            </a:r>
            <a:endParaRPr lang="ko-KR" altLang="en-US" sz="1100" dirty="0"/>
          </a:p>
        </p:txBody>
      </p:sp>
      <p:cxnSp>
        <p:nvCxnSpPr>
          <p:cNvPr id="85" name="직선 화살표 연결선 84"/>
          <p:cNvCxnSpPr/>
          <p:nvPr/>
        </p:nvCxnSpPr>
        <p:spPr>
          <a:xfrm>
            <a:off x="11056739" y="4271904"/>
            <a:ext cx="8811" cy="226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6" name="TextBox 85"/>
          <p:cNvSpPr txBox="1"/>
          <p:nvPr/>
        </p:nvSpPr>
        <p:spPr>
          <a:xfrm>
            <a:off x="7283194" y="2748287"/>
            <a:ext cx="547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j==2</a:t>
            </a:r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7869788" y="2765801"/>
            <a:ext cx="8811" cy="226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TextBox 87"/>
          <p:cNvSpPr txBox="1"/>
          <p:nvPr/>
        </p:nvSpPr>
        <p:spPr>
          <a:xfrm>
            <a:off x="9041773" y="2748287"/>
            <a:ext cx="547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j==3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9628368" y="2765801"/>
            <a:ext cx="8811" cy="226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0" name="TextBox 89"/>
          <p:cNvSpPr txBox="1"/>
          <p:nvPr/>
        </p:nvSpPr>
        <p:spPr>
          <a:xfrm>
            <a:off x="10461334" y="2748287"/>
            <a:ext cx="5478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j==4</a:t>
            </a:r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11047927" y="2765801"/>
            <a:ext cx="8811" cy="226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11054542" y="4811593"/>
            <a:ext cx="0" cy="2108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6449938" y="5015941"/>
            <a:ext cx="0" cy="209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6440211" y="5015941"/>
            <a:ext cx="46077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5680686" y="2232212"/>
            <a:ext cx="0" cy="268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5683625" y="2220136"/>
            <a:ext cx="24219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데이터 96"/>
          <p:cNvSpPr>
            <a:spLocks noChangeAspect="1"/>
          </p:cNvSpPr>
          <p:nvPr/>
        </p:nvSpPr>
        <p:spPr>
          <a:xfrm>
            <a:off x="5863678" y="5245299"/>
            <a:ext cx="1107022" cy="52722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sz="900" dirty="0"/>
          </a:p>
        </p:txBody>
      </p:sp>
      <p:sp>
        <p:nvSpPr>
          <p:cNvPr id="98" name="TextBox 97"/>
          <p:cNvSpPr txBox="1">
            <a:spLocks noChangeAspect="1"/>
          </p:cNvSpPr>
          <p:nvPr/>
        </p:nvSpPr>
        <p:spPr>
          <a:xfrm>
            <a:off x="5863679" y="5150864"/>
            <a:ext cx="1073068" cy="72646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튜토리얼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 인터페이스 출력</a:t>
            </a:r>
            <a:r>
              <a:rPr lang="en-US" altLang="ko-KR" sz="900" dirty="0" smtClean="0"/>
              <a:t>(</a:t>
            </a:r>
            <a:r>
              <a:rPr lang="en-US" altLang="ko-KR" sz="900" dirty="0"/>
              <a:t>7</a:t>
            </a:r>
            <a:r>
              <a:rPr lang="en-US" altLang="ko-KR" sz="900" dirty="0" smtClean="0"/>
              <a:t>/7)</a:t>
            </a:r>
            <a:endParaRPr lang="ko-KR" altLang="en-US" sz="900" dirty="0"/>
          </a:p>
        </p:txBody>
      </p:sp>
      <p:sp>
        <p:nvSpPr>
          <p:cNvPr id="99" name="순서도: 종속 처리 98"/>
          <p:cNvSpPr/>
          <p:nvPr/>
        </p:nvSpPr>
        <p:spPr>
          <a:xfrm>
            <a:off x="7345958" y="5264436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6869892" y="5500197"/>
            <a:ext cx="47606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>
            <a:spLocks noChangeAspect="1"/>
          </p:cNvSpPr>
          <p:nvPr/>
        </p:nvSpPr>
        <p:spPr>
          <a:xfrm>
            <a:off x="7427354" y="5297424"/>
            <a:ext cx="855634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PLAY_LP()</a:t>
            </a:r>
            <a:endParaRPr lang="en-US" altLang="ko-KR" sz="1100" dirty="0"/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8328122" y="5500197"/>
            <a:ext cx="135472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순서도: 수행의 시작/종료 102"/>
          <p:cNvSpPr/>
          <p:nvPr/>
        </p:nvSpPr>
        <p:spPr>
          <a:xfrm>
            <a:off x="9658978" y="5250484"/>
            <a:ext cx="980302" cy="52722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END</a:t>
            </a:r>
            <a:endParaRPr lang="ko-KR" altLang="en-US" sz="1100" dirty="0"/>
          </a:p>
        </p:txBody>
      </p:sp>
      <p:sp>
        <p:nvSpPr>
          <p:cNvPr id="104" name="TextBox 103"/>
          <p:cNvSpPr txBox="1">
            <a:spLocks noChangeAspect="1"/>
          </p:cNvSpPr>
          <p:nvPr/>
        </p:nvSpPr>
        <p:spPr>
          <a:xfrm>
            <a:off x="1574537" y="6133340"/>
            <a:ext cx="9700341" cy="62668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400" b="1" dirty="0" smtClean="0"/>
              <a:t>TUTO_1(), TUTO_2()</a:t>
            </a:r>
            <a:r>
              <a:rPr lang="ko-KR" altLang="en-US" sz="1400" dirty="0" smtClean="0"/>
              <a:t>에서는 </a:t>
            </a:r>
            <a:r>
              <a:rPr lang="en-US" altLang="ko-KR" sz="1400" b="1" dirty="0" smtClean="0"/>
              <a:t>PLAY_LP()</a:t>
            </a:r>
            <a:r>
              <a:rPr lang="ko-KR" altLang="en-US" sz="1400" dirty="0" smtClean="0"/>
              <a:t>함수나 </a:t>
            </a:r>
            <a:r>
              <a:rPr lang="en-US" altLang="ko-KR" sz="1400" b="1" dirty="0" smtClean="0"/>
              <a:t>PROJECT()</a:t>
            </a:r>
            <a:r>
              <a:rPr lang="ko-KR" altLang="en-US" sz="1400" dirty="0" smtClean="0"/>
              <a:t>함수를 불러올 때</a:t>
            </a:r>
            <a:r>
              <a:rPr lang="en-US" altLang="ko-KR" sz="1400" dirty="0" smtClean="0"/>
              <a:t>, </a:t>
            </a:r>
          </a:p>
          <a:p>
            <a:pPr algn="ctr"/>
            <a:r>
              <a:rPr lang="ko-KR" altLang="en-US" sz="1400" b="1" dirty="0" smtClean="0"/>
              <a:t>매개변수</a:t>
            </a:r>
            <a:r>
              <a:rPr lang="ko-KR" altLang="en-US" sz="1400" dirty="0" smtClean="0"/>
              <a:t>를 넘겨서 </a:t>
            </a:r>
            <a:r>
              <a:rPr lang="ko-KR" altLang="en-US" sz="1400" b="1" dirty="0" smtClean="0"/>
              <a:t>조건에 맞을 때만 </a:t>
            </a:r>
            <a:r>
              <a:rPr lang="ko-KR" altLang="en-US" sz="1400" dirty="0" err="1" smtClean="0"/>
              <a:t>튜토리얼</a:t>
            </a:r>
            <a:r>
              <a:rPr lang="ko-KR" altLang="en-US" sz="1400" dirty="0" smtClean="0"/>
              <a:t> 다음 단계로 넘어갈 수 있도록 설계한다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cxnSp>
        <p:nvCxnSpPr>
          <p:cNvPr id="105" name="직선 연결선 104"/>
          <p:cNvCxnSpPr/>
          <p:nvPr/>
        </p:nvCxnSpPr>
        <p:spPr>
          <a:xfrm>
            <a:off x="1356844" y="5980029"/>
            <a:ext cx="0" cy="47330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1348124" y="6453336"/>
            <a:ext cx="1002666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2353038" y="6259811"/>
            <a:ext cx="0" cy="4109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2353038" y="6259810"/>
            <a:ext cx="110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2353038" y="6670741"/>
            <a:ext cx="110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60" idx="2"/>
          </p:cNvCxnSpPr>
          <p:nvPr/>
        </p:nvCxnSpPr>
        <p:spPr>
          <a:xfrm flipV="1">
            <a:off x="6449938" y="4820434"/>
            <a:ext cx="0" cy="1011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 flipV="1">
            <a:off x="7884292" y="4820434"/>
            <a:ext cx="0" cy="1011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9650338" y="4820434"/>
            <a:ext cx="0" cy="1011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5674661" y="4926295"/>
            <a:ext cx="39713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순서도: 처리 113"/>
          <p:cNvSpPr/>
          <p:nvPr/>
        </p:nvSpPr>
        <p:spPr>
          <a:xfrm>
            <a:off x="304949" y="279884"/>
            <a:ext cx="785701" cy="304800"/>
          </a:xfrm>
          <a:prstGeom prst="flowChartProcess">
            <a:avLst/>
          </a:prstGeom>
          <a:solidFill>
            <a:schemeClr val="lt1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TUTO_1</a:t>
            </a:r>
          </a:p>
        </p:txBody>
      </p:sp>
      <p:sp>
        <p:nvSpPr>
          <p:cNvPr id="115" name="순서도: 처리 114"/>
          <p:cNvSpPr/>
          <p:nvPr/>
        </p:nvSpPr>
        <p:spPr>
          <a:xfrm>
            <a:off x="6929685" y="279884"/>
            <a:ext cx="785701" cy="304800"/>
          </a:xfrm>
          <a:prstGeom prst="flowChartProcess">
            <a:avLst/>
          </a:prstGeom>
          <a:solidFill>
            <a:schemeClr val="lt1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TUTO_2</a:t>
            </a:r>
          </a:p>
        </p:txBody>
      </p:sp>
      <p:cxnSp>
        <p:nvCxnSpPr>
          <p:cNvPr id="117" name="직선 연결선 116"/>
          <p:cNvCxnSpPr/>
          <p:nvPr/>
        </p:nvCxnSpPr>
        <p:spPr>
          <a:xfrm>
            <a:off x="118542" y="5980028"/>
            <a:ext cx="1191732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/>
          <p:cNvSpPr/>
          <p:nvPr/>
        </p:nvSpPr>
        <p:spPr>
          <a:xfrm>
            <a:off x="118542" y="116632"/>
            <a:ext cx="11908559" cy="66247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" name="순서도: 종속 처리 1"/>
          <p:cNvSpPr/>
          <p:nvPr/>
        </p:nvSpPr>
        <p:spPr>
          <a:xfrm>
            <a:off x="2689700" y="5200191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3" name="순서도: 종속 처리 2"/>
          <p:cNvSpPr/>
          <p:nvPr/>
        </p:nvSpPr>
        <p:spPr>
          <a:xfrm>
            <a:off x="2689700" y="3638438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4" name="순서도: 종속 처리 3"/>
          <p:cNvSpPr/>
          <p:nvPr/>
        </p:nvSpPr>
        <p:spPr>
          <a:xfrm>
            <a:off x="2689700" y="2858507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5" name="순서도: 종속 처리 4"/>
          <p:cNvSpPr/>
          <p:nvPr/>
        </p:nvSpPr>
        <p:spPr>
          <a:xfrm>
            <a:off x="2689700" y="1271753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1370189" y="444234"/>
            <a:ext cx="980304" cy="50817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START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173391" y="997574"/>
            <a:ext cx="2356" cy="277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682730" y="1527274"/>
            <a:ext cx="363611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046340" y="1166246"/>
            <a:ext cx="0" cy="7874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046339" y="1166245"/>
            <a:ext cx="110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046342" y="1956567"/>
            <a:ext cx="11151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4175791" y="1060249"/>
            <a:ext cx="1900517" cy="57607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100" b="1" dirty="0" smtClean="0"/>
              <a:t>녹음 장치</a:t>
            </a:r>
            <a:r>
              <a:rPr lang="ko-KR" altLang="en-US" sz="1100" dirty="0" smtClean="0"/>
              <a:t>에 대한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 </a:t>
            </a:r>
            <a:r>
              <a:rPr lang="en-US" altLang="ko-KR" sz="1100" b="1" dirty="0" smtClean="0"/>
              <a:t>HANDLE</a:t>
            </a:r>
            <a:r>
              <a:rPr lang="ko-KR" altLang="en-US" sz="1100" dirty="0" smtClean="0"/>
              <a:t>을 얻기 위해 사용</a:t>
            </a:r>
            <a:endParaRPr lang="en-US" altLang="ko-KR" sz="11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4130965" y="1621065"/>
            <a:ext cx="21067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Specify recording parameters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27684" y="1325231"/>
            <a:ext cx="9102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err="1" smtClean="0"/>
              <a:t>waveIn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Open (API )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173391" y="1795432"/>
            <a:ext cx="2356" cy="277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순서도: 처리 15"/>
          <p:cNvSpPr/>
          <p:nvPr/>
        </p:nvSpPr>
        <p:spPr>
          <a:xfrm>
            <a:off x="2684256" y="2063288"/>
            <a:ext cx="980302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2718719" y="2132055"/>
            <a:ext cx="9640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WAVEHDR</a:t>
            </a:r>
          </a:p>
          <a:p>
            <a:r>
              <a:rPr lang="ko-KR" altLang="en-US" sz="1100" dirty="0" smtClean="0"/>
              <a:t>구조체 사용</a:t>
            </a:r>
            <a:endParaRPr lang="en-US" altLang="ko-KR" sz="1100" dirty="0" smtClean="0"/>
          </a:p>
        </p:txBody>
      </p:sp>
      <p:cxnSp>
        <p:nvCxnSpPr>
          <p:cNvPr id="18" name="직선 연결선 17"/>
          <p:cNvCxnSpPr/>
          <p:nvPr/>
        </p:nvCxnSpPr>
        <p:spPr>
          <a:xfrm>
            <a:off x="3682730" y="2343062"/>
            <a:ext cx="363611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046340" y="2007439"/>
            <a:ext cx="0" cy="7530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046339" y="1999963"/>
            <a:ext cx="110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46342" y="2790285"/>
            <a:ext cx="11151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spect="1"/>
          </p:cNvSpPr>
          <p:nvPr/>
        </p:nvSpPr>
        <p:spPr>
          <a:xfrm>
            <a:off x="4148894" y="1989509"/>
            <a:ext cx="1990165" cy="77602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100" dirty="0" smtClean="0"/>
              <a:t>사운드 드라이버와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 응용 프로그램이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녹음된 소리의 </a:t>
            </a:r>
            <a:r>
              <a:rPr lang="ko-KR" altLang="en-US" sz="1100" b="1" dirty="0" smtClean="0"/>
              <a:t>데이터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 주고 받을 때의 </a:t>
            </a:r>
            <a:r>
              <a:rPr lang="ko-KR" altLang="en-US" sz="1100" b="1" dirty="0" smtClean="0"/>
              <a:t>메모리 정보</a:t>
            </a:r>
            <a:endParaRPr lang="en-US" altLang="ko-KR" sz="1100" b="1" dirty="0" smtClean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3173391" y="2593291"/>
            <a:ext cx="2356" cy="277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직사각형 23"/>
          <p:cNvSpPr/>
          <p:nvPr/>
        </p:nvSpPr>
        <p:spPr>
          <a:xfrm>
            <a:off x="2534602" y="2813371"/>
            <a:ext cx="13136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 smtClean="0"/>
              <a:t>waveIn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Prepare</a:t>
            </a:r>
          </a:p>
          <a:p>
            <a:pPr algn="ctr"/>
            <a:r>
              <a:rPr lang="en-US" altLang="ko-KR" sz="1000" dirty="0" smtClean="0"/>
              <a:t>Header 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3682730" y="3122991"/>
            <a:ext cx="363611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046340" y="2788859"/>
            <a:ext cx="0" cy="706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046339" y="2761962"/>
            <a:ext cx="1102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046342" y="3507459"/>
            <a:ext cx="11151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spect="1"/>
          </p:cNvSpPr>
          <p:nvPr/>
        </p:nvSpPr>
        <p:spPr>
          <a:xfrm>
            <a:off x="4148895" y="2769438"/>
            <a:ext cx="2164460" cy="77602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100" dirty="0" smtClean="0"/>
              <a:t>위 두 정보를 가지고 있고</a:t>
            </a:r>
            <a:r>
              <a:rPr lang="en-US" altLang="ko-KR" sz="1100" dirty="0" smtClean="0"/>
              <a:t>,</a:t>
            </a:r>
          </a:p>
          <a:p>
            <a:pPr algn="ctr"/>
            <a:r>
              <a:rPr lang="ko-KR" altLang="en-US" sz="1100" dirty="0" smtClean="0"/>
              <a:t>이제 </a:t>
            </a:r>
            <a:r>
              <a:rPr lang="ko-KR" altLang="en-US" sz="1100" b="1" dirty="0" smtClean="0"/>
              <a:t>녹음에 필요한 버퍼가 준비</a:t>
            </a:r>
            <a:r>
              <a:rPr lang="ko-KR" altLang="en-US" sz="1100" dirty="0" smtClean="0"/>
              <a:t>되었음을 드라이버에게 알림</a:t>
            </a:r>
            <a:endParaRPr lang="en-US" altLang="ko-KR" sz="1100" dirty="0" smtClean="0"/>
          </a:p>
        </p:txBody>
      </p:sp>
      <p:sp>
        <p:nvSpPr>
          <p:cNvPr id="30" name="직사각형 29"/>
          <p:cNvSpPr/>
          <p:nvPr/>
        </p:nvSpPr>
        <p:spPr>
          <a:xfrm>
            <a:off x="2709752" y="3595203"/>
            <a:ext cx="95504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err="1" smtClean="0"/>
              <a:t>waveIn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Start</a:t>
            </a:r>
          </a:p>
          <a:p>
            <a:pPr algn="ctr"/>
            <a:r>
              <a:rPr lang="en-US" altLang="ko-KR" sz="1050" dirty="0" smtClean="0"/>
              <a:t>(API)</a:t>
            </a:r>
            <a:endParaRPr lang="en-US" altLang="ko-KR" sz="1100" dirty="0" smtClean="0"/>
          </a:p>
        </p:txBody>
      </p:sp>
      <p:cxnSp>
        <p:nvCxnSpPr>
          <p:cNvPr id="31" name="직선 연결선 30"/>
          <p:cNvCxnSpPr/>
          <p:nvPr/>
        </p:nvCxnSpPr>
        <p:spPr>
          <a:xfrm>
            <a:off x="3682730" y="3893958"/>
            <a:ext cx="363611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046340" y="3748084"/>
            <a:ext cx="0" cy="3212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4046342" y="3748082"/>
            <a:ext cx="11151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4166825" y="3639016"/>
            <a:ext cx="833717" cy="55581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100" b="1" dirty="0" smtClean="0"/>
              <a:t>녹음 시작</a:t>
            </a:r>
            <a:endParaRPr lang="en-US" altLang="ko-KR" sz="1100" b="1" dirty="0" smtClean="0"/>
          </a:p>
        </p:txBody>
      </p:sp>
      <p:cxnSp>
        <p:nvCxnSpPr>
          <p:cNvPr id="35" name="직선 연결선 34"/>
          <p:cNvCxnSpPr/>
          <p:nvPr/>
        </p:nvCxnSpPr>
        <p:spPr>
          <a:xfrm>
            <a:off x="4046342" y="4079776"/>
            <a:ext cx="11151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709752" y="5174540"/>
            <a:ext cx="95504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err="1" smtClean="0"/>
              <a:t>waveIn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Stop</a:t>
            </a:r>
          </a:p>
          <a:p>
            <a:pPr algn="ctr"/>
            <a:r>
              <a:rPr lang="en-US" altLang="ko-KR" sz="1050" dirty="0" smtClean="0"/>
              <a:t>(API)</a:t>
            </a:r>
            <a:endParaRPr lang="en-US" altLang="ko-KR" sz="1100" dirty="0" smtClean="0"/>
          </a:p>
        </p:txBody>
      </p:sp>
      <p:cxnSp>
        <p:nvCxnSpPr>
          <p:cNvPr id="37" name="직선 연결선 36"/>
          <p:cNvCxnSpPr/>
          <p:nvPr/>
        </p:nvCxnSpPr>
        <p:spPr>
          <a:xfrm>
            <a:off x="3682730" y="5455711"/>
            <a:ext cx="363611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4046340" y="5309837"/>
            <a:ext cx="0" cy="3212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4046342" y="5309835"/>
            <a:ext cx="11151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spect="1"/>
          </p:cNvSpPr>
          <p:nvPr/>
        </p:nvSpPr>
        <p:spPr>
          <a:xfrm>
            <a:off x="4166825" y="5200769"/>
            <a:ext cx="833717" cy="55581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100" b="1" dirty="0" smtClean="0"/>
              <a:t>녹음 종료</a:t>
            </a:r>
            <a:endParaRPr lang="en-US" altLang="ko-KR" sz="1100" b="1" dirty="0" smtClean="0"/>
          </a:p>
        </p:txBody>
      </p:sp>
      <p:cxnSp>
        <p:nvCxnSpPr>
          <p:cNvPr id="41" name="직선 연결선 40"/>
          <p:cNvCxnSpPr/>
          <p:nvPr/>
        </p:nvCxnSpPr>
        <p:spPr>
          <a:xfrm>
            <a:off x="4046342" y="5641529"/>
            <a:ext cx="11151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3173391" y="3364257"/>
            <a:ext cx="2356" cy="277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3" name="순서도: 종속 처리 42"/>
          <p:cNvSpPr/>
          <p:nvPr/>
        </p:nvSpPr>
        <p:spPr>
          <a:xfrm>
            <a:off x="2689700" y="4403370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44" name="직사각형 43"/>
          <p:cNvSpPr/>
          <p:nvPr/>
        </p:nvSpPr>
        <p:spPr>
          <a:xfrm>
            <a:off x="2709752" y="4527184"/>
            <a:ext cx="95504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smtClean="0"/>
              <a:t>PLAY_LP()</a:t>
            </a:r>
            <a:endParaRPr lang="en-US" altLang="ko-KR" sz="1100" dirty="0" smtClean="0"/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3173391" y="4129187"/>
            <a:ext cx="2356" cy="277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3173391" y="4902911"/>
            <a:ext cx="2356" cy="277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3199153" y="5045750"/>
            <a:ext cx="83699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046340" y="4548760"/>
            <a:ext cx="0" cy="6514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4046342" y="4544905"/>
            <a:ext cx="11151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046342" y="5210706"/>
            <a:ext cx="11151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판단 50"/>
          <p:cNvSpPr/>
          <p:nvPr/>
        </p:nvSpPr>
        <p:spPr>
          <a:xfrm>
            <a:off x="4148843" y="4560558"/>
            <a:ext cx="1165831" cy="5748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>
            <a:spLocks noChangeAspect="1"/>
          </p:cNvSpPr>
          <p:nvPr/>
        </p:nvSpPr>
        <p:spPr>
          <a:xfrm>
            <a:off x="4274476" y="4632559"/>
            <a:ext cx="937792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Key=</a:t>
            </a:r>
            <a:r>
              <a:rPr lang="en-US" altLang="ko-KR" sz="1100" dirty="0" err="1" smtClean="0"/>
              <a:t>getch</a:t>
            </a:r>
            <a:r>
              <a:rPr lang="en-US" altLang="ko-KR" sz="1100" dirty="0" smtClean="0"/>
              <a:t>()</a:t>
            </a:r>
            <a:endParaRPr lang="en-US" altLang="ko-KR" sz="1100" dirty="0"/>
          </a:p>
        </p:txBody>
      </p:sp>
      <p:cxnSp>
        <p:nvCxnSpPr>
          <p:cNvPr id="53" name="직선 화살표 연결선 52"/>
          <p:cNvCxnSpPr>
            <a:endCxn id="55" idx="1"/>
          </p:cNvCxnSpPr>
          <p:nvPr/>
        </p:nvCxnSpPr>
        <p:spPr>
          <a:xfrm flipV="1">
            <a:off x="5302794" y="4844266"/>
            <a:ext cx="498793" cy="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5107123" y="4546820"/>
            <a:ext cx="895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Key==F2</a:t>
            </a:r>
            <a:endParaRPr lang="ko-KR" altLang="en-US" sz="1100" dirty="0"/>
          </a:p>
        </p:txBody>
      </p:sp>
      <p:sp>
        <p:nvSpPr>
          <p:cNvPr id="55" name="순서도: 종속 처리 54"/>
          <p:cNvSpPr/>
          <p:nvPr/>
        </p:nvSpPr>
        <p:spPr>
          <a:xfrm>
            <a:off x="5801586" y="4580914"/>
            <a:ext cx="981472" cy="526703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>
            <a:spLocks noChangeAspect="1"/>
          </p:cNvSpPr>
          <p:nvPr/>
        </p:nvSpPr>
        <p:spPr>
          <a:xfrm>
            <a:off x="5879182" y="4617132"/>
            <a:ext cx="939797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RECORD()</a:t>
            </a:r>
            <a:endParaRPr lang="en-US" altLang="ko-KR" sz="1100" dirty="0"/>
          </a:p>
        </p:txBody>
      </p:sp>
      <p:sp>
        <p:nvSpPr>
          <p:cNvPr id="63" name="순서도: 준비 62"/>
          <p:cNvSpPr/>
          <p:nvPr/>
        </p:nvSpPr>
        <p:spPr>
          <a:xfrm>
            <a:off x="2594461" y="412173"/>
            <a:ext cx="1165831" cy="574891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100" dirty="0" smtClean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>
            <a:spLocks noChangeAspect="1"/>
          </p:cNvSpPr>
          <p:nvPr/>
        </p:nvSpPr>
        <p:spPr>
          <a:xfrm>
            <a:off x="2717241" y="484174"/>
            <a:ext cx="939797" cy="430887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/>
          <a:p>
            <a:pPr algn="ctr"/>
            <a:r>
              <a:rPr lang="en-US" altLang="ko-KR" sz="1100" dirty="0" smtClean="0"/>
              <a:t>MMRESULT</a:t>
            </a:r>
          </a:p>
          <a:p>
            <a:pPr algn="ctr"/>
            <a:r>
              <a:rPr lang="en-US" altLang="ko-KR" sz="1100" dirty="0" smtClean="0"/>
              <a:t>Result;</a:t>
            </a:r>
          </a:p>
        </p:txBody>
      </p:sp>
      <p:cxnSp>
        <p:nvCxnSpPr>
          <p:cNvPr id="65" name="직선 화살표 연결선 64"/>
          <p:cNvCxnSpPr>
            <a:stCxn id="6" idx="3"/>
            <a:endCxn id="63" idx="1"/>
          </p:cNvCxnSpPr>
          <p:nvPr/>
        </p:nvCxnSpPr>
        <p:spPr>
          <a:xfrm>
            <a:off x="2350492" y="698320"/>
            <a:ext cx="243968" cy="12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순서도: 종속 처리 65"/>
          <p:cNvSpPr/>
          <p:nvPr/>
        </p:nvSpPr>
        <p:spPr>
          <a:xfrm>
            <a:off x="8272817" y="1298130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67" name="직사각형 66"/>
          <p:cNvSpPr/>
          <p:nvPr/>
        </p:nvSpPr>
        <p:spPr>
          <a:xfrm>
            <a:off x="8319591" y="1334023"/>
            <a:ext cx="91022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err="1" smtClean="0"/>
              <a:t>waveout</a:t>
            </a:r>
            <a:endParaRPr lang="en-US" altLang="ko-KR" sz="1050" dirty="0" smtClean="0"/>
          </a:p>
          <a:p>
            <a:r>
              <a:rPr lang="en-US" altLang="ko-KR" sz="1050" dirty="0" smtClean="0"/>
              <a:t>Open (API)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 flipH="1">
            <a:off x="8756507" y="1804225"/>
            <a:ext cx="2356" cy="277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순서도: 종속 처리 68"/>
          <p:cNvSpPr/>
          <p:nvPr/>
        </p:nvSpPr>
        <p:spPr>
          <a:xfrm>
            <a:off x="8272817" y="2964523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70" name="직사각형 69"/>
          <p:cNvSpPr/>
          <p:nvPr/>
        </p:nvSpPr>
        <p:spPr>
          <a:xfrm>
            <a:off x="8328384" y="3009208"/>
            <a:ext cx="91022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err="1" smtClean="0"/>
              <a:t>Waveout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Write (API)</a:t>
            </a:r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8756507" y="3470618"/>
            <a:ext cx="2356" cy="277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3175747" y="5711803"/>
            <a:ext cx="0" cy="525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순서도: 종속 처리 74"/>
          <p:cNvSpPr/>
          <p:nvPr/>
        </p:nvSpPr>
        <p:spPr>
          <a:xfrm>
            <a:off x="8272817" y="3747037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76" name="직사각형 75"/>
          <p:cNvSpPr/>
          <p:nvPr/>
        </p:nvSpPr>
        <p:spPr>
          <a:xfrm>
            <a:off x="8293216" y="3703802"/>
            <a:ext cx="94797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err="1" smtClean="0"/>
              <a:t>waveIn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Close</a:t>
            </a:r>
          </a:p>
          <a:p>
            <a:pPr algn="ctr"/>
            <a:r>
              <a:rPr lang="en-US" altLang="ko-KR" sz="1050" dirty="0" smtClean="0"/>
              <a:t>(API)</a:t>
            </a:r>
            <a:endParaRPr lang="en-US" altLang="ko-KR" sz="1100" dirty="0" smtClean="0"/>
          </a:p>
        </p:txBody>
      </p:sp>
      <p:cxnSp>
        <p:nvCxnSpPr>
          <p:cNvPr id="77" name="직선 화살표 연결선 76"/>
          <p:cNvCxnSpPr/>
          <p:nvPr/>
        </p:nvCxnSpPr>
        <p:spPr>
          <a:xfrm flipH="1">
            <a:off x="8756507" y="4253132"/>
            <a:ext cx="2356" cy="277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8" name="순서도: 종속 처리 77"/>
          <p:cNvSpPr/>
          <p:nvPr/>
        </p:nvSpPr>
        <p:spPr>
          <a:xfrm>
            <a:off x="8272817" y="4538345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79" name="직사각형 78"/>
          <p:cNvSpPr/>
          <p:nvPr/>
        </p:nvSpPr>
        <p:spPr>
          <a:xfrm>
            <a:off x="8328384" y="4503902"/>
            <a:ext cx="9102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 err="1" smtClean="0"/>
              <a:t>Waveout</a:t>
            </a:r>
            <a:endParaRPr lang="en-US" altLang="ko-KR" sz="1050" dirty="0" smtClean="0"/>
          </a:p>
          <a:p>
            <a:pPr algn="ctr"/>
            <a:r>
              <a:rPr lang="en-US" altLang="ko-KR" sz="1050" dirty="0" smtClean="0"/>
              <a:t>Close</a:t>
            </a:r>
          </a:p>
          <a:p>
            <a:pPr algn="ctr"/>
            <a:r>
              <a:rPr lang="en-US" altLang="ko-KR" sz="1050" dirty="0" smtClean="0"/>
              <a:t>(API)</a:t>
            </a:r>
            <a:endParaRPr lang="en-US" altLang="ko-KR" sz="1100" dirty="0" smtClean="0"/>
          </a:p>
          <a:p>
            <a:pPr algn="ctr"/>
            <a:endParaRPr lang="en-US" altLang="ko-KR" sz="1050" dirty="0" smtClean="0"/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8756507" y="5044440"/>
            <a:ext cx="2356" cy="277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7763689" y="1515414"/>
            <a:ext cx="0" cy="472146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7757765" y="1516005"/>
            <a:ext cx="515052" cy="54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3178882" y="6224997"/>
            <a:ext cx="4593995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4" name="순서도: 수행의 시작/종료 83"/>
          <p:cNvSpPr/>
          <p:nvPr/>
        </p:nvSpPr>
        <p:spPr>
          <a:xfrm>
            <a:off x="8270274" y="5319815"/>
            <a:ext cx="980302" cy="52722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END</a:t>
            </a:r>
            <a:endParaRPr lang="ko-KR" altLang="en-US" sz="1100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9274639" y="3212806"/>
            <a:ext cx="363611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9638249" y="3066932"/>
            <a:ext cx="0" cy="3212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9638250" y="3066930"/>
            <a:ext cx="11151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>
            <a:spLocks noChangeAspect="1"/>
          </p:cNvSpPr>
          <p:nvPr/>
        </p:nvSpPr>
        <p:spPr>
          <a:xfrm>
            <a:off x="9758734" y="2957864"/>
            <a:ext cx="833717" cy="55581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100" b="1" dirty="0" smtClean="0"/>
              <a:t>파일 재생</a:t>
            </a:r>
            <a:endParaRPr lang="en-US" altLang="ko-KR" sz="1100" b="1" dirty="0" smtClean="0"/>
          </a:p>
        </p:txBody>
      </p:sp>
      <p:cxnSp>
        <p:nvCxnSpPr>
          <p:cNvPr id="89" name="직선 연결선 88"/>
          <p:cNvCxnSpPr/>
          <p:nvPr/>
        </p:nvCxnSpPr>
        <p:spPr>
          <a:xfrm>
            <a:off x="9638250" y="3398624"/>
            <a:ext cx="11151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9274637" y="1531583"/>
            <a:ext cx="363611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9638247" y="1197451"/>
            <a:ext cx="0" cy="706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>
            <a:spLocks noChangeAspect="1"/>
          </p:cNvSpPr>
          <p:nvPr/>
        </p:nvSpPr>
        <p:spPr>
          <a:xfrm>
            <a:off x="9547370" y="1178030"/>
            <a:ext cx="2164460" cy="77602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100" b="1" dirty="0" smtClean="0"/>
              <a:t>재생 장치</a:t>
            </a:r>
            <a:r>
              <a:rPr lang="ko-KR" altLang="en-US" sz="1100" dirty="0" smtClean="0"/>
              <a:t>에 대한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 </a:t>
            </a:r>
            <a:r>
              <a:rPr lang="en-US" altLang="ko-KR" sz="1100" b="1" dirty="0" smtClean="0"/>
              <a:t>HANDLE</a:t>
            </a:r>
            <a:r>
              <a:rPr lang="ko-KR" altLang="en-US" sz="1100" dirty="0" smtClean="0"/>
              <a:t>을 얻기 위해 사용</a:t>
            </a:r>
            <a:endParaRPr lang="en-US" altLang="ko-KR" sz="1100" dirty="0" smtClean="0"/>
          </a:p>
        </p:txBody>
      </p:sp>
      <p:cxnSp>
        <p:nvCxnSpPr>
          <p:cNvPr id="93" name="직선 연결선 92"/>
          <p:cNvCxnSpPr/>
          <p:nvPr/>
        </p:nvCxnSpPr>
        <p:spPr>
          <a:xfrm>
            <a:off x="9638250" y="1198314"/>
            <a:ext cx="11151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9638250" y="1910489"/>
            <a:ext cx="11151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순서도: 처리 94"/>
          <p:cNvSpPr/>
          <p:nvPr/>
        </p:nvSpPr>
        <p:spPr>
          <a:xfrm>
            <a:off x="304949" y="279884"/>
            <a:ext cx="785701" cy="304800"/>
          </a:xfrm>
          <a:prstGeom prst="flowChartProcess">
            <a:avLst/>
          </a:prstGeom>
          <a:solidFill>
            <a:schemeClr val="lt1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RECORD</a:t>
            </a:r>
          </a:p>
        </p:txBody>
      </p:sp>
      <p:cxnSp>
        <p:nvCxnSpPr>
          <p:cNvPr id="100" name="직선 연결선 99"/>
          <p:cNvCxnSpPr/>
          <p:nvPr/>
        </p:nvCxnSpPr>
        <p:spPr>
          <a:xfrm flipV="1">
            <a:off x="6311230" y="5121188"/>
            <a:ext cx="0" cy="3600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3" name="직선 화살표 연결선 102"/>
          <p:cNvCxnSpPr/>
          <p:nvPr/>
        </p:nvCxnSpPr>
        <p:spPr>
          <a:xfrm flipH="1">
            <a:off x="5087094" y="5481228"/>
            <a:ext cx="12241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순서도: 종속 처리 100"/>
          <p:cNvSpPr/>
          <p:nvPr/>
        </p:nvSpPr>
        <p:spPr>
          <a:xfrm>
            <a:off x="8265425" y="2119082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102" name="직사각형 101"/>
          <p:cNvSpPr/>
          <p:nvPr/>
        </p:nvSpPr>
        <p:spPr>
          <a:xfrm>
            <a:off x="8110327" y="2073946"/>
            <a:ext cx="13136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err="1" smtClean="0"/>
              <a:t>Wave</a:t>
            </a:r>
            <a:r>
              <a:rPr lang="en-US" altLang="ko-KR" sz="1000" dirty="0" err="1" smtClean="0"/>
              <a:t>out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Prepare</a:t>
            </a:r>
          </a:p>
          <a:p>
            <a:pPr algn="ctr"/>
            <a:r>
              <a:rPr lang="en-US" altLang="ko-KR" sz="1000" dirty="0" smtClean="0"/>
              <a:t>Header </a:t>
            </a:r>
          </a:p>
        </p:txBody>
      </p:sp>
      <p:cxnSp>
        <p:nvCxnSpPr>
          <p:cNvPr id="104" name="직선 화살표 연결선 103"/>
          <p:cNvCxnSpPr/>
          <p:nvPr/>
        </p:nvCxnSpPr>
        <p:spPr>
          <a:xfrm flipH="1">
            <a:off x="8756507" y="2650105"/>
            <a:ext cx="2356" cy="277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9274637" y="2343062"/>
            <a:ext cx="363611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9638247" y="2008930"/>
            <a:ext cx="0" cy="706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>
            <a:spLocks noChangeAspect="1"/>
          </p:cNvSpPr>
          <p:nvPr/>
        </p:nvSpPr>
        <p:spPr>
          <a:xfrm>
            <a:off x="9758734" y="1989509"/>
            <a:ext cx="2164460" cy="77602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100" b="1" dirty="0" smtClean="0"/>
              <a:t>재생에 필요한 버퍼가 준비 되었음을 드라이버에게 알림</a:t>
            </a:r>
            <a:endParaRPr lang="en-US" altLang="ko-KR" sz="1100" dirty="0" smtClean="0"/>
          </a:p>
        </p:txBody>
      </p:sp>
      <p:cxnSp>
        <p:nvCxnSpPr>
          <p:cNvPr id="115" name="직선 연결선 114"/>
          <p:cNvCxnSpPr/>
          <p:nvPr/>
        </p:nvCxnSpPr>
        <p:spPr>
          <a:xfrm>
            <a:off x="9638250" y="2009793"/>
            <a:ext cx="11151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9638250" y="2721968"/>
            <a:ext cx="11151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07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9"/>
          <p:cNvSpPr>
            <a:spLocks noGrp="1"/>
          </p:cNvSpPr>
          <p:nvPr>
            <p:ph type="title" idx="4294967295"/>
          </p:nvPr>
        </p:nvSpPr>
        <p:spPr>
          <a:xfrm>
            <a:off x="2350790" y="260648"/>
            <a:ext cx="8301038" cy="1044116"/>
          </a:xfrm>
        </p:spPr>
        <p:txBody>
          <a:bodyPr anchor="t">
            <a:noAutofit/>
          </a:bodyPr>
          <a:lstStyle/>
          <a:p>
            <a:r>
              <a:rPr lang="ko-KR" altLang="en-US" spc="-100" dirty="0" smtClean="0"/>
              <a:t>프로젝트 진행 목표</a:t>
            </a:r>
            <a:endParaRPr lang="ko-KR" altLang="en-US" spc="-100" dirty="0"/>
          </a:p>
        </p:txBody>
      </p:sp>
      <p:sp>
        <p:nvSpPr>
          <p:cNvPr id="6" name="TextBox 5"/>
          <p:cNvSpPr txBox="1"/>
          <p:nvPr/>
        </p:nvSpPr>
        <p:spPr>
          <a:xfrm>
            <a:off x="1846624" y="3861048"/>
            <a:ext cx="6563551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→ </a:t>
            </a:r>
            <a:r>
              <a:rPr lang="ko-KR" alt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쓰레드</a:t>
            </a:r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</a:t>
            </a:r>
            <a:r>
              <a:rPr lang="en-US" altLang="ko-KR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Theard</a:t>
            </a:r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동기화 테스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3608" y="4257092"/>
            <a:ext cx="7142555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→ 버튼</a:t>
            </a:r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(Button)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식 다중 키 입력 구현 및 테스트</a:t>
            </a:r>
            <a:endParaRPr lang="ko-KR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8311" y="2042436"/>
            <a:ext cx="1823965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▷ 전체</a:t>
            </a:r>
            <a:endParaRPr lang="ko-KR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6623" y="2456892"/>
            <a:ext cx="5267576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→ 프로그램 기능별 모듈화</a:t>
            </a:r>
            <a:endParaRPr lang="ko-KR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4300" y="2852936"/>
            <a:ext cx="5039904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→ 프로그램 테스트 및 버그 </a:t>
            </a:r>
            <a:r>
              <a:rPr lang="ko-KR" altLang="en-US" sz="2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픽스</a:t>
            </a:r>
            <a:endParaRPr lang="ko-KR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582" y="1412777"/>
            <a:ext cx="11135788" cy="579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3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○ 런치패드 프로그램</a:t>
            </a:r>
            <a:endParaRPr lang="ko-KR" altLang="en-US" sz="3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8311" y="3356992"/>
            <a:ext cx="2159959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▷ 기능</a:t>
            </a:r>
            <a:endParaRPr lang="ko-KR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43608" y="4641986"/>
            <a:ext cx="7478549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→ 녹음 후 </a:t>
            </a:r>
            <a:r>
              <a:rPr lang="en-US" altLang="ko-KR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Wav </a:t>
            </a: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파일로 저장 </a:t>
            </a:r>
            <a:endParaRPr lang="ko-KR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8311" y="5221025"/>
            <a:ext cx="2447953" cy="513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▷ 디자인</a:t>
            </a:r>
            <a:endParaRPr lang="ko-KR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46624" y="5697252"/>
            <a:ext cx="5411573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→ 기능별 직관적인 디자인 구상</a:t>
            </a:r>
            <a:endParaRPr lang="ko-KR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46624" y="6140450"/>
            <a:ext cx="608356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14000"/>
              </a:lnSpc>
            </a:pPr>
            <a:r>
              <a:rPr lang="ko-KR" alt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→ 전반적인 프로그램 애니메이션 구상</a:t>
            </a:r>
            <a:endParaRPr lang="ko-KR" alt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25679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15307" y="2816932"/>
            <a:ext cx="10971372" cy="1143000"/>
          </a:xfrm>
        </p:spPr>
        <p:txBody>
          <a:bodyPr>
            <a:normAutofit/>
          </a:bodyPr>
          <a:lstStyle/>
          <a:p>
            <a:r>
              <a:rPr lang="en-US" altLang="ko-KR" sz="5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r>
              <a:rPr lang="ko-KR" altLang="en-US" sz="5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질문 받겠습니다</a:t>
            </a:r>
            <a:r>
              <a:rPr lang="en-US" altLang="ko-KR" sz="5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…</a:t>
            </a:r>
            <a:endParaRPr lang="ko-KR" altLang="en-US" sz="5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575659" y="1418395"/>
            <a:ext cx="1761257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784207" y="1241884"/>
            <a:ext cx="8870759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감사합니다</a:t>
            </a:r>
            <a:endParaRPr lang="ko-KR" altLang="en-US" sz="4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1195" y="1592797"/>
            <a:ext cx="427191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altLang="ko-KR" sz="23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-Team</a:t>
            </a:r>
            <a:r>
              <a:rPr lang="ko-KR" altLang="en-US" sz="23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유일무이</a:t>
            </a:r>
            <a:r>
              <a:rPr lang="en-US" altLang="ko-KR" sz="23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</a:t>
            </a:r>
          </a:p>
          <a:p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37635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7313" y="188640"/>
            <a:ext cx="147360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4200" dirty="0" smtClean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Table</a:t>
            </a:r>
            <a:endParaRPr lang="ko-KR" altLang="en-US" sz="42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05" y="916670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93" y="1356727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52" y="3561449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15" y="2832054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05" y="2240868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25" y="4314267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05" y="4926539"/>
            <a:ext cx="1044864" cy="98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15" y="5718272"/>
            <a:ext cx="1044864" cy="9870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직선 연결선 10"/>
          <p:cNvCxnSpPr/>
          <p:nvPr/>
        </p:nvCxnSpPr>
        <p:spPr>
          <a:xfrm rot="10800000">
            <a:off x="575659" y="908720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9142" y="1410216"/>
            <a:ext cx="55990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프로젝트 진행상황</a:t>
            </a: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소프트웨어 기능 블록도 및 명세서</a:t>
            </a:r>
            <a:endParaRPr lang="en-US" altLang="ko-KR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소프트웨어 순서도</a:t>
            </a:r>
            <a:endParaRPr lang="en-US" altLang="ko-KR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프로젝트 진행 목표</a:t>
            </a:r>
            <a:endParaRPr lang="ko-KR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9"/>
          <p:cNvSpPr>
            <a:spLocks noGrp="1"/>
          </p:cNvSpPr>
          <p:nvPr>
            <p:ph type="title" idx="4294967295"/>
          </p:nvPr>
        </p:nvSpPr>
        <p:spPr>
          <a:xfrm>
            <a:off x="3889375" y="225425"/>
            <a:ext cx="8301038" cy="900113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pc="-100" dirty="0" smtClean="0"/>
              <a:t>프로젝트 진행상황</a:t>
            </a:r>
            <a:r>
              <a:rPr lang="en-US" altLang="ko-KR" spc="-100" dirty="0" smtClean="0"/>
              <a:t>(1/2)</a:t>
            </a:r>
            <a:endParaRPr lang="ko-KR" altLang="en-US" spc="-100" dirty="0"/>
          </a:p>
        </p:txBody>
      </p:sp>
      <p:pic>
        <p:nvPicPr>
          <p:cNvPr id="8" name="5조 현재 진행상황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27000" y="1232756"/>
            <a:ext cx="11912600" cy="55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355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8425" y="376957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녹음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49290" y="1232756"/>
            <a:ext cx="11814569" cy="5523644"/>
          </a:xfrm>
          <a:prstGeom prst="rect">
            <a:avLst/>
          </a:prstGeom>
        </p:spPr>
      </p:pic>
      <p:sp>
        <p:nvSpPr>
          <p:cNvPr id="10" name="제목 9"/>
          <p:cNvSpPr txBox="1">
            <a:spLocks/>
          </p:cNvSpPr>
          <p:nvPr/>
        </p:nvSpPr>
        <p:spPr>
          <a:xfrm>
            <a:off x="3889375" y="225425"/>
            <a:ext cx="8301038" cy="9001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프로젝트 진행상황</a:t>
            </a:r>
            <a:r>
              <a:rPr kumimoji="0" lang="en-US" altLang="ko-KR" sz="4400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(2/2)</a:t>
            </a:r>
            <a:endParaRPr kumimoji="0" lang="ko-KR" altLang="en-US" sz="4400" b="0" i="0" u="none" strike="noStrike" kern="1200" cap="none" spc="-1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직사각형 136"/>
          <p:cNvSpPr/>
          <p:nvPr/>
        </p:nvSpPr>
        <p:spPr>
          <a:xfrm>
            <a:off x="210333" y="1052736"/>
            <a:ext cx="11908559" cy="56166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1726944" y="1232756"/>
            <a:ext cx="10127807" cy="5292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17" name="직사각형 116"/>
          <p:cNvSpPr/>
          <p:nvPr/>
        </p:nvSpPr>
        <p:spPr>
          <a:xfrm>
            <a:off x="1103302" y="1340768"/>
            <a:ext cx="1277730" cy="1921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19" name="직사각형 118"/>
          <p:cNvSpPr/>
          <p:nvPr/>
        </p:nvSpPr>
        <p:spPr>
          <a:xfrm>
            <a:off x="5713486" y="2612703"/>
            <a:ext cx="914281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메인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4379126" y="2612703"/>
            <a:ext cx="914281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 smtClean="0"/>
              <a:t>커서 제어</a:t>
            </a:r>
            <a:endParaRPr lang="ko-KR" altLang="en-US" sz="825" dirty="0"/>
          </a:p>
        </p:txBody>
      </p:sp>
      <p:sp>
        <p:nvSpPr>
          <p:cNvPr id="121" name="직사각형 120"/>
          <p:cNvSpPr/>
          <p:nvPr/>
        </p:nvSpPr>
        <p:spPr>
          <a:xfrm>
            <a:off x="4342092" y="2033854"/>
            <a:ext cx="988411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 smtClean="0"/>
              <a:t>인터페이스 화면</a:t>
            </a:r>
            <a:endParaRPr lang="ko-KR" altLang="en-US" sz="825" dirty="0"/>
          </a:p>
        </p:txBody>
      </p:sp>
      <p:sp>
        <p:nvSpPr>
          <p:cNvPr id="122" name="직사각형 121"/>
          <p:cNvSpPr/>
          <p:nvPr/>
        </p:nvSpPr>
        <p:spPr>
          <a:xfrm>
            <a:off x="4390090" y="3205828"/>
            <a:ext cx="914281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 smtClean="0"/>
              <a:t>콘솔</a:t>
            </a:r>
            <a:r>
              <a:rPr lang="en-US" altLang="ko-KR" sz="825" dirty="0" smtClean="0"/>
              <a:t> </a:t>
            </a:r>
            <a:r>
              <a:rPr lang="ko-KR" altLang="en-US" sz="825" dirty="0" smtClean="0"/>
              <a:t>제어</a:t>
            </a:r>
            <a:endParaRPr lang="ko-KR" altLang="en-US" sz="825" dirty="0"/>
          </a:p>
        </p:txBody>
      </p:sp>
      <p:sp>
        <p:nvSpPr>
          <p:cNvPr id="123" name="직사각형 122"/>
          <p:cNvSpPr/>
          <p:nvPr/>
        </p:nvSpPr>
        <p:spPr>
          <a:xfrm>
            <a:off x="7118586" y="2612703"/>
            <a:ext cx="914281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메뉴</a:t>
            </a:r>
          </a:p>
        </p:txBody>
      </p:sp>
      <p:sp>
        <p:nvSpPr>
          <p:cNvPr id="125" name="타원 124"/>
          <p:cNvSpPr/>
          <p:nvPr/>
        </p:nvSpPr>
        <p:spPr>
          <a:xfrm>
            <a:off x="6887294" y="3654034"/>
            <a:ext cx="1354942" cy="407771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메뉴</a:t>
            </a:r>
            <a:r>
              <a:rPr lang="en-US" altLang="ko-KR" sz="825" dirty="0"/>
              <a:t> </a:t>
            </a:r>
            <a:r>
              <a:rPr lang="ko-KR" altLang="en-US" sz="825" dirty="0"/>
              <a:t>선택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7096190" y="5094194"/>
            <a:ext cx="914281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 smtClean="0"/>
              <a:t>런치패드</a:t>
            </a:r>
            <a:endParaRPr lang="en-US" altLang="ko-KR" sz="825" dirty="0" smtClean="0"/>
          </a:p>
          <a:p>
            <a:pPr algn="ctr"/>
            <a:r>
              <a:rPr lang="ko-KR" altLang="en-US" sz="825" dirty="0" smtClean="0"/>
              <a:t>인터페이스</a:t>
            </a:r>
            <a:endParaRPr lang="en-US" altLang="ko-KR" sz="825" dirty="0" smtClean="0"/>
          </a:p>
        </p:txBody>
      </p:sp>
      <p:sp>
        <p:nvSpPr>
          <p:cNvPr id="127" name="직사각형 126"/>
          <p:cNvSpPr/>
          <p:nvPr/>
        </p:nvSpPr>
        <p:spPr>
          <a:xfrm>
            <a:off x="4552239" y="5310217"/>
            <a:ext cx="914281" cy="475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프로젝트 파일</a:t>
            </a:r>
            <a:endParaRPr lang="en-US" altLang="ko-KR" sz="825" dirty="0"/>
          </a:p>
          <a:p>
            <a:pPr algn="ctr"/>
            <a:r>
              <a:rPr lang="ko-KR" altLang="en-US" sz="825" dirty="0"/>
              <a:t>불러오기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4552239" y="5886281"/>
            <a:ext cx="914281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녹음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8296167" y="5094194"/>
            <a:ext cx="914281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녹음 파일</a:t>
            </a:r>
            <a:endParaRPr lang="en-US" altLang="ko-KR" sz="825" dirty="0"/>
          </a:p>
          <a:p>
            <a:pPr algn="ctr"/>
            <a:r>
              <a:rPr lang="ko-KR" altLang="en-US" sz="825" dirty="0"/>
              <a:t>불러오기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4552239" y="4878169"/>
            <a:ext cx="914281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 err="1"/>
              <a:t>튜토리얼</a:t>
            </a:r>
            <a:endParaRPr lang="ko-KR" altLang="en-US" sz="825" dirty="0"/>
          </a:p>
        </p:txBody>
      </p:sp>
      <p:sp>
        <p:nvSpPr>
          <p:cNvPr id="131" name="직사각형 130"/>
          <p:cNvSpPr/>
          <p:nvPr/>
        </p:nvSpPr>
        <p:spPr>
          <a:xfrm>
            <a:off x="479314" y="3897052"/>
            <a:ext cx="2314532" cy="1902936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32" name="직사각형 131"/>
          <p:cNvSpPr/>
          <p:nvPr/>
        </p:nvSpPr>
        <p:spPr>
          <a:xfrm>
            <a:off x="1072362" y="3693167"/>
            <a:ext cx="1144910" cy="345989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 err="1"/>
              <a:t>쓰레드</a:t>
            </a:r>
            <a:r>
              <a:rPr lang="en-US" altLang="ko-KR" sz="825" dirty="0"/>
              <a:t>(thread)</a:t>
            </a:r>
            <a:endParaRPr lang="ko-KR" altLang="en-US" sz="825" dirty="0"/>
          </a:p>
        </p:txBody>
      </p:sp>
      <p:sp>
        <p:nvSpPr>
          <p:cNvPr id="133" name="직사각형 132"/>
          <p:cNvSpPr/>
          <p:nvPr/>
        </p:nvSpPr>
        <p:spPr>
          <a:xfrm>
            <a:off x="689348" y="4127199"/>
            <a:ext cx="1906813" cy="15090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음악 재생 및 정지</a:t>
            </a:r>
            <a:endParaRPr lang="en-US" altLang="ko-KR" sz="825" dirty="0"/>
          </a:p>
          <a:p>
            <a:pPr algn="ctr"/>
            <a:endParaRPr lang="en-US" altLang="ko-KR" sz="825" dirty="0"/>
          </a:p>
          <a:p>
            <a:pPr algn="ctr"/>
            <a:r>
              <a:rPr lang="en-US" altLang="ko-KR" sz="825" dirty="0" smtClean="0"/>
              <a:t>(Project 1)</a:t>
            </a:r>
            <a:endParaRPr lang="en-US" altLang="ko-KR" sz="825" dirty="0"/>
          </a:p>
          <a:p>
            <a:pPr algn="ctr"/>
            <a:r>
              <a:rPr lang="en-US" altLang="ko-KR" sz="825" dirty="0" smtClean="0"/>
              <a:t>(Project 2)</a:t>
            </a:r>
            <a:endParaRPr lang="en-US" altLang="ko-KR" sz="825" dirty="0"/>
          </a:p>
          <a:p>
            <a:pPr algn="ctr"/>
            <a:r>
              <a:rPr lang="en-US" altLang="ko-KR" sz="825" dirty="0"/>
              <a:t>.</a:t>
            </a:r>
          </a:p>
          <a:p>
            <a:pPr algn="ctr"/>
            <a:r>
              <a:rPr lang="en-US" altLang="ko-KR" sz="825" dirty="0"/>
              <a:t>.</a:t>
            </a:r>
          </a:p>
          <a:p>
            <a:pPr algn="ctr"/>
            <a:r>
              <a:rPr lang="en-US" altLang="ko-KR" sz="825" dirty="0"/>
              <a:t>.</a:t>
            </a:r>
          </a:p>
          <a:p>
            <a:pPr algn="ctr"/>
            <a:r>
              <a:rPr lang="en-US" altLang="ko-KR" sz="825" dirty="0"/>
              <a:t>.</a:t>
            </a:r>
          </a:p>
          <a:p>
            <a:pPr algn="ctr"/>
            <a:r>
              <a:rPr lang="en-US" altLang="ko-KR" sz="825" dirty="0" smtClean="0"/>
              <a:t>(Project 5)</a:t>
            </a:r>
            <a:endParaRPr lang="ko-KR" altLang="en-US" sz="825" dirty="0"/>
          </a:p>
        </p:txBody>
      </p:sp>
      <p:cxnSp>
        <p:nvCxnSpPr>
          <p:cNvPr id="136" name="직선 화살표 연결선 135"/>
          <p:cNvCxnSpPr/>
          <p:nvPr/>
        </p:nvCxnSpPr>
        <p:spPr>
          <a:xfrm flipV="1">
            <a:off x="6627765" y="2791877"/>
            <a:ext cx="49082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4293923" y="4266101"/>
            <a:ext cx="1453785" cy="4757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키 입력 시 재생</a:t>
            </a:r>
            <a:endParaRPr lang="en-US" altLang="ko-KR" sz="825" dirty="0"/>
          </a:p>
          <a:p>
            <a:pPr algn="ctr"/>
            <a:r>
              <a:rPr lang="ko-KR" altLang="en-US" sz="825" dirty="0"/>
              <a:t>키 입력취소 시 정지</a:t>
            </a:r>
          </a:p>
        </p:txBody>
      </p:sp>
      <p:sp>
        <p:nvSpPr>
          <p:cNvPr id="170" name="직사각형 169"/>
          <p:cNvSpPr/>
          <p:nvPr/>
        </p:nvSpPr>
        <p:spPr>
          <a:xfrm>
            <a:off x="9448145" y="5094194"/>
            <a:ext cx="914281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종료하기</a:t>
            </a:r>
          </a:p>
        </p:txBody>
      </p:sp>
      <p:cxnSp>
        <p:nvCxnSpPr>
          <p:cNvPr id="171" name="직선 화살표 연결선 170"/>
          <p:cNvCxnSpPr>
            <a:stCxn id="125" idx="6"/>
          </p:cNvCxnSpPr>
          <p:nvPr/>
        </p:nvCxnSpPr>
        <p:spPr>
          <a:xfrm>
            <a:off x="8242236" y="3857920"/>
            <a:ext cx="102813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직사각형 172"/>
          <p:cNvSpPr/>
          <p:nvPr/>
        </p:nvSpPr>
        <p:spPr>
          <a:xfrm>
            <a:off x="1258259" y="2714024"/>
            <a:ext cx="953472" cy="4499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색상 값 </a:t>
            </a:r>
            <a:endParaRPr lang="en-US" altLang="ko-KR" sz="825" dirty="0"/>
          </a:p>
          <a:p>
            <a:pPr algn="ctr"/>
            <a:r>
              <a:rPr lang="ko-KR" altLang="en-US" sz="825" dirty="0" smtClean="0"/>
              <a:t>정의</a:t>
            </a:r>
            <a:endParaRPr lang="en-US" altLang="ko-KR" sz="825" dirty="0" smtClean="0"/>
          </a:p>
          <a:p>
            <a:pPr algn="ctr"/>
            <a:r>
              <a:rPr lang="en-US" altLang="ko-KR" sz="825" dirty="0" smtClean="0"/>
              <a:t>(define)</a:t>
            </a:r>
            <a:endParaRPr lang="ko-KR" altLang="en-US" sz="825" dirty="0"/>
          </a:p>
        </p:txBody>
      </p:sp>
      <p:sp>
        <p:nvSpPr>
          <p:cNvPr id="174" name="직사각형 173"/>
          <p:cNvSpPr/>
          <p:nvPr/>
        </p:nvSpPr>
        <p:spPr>
          <a:xfrm>
            <a:off x="1258259" y="2157861"/>
            <a:ext cx="949994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헤더</a:t>
            </a:r>
            <a:r>
              <a:rPr lang="en-US" altLang="ko-KR" sz="825" dirty="0"/>
              <a:t>(header)</a:t>
            </a:r>
            <a:endParaRPr lang="ko-KR" altLang="en-US" sz="825" dirty="0"/>
          </a:p>
        </p:txBody>
      </p:sp>
      <p:sp>
        <p:nvSpPr>
          <p:cNvPr id="175" name="직사각형 174"/>
          <p:cNvSpPr/>
          <p:nvPr/>
        </p:nvSpPr>
        <p:spPr>
          <a:xfrm>
            <a:off x="1258259" y="1550834"/>
            <a:ext cx="949994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라이브러리</a:t>
            </a:r>
          </a:p>
        </p:txBody>
      </p:sp>
      <p:cxnSp>
        <p:nvCxnSpPr>
          <p:cNvPr id="176" name="직선 화살표 연결선 175"/>
          <p:cNvCxnSpPr/>
          <p:nvPr/>
        </p:nvCxnSpPr>
        <p:spPr>
          <a:xfrm>
            <a:off x="1628917" y="1896822"/>
            <a:ext cx="0" cy="261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/>
          <p:nvPr/>
        </p:nvCxnSpPr>
        <p:spPr>
          <a:xfrm flipV="1">
            <a:off x="1838954" y="1896822"/>
            <a:ext cx="0" cy="261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직선 화살표 연결선 177"/>
          <p:cNvCxnSpPr/>
          <p:nvPr/>
        </p:nvCxnSpPr>
        <p:spPr>
          <a:xfrm>
            <a:off x="2208253" y="1719715"/>
            <a:ext cx="321637" cy="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>
            <a:off x="2208253" y="2341665"/>
            <a:ext cx="321637" cy="9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/>
          <p:nvPr/>
        </p:nvCxnSpPr>
        <p:spPr>
          <a:xfrm>
            <a:off x="2208251" y="2947939"/>
            <a:ext cx="321638" cy="2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1320994" y="1170862"/>
            <a:ext cx="838239" cy="253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 err="1"/>
              <a:t>선언부</a:t>
            </a:r>
            <a:endParaRPr lang="ko-KR" altLang="en-US" sz="825" dirty="0"/>
          </a:p>
        </p:txBody>
      </p:sp>
      <p:sp>
        <p:nvSpPr>
          <p:cNvPr id="182" name="직사각형 181"/>
          <p:cNvSpPr/>
          <p:nvPr/>
        </p:nvSpPr>
        <p:spPr>
          <a:xfrm>
            <a:off x="3142115" y="5382225"/>
            <a:ext cx="1037829" cy="345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애니메이션</a:t>
            </a:r>
            <a:endParaRPr lang="en-US" altLang="ko-KR" sz="825" dirty="0"/>
          </a:p>
          <a:p>
            <a:pPr algn="ctr"/>
            <a:r>
              <a:rPr lang="en-US" altLang="ko-KR" sz="825" dirty="0"/>
              <a:t>(Animation)</a:t>
            </a:r>
            <a:endParaRPr lang="ko-KR" altLang="en-US" sz="825" dirty="0"/>
          </a:p>
        </p:txBody>
      </p:sp>
      <p:sp>
        <p:nvSpPr>
          <p:cNvPr id="204" name="TextBox 203"/>
          <p:cNvSpPr txBox="1"/>
          <p:nvPr/>
        </p:nvSpPr>
        <p:spPr>
          <a:xfrm>
            <a:off x="11146802" y="1505004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OUTPUT</a:t>
            </a:r>
            <a:endParaRPr lang="ko-KR" altLang="en-US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431315" y="369822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9" name="제목 8"/>
          <p:cNvSpPr txBox="1">
            <a:spLocks/>
          </p:cNvSpPr>
          <p:nvPr/>
        </p:nvSpPr>
        <p:spPr>
          <a:xfrm>
            <a:off x="2258604" y="152637"/>
            <a:ext cx="8300518" cy="9721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/>
              <a:t>소프트웨어 기능블록도</a:t>
            </a:r>
          </a:p>
        </p:txBody>
      </p:sp>
      <p:cxnSp>
        <p:nvCxnSpPr>
          <p:cNvPr id="210" name="직선 연결선 209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endCxn id="126" idx="1"/>
          </p:cNvCxnSpPr>
          <p:nvPr/>
        </p:nvCxnSpPr>
        <p:spPr>
          <a:xfrm>
            <a:off x="6136208" y="5267188"/>
            <a:ext cx="9599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5752216" y="4518128"/>
            <a:ext cx="3839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5464222" y="5548083"/>
            <a:ext cx="6659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5464221" y="5058188"/>
            <a:ext cx="6719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6136208" y="4554133"/>
            <a:ext cx="0" cy="129614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5302073" y="3366001"/>
            <a:ext cx="1919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5302073" y="2789937"/>
            <a:ext cx="1919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8" name="직선 연결선 187"/>
          <p:cNvCxnSpPr>
            <a:stCxn id="121" idx="3"/>
          </p:cNvCxnSpPr>
          <p:nvPr/>
        </p:nvCxnSpPr>
        <p:spPr>
          <a:xfrm>
            <a:off x="5330503" y="2206849"/>
            <a:ext cx="163566" cy="70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5494069" y="2213873"/>
            <a:ext cx="0" cy="11521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>
            <a:endCxn id="119" idx="1"/>
          </p:cNvCxnSpPr>
          <p:nvPr/>
        </p:nvCxnSpPr>
        <p:spPr>
          <a:xfrm>
            <a:off x="5486617" y="2785698"/>
            <a:ext cx="2268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 196"/>
          <p:cNvCxnSpPr/>
          <p:nvPr/>
        </p:nvCxnSpPr>
        <p:spPr>
          <a:xfrm>
            <a:off x="6136208" y="4518128"/>
            <a:ext cx="0" cy="15481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5464222" y="6066300"/>
            <a:ext cx="6659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1" name="직선 화살표 연결선 200"/>
          <p:cNvCxnSpPr>
            <a:stCxn id="125" idx="4"/>
            <a:endCxn id="126" idx="0"/>
          </p:cNvCxnSpPr>
          <p:nvPr/>
        </p:nvCxnSpPr>
        <p:spPr>
          <a:xfrm flipH="1">
            <a:off x="7553331" y="4061805"/>
            <a:ext cx="11434" cy="103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576181" y="4662145"/>
            <a:ext cx="23039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1" name="직선 화살표 연결선 210"/>
          <p:cNvCxnSpPr/>
          <p:nvPr/>
        </p:nvCxnSpPr>
        <p:spPr>
          <a:xfrm>
            <a:off x="9880137" y="4662145"/>
            <a:ext cx="0" cy="418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직선 화살표 연결선 212"/>
          <p:cNvCxnSpPr/>
          <p:nvPr/>
        </p:nvCxnSpPr>
        <p:spPr>
          <a:xfrm>
            <a:off x="8776158" y="4662145"/>
            <a:ext cx="0" cy="418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직선 화살표 연결선 217"/>
          <p:cNvCxnSpPr/>
          <p:nvPr/>
        </p:nvCxnSpPr>
        <p:spPr>
          <a:xfrm>
            <a:off x="7575728" y="2969957"/>
            <a:ext cx="0" cy="684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직선 화살표 연결선 224"/>
          <p:cNvCxnSpPr/>
          <p:nvPr/>
        </p:nvCxnSpPr>
        <p:spPr>
          <a:xfrm>
            <a:off x="4238641" y="5535510"/>
            <a:ext cx="2810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/>
          <p:nvPr/>
        </p:nvCxnSpPr>
        <p:spPr>
          <a:xfrm flipV="1">
            <a:off x="10469333" y="1880829"/>
            <a:ext cx="70011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11146801" y="177281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INPUT</a:t>
            </a:r>
            <a:endParaRPr lang="ko-KR" altLang="en-US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9270367" y="2213874"/>
            <a:ext cx="2159959" cy="17334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25" dirty="0" smtClean="0"/>
              <a:t>사운드 및 인터페이스 출력</a:t>
            </a:r>
            <a:endParaRPr lang="ko-KR" altLang="en-US" sz="825" dirty="0"/>
          </a:p>
        </p:txBody>
      </p:sp>
      <p:cxnSp>
        <p:nvCxnSpPr>
          <p:cNvPr id="258" name="직선 연결선 257"/>
          <p:cNvCxnSpPr/>
          <p:nvPr/>
        </p:nvCxnSpPr>
        <p:spPr>
          <a:xfrm>
            <a:off x="7751390" y="5877272"/>
            <a:ext cx="306800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6" name="직선 화살표 연결선 265"/>
          <p:cNvCxnSpPr/>
          <p:nvPr/>
        </p:nvCxnSpPr>
        <p:spPr>
          <a:xfrm>
            <a:off x="2591275" y="4253005"/>
            <a:ext cx="321637" cy="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직선 화살표 연결선 266"/>
          <p:cNvCxnSpPr/>
          <p:nvPr/>
        </p:nvCxnSpPr>
        <p:spPr>
          <a:xfrm>
            <a:off x="2591275" y="4874955"/>
            <a:ext cx="321637" cy="9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직선 화살표 연결선 267"/>
          <p:cNvCxnSpPr/>
          <p:nvPr/>
        </p:nvCxnSpPr>
        <p:spPr>
          <a:xfrm>
            <a:off x="2591273" y="5481229"/>
            <a:ext cx="321638" cy="2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164613" y="2382861"/>
            <a:ext cx="0" cy="21602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13626747" y="6270766"/>
            <a:ext cx="123572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5" name="직선 화살표 연결선 94"/>
          <p:cNvCxnSpPr/>
          <p:nvPr/>
        </p:nvCxnSpPr>
        <p:spPr>
          <a:xfrm flipV="1">
            <a:off x="10819391" y="3947370"/>
            <a:ext cx="0" cy="19389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10469333" y="1651935"/>
            <a:ext cx="700117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975526" y="5440183"/>
            <a:ext cx="0" cy="44609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123" idx="3"/>
          </p:cNvCxnSpPr>
          <p:nvPr/>
        </p:nvCxnSpPr>
        <p:spPr>
          <a:xfrm>
            <a:off x="8032867" y="2785698"/>
            <a:ext cx="12375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6164613" y="2382861"/>
            <a:ext cx="310575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7751390" y="5440183"/>
            <a:ext cx="0" cy="44609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6193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31315" y="369822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56930"/>
              </p:ext>
            </p:extLst>
          </p:nvPr>
        </p:nvGraphicFramePr>
        <p:xfrm>
          <a:off x="95321" y="1088741"/>
          <a:ext cx="11970727" cy="560307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03956"/>
                <a:gridCol w="3215939"/>
                <a:gridCol w="5519895"/>
                <a:gridCol w="930937"/>
              </a:tblGrid>
              <a:tr h="6615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요구사항</a:t>
                      </a:r>
                    </a:p>
                  </a:txBody>
                  <a:tcPr marL="83853" marR="212986" marT="125795" marB="79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내용</a:t>
                      </a:r>
                    </a:p>
                  </a:txBody>
                  <a:tcPr marL="83853" marR="212986" marT="125795" marB="7988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설명</a:t>
                      </a:r>
                    </a:p>
                  </a:txBody>
                  <a:tcPr marL="83853" marR="212986" marT="125795" marB="7988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spc="-20" dirty="0" smtClean="0">
                          <a:solidFill>
                            <a:srgbClr val="FF873C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우선순위</a:t>
                      </a:r>
                    </a:p>
                  </a:txBody>
                  <a:tcPr marL="83853" marR="212986" marT="125795" marB="7988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87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8849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음악 파일 재생</a:t>
                      </a: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및 </a:t>
                      </a:r>
                      <a:endParaRPr lang="en-US" altLang="ko-KR" sz="1600" b="0" kern="1200" spc="-20" baseline="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정지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3853" marR="212986" marT="79880" marB="7988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이용자가 키보드</a:t>
                      </a: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입력으로</a:t>
                      </a: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음악의 재생 및 정지를</a:t>
                      </a: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endParaRPr lang="en-US" altLang="ko-KR" sz="1600" b="0" kern="1200" spc="-20" baseline="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제어한다</a:t>
                      </a:r>
                      <a:r>
                        <a:rPr lang="en-US" altLang="ko-KR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3853" marR="212986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이용자가</a:t>
                      </a: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키를 입력했을 때 음악 재생</a:t>
                      </a:r>
                      <a:r>
                        <a:rPr lang="en-US" altLang="ko-KR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키 입력 취소 했을 때 음악 정지 기능을 감각적으로 </a:t>
                      </a:r>
                      <a:endParaRPr lang="en-US" altLang="ko-KR" sz="1600" b="0" kern="1200" spc="-20" baseline="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느껴지도록 구현해야 한다</a:t>
                      </a:r>
                      <a:r>
                        <a:rPr lang="en-US" altLang="ko-KR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3853" marR="212986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3853" marR="212986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781715"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키보드</a:t>
                      </a: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입력 감지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3853" marR="212986" marT="79880" marB="7988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이용자가</a:t>
                      </a: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키보드 입력으로 프로그램을 제어한다</a:t>
                      </a:r>
                      <a:r>
                        <a:rPr lang="en-US" altLang="ko-KR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3853" marR="212986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키보드 입력으로 </a:t>
                      </a: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함수를 호출하고 입력으로 </a:t>
                      </a:r>
                      <a:endParaRPr lang="en-US" altLang="ko-KR" sz="1600" b="0" kern="1200" spc="-20" baseline="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음악을 제어하고 입력으로 프로그램을 </a:t>
                      </a:r>
                      <a:endParaRPr lang="en-US" altLang="ko-KR" sz="1600" b="0" kern="1200" spc="-20" baseline="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algn="ctr" latinLnBrk="1">
                        <a:buFontTx/>
                        <a:buNone/>
                      </a:pP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종료한다</a:t>
                      </a:r>
                      <a:r>
                        <a:rPr lang="en-US" altLang="ko-KR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3853" marR="212986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Tx/>
                        <a:buNone/>
                      </a:pPr>
                      <a:r>
                        <a:rPr lang="en-US" altLang="ko-KR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3853" marR="212986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995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녹음 및 불러오기 </a:t>
                      </a:r>
                    </a:p>
                  </a:txBody>
                  <a:tcPr marL="83853" marR="212986" marT="79880" marB="7988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이용자가 </a:t>
                      </a:r>
                      <a:r>
                        <a:rPr lang="ko-KR" altLang="en-US" sz="1600" b="0" kern="1200" spc="-20" dirty="0" err="1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믹싱한</a:t>
                      </a: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사운드를 녹음한다</a:t>
                      </a:r>
                      <a:r>
                        <a:rPr lang="en-US" altLang="ko-KR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3853" marR="212986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이용자가 연주하는 도중에 녹음</a:t>
                      </a: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하기를 원한다면 키 입력으로 녹음을 한다</a:t>
                      </a:r>
                      <a:r>
                        <a:rPr lang="en-US" altLang="ko-KR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그리고 녹음한 </a:t>
                      </a:r>
                      <a:endParaRPr lang="en-US" altLang="ko-KR" sz="1600" b="0" kern="1200" spc="-20" baseline="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파일  듣기를 원한다면 불러올 수 있다</a:t>
                      </a:r>
                      <a:r>
                        <a:rPr lang="en-US" altLang="ko-KR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3853" marR="212986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3853" marR="212986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107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err="1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튜토리얼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3853" marR="212986" marT="79880" marB="7988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이용자가 </a:t>
                      </a:r>
                      <a:r>
                        <a:rPr lang="ko-KR" altLang="en-US" sz="1600" b="0" kern="1200" spc="-20" dirty="0" err="1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튜토리얼을</a:t>
                      </a: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endParaRPr lang="en-US" altLang="ko-KR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실시한다</a:t>
                      </a:r>
                      <a:r>
                        <a:rPr lang="en-US" altLang="ko-KR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3853" marR="212986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이용자가 특정 키보드 입력을 하면 </a:t>
                      </a:r>
                      <a:r>
                        <a:rPr lang="ko-KR" altLang="en-US" sz="1600" b="0" kern="1200" spc="-20" dirty="0" err="1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튜토리얼이</a:t>
                      </a: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시작되고</a:t>
                      </a:r>
                      <a:r>
                        <a:rPr lang="en-US" altLang="ko-KR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프로그램을 처음 이용할 때</a:t>
                      </a:r>
                      <a:r>
                        <a:rPr lang="ko-KR" altLang="en-US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편리하게 이끌어준다</a:t>
                      </a:r>
                      <a:r>
                        <a:rPr lang="en-US" altLang="ko-KR" sz="1600" b="0" kern="1200" spc="-20" baseline="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algn="ctr" latinLnBrk="1"/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3853" marR="212986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3853" marR="212986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  <a:tr h="995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색깔을 이용한 </a:t>
                      </a:r>
                      <a:endParaRPr lang="en-US" altLang="ko-KR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b="0" kern="1200" spc="-20" dirty="0" err="1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애니매이션</a:t>
                      </a: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기능</a:t>
                      </a:r>
                    </a:p>
                  </a:txBody>
                  <a:tcPr marL="83853" marR="212986" marT="79880" marB="7988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이용자가 시각적으로 </a:t>
                      </a:r>
                      <a:endParaRPr lang="en-US" altLang="ko-KR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흥미를 느낀다</a:t>
                      </a:r>
                      <a:r>
                        <a:rPr lang="en-US" altLang="ko-KR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3853" marR="212986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kern="1200" spc="-20" dirty="0" err="1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프로잭트</a:t>
                      </a: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 파일을 변경 할 때나</a:t>
                      </a:r>
                      <a:r>
                        <a:rPr lang="en-US" altLang="ko-KR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음악 재생 시 특정한 키를 입력 함으로써 </a:t>
                      </a:r>
                      <a:r>
                        <a:rPr lang="ko-KR" altLang="en-US" sz="1600" b="0" kern="1200" spc="-20" dirty="0" err="1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애니매이션으로</a:t>
                      </a:r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 </a:t>
                      </a:r>
                      <a:endParaRPr lang="en-US" altLang="ko-KR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시각적인  효과를 </a:t>
                      </a:r>
                      <a:r>
                        <a:rPr lang="ko-KR" altLang="en-US" sz="1600" b="0" kern="1200" spc="-20" dirty="0" err="1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같는다</a:t>
                      </a:r>
                      <a:r>
                        <a:rPr lang="en-US" altLang="ko-KR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.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3853" marR="212986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kern="1200" spc="-20" dirty="0" smtClean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2700000" scaled="0"/>
                          </a:gra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spc="-20" dirty="0" smtClean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2700000" scaled="0"/>
                        </a:gra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83853" marR="212986" marT="79880" marB="7988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제목 8"/>
          <p:cNvSpPr txBox="1">
            <a:spLocks/>
          </p:cNvSpPr>
          <p:nvPr/>
        </p:nvSpPr>
        <p:spPr>
          <a:xfrm>
            <a:off x="2258604" y="152636"/>
            <a:ext cx="8300518" cy="1512169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기능적 요구사항 명세서</a:t>
            </a:r>
            <a:endParaRPr lang="ko-KR" altLang="en-US" spc="-100" dirty="0"/>
          </a:p>
        </p:txBody>
      </p:sp>
      <p:cxnSp>
        <p:nvCxnSpPr>
          <p:cNvPr id="11" name="직선 연결선 10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47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43320" y="1052736"/>
            <a:ext cx="11908559" cy="56166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1315" y="369822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smtClean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06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제목 8"/>
          <p:cNvSpPr txBox="1">
            <a:spLocks/>
          </p:cNvSpPr>
          <p:nvPr/>
        </p:nvSpPr>
        <p:spPr>
          <a:xfrm>
            <a:off x="2258604" y="152637"/>
            <a:ext cx="8300518" cy="9721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pc="-100" dirty="0" smtClean="0"/>
              <a:t>소프트웨어 순서도</a:t>
            </a:r>
            <a:endParaRPr lang="ko-KR" altLang="en-US" spc="-100" dirty="0"/>
          </a:p>
        </p:txBody>
      </p:sp>
      <p:cxnSp>
        <p:nvCxnSpPr>
          <p:cNvPr id="4" name="직선 연결선 3"/>
          <p:cNvCxnSpPr/>
          <p:nvPr/>
        </p:nvCxnSpPr>
        <p:spPr>
          <a:xfrm rot="10800000">
            <a:off x="575659" y="329689"/>
            <a:ext cx="1809516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순서도: 종속 처리 4"/>
          <p:cNvSpPr/>
          <p:nvPr/>
        </p:nvSpPr>
        <p:spPr>
          <a:xfrm>
            <a:off x="4943228" y="4901281"/>
            <a:ext cx="1306901" cy="527222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MENU()</a:t>
            </a:r>
            <a:endParaRPr lang="ko-KR" altLang="en-US" sz="11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596679" y="2975685"/>
            <a:ext cx="1" cy="290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순서도: 수행의 시작/종료 6"/>
          <p:cNvSpPr/>
          <p:nvPr/>
        </p:nvSpPr>
        <p:spPr>
          <a:xfrm>
            <a:off x="4943229" y="1628801"/>
            <a:ext cx="1306901" cy="52722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START</a:t>
            </a:r>
            <a:endParaRPr lang="ko-KR" altLang="en-US" sz="1100" dirty="0"/>
          </a:p>
        </p:txBody>
      </p:sp>
      <p:sp>
        <p:nvSpPr>
          <p:cNvPr id="8" name="순서도: 수행의 시작/종료 7"/>
          <p:cNvSpPr/>
          <p:nvPr/>
        </p:nvSpPr>
        <p:spPr>
          <a:xfrm>
            <a:off x="4943226" y="5718888"/>
            <a:ext cx="1306901" cy="52722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END</a:t>
            </a:r>
            <a:endParaRPr lang="ko-KR" altLang="en-US" sz="1100" dirty="0"/>
          </a:p>
        </p:txBody>
      </p:sp>
      <p:cxnSp>
        <p:nvCxnSpPr>
          <p:cNvPr id="9" name="직선 화살표 연결선 8"/>
          <p:cNvCxnSpPr>
            <a:stCxn id="7" idx="2"/>
          </p:cNvCxnSpPr>
          <p:nvPr/>
        </p:nvCxnSpPr>
        <p:spPr>
          <a:xfrm>
            <a:off x="5596679" y="2156021"/>
            <a:ext cx="0" cy="292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직선 화살표 연결선 9"/>
          <p:cNvCxnSpPr>
            <a:stCxn id="5" idx="2"/>
            <a:endCxn id="8" idx="0"/>
          </p:cNvCxnSpPr>
          <p:nvPr/>
        </p:nvCxnSpPr>
        <p:spPr>
          <a:xfrm flipH="1">
            <a:off x="5596678" y="5428503"/>
            <a:ext cx="1" cy="290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596678" y="3793291"/>
            <a:ext cx="0" cy="290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직선 화살표 연결선 11"/>
          <p:cNvCxnSpPr>
            <a:endCxn id="5" idx="0"/>
          </p:cNvCxnSpPr>
          <p:nvPr/>
        </p:nvCxnSpPr>
        <p:spPr>
          <a:xfrm>
            <a:off x="5596678" y="4610897"/>
            <a:ext cx="0" cy="290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순서도: 데이터 12"/>
          <p:cNvSpPr>
            <a:spLocks noChangeAspect="1"/>
          </p:cNvSpPr>
          <p:nvPr/>
        </p:nvSpPr>
        <p:spPr>
          <a:xfrm>
            <a:off x="4858756" y="2455672"/>
            <a:ext cx="1475837" cy="52722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sz="900" dirty="0"/>
          </a:p>
        </p:txBody>
      </p:sp>
      <p:sp>
        <p:nvSpPr>
          <p:cNvPr id="14" name="TextBox 13"/>
          <p:cNvSpPr txBox="1">
            <a:spLocks noChangeAspect="1"/>
          </p:cNvSpPr>
          <p:nvPr/>
        </p:nvSpPr>
        <p:spPr>
          <a:xfrm>
            <a:off x="5028987" y="2503840"/>
            <a:ext cx="1135376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100" dirty="0" smtClean="0"/>
              <a:t>배경음악 재생</a:t>
            </a:r>
            <a:endParaRPr lang="ko-KR" altLang="en-US" sz="1100" dirty="0"/>
          </a:p>
        </p:txBody>
      </p:sp>
      <p:sp>
        <p:nvSpPr>
          <p:cNvPr id="15" name="순서도: 처리 14"/>
          <p:cNvSpPr/>
          <p:nvPr/>
        </p:nvSpPr>
        <p:spPr>
          <a:xfrm>
            <a:off x="4943229" y="3269158"/>
            <a:ext cx="1306901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6" name="TextBox 15"/>
          <p:cNvSpPr txBox="1">
            <a:spLocks noChangeAspect="1"/>
          </p:cNvSpPr>
          <p:nvPr/>
        </p:nvSpPr>
        <p:spPr>
          <a:xfrm>
            <a:off x="4813127" y="3317326"/>
            <a:ext cx="1567095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100" dirty="0" err="1" smtClean="0"/>
              <a:t>콘솔창</a:t>
            </a:r>
            <a:r>
              <a:rPr lang="ko-KR" altLang="en-US" sz="1100" dirty="0" smtClean="0"/>
              <a:t> 제어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및 커서 제어</a:t>
            </a:r>
            <a:endParaRPr lang="ko-KR" altLang="en-US" sz="1100" dirty="0"/>
          </a:p>
        </p:txBody>
      </p:sp>
      <p:sp>
        <p:nvSpPr>
          <p:cNvPr id="17" name="순서도: 종속 처리 16"/>
          <p:cNvSpPr/>
          <p:nvPr/>
        </p:nvSpPr>
        <p:spPr>
          <a:xfrm>
            <a:off x="4943224" y="4083675"/>
            <a:ext cx="1306901" cy="527222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4813132" y="4131843"/>
            <a:ext cx="1567095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100" dirty="0" smtClean="0"/>
              <a:t>INTER</a:t>
            </a:r>
          </a:p>
          <a:p>
            <a:pPr algn="ctr"/>
            <a:r>
              <a:rPr lang="en-US" altLang="ko-KR" sz="1100" dirty="0" smtClean="0"/>
              <a:t>FACE()</a:t>
            </a:r>
          </a:p>
        </p:txBody>
      </p:sp>
      <p:cxnSp>
        <p:nvCxnSpPr>
          <p:cNvPr id="19" name="직선 연결선 18"/>
          <p:cNvCxnSpPr/>
          <p:nvPr/>
        </p:nvCxnSpPr>
        <p:spPr>
          <a:xfrm flipV="1">
            <a:off x="6250124" y="4347289"/>
            <a:ext cx="1105222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371620" y="4183483"/>
            <a:ext cx="0" cy="327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71620" y="4183483"/>
            <a:ext cx="146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371620" y="4511093"/>
            <a:ext cx="146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spect="1"/>
          </p:cNvSpPr>
          <p:nvPr/>
        </p:nvSpPr>
        <p:spPr>
          <a:xfrm>
            <a:off x="7202989" y="4083676"/>
            <a:ext cx="2921336" cy="54414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100" b="1" dirty="0" err="1" smtClean="0"/>
              <a:t>printf</a:t>
            </a:r>
            <a:r>
              <a:rPr lang="en-US" altLang="ko-KR" sz="1100" b="1" dirty="0" smtClean="0"/>
              <a:t> , </a:t>
            </a:r>
            <a:r>
              <a:rPr lang="en-US" altLang="ko-KR" sz="1100" b="1" dirty="0" err="1" smtClean="0"/>
              <a:t>gotoxy</a:t>
            </a:r>
            <a:r>
              <a:rPr lang="en-US" altLang="ko-KR" sz="1100" b="1" dirty="0" smtClean="0"/>
              <a:t>() </a:t>
            </a:r>
            <a:r>
              <a:rPr lang="ko-KR" altLang="en-US" sz="1100" b="1" dirty="0" smtClean="0"/>
              <a:t>함수를</a:t>
            </a:r>
            <a:r>
              <a:rPr lang="en-US" altLang="ko-KR" sz="1100" b="1" dirty="0" smtClean="0"/>
              <a:t> </a:t>
            </a:r>
          </a:p>
          <a:p>
            <a:pPr algn="ctr"/>
            <a:r>
              <a:rPr lang="ko-KR" altLang="en-US" sz="1100" b="1" dirty="0" smtClean="0"/>
              <a:t>사용한 로딩 화면 출력</a:t>
            </a:r>
            <a:endParaRPr lang="en-US" altLang="ko-KR" sz="1100" b="1" dirty="0" smtClean="0"/>
          </a:p>
        </p:txBody>
      </p:sp>
      <p:cxnSp>
        <p:nvCxnSpPr>
          <p:cNvPr id="24" name="직선 연결선 23"/>
          <p:cNvCxnSpPr/>
          <p:nvPr/>
        </p:nvCxnSpPr>
        <p:spPr>
          <a:xfrm>
            <a:off x="6203218" y="2760246"/>
            <a:ext cx="1152128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371620" y="2596440"/>
            <a:ext cx="0" cy="327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7371620" y="2596440"/>
            <a:ext cx="146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7371620" y="2924050"/>
            <a:ext cx="146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spect="1"/>
          </p:cNvSpPr>
          <p:nvPr/>
        </p:nvSpPr>
        <p:spPr>
          <a:xfrm>
            <a:off x="7262760" y="2431243"/>
            <a:ext cx="2861565" cy="576079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100" b="1" dirty="0" smtClean="0"/>
              <a:t>API </a:t>
            </a:r>
            <a:r>
              <a:rPr lang="ko-KR" altLang="en-US" sz="1100" b="1" dirty="0" smtClean="0"/>
              <a:t>함수</a:t>
            </a:r>
            <a:endParaRPr lang="en-US" altLang="ko-KR" sz="1100" b="1" dirty="0" smtClean="0"/>
          </a:p>
          <a:p>
            <a:pPr algn="ctr"/>
            <a:r>
              <a:rPr lang="ko-KR" altLang="en-US" sz="1100" b="1" dirty="0" smtClean="0"/>
              <a:t> </a:t>
            </a:r>
            <a:r>
              <a:rPr lang="en-US" altLang="ko-KR" sz="1100" b="1" dirty="0" err="1" smtClean="0"/>
              <a:t>mcisendstring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함수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사용</a:t>
            </a:r>
            <a:endParaRPr lang="en-US" altLang="ko-KR" sz="1100" b="1" dirty="0" smtClean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6250124" y="3532773"/>
            <a:ext cx="1105222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371620" y="3368967"/>
            <a:ext cx="0" cy="327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371620" y="3368967"/>
            <a:ext cx="146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371620" y="3696577"/>
            <a:ext cx="1469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spect="1"/>
          </p:cNvSpPr>
          <p:nvPr/>
        </p:nvSpPr>
        <p:spPr>
          <a:xfrm>
            <a:off x="7558062" y="3317326"/>
            <a:ext cx="2270960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100" b="1" dirty="0" smtClean="0"/>
              <a:t>system() , </a:t>
            </a:r>
            <a:r>
              <a:rPr lang="en-US" altLang="ko-KR" sz="1100" b="1" dirty="0" err="1" smtClean="0"/>
              <a:t>removecusor</a:t>
            </a:r>
            <a:r>
              <a:rPr lang="en-US" altLang="ko-KR" sz="1100" b="1" dirty="0" smtClean="0"/>
              <a:t>()</a:t>
            </a:r>
            <a:r>
              <a:rPr lang="ko-KR" altLang="en-US" sz="1100" b="1" dirty="0" smtClean="0"/>
              <a:t> 함수 사용</a:t>
            </a:r>
            <a:endParaRPr lang="en-US" altLang="ko-KR" sz="1100" b="1" dirty="0" smtClean="0"/>
          </a:p>
        </p:txBody>
      </p:sp>
      <p:sp>
        <p:nvSpPr>
          <p:cNvPr id="36" name="순서도: 처리 35"/>
          <p:cNvSpPr/>
          <p:nvPr/>
        </p:nvSpPr>
        <p:spPr>
          <a:xfrm>
            <a:off x="431315" y="1232756"/>
            <a:ext cx="1047466" cy="304800"/>
          </a:xfrm>
          <a:prstGeom prst="flowChartProcess">
            <a:avLst/>
          </a:prstGeom>
          <a:solidFill>
            <a:schemeClr val="lt1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main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143320" y="116632"/>
            <a:ext cx="11908559" cy="65527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수행의 시작/종료 1"/>
          <p:cNvSpPr/>
          <p:nvPr/>
        </p:nvSpPr>
        <p:spPr>
          <a:xfrm>
            <a:off x="3659761" y="288321"/>
            <a:ext cx="980304" cy="50817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START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순서도: 준비 2"/>
          <p:cNvSpPr/>
          <p:nvPr/>
        </p:nvSpPr>
        <p:spPr>
          <a:xfrm>
            <a:off x="3566999" y="1829100"/>
            <a:ext cx="1165831" cy="574891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순서도: 판단 3"/>
          <p:cNvSpPr/>
          <p:nvPr/>
        </p:nvSpPr>
        <p:spPr>
          <a:xfrm>
            <a:off x="3566999" y="2652884"/>
            <a:ext cx="1165831" cy="5748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4" idx="2"/>
          </p:cNvCxnSpPr>
          <p:nvPr/>
        </p:nvCxnSpPr>
        <p:spPr>
          <a:xfrm flipH="1">
            <a:off x="4149913" y="3227775"/>
            <a:ext cx="4" cy="314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TextBox 5"/>
          <p:cNvSpPr txBox="1"/>
          <p:nvPr/>
        </p:nvSpPr>
        <p:spPr>
          <a:xfrm>
            <a:off x="4131279" y="3190343"/>
            <a:ext cx="794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Key==80</a:t>
            </a:r>
            <a:endParaRPr lang="ko-KR" altLang="en-US" sz="1100" dirty="0"/>
          </a:p>
        </p:txBody>
      </p:sp>
      <p:cxnSp>
        <p:nvCxnSpPr>
          <p:cNvPr id="7" name="꺾인 연결선 14"/>
          <p:cNvCxnSpPr>
            <a:stCxn id="4" idx="1"/>
            <a:endCxn id="14" idx="0"/>
          </p:cNvCxnSpPr>
          <p:nvPr/>
        </p:nvCxnSpPr>
        <p:spPr>
          <a:xfrm rot="10800000" flipV="1">
            <a:off x="2206163" y="2940330"/>
            <a:ext cx="1360836" cy="6022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꺾인 연결선 16"/>
          <p:cNvCxnSpPr>
            <a:stCxn id="4" idx="3"/>
          </p:cNvCxnSpPr>
          <p:nvPr/>
        </p:nvCxnSpPr>
        <p:spPr>
          <a:xfrm>
            <a:off x="4732831" y="2940330"/>
            <a:ext cx="1381428" cy="6022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2216189" y="3172808"/>
            <a:ext cx="7823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Key==72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129197" y="3172808"/>
            <a:ext cx="834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Key==13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>
            <a:stCxn id="2" idx="2"/>
          </p:cNvCxnSpPr>
          <p:nvPr/>
        </p:nvCxnSpPr>
        <p:spPr>
          <a:xfrm>
            <a:off x="4149914" y="796494"/>
            <a:ext cx="2" cy="24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직선 화살표 연결선 11"/>
          <p:cNvCxnSpPr>
            <a:stCxn id="3" idx="2"/>
            <a:endCxn id="4" idx="0"/>
          </p:cNvCxnSpPr>
          <p:nvPr/>
        </p:nvCxnSpPr>
        <p:spPr>
          <a:xfrm>
            <a:off x="4149915" y="2403992"/>
            <a:ext cx="2" cy="248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직선 화살표 연결선 12"/>
          <p:cNvCxnSpPr>
            <a:endCxn id="3" idx="0"/>
          </p:cNvCxnSpPr>
          <p:nvPr/>
        </p:nvCxnSpPr>
        <p:spPr>
          <a:xfrm>
            <a:off x="4149914" y="1572784"/>
            <a:ext cx="2" cy="256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순서도: 처리 13"/>
          <p:cNvSpPr/>
          <p:nvPr/>
        </p:nvSpPr>
        <p:spPr>
          <a:xfrm>
            <a:off x="1837894" y="3542571"/>
            <a:ext cx="736539" cy="33593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--</a:t>
            </a:r>
            <a:endParaRPr lang="ko-KR" altLang="en-US" sz="1100" dirty="0"/>
          </a:p>
        </p:txBody>
      </p:sp>
      <p:sp>
        <p:nvSpPr>
          <p:cNvPr id="15" name="순서도: 처리 14"/>
          <p:cNvSpPr/>
          <p:nvPr/>
        </p:nvSpPr>
        <p:spPr>
          <a:xfrm>
            <a:off x="3781647" y="3542571"/>
            <a:ext cx="736539" cy="33593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++</a:t>
            </a:r>
            <a:endParaRPr lang="ko-KR" altLang="en-US" sz="1100" dirty="0"/>
          </a:p>
        </p:txBody>
      </p:sp>
      <p:sp>
        <p:nvSpPr>
          <p:cNvPr id="16" name="순서도: 판단 15"/>
          <p:cNvSpPr/>
          <p:nvPr/>
        </p:nvSpPr>
        <p:spPr>
          <a:xfrm>
            <a:off x="1732164" y="4132776"/>
            <a:ext cx="941116" cy="46408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100" dirty="0" smtClean="0">
                <a:solidFill>
                  <a:schemeClr val="tx1"/>
                </a:solidFill>
              </a:rPr>
              <a:t>&lt;0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순서도: 판단 16"/>
          <p:cNvSpPr/>
          <p:nvPr/>
        </p:nvSpPr>
        <p:spPr>
          <a:xfrm>
            <a:off x="3659760" y="4136935"/>
            <a:ext cx="982069" cy="48427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100" dirty="0" smtClean="0">
                <a:solidFill>
                  <a:schemeClr val="tx1"/>
                </a:solidFill>
              </a:rPr>
              <a:t>&gt;2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92871" y="4537016"/>
            <a:ext cx="488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Yes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152082" y="4536797"/>
            <a:ext cx="488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Yes</a:t>
            </a:r>
            <a:endParaRPr lang="ko-KR" altLang="en-US" sz="1100" dirty="0"/>
          </a:p>
        </p:txBody>
      </p:sp>
      <p:cxnSp>
        <p:nvCxnSpPr>
          <p:cNvPr id="20" name="꺾인 연결선 29"/>
          <p:cNvCxnSpPr>
            <a:stCxn id="16" idx="1"/>
          </p:cNvCxnSpPr>
          <p:nvPr/>
        </p:nvCxnSpPr>
        <p:spPr>
          <a:xfrm rot="10800000" flipH="1" flipV="1">
            <a:off x="1732164" y="4364815"/>
            <a:ext cx="459420" cy="905641"/>
          </a:xfrm>
          <a:prstGeom prst="bentConnector4">
            <a:avLst>
              <a:gd name="adj1" fmla="val -49758"/>
              <a:gd name="adj2" fmla="val 100105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꺾인 연결선 31"/>
          <p:cNvCxnSpPr>
            <a:stCxn id="17" idx="1"/>
          </p:cNvCxnSpPr>
          <p:nvPr/>
        </p:nvCxnSpPr>
        <p:spPr>
          <a:xfrm rot="10800000" flipH="1" flipV="1">
            <a:off x="3659761" y="4379071"/>
            <a:ext cx="485911" cy="872773"/>
          </a:xfrm>
          <a:prstGeom prst="bentConnector4">
            <a:avLst>
              <a:gd name="adj1" fmla="val -47046"/>
              <a:gd name="adj2" fmla="val 100683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TextBox 21"/>
          <p:cNvSpPr txBox="1"/>
          <p:nvPr/>
        </p:nvSpPr>
        <p:spPr>
          <a:xfrm>
            <a:off x="1420199" y="4117463"/>
            <a:ext cx="488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No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76775" y="4109005"/>
            <a:ext cx="488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smtClean="0"/>
              <a:t>No</a:t>
            </a:r>
          </a:p>
        </p:txBody>
      </p:sp>
      <p:cxnSp>
        <p:nvCxnSpPr>
          <p:cNvPr id="24" name="직선 화살표 연결선 23"/>
          <p:cNvCxnSpPr>
            <a:stCxn id="14" idx="2"/>
            <a:endCxn id="16" idx="0"/>
          </p:cNvCxnSpPr>
          <p:nvPr/>
        </p:nvCxnSpPr>
        <p:spPr>
          <a:xfrm flipH="1">
            <a:off x="2202722" y="3878506"/>
            <a:ext cx="3442" cy="254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화살표 연결선 24"/>
          <p:cNvCxnSpPr>
            <a:stCxn id="15" idx="2"/>
            <a:endCxn id="17" idx="0"/>
          </p:cNvCxnSpPr>
          <p:nvPr/>
        </p:nvCxnSpPr>
        <p:spPr>
          <a:xfrm>
            <a:off x="4149916" y="3878506"/>
            <a:ext cx="880" cy="258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순서도: 처리 25"/>
          <p:cNvSpPr/>
          <p:nvPr/>
        </p:nvSpPr>
        <p:spPr>
          <a:xfrm>
            <a:off x="1840575" y="4783312"/>
            <a:ext cx="724478" cy="34390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=2</a:t>
            </a:r>
            <a:endParaRPr lang="ko-KR" altLang="en-US" sz="1100" dirty="0"/>
          </a:p>
        </p:txBody>
      </p:sp>
      <p:cxnSp>
        <p:nvCxnSpPr>
          <p:cNvPr id="27" name="직선 화살표 연결선 26"/>
          <p:cNvCxnSpPr>
            <a:endCxn id="26" idx="0"/>
          </p:cNvCxnSpPr>
          <p:nvPr/>
        </p:nvCxnSpPr>
        <p:spPr>
          <a:xfrm flipH="1">
            <a:off x="2202814" y="4583711"/>
            <a:ext cx="3673" cy="199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순서도: 처리 27"/>
          <p:cNvSpPr/>
          <p:nvPr/>
        </p:nvSpPr>
        <p:spPr>
          <a:xfrm>
            <a:off x="3784719" y="4791549"/>
            <a:ext cx="724478" cy="34390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=0</a:t>
            </a:r>
            <a:endParaRPr lang="ko-KR" altLang="en-US" sz="1100" dirty="0"/>
          </a:p>
        </p:txBody>
      </p:sp>
      <p:cxnSp>
        <p:nvCxnSpPr>
          <p:cNvPr id="29" name="직선 화살표 연결선 28"/>
          <p:cNvCxnSpPr>
            <a:stCxn id="17" idx="2"/>
            <a:endCxn id="28" idx="0"/>
          </p:cNvCxnSpPr>
          <p:nvPr/>
        </p:nvCxnSpPr>
        <p:spPr>
          <a:xfrm flipH="1">
            <a:off x="4146957" y="4621210"/>
            <a:ext cx="3838" cy="170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2200147" y="5115267"/>
            <a:ext cx="2667" cy="328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4146956" y="5127220"/>
            <a:ext cx="2667" cy="328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직선 연결선 31"/>
          <p:cNvCxnSpPr/>
          <p:nvPr/>
        </p:nvCxnSpPr>
        <p:spPr>
          <a:xfrm flipH="1">
            <a:off x="912573" y="6186616"/>
            <a:ext cx="323950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906162" y="2528438"/>
            <a:ext cx="0" cy="36581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906165" y="2528439"/>
            <a:ext cx="3245918" cy="9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순서도: 판단 34"/>
          <p:cNvSpPr/>
          <p:nvPr/>
        </p:nvSpPr>
        <p:spPr>
          <a:xfrm>
            <a:off x="5549979" y="3534114"/>
            <a:ext cx="1165831" cy="5748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100" dirty="0" smtClean="0">
                <a:solidFill>
                  <a:schemeClr val="tx1"/>
                </a:solidFill>
              </a:rPr>
              <a:t>==?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>
            <a:stCxn id="35" idx="3"/>
          </p:cNvCxnSpPr>
          <p:nvPr/>
        </p:nvCxnSpPr>
        <p:spPr>
          <a:xfrm>
            <a:off x="6715811" y="3821560"/>
            <a:ext cx="388628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7455243" y="3821561"/>
            <a:ext cx="0" cy="435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9061621" y="3821561"/>
            <a:ext cx="0" cy="435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0602098" y="3821561"/>
            <a:ext cx="0" cy="435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순서도: 종속 처리 39"/>
          <p:cNvSpPr/>
          <p:nvPr/>
        </p:nvSpPr>
        <p:spPr>
          <a:xfrm>
            <a:off x="6964162" y="4273253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순서도: 종속 처리 40"/>
          <p:cNvSpPr/>
          <p:nvPr/>
        </p:nvSpPr>
        <p:spPr>
          <a:xfrm>
            <a:off x="8570541" y="4273253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55245" y="3855852"/>
            <a:ext cx="532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==0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9066548" y="3864789"/>
            <a:ext cx="532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==1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10668002" y="3864789"/>
            <a:ext cx="532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==2</a:t>
            </a:r>
            <a:endParaRPr lang="ko-KR" altLang="en-US" sz="1100" dirty="0"/>
          </a:p>
        </p:txBody>
      </p:sp>
      <p:sp>
        <p:nvSpPr>
          <p:cNvPr id="45" name="순서도: 데이터 44"/>
          <p:cNvSpPr>
            <a:spLocks noChangeAspect="1"/>
          </p:cNvSpPr>
          <p:nvPr/>
        </p:nvSpPr>
        <p:spPr>
          <a:xfrm>
            <a:off x="3594773" y="1045562"/>
            <a:ext cx="1107022" cy="527222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 sz="900" dirty="0"/>
          </a:p>
        </p:txBody>
      </p:sp>
      <p:sp>
        <p:nvSpPr>
          <p:cNvPr id="46" name="TextBox 45"/>
          <p:cNvSpPr txBox="1">
            <a:spLocks noChangeAspect="1"/>
          </p:cNvSpPr>
          <p:nvPr/>
        </p:nvSpPr>
        <p:spPr>
          <a:xfrm>
            <a:off x="3690301" y="1093730"/>
            <a:ext cx="915977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ko-KR" altLang="en-US" sz="1100" dirty="0" smtClean="0"/>
              <a:t>인터페이스 출력</a:t>
            </a:r>
            <a:endParaRPr lang="ko-KR" altLang="en-US" sz="1100" dirty="0"/>
          </a:p>
        </p:txBody>
      </p:sp>
      <p:sp>
        <p:nvSpPr>
          <p:cNvPr id="47" name="순서도: 종속 처리 46"/>
          <p:cNvSpPr/>
          <p:nvPr/>
        </p:nvSpPr>
        <p:spPr>
          <a:xfrm>
            <a:off x="1710401" y="5455816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48" name="TextBox 47"/>
          <p:cNvSpPr txBox="1">
            <a:spLocks noChangeAspect="1"/>
          </p:cNvSpPr>
          <p:nvPr/>
        </p:nvSpPr>
        <p:spPr>
          <a:xfrm>
            <a:off x="1858727" y="5490699"/>
            <a:ext cx="742037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SELECT_</a:t>
            </a:r>
          </a:p>
          <a:p>
            <a:r>
              <a:rPr lang="en-US" altLang="ko-KR" sz="1100" dirty="0" smtClean="0"/>
              <a:t>MU(</a:t>
            </a:r>
            <a:r>
              <a:rPr lang="en-US" altLang="ko-KR" sz="1100" dirty="0" err="1" smtClean="0"/>
              <a:t>i</a:t>
            </a:r>
            <a:r>
              <a:rPr lang="en-US" altLang="ko-KR" sz="1100" dirty="0"/>
              <a:t>)</a:t>
            </a:r>
          </a:p>
        </p:txBody>
      </p:sp>
      <p:sp>
        <p:nvSpPr>
          <p:cNvPr id="49" name="순서도: 종속 처리 48"/>
          <p:cNvSpPr/>
          <p:nvPr/>
        </p:nvSpPr>
        <p:spPr>
          <a:xfrm>
            <a:off x="3670449" y="5464233"/>
            <a:ext cx="982164" cy="499317"/>
          </a:xfrm>
          <a:prstGeom prst="flowChartPredefined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900" dirty="0"/>
          </a:p>
        </p:txBody>
      </p:sp>
      <p:sp>
        <p:nvSpPr>
          <p:cNvPr id="50" name="TextBox 49"/>
          <p:cNvSpPr txBox="1">
            <a:spLocks noChangeAspect="1"/>
          </p:cNvSpPr>
          <p:nvPr/>
        </p:nvSpPr>
        <p:spPr>
          <a:xfrm>
            <a:off x="3818775" y="5499116"/>
            <a:ext cx="742037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SELECT_</a:t>
            </a:r>
          </a:p>
          <a:p>
            <a:r>
              <a:rPr lang="en-US" altLang="ko-KR" sz="1100" dirty="0" smtClean="0"/>
              <a:t>MU(</a:t>
            </a:r>
            <a:r>
              <a:rPr lang="en-US" altLang="ko-KR" sz="1100" dirty="0" err="1" smtClean="0"/>
              <a:t>i</a:t>
            </a:r>
            <a:r>
              <a:rPr lang="en-US" altLang="ko-KR" sz="1100" dirty="0"/>
              <a:t>)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4149621" y="5955132"/>
            <a:ext cx="0" cy="231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2191586" y="5955132"/>
            <a:ext cx="0" cy="231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TextBox 52"/>
          <p:cNvSpPr txBox="1">
            <a:spLocks noChangeAspect="1"/>
          </p:cNvSpPr>
          <p:nvPr/>
        </p:nvSpPr>
        <p:spPr>
          <a:xfrm>
            <a:off x="3692635" y="2724886"/>
            <a:ext cx="937792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Key=</a:t>
            </a:r>
            <a:r>
              <a:rPr lang="en-US" altLang="ko-KR" sz="1100" dirty="0" err="1" smtClean="0"/>
              <a:t>getch</a:t>
            </a:r>
            <a:r>
              <a:rPr lang="en-US" altLang="ko-KR" sz="1100" dirty="0" smtClean="0"/>
              <a:t>()</a:t>
            </a:r>
            <a:endParaRPr lang="en-US" altLang="ko-KR" sz="1100" dirty="0"/>
          </a:p>
        </p:txBody>
      </p:sp>
      <p:sp>
        <p:nvSpPr>
          <p:cNvPr id="54" name="TextBox 53"/>
          <p:cNvSpPr txBox="1">
            <a:spLocks noChangeAspect="1"/>
          </p:cNvSpPr>
          <p:nvPr/>
        </p:nvSpPr>
        <p:spPr>
          <a:xfrm>
            <a:off x="7069067" y="4307467"/>
            <a:ext cx="772354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PLAY_LP()</a:t>
            </a:r>
            <a:endParaRPr lang="en-US" altLang="ko-KR" sz="1100" dirty="0"/>
          </a:p>
        </p:txBody>
      </p:sp>
      <p:sp>
        <p:nvSpPr>
          <p:cNvPr id="55" name="TextBox 54"/>
          <p:cNvSpPr txBox="1">
            <a:spLocks noChangeAspect="1"/>
          </p:cNvSpPr>
          <p:nvPr/>
        </p:nvSpPr>
        <p:spPr>
          <a:xfrm>
            <a:off x="8665220" y="4307466"/>
            <a:ext cx="802652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ko-KR" sz="1100" dirty="0" smtClean="0"/>
              <a:t>RECORD_ROAD()</a:t>
            </a:r>
            <a:endParaRPr lang="en-US" altLang="ko-KR" sz="1100" dirty="0"/>
          </a:p>
        </p:txBody>
      </p:sp>
      <p:cxnSp>
        <p:nvCxnSpPr>
          <p:cNvPr id="56" name="직선 연결선 55"/>
          <p:cNvCxnSpPr/>
          <p:nvPr/>
        </p:nvCxnSpPr>
        <p:spPr>
          <a:xfrm flipV="1">
            <a:off x="4652614" y="5705476"/>
            <a:ext cx="424841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077452" y="5541671"/>
            <a:ext cx="0" cy="327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077452" y="5541671"/>
            <a:ext cx="1102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077452" y="5869281"/>
            <a:ext cx="1102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>
            <a:spLocks noChangeAspect="1"/>
          </p:cNvSpPr>
          <p:nvPr/>
        </p:nvSpPr>
        <p:spPr>
          <a:xfrm>
            <a:off x="5133587" y="5424136"/>
            <a:ext cx="1905266" cy="58084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100" b="1" dirty="0" err="1" smtClean="0"/>
              <a:t>printf</a:t>
            </a:r>
            <a:r>
              <a:rPr lang="en-US" altLang="ko-KR" sz="1100" b="1" dirty="0" smtClean="0"/>
              <a:t> , </a:t>
            </a:r>
            <a:r>
              <a:rPr lang="en-US" altLang="ko-KR" sz="1100" b="1" dirty="0" err="1" smtClean="0"/>
              <a:t>gotoxy</a:t>
            </a:r>
            <a:r>
              <a:rPr lang="en-US" altLang="ko-KR" sz="1100" b="1" dirty="0" smtClean="0"/>
              <a:t>()</a:t>
            </a:r>
            <a:r>
              <a:rPr lang="ko-KR" altLang="en-US" sz="1100" b="1" dirty="0"/>
              <a:t>를</a:t>
            </a:r>
            <a:r>
              <a:rPr lang="ko-KR" altLang="en-US" sz="1100" b="1" dirty="0" smtClean="0"/>
              <a:t> 사용한 메뉴 선택 인터페이스 출력</a:t>
            </a:r>
            <a:endParaRPr lang="en-US" altLang="ko-KR" sz="1100" b="1" dirty="0" smtClean="0"/>
          </a:p>
        </p:txBody>
      </p:sp>
      <p:sp>
        <p:nvSpPr>
          <p:cNvPr id="61" name="TextBox 60"/>
          <p:cNvSpPr txBox="1">
            <a:spLocks noChangeAspect="1"/>
          </p:cNvSpPr>
          <p:nvPr/>
        </p:nvSpPr>
        <p:spPr>
          <a:xfrm>
            <a:off x="3669980" y="1901102"/>
            <a:ext cx="937792" cy="430887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ko-KR" sz="1100" dirty="0" smtClean="0"/>
              <a:t>Key=NULL</a:t>
            </a:r>
          </a:p>
          <a:p>
            <a:pPr algn="ctr"/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=0</a:t>
            </a:r>
            <a:endParaRPr lang="en-US" altLang="ko-KR" sz="1100" dirty="0"/>
          </a:p>
        </p:txBody>
      </p:sp>
      <p:sp>
        <p:nvSpPr>
          <p:cNvPr id="62" name="순서도: 처리 61"/>
          <p:cNvSpPr/>
          <p:nvPr/>
        </p:nvSpPr>
        <p:spPr>
          <a:xfrm>
            <a:off x="10111945" y="4264327"/>
            <a:ext cx="980302" cy="52722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EXIT</a:t>
            </a:r>
            <a:endParaRPr lang="ko-KR" altLang="en-US" sz="11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7455243" y="5107777"/>
            <a:ext cx="3819637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455243" y="4776830"/>
            <a:ext cx="0" cy="330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9061621" y="4784564"/>
            <a:ext cx="0" cy="323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10602098" y="4791549"/>
            <a:ext cx="0" cy="31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11271570" y="5107778"/>
            <a:ext cx="0" cy="316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순서도: 수행의 시작/종료 67"/>
          <p:cNvSpPr/>
          <p:nvPr/>
        </p:nvSpPr>
        <p:spPr>
          <a:xfrm>
            <a:off x="10781419" y="5424005"/>
            <a:ext cx="980302" cy="52722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END</a:t>
            </a:r>
            <a:endParaRPr lang="ko-KR" altLang="en-US" sz="1100" dirty="0"/>
          </a:p>
        </p:txBody>
      </p:sp>
      <p:sp>
        <p:nvSpPr>
          <p:cNvPr id="69" name="순서도: 처리 68"/>
          <p:cNvSpPr/>
          <p:nvPr/>
        </p:nvSpPr>
        <p:spPr>
          <a:xfrm>
            <a:off x="304949" y="279884"/>
            <a:ext cx="785701" cy="304800"/>
          </a:xfrm>
          <a:prstGeom prst="flowChartProcess">
            <a:avLst/>
          </a:prstGeom>
          <a:solidFill>
            <a:schemeClr val="lt1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MENU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546" y="764704"/>
            <a:ext cx="5760640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3198" y="787400"/>
            <a:ext cx="5844343" cy="580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9758</TotalTime>
  <Words>951</Words>
  <Application>Microsoft Office PowerPoint</Application>
  <PresentationFormat>사용자 지정</PresentationFormat>
  <Paragraphs>368</Paragraphs>
  <Slides>18</Slides>
  <Notes>2</Notes>
  <HiddenSlides>0</HiddenSlides>
  <MMClips>2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굴림</vt:lpstr>
      <vt:lpstr>Arial</vt:lpstr>
      <vt:lpstr>맑은 고딕 Semilight</vt:lpstr>
      <vt:lpstr>나눔고딕 ExtraBold</vt:lpstr>
      <vt:lpstr>맑은 고딕</vt:lpstr>
      <vt:lpstr>나눔고딕</vt:lpstr>
      <vt:lpstr>Wingdings</vt:lpstr>
      <vt:lpstr>Office 테마</vt:lpstr>
      <vt:lpstr>프로그래밍 설계 - 순 서 도 -</vt:lpstr>
      <vt:lpstr>PowerPoint 프레젠테이션</vt:lpstr>
      <vt:lpstr>프로젝트 진행상황(1/2)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진행 목표</vt:lpstr>
      <vt:lpstr>…질문 받겠습니다…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sku202_02</cp:lastModifiedBy>
  <cp:revision>170</cp:revision>
  <cp:lastPrinted>2011-08-28T20:58:26Z</cp:lastPrinted>
  <dcterms:created xsi:type="dcterms:W3CDTF">2011-08-16T07:24:57Z</dcterms:created>
  <dcterms:modified xsi:type="dcterms:W3CDTF">2016-05-01T23:38:11Z</dcterms:modified>
</cp:coreProperties>
</file>