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notesMasterIdLst>
    <p:notesMasterId r:id="rId23"/>
  </p:notesMasterIdLst>
  <p:handoutMasterIdLst>
    <p:handoutMasterId r:id="rId24"/>
  </p:handoutMasterIdLst>
  <p:sldIdLst>
    <p:sldId id="287" r:id="rId2"/>
    <p:sldId id="331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50" r:id="rId12"/>
    <p:sldId id="349" r:id="rId13"/>
    <p:sldId id="348" r:id="rId14"/>
    <p:sldId id="347" r:id="rId15"/>
    <p:sldId id="351" r:id="rId16"/>
    <p:sldId id="355" r:id="rId17"/>
    <p:sldId id="352" r:id="rId18"/>
    <p:sldId id="353" r:id="rId19"/>
    <p:sldId id="354" r:id="rId20"/>
    <p:sldId id="315" r:id="rId21"/>
    <p:sldId id="277" r:id="rId22"/>
  </p:sldIdLst>
  <p:sldSz cx="12190413" cy="6858000"/>
  <p:notesSz cx="6805613" cy="9939338"/>
  <p:embeddedFontLst>
    <p:embeddedFont>
      <p:font typeface="나눔고딕" pitchFamily="50" charset="-127"/>
      <p:regular r:id="rId25"/>
      <p:bold r:id="rId26"/>
    </p:embeddedFont>
    <p:embeddedFont>
      <p:font typeface="나눔고딕 ExtraBold" pitchFamily="50" charset="-127"/>
      <p:bold r:id="rId27"/>
    </p:embeddedFont>
    <p:embeddedFont>
      <p:font typeface="맑은 고딕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91">
          <p15:clr>
            <a:srgbClr val="A4A3A4"/>
          </p15:clr>
        </p15:guide>
        <p15:guide id="2" orient="horz" pos="2795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pos="2880">
          <p15:clr>
            <a:srgbClr val="A4A3A4"/>
          </p15:clr>
        </p15:guide>
        <p15:guide id="5" pos="5507">
          <p15:clr>
            <a:srgbClr val="A4A3A4"/>
          </p15:clr>
        </p15:guide>
        <p15:guide id="6" pos="1127">
          <p15:clr>
            <a:srgbClr val="A4A3A4"/>
          </p15:clr>
        </p15:guide>
        <p15:guide id="7" pos="267">
          <p15:clr>
            <a:srgbClr val="A4A3A4"/>
          </p15:clr>
        </p15:guide>
        <p15:guide id="8" pos="14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6600"/>
    <a:srgbClr val="FF873C"/>
    <a:srgbClr val="FFC000"/>
    <a:srgbClr val="C5C5C5"/>
    <a:srgbClr val="F6F5D9"/>
    <a:srgbClr val="FFFFCC"/>
    <a:srgbClr val="FEFDCF"/>
    <a:srgbClr val="FD7C35"/>
    <a:srgbClr val="FF8232"/>
    <a:srgbClr val="FF963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9" autoAdjust="0"/>
    <p:restoredTop sz="86364" autoAdjust="0"/>
  </p:normalViewPr>
  <p:slideViewPr>
    <p:cSldViewPr>
      <p:cViewPr>
        <p:scale>
          <a:sx n="75" d="100"/>
          <a:sy n="75" d="100"/>
        </p:scale>
        <p:origin x="-1410" y="-882"/>
      </p:cViewPr>
      <p:guideLst>
        <p:guide orient="horz" pos="391"/>
        <p:guide orient="horz" pos="2795"/>
        <p:guide orient="horz" pos="4110"/>
        <p:guide pos="3840"/>
        <p:guide pos="7342"/>
        <p:guide pos="1502"/>
        <p:guide pos="356"/>
        <p:guide pos="1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575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451" y="1"/>
            <a:ext cx="2949575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71682-0429-4539-B54F-6B48A1BCC015}" type="datetimeFigureOut">
              <a:rPr lang="ko-KR" altLang="en-US" smtClean="0"/>
              <a:pPr/>
              <a:t>2016-05-14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451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54BBC-6BC8-487B-A2AE-A0CE0D633C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714857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r">
              <a:defRPr sz="1200"/>
            </a:lvl1pPr>
          </a:lstStyle>
          <a:p>
            <a:fld id="{24DFBBAD-CF51-4FA8-8814-5F33CDE7218D}" type="datetimeFigureOut">
              <a:rPr lang="ko-KR" altLang="en-US" smtClean="0"/>
              <a:pPr/>
              <a:t>2016-05-14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1463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5" tIns="45907" rIns="91815" bIns="4590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5"/>
            <a:ext cx="5444490" cy="4472702"/>
          </a:xfrm>
          <a:prstGeom prst="rect">
            <a:avLst/>
          </a:prstGeom>
        </p:spPr>
        <p:txBody>
          <a:bodyPr vert="horz" lIns="91815" tIns="45907" rIns="91815" bIns="45907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r">
              <a:defRPr sz="1200"/>
            </a:lvl1pPr>
          </a:lstStyle>
          <a:p>
            <a:fld id="{5C2B20BF-27CD-4C66-878F-3D50775A61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928266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1463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05554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575659" y="553661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575659" y="3072250"/>
            <a:ext cx="176125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078" y="6324600"/>
            <a:ext cx="1642433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8747162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8395192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>
            <a:off x="-16931" y="-9525"/>
            <a:ext cx="12224275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078" y="6324600"/>
            <a:ext cx="1642433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575659" y="329689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575659" y="1420724"/>
            <a:ext cx="176125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11381891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8395192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>
            <a:off x="-16931" y="-9525"/>
            <a:ext cx="12224275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575659" y="553661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575659" y="3072250"/>
            <a:ext cx="176125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078" y="6324600"/>
            <a:ext cx="1642433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8747162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431314" y="692696"/>
            <a:ext cx="10971372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>
            <a:off x="-16931" y="-9525"/>
            <a:ext cx="12224275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575659" y="1412776"/>
            <a:ext cx="176125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11381891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786593" y="1196752"/>
            <a:ext cx="8300518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74489096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>
            <a:off x="-16931" y="-9525"/>
            <a:ext cx="12224275" cy="6877050"/>
          </a:xfrm>
          <a:prstGeom prst="rect">
            <a:avLst/>
          </a:prstGeom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575659" y="329689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575659" y="1420724"/>
            <a:ext cx="176125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11381891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2831269" y="210319"/>
            <a:ext cx="7487857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08395192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>
            <a:off x="-16931" y="-9525"/>
            <a:ext cx="12224275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ㅊㅊ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575659" y="1412776"/>
            <a:ext cx="176125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849330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1381891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448909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078" y="6324600"/>
            <a:ext cx="1642433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575659" y="329689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575659" y="1420724"/>
            <a:ext cx="176125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11381891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839519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575659" y="553661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575659" y="3072250"/>
            <a:ext cx="176125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078" y="6324600"/>
            <a:ext cx="1642433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8747162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431314" y="692696"/>
            <a:ext cx="10971372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08395192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575659" y="1412776"/>
            <a:ext cx="176125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849330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1381891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786593" y="1196752"/>
            <a:ext cx="8300518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7448909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078" y="6324600"/>
            <a:ext cx="1642433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575659" y="329689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575659" y="1420724"/>
            <a:ext cx="176125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11381891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2831269" y="210319"/>
            <a:ext cx="7487857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0839519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1381891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839519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>
            <a:off x="-16931" y="-9525"/>
            <a:ext cx="12224275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575659" y="553661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575659" y="3072250"/>
            <a:ext cx="176125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078" y="6324600"/>
            <a:ext cx="1642433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8747162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>
            <a:off x="-16931" y="-9525"/>
            <a:ext cx="12224275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575659" y="1412776"/>
            <a:ext cx="176125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849330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1381891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448909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ㅊㅊ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784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1" r:id="rId2"/>
    <p:sldLayoutId id="2147483770" r:id="rId3"/>
    <p:sldLayoutId id="2147483786" r:id="rId4"/>
    <p:sldLayoutId id="2147483787" r:id="rId5"/>
    <p:sldLayoutId id="2147483788" r:id="rId6"/>
    <p:sldLayoutId id="2147483781" r:id="rId7"/>
    <p:sldLayoutId id="2147483782" r:id="rId8"/>
    <p:sldLayoutId id="2147483783" r:id="rId9"/>
    <p:sldLayoutId id="2147483784" r:id="rId10"/>
    <p:sldLayoutId id="2147483789" r:id="rId11"/>
    <p:sldLayoutId id="2147483790" r:id="rId12"/>
    <p:sldLayoutId id="2147483791" r:id="rId13"/>
    <p:sldLayoutId id="2147483769" r:id="rId14"/>
    <p:sldLayoutId id="2147483785" r:id="rId15"/>
  </p:sldLayoutIdLst>
  <p:transition>
    <p:fade thruBlk="1"/>
  </p:transition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14.xml"/><Relationship Id="rId1" Type="http://schemas.openxmlformats.org/officeDocument/2006/relationships/video" Target="file:///C:\Users\&#51456;&#54840;\Desktop\&#45433;&#51020;%20&#54980;%20wav&#47196;%20&#51200;&#51109;%20(&#51201;&#50857;).mp4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9" Type="http://schemas.openxmlformats.org/officeDocument/2006/relationships/image" Target="../media/image1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34083" y="3404030"/>
            <a:ext cx="15167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발표자 </a:t>
            </a:r>
            <a:r>
              <a:rPr lang="en-US" altLang="ko-KR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김준호</a:t>
            </a:r>
            <a:endParaRPr lang="ko-KR" alt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575659" y="553661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0800000">
            <a:off x="575659" y="3072250"/>
            <a:ext cx="176125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title" idx="4294967295"/>
          </p:nvPr>
        </p:nvSpPr>
        <p:spPr>
          <a:xfrm>
            <a:off x="403734" y="836712"/>
            <a:ext cx="10971372" cy="1728192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</a:rPr>
              <a:t>프로그래밍 설계</a:t>
            </a:r>
            <a:r>
              <a:rPr lang="en-US" altLang="ko-KR" sz="6600" b="1" spc="-150" dirty="0" smtClean="0">
                <a:latin typeface="+mj-ea"/>
              </a:rPr>
              <a:t/>
            </a:r>
            <a:br>
              <a:rPr lang="en-US" altLang="ko-KR" sz="6600" b="1" spc="-150" dirty="0" smtClean="0">
                <a:latin typeface="+mj-ea"/>
              </a:rPr>
            </a:br>
            <a:r>
              <a:rPr lang="en-US" altLang="ko-KR" sz="4800" b="1" spc="-150" dirty="0" smtClean="0">
                <a:solidFill>
                  <a:srgbClr val="FFC000"/>
                </a:solidFill>
                <a:latin typeface="+mj-ea"/>
              </a:rPr>
              <a:t>- </a:t>
            </a:r>
            <a:r>
              <a:rPr lang="ko-KR" altLang="en-US" sz="4800" b="1" spc="-150" dirty="0" smtClean="0">
                <a:solidFill>
                  <a:srgbClr val="FFC000"/>
                </a:solidFill>
                <a:latin typeface="+mj-ea"/>
              </a:rPr>
              <a:t>녹음 기능 코드 </a:t>
            </a:r>
            <a:r>
              <a:rPr lang="en-US" altLang="ko-KR" sz="4800" b="1" spc="-150" dirty="0" smtClean="0">
                <a:solidFill>
                  <a:srgbClr val="FFC000"/>
                </a:solidFill>
                <a:latin typeface="+mj-ea"/>
              </a:rPr>
              <a:t>-</a:t>
            </a:r>
            <a:endParaRPr lang="ko-KR" altLang="en-US" sz="4800" b="1" spc="-150" dirty="0">
              <a:latin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79176" y="4473116"/>
            <a:ext cx="427191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20130999 </a:t>
            </a:r>
            <a:r>
              <a:rPr lang="ko-KR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김준호</a:t>
            </a:r>
            <a:r>
              <a:rPr lang="ko-KR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</a:t>
            </a:r>
            <a:endParaRPr lang="en-US" altLang="ko-KR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fontAlgn="base" latinLnBrk="0"/>
            <a:r>
              <a:rPr lang="en-US" altLang="ko-K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20130997 </a:t>
            </a:r>
            <a:r>
              <a:rPr lang="ko-KR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김정승 </a:t>
            </a:r>
            <a:endParaRPr lang="ko-KR" alt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fontAlgn="base" latinLnBrk="0"/>
            <a:r>
              <a:rPr lang="en-US" altLang="ko-K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20151016 </a:t>
            </a:r>
            <a:r>
              <a:rPr lang="ko-KR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염준섭</a:t>
            </a:r>
          </a:p>
          <a:p>
            <a:pPr fontAlgn="base" latinLnBrk="0"/>
            <a:r>
              <a:rPr lang="en-US" altLang="ko-K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20150997 </a:t>
            </a:r>
            <a:r>
              <a:rPr lang="ko-KR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김효권</a:t>
            </a:r>
          </a:p>
          <a:p>
            <a:endParaRPr lang="ko-KR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4082" y="3129127"/>
            <a:ext cx="20938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프로젝트팀</a:t>
            </a:r>
            <a:r>
              <a:rPr lang="en-US" altLang="ko-KR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유일무이</a:t>
            </a:r>
            <a:endParaRPr lang="ko-KR" alt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0630" y="1916832"/>
            <a:ext cx="10765196" cy="1404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제목 9"/>
          <p:cNvSpPr txBox="1">
            <a:spLocks/>
          </p:cNvSpPr>
          <p:nvPr/>
        </p:nvSpPr>
        <p:spPr>
          <a:xfrm>
            <a:off x="2710830" y="296652"/>
            <a:ext cx="10079806" cy="7560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200" b="0" kern="1200" spc="-8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pc="-100" dirty="0" smtClean="0"/>
              <a:t>코드 설명</a:t>
            </a:r>
            <a:r>
              <a:rPr lang="en-US" altLang="ko-KR" spc="-100" dirty="0" smtClean="0"/>
              <a:t>(2/7)</a:t>
            </a:r>
            <a:endParaRPr lang="ko-KR" altLang="en-US" spc="-100" dirty="0"/>
          </a:p>
        </p:txBody>
      </p:sp>
      <p:sp>
        <p:nvSpPr>
          <p:cNvPr id="16" name="직사각형 15"/>
          <p:cNvSpPr/>
          <p:nvPr/>
        </p:nvSpPr>
        <p:spPr>
          <a:xfrm>
            <a:off x="438425" y="376957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rot="10800000">
            <a:off x="575659" y="329689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575660" y="1160748"/>
            <a:ext cx="1811134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spect="1"/>
          </p:cNvSpPr>
          <p:nvPr/>
        </p:nvSpPr>
        <p:spPr>
          <a:xfrm>
            <a:off x="911306" y="1450877"/>
            <a:ext cx="4489142" cy="4299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2400" b="1" dirty="0" smtClean="0">
                <a:solidFill>
                  <a:srgbClr val="FFC000"/>
                </a:solidFill>
              </a:rPr>
              <a:t>* </a:t>
            </a:r>
            <a:r>
              <a:rPr lang="ko-KR" altLang="en-US" sz="2400" b="1" dirty="0" smtClean="0">
                <a:solidFill>
                  <a:srgbClr val="FFC000"/>
                </a:solidFill>
              </a:rPr>
              <a:t>녹음 기능 코드</a:t>
            </a:r>
            <a:endParaRPr lang="en-US" altLang="ko-KR" sz="2400" b="1" dirty="0" smtClean="0">
              <a:solidFill>
                <a:srgbClr val="FFC000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7443939" y="3537012"/>
            <a:ext cx="9792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 noChangeAspect="1"/>
          </p:cNvSpPr>
          <p:nvPr/>
        </p:nvSpPr>
        <p:spPr>
          <a:xfrm>
            <a:off x="8495152" y="3356992"/>
            <a:ext cx="2244570" cy="429952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 F1 </a:t>
            </a:r>
            <a:r>
              <a:rPr lang="ko-KR" altLang="en-US" b="1" dirty="0" smtClean="0">
                <a:solidFill>
                  <a:srgbClr val="FFFF00"/>
                </a:solidFill>
              </a:rPr>
              <a:t>키 입력</a:t>
            </a:r>
            <a:endParaRPr lang="en-US" altLang="ko-KR" b="1" dirty="0" smtClean="0">
              <a:solidFill>
                <a:srgbClr val="FFFF00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7451036" y="2708920"/>
            <a:ext cx="0" cy="8280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0631" y="3465004"/>
            <a:ext cx="591905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0630" y="1916833"/>
            <a:ext cx="11089232" cy="1404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0630" y="3897052"/>
            <a:ext cx="11125236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0630" y="3465004"/>
            <a:ext cx="3744416" cy="3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9"/>
          <p:cNvSpPr txBox="1">
            <a:spLocks/>
          </p:cNvSpPr>
          <p:nvPr/>
        </p:nvSpPr>
        <p:spPr>
          <a:xfrm>
            <a:off x="2710830" y="296652"/>
            <a:ext cx="10079806" cy="7560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200" b="0" kern="1200" spc="-8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pc="-100" dirty="0" smtClean="0"/>
              <a:t>코드 설명</a:t>
            </a:r>
            <a:r>
              <a:rPr lang="en-US" altLang="ko-KR" spc="-100" dirty="0" smtClean="0"/>
              <a:t>(3/7)</a:t>
            </a:r>
            <a:endParaRPr lang="ko-KR" altLang="en-US" spc="-100" dirty="0"/>
          </a:p>
        </p:txBody>
      </p:sp>
      <p:sp>
        <p:nvSpPr>
          <p:cNvPr id="6" name="직사각형 5"/>
          <p:cNvSpPr/>
          <p:nvPr/>
        </p:nvSpPr>
        <p:spPr>
          <a:xfrm>
            <a:off x="438425" y="376957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rot="10800000">
            <a:off x="575659" y="329689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575660" y="1160748"/>
            <a:ext cx="1811134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spect="1"/>
          </p:cNvSpPr>
          <p:nvPr/>
        </p:nvSpPr>
        <p:spPr>
          <a:xfrm>
            <a:off x="911306" y="1450877"/>
            <a:ext cx="4489142" cy="4299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2400" b="1" dirty="0" smtClean="0">
                <a:solidFill>
                  <a:srgbClr val="FFC000"/>
                </a:solidFill>
              </a:rPr>
              <a:t>* </a:t>
            </a:r>
            <a:r>
              <a:rPr lang="ko-KR" altLang="en-US" sz="2400" b="1" dirty="0" smtClean="0">
                <a:solidFill>
                  <a:srgbClr val="FFC000"/>
                </a:solidFill>
              </a:rPr>
              <a:t>녹음 기능 코드</a:t>
            </a:r>
            <a:endParaRPr lang="en-US" altLang="ko-KR" sz="2400" b="1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4626" y="1988840"/>
            <a:ext cx="7848872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9"/>
          <p:cNvSpPr txBox="1">
            <a:spLocks/>
          </p:cNvSpPr>
          <p:nvPr/>
        </p:nvSpPr>
        <p:spPr>
          <a:xfrm>
            <a:off x="2710830" y="296652"/>
            <a:ext cx="10079806" cy="7560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200" b="0" kern="1200" spc="-8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pc="-100" dirty="0" smtClean="0"/>
              <a:t>코드 설명</a:t>
            </a:r>
            <a:r>
              <a:rPr lang="en-US" altLang="ko-KR" spc="-100" dirty="0" smtClean="0"/>
              <a:t>(4/7)</a:t>
            </a:r>
            <a:endParaRPr lang="ko-KR" altLang="en-US" spc="-100" dirty="0"/>
          </a:p>
        </p:txBody>
      </p:sp>
      <p:sp>
        <p:nvSpPr>
          <p:cNvPr id="4" name="직사각형 3"/>
          <p:cNvSpPr/>
          <p:nvPr/>
        </p:nvSpPr>
        <p:spPr>
          <a:xfrm>
            <a:off x="438425" y="376957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575659" y="329689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575660" y="1160748"/>
            <a:ext cx="1811134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spect="1"/>
          </p:cNvSpPr>
          <p:nvPr/>
        </p:nvSpPr>
        <p:spPr>
          <a:xfrm>
            <a:off x="911306" y="1450877"/>
            <a:ext cx="4489142" cy="4299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2400" b="1" dirty="0" smtClean="0">
                <a:solidFill>
                  <a:srgbClr val="FFC000"/>
                </a:solidFill>
              </a:rPr>
              <a:t>* </a:t>
            </a:r>
            <a:r>
              <a:rPr lang="ko-KR" altLang="en-US" sz="2400" b="1" dirty="0" smtClean="0">
                <a:solidFill>
                  <a:srgbClr val="FFC000"/>
                </a:solidFill>
              </a:rPr>
              <a:t>녹음 기능 코드</a:t>
            </a:r>
            <a:endParaRPr lang="en-US" altLang="ko-KR" sz="2400" b="1" dirty="0" smtClean="0">
              <a:solidFill>
                <a:srgbClr val="FFC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39522" y="3441870"/>
            <a:ext cx="306754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39523" y="4269962"/>
            <a:ext cx="3024336" cy="383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03519" y="5769260"/>
            <a:ext cx="3244719" cy="779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03518" y="5121188"/>
            <a:ext cx="3250891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직선 화살표 연결선 13"/>
          <p:cNvCxnSpPr/>
          <p:nvPr/>
        </p:nvCxnSpPr>
        <p:spPr>
          <a:xfrm>
            <a:off x="3394906" y="5445224"/>
            <a:ext cx="55446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651490" y="5445224"/>
            <a:ext cx="0" cy="6480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8651490" y="6093296"/>
            <a:ext cx="3240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9"/>
          <p:cNvSpPr txBox="1">
            <a:spLocks/>
          </p:cNvSpPr>
          <p:nvPr/>
        </p:nvSpPr>
        <p:spPr>
          <a:xfrm>
            <a:off x="2710830" y="296652"/>
            <a:ext cx="10079806" cy="7560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200" b="0" kern="1200" spc="-8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pc="-100" dirty="0" smtClean="0"/>
              <a:t>코드 설명</a:t>
            </a:r>
            <a:r>
              <a:rPr lang="en-US" altLang="ko-KR" spc="-100" dirty="0" smtClean="0"/>
              <a:t>(5/7)</a:t>
            </a:r>
            <a:endParaRPr lang="ko-KR" altLang="en-US" spc="-100" dirty="0"/>
          </a:p>
        </p:txBody>
      </p:sp>
      <p:sp>
        <p:nvSpPr>
          <p:cNvPr id="4" name="직사각형 3"/>
          <p:cNvSpPr/>
          <p:nvPr/>
        </p:nvSpPr>
        <p:spPr>
          <a:xfrm>
            <a:off x="438425" y="376957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575659" y="329689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575660" y="1160748"/>
            <a:ext cx="1811134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spect="1"/>
          </p:cNvSpPr>
          <p:nvPr/>
        </p:nvSpPr>
        <p:spPr>
          <a:xfrm>
            <a:off x="911306" y="1450877"/>
            <a:ext cx="4489142" cy="4299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2400" b="1" dirty="0" smtClean="0">
                <a:solidFill>
                  <a:srgbClr val="FFC000"/>
                </a:solidFill>
              </a:rPr>
              <a:t>* </a:t>
            </a:r>
            <a:r>
              <a:rPr lang="ko-KR" altLang="en-US" sz="2400" b="1" dirty="0" smtClean="0">
                <a:solidFill>
                  <a:srgbClr val="FFC000"/>
                </a:solidFill>
              </a:rPr>
              <a:t>녹음 기능 코드</a:t>
            </a:r>
            <a:endParaRPr lang="en-US" altLang="ko-KR" sz="2400" b="1" dirty="0" smtClean="0">
              <a:solidFill>
                <a:srgbClr val="FFC00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0630" y="1952836"/>
            <a:ext cx="6105525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95406" y="1952836"/>
            <a:ext cx="3240360" cy="181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직선 연결선 10"/>
          <p:cNvCxnSpPr/>
          <p:nvPr/>
        </p:nvCxnSpPr>
        <p:spPr>
          <a:xfrm>
            <a:off x="8759502" y="2852936"/>
            <a:ext cx="0" cy="19442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8759502" y="4797152"/>
            <a:ext cx="3240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spect="1"/>
          </p:cNvSpPr>
          <p:nvPr/>
        </p:nvSpPr>
        <p:spPr>
          <a:xfrm>
            <a:off x="9299562" y="4545124"/>
            <a:ext cx="2484276" cy="6125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</a:rPr>
              <a:t>완성된 녹음을</a:t>
            </a:r>
            <a:endParaRPr lang="en-US" altLang="ko-KR" b="1" dirty="0" smtClean="0">
              <a:solidFill>
                <a:srgbClr val="FFFF0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FFFF00"/>
                </a:solidFill>
              </a:rPr>
              <a:t>Buffer</a:t>
            </a:r>
            <a:r>
              <a:rPr lang="ko-KR" altLang="en-US" b="1" dirty="0" smtClean="0">
                <a:solidFill>
                  <a:srgbClr val="FFFF00"/>
                </a:solidFill>
              </a:rPr>
              <a:t>에 다시 저장</a:t>
            </a:r>
            <a:endParaRPr lang="en-US" altLang="ko-KR" b="1" dirty="0" smtClean="0">
              <a:solidFill>
                <a:srgbClr val="FFFF00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6052989" y="3248980"/>
            <a:ext cx="886979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6052989" y="4617132"/>
            <a:ext cx="886979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939967" y="3248980"/>
            <a:ext cx="0" cy="13569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552036" y="3945756"/>
            <a:ext cx="99144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>
            <a:spLocks noChangeAspect="1"/>
          </p:cNvSpPr>
          <p:nvPr/>
        </p:nvSpPr>
        <p:spPr>
          <a:xfrm>
            <a:off x="6743279" y="3681028"/>
            <a:ext cx="1116123" cy="5400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</a:rPr>
              <a:t>핵심</a:t>
            </a:r>
            <a:endParaRPr lang="en-US" altLang="ko-KR" b="1" dirty="0" smtClean="0">
              <a:solidFill>
                <a:srgbClr val="FFFF00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6959302" y="6093296"/>
            <a:ext cx="100811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TextBox 26"/>
          <p:cNvSpPr txBox="1">
            <a:spLocks noChangeAspect="1"/>
          </p:cNvSpPr>
          <p:nvPr/>
        </p:nvSpPr>
        <p:spPr>
          <a:xfrm>
            <a:off x="7967414" y="5805264"/>
            <a:ext cx="2880320" cy="6125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</a:rPr>
              <a:t>파일 이름 </a:t>
            </a:r>
            <a:r>
              <a:rPr lang="en-US" altLang="ko-KR" b="1" dirty="0" smtClean="0">
                <a:solidFill>
                  <a:srgbClr val="FFFF00"/>
                </a:solidFill>
              </a:rPr>
              <a:t>+ </a:t>
            </a:r>
            <a:r>
              <a:rPr lang="ko-KR" altLang="en-US" b="1" dirty="0" err="1" smtClean="0">
                <a:solidFill>
                  <a:srgbClr val="FFFF00"/>
                </a:solidFill>
              </a:rPr>
              <a:t>확장자</a:t>
            </a:r>
            <a:r>
              <a:rPr lang="en-US" altLang="ko-KR" b="1" dirty="0" smtClean="0">
                <a:solidFill>
                  <a:srgbClr val="FFFF00"/>
                </a:solidFill>
              </a:rPr>
              <a:t>(.wav)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9"/>
          <p:cNvSpPr txBox="1">
            <a:spLocks/>
          </p:cNvSpPr>
          <p:nvPr/>
        </p:nvSpPr>
        <p:spPr>
          <a:xfrm>
            <a:off x="2710830" y="296652"/>
            <a:ext cx="10079806" cy="7560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200" b="0" kern="1200" spc="-8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pc="-100" dirty="0" smtClean="0"/>
              <a:t>코드 설명</a:t>
            </a:r>
            <a:r>
              <a:rPr lang="en-US" altLang="ko-KR" spc="-100" dirty="0" smtClean="0"/>
              <a:t>(6/7)</a:t>
            </a:r>
            <a:endParaRPr lang="ko-KR" altLang="en-US" spc="-100" dirty="0"/>
          </a:p>
        </p:txBody>
      </p:sp>
      <p:sp>
        <p:nvSpPr>
          <p:cNvPr id="3" name="직사각형 2"/>
          <p:cNvSpPr/>
          <p:nvPr/>
        </p:nvSpPr>
        <p:spPr>
          <a:xfrm>
            <a:off x="438425" y="376957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10800000">
            <a:off x="575659" y="329689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75660" y="1160748"/>
            <a:ext cx="1811134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spect="1"/>
          </p:cNvSpPr>
          <p:nvPr/>
        </p:nvSpPr>
        <p:spPr>
          <a:xfrm>
            <a:off x="911306" y="1450877"/>
            <a:ext cx="4489142" cy="4299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2400" b="1" dirty="0" smtClean="0">
                <a:solidFill>
                  <a:srgbClr val="FFC000"/>
                </a:solidFill>
              </a:rPr>
              <a:t>* </a:t>
            </a:r>
            <a:r>
              <a:rPr lang="ko-KR" altLang="en-US" sz="2400" b="1" dirty="0" smtClean="0">
                <a:solidFill>
                  <a:srgbClr val="FFC000"/>
                </a:solidFill>
              </a:rPr>
              <a:t>녹음 기능 코드</a:t>
            </a:r>
            <a:endParaRPr lang="en-US" altLang="ko-KR" sz="2400" b="1" dirty="0" smtClean="0">
              <a:solidFill>
                <a:srgbClr val="FFC000"/>
              </a:solidFill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0650" y="2024844"/>
            <a:ext cx="6762750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직선 연결선 9"/>
          <p:cNvCxnSpPr/>
          <p:nvPr/>
        </p:nvCxnSpPr>
        <p:spPr>
          <a:xfrm flipV="1">
            <a:off x="7764512" y="2168860"/>
            <a:ext cx="886979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7764512" y="5625244"/>
            <a:ext cx="886979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651490" y="2168860"/>
            <a:ext cx="0" cy="34563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8651490" y="3969060"/>
            <a:ext cx="99144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>
            <a:spLocks noChangeAspect="1"/>
          </p:cNvSpPr>
          <p:nvPr/>
        </p:nvSpPr>
        <p:spPr>
          <a:xfrm>
            <a:off x="9371570" y="3681028"/>
            <a:ext cx="2602819" cy="6125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b="1" dirty="0" smtClean="0">
                <a:solidFill>
                  <a:srgbClr val="FFFF00"/>
                </a:solidFill>
              </a:rPr>
              <a:t>Wav </a:t>
            </a:r>
            <a:r>
              <a:rPr lang="ko-KR" altLang="en-US" b="1" dirty="0" smtClean="0">
                <a:solidFill>
                  <a:srgbClr val="FFFF00"/>
                </a:solidFill>
              </a:rPr>
              <a:t>헤더를</a:t>
            </a:r>
            <a:endParaRPr lang="en-US" altLang="ko-KR" b="1" dirty="0" smtClean="0">
              <a:solidFill>
                <a:srgbClr val="FFFF0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FFFF00"/>
                </a:solidFill>
              </a:rPr>
              <a:t> 만드는 과정</a:t>
            </a:r>
            <a:endParaRPr lang="en-US" altLang="ko-KR" b="1" dirty="0" smtClean="0">
              <a:solidFill>
                <a:srgbClr val="FFFF00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763058" y="6093296"/>
            <a:ext cx="487987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 noChangeAspect="1"/>
          </p:cNvSpPr>
          <p:nvPr/>
        </p:nvSpPr>
        <p:spPr>
          <a:xfrm>
            <a:off x="9587594" y="5769260"/>
            <a:ext cx="2602819" cy="6125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</a:rPr>
              <a:t>만든 헤더를 써 줌으로써</a:t>
            </a:r>
            <a:endParaRPr lang="en-US" altLang="ko-KR" b="1" dirty="0" smtClean="0">
              <a:solidFill>
                <a:srgbClr val="FFFF0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FFFF00"/>
                </a:solidFill>
              </a:rPr>
              <a:t>Wav</a:t>
            </a:r>
            <a:r>
              <a:rPr lang="ko-KR" altLang="en-US" b="1" dirty="0" smtClean="0">
                <a:solidFill>
                  <a:srgbClr val="FFFF00"/>
                </a:solidFill>
              </a:rPr>
              <a:t>파일 형식 갖춤 </a:t>
            </a:r>
            <a:endParaRPr lang="en-US" altLang="ko-KR" b="1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4646" y="2024844"/>
            <a:ext cx="7200800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9"/>
          <p:cNvSpPr txBox="1">
            <a:spLocks/>
          </p:cNvSpPr>
          <p:nvPr/>
        </p:nvSpPr>
        <p:spPr>
          <a:xfrm>
            <a:off x="2710830" y="296652"/>
            <a:ext cx="10079806" cy="7560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200" b="0" kern="1200" spc="-8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pc="-100" dirty="0" smtClean="0"/>
              <a:t>코드 설명</a:t>
            </a:r>
            <a:r>
              <a:rPr lang="en-US" altLang="ko-KR" spc="-100" dirty="0" smtClean="0"/>
              <a:t>(7/7)</a:t>
            </a:r>
            <a:endParaRPr lang="ko-KR" altLang="en-US" spc="-100" dirty="0"/>
          </a:p>
        </p:txBody>
      </p:sp>
      <p:sp>
        <p:nvSpPr>
          <p:cNvPr id="4" name="직사각형 3"/>
          <p:cNvSpPr/>
          <p:nvPr/>
        </p:nvSpPr>
        <p:spPr>
          <a:xfrm>
            <a:off x="438425" y="376957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575659" y="329689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575660" y="1160748"/>
            <a:ext cx="1811134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spect="1"/>
          </p:cNvSpPr>
          <p:nvPr/>
        </p:nvSpPr>
        <p:spPr>
          <a:xfrm>
            <a:off x="911306" y="1450877"/>
            <a:ext cx="4489142" cy="4299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2400" b="1" dirty="0" smtClean="0">
                <a:solidFill>
                  <a:srgbClr val="FFC000"/>
                </a:solidFill>
              </a:rPr>
              <a:t>* </a:t>
            </a:r>
            <a:r>
              <a:rPr lang="ko-KR" altLang="en-US" sz="2400" b="1" dirty="0" smtClean="0">
                <a:solidFill>
                  <a:srgbClr val="FFC000"/>
                </a:solidFill>
              </a:rPr>
              <a:t>녹음 기능 코드</a:t>
            </a:r>
            <a:endParaRPr lang="en-US" altLang="ko-KR" sz="2400" b="1" dirty="0" smtClean="0">
              <a:solidFill>
                <a:srgbClr val="FFC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003418" y="2240421"/>
            <a:ext cx="133214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spect="1"/>
          </p:cNvSpPr>
          <p:nvPr/>
        </p:nvSpPr>
        <p:spPr>
          <a:xfrm>
            <a:off x="9371570" y="1952389"/>
            <a:ext cx="2746835" cy="6125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b="1" dirty="0" smtClean="0">
                <a:solidFill>
                  <a:srgbClr val="FFFF00"/>
                </a:solidFill>
              </a:rPr>
              <a:t>Buffer</a:t>
            </a:r>
            <a:r>
              <a:rPr lang="ko-KR" altLang="en-US" b="1" dirty="0" smtClean="0">
                <a:solidFill>
                  <a:srgbClr val="FFFF00"/>
                </a:solidFill>
              </a:rPr>
              <a:t>에 있는 </a:t>
            </a:r>
            <a:endParaRPr lang="en-US" altLang="ko-KR" b="1" dirty="0" smtClean="0">
              <a:solidFill>
                <a:srgbClr val="FFFF0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FFFF00"/>
                </a:solidFill>
              </a:rPr>
              <a:t>모든 데이터를 파일에 옮김</a:t>
            </a:r>
            <a:endParaRPr lang="en-US" altLang="ko-KR" b="1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38425" y="376957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10800000">
            <a:off x="575659" y="329689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9"/>
          <p:cNvSpPr>
            <a:spLocks noGrp="1"/>
          </p:cNvSpPr>
          <p:nvPr>
            <p:ph type="title" idx="4294967295"/>
          </p:nvPr>
        </p:nvSpPr>
        <p:spPr>
          <a:xfrm>
            <a:off x="3889375" y="225425"/>
            <a:ext cx="8301038" cy="900113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pc="-100" dirty="0" smtClean="0"/>
              <a:t>프로젝트 진행상황</a:t>
            </a:r>
            <a:r>
              <a:rPr lang="en-US" altLang="ko-KR" spc="-100" dirty="0" smtClean="0"/>
              <a:t>(1/3)</a:t>
            </a:r>
            <a:endParaRPr lang="ko-KR" altLang="en-US" spc="-100" dirty="0"/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575660" y="1160748"/>
            <a:ext cx="1811134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714" y="1304764"/>
            <a:ext cx="9001000" cy="532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999355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38425" y="376957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10800000">
            <a:off x="575659" y="329689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9"/>
          <p:cNvSpPr>
            <a:spLocks noGrp="1"/>
          </p:cNvSpPr>
          <p:nvPr>
            <p:ph type="title" idx="4294967295"/>
          </p:nvPr>
        </p:nvSpPr>
        <p:spPr>
          <a:xfrm>
            <a:off x="3889375" y="225425"/>
            <a:ext cx="8301038" cy="900113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pc="-100" dirty="0" smtClean="0"/>
              <a:t>프로젝트 진행상황</a:t>
            </a:r>
            <a:r>
              <a:rPr lang="en-US" altLang="ko-KR" spc="-100" dirty="0" smtClean="0"/>
              <a:t>(2/3)</a:t>
            </a:r>
            <a:endParaRPr lang="ko-KR" altLang="en-US" spc="-100" dirty="0"/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575660" y="1160748"/>
            <a:ext cx="1811134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714" y="1304764"/>
            <a:ext cx="9073008" cy="538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999355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38425" y="376957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10800000">
            <a:off x="575659" y="329689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9"/>
          <p:cNvSpPr>
            <a:spLocks noGrp="1"/>
          </p:cNvSpPr>
          <p:nvPr>
            <p:ph type="title" idx="4294967295"/>
          </p:nvPr>
        </p:nvSpPr>
        <p:spPr>
          <a:xfrm>
            <a:off x="3889375" y="225425"/>
            <a:ext cx="8301038" cy="900113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pc="-100" dirty="0" smtClean="0"/>
              <a:t>프로젝트 진행상황</a:t>
            </a:r>
            <a:r>
              <a:rPr lang="en-US" altLang="ko-KR" spc="-100" dirty="0" smtClean="0"/>
              <a:t>(3/3)</a:t>
            </a:r>
            <a:endParaRPr lang="ko-KR" altLang="en-US" spc="-100" dirty="0"/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575660" y="1160748"/>
            <a:ext cx="1811134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녹음 후 wav로 저장 (적용)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622598" y="1268760"/>
            <a:ext cx="11053228" cy="543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999355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38425" y="376957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07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10800000">
            <a:off x="575659" y="329689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9"/>
          <p:cNvSpPr>
            <a:spLocks noGrp="1"/>
          </p:cNvSpPr>
          <p:nvPr>
            <p:ph type="title" idx="4294967295"/>
          </p:nvPr>
        </p:nvSpPr>
        <p:spPr>
          <a:xfrm>
            <a:off x="2350790" y="260648"/>
            <a:ext cx="8301038" cy="1044116"/>
          </a:xfrm>
        </p:spPr>
        <p:txBody>
          <a:bodyPr anchor="t">
            <a:noAutofit/>
          </a:bodyPr>
          <a:lstStyle/>
          <a:p>
            <a:r>
              <a:rPr lang="ko-KR" altLang="en-US" spc="-100" dirty="0" smtClean="0"/>
              <a:t>프로젝트 진행 목표</a:t>
            </a:r>
            <a:endParaRPr lang="ko-KR" altLang="en-US" spc="-100" dirty="0"/>
          </a:p>
        </p:txBody>
      </p:sp>
      <p:sp>
        <p:nvSpPr>
          <p:cNvPr id="6" name="TextBox 5"/>
          <p:cNvSpPr txBox="1"/>
          <p:nvPr/>
        </p:nvSpPr>
        <p:spPr>
          <a:xfrm>
            <a:off x="1846624" y="3861048"/>
            <a:ext cx="6563551" cy="417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→ 녹음 한 파일 불러오기 </a:t>
            </a:r>
            <a:endParaRPr lang="ko-KR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43608" y="4257092"/>
            <a:ext cx="7142555" cy="417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→ 프로젝트 선택 기능</a:t>
            </a:r>
            <a:endParaRPr lang="ko-KR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8311" y="2042436"/>
            <a:ext cx="1823965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▷ 전체</a:t>
            </a:r>
            <a:endParaRPr lang="ko-KR" alt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46623" y="2456892"/>
            <a:ext cx="5267576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→ 프로그램 기능별 모듈화</a:t>
            </a:r>
            <a:endParaRPr lang="ko-KR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34300" y="2852936"/>
            <a:ext cx="5039904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→ 프로그램 테스트 및 버그 </a:t>
            </a:r>
            <a:r>
              <a:rPr lang="ko-KR" altLang="en-US" sz="2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픽스</a:t>
            </a:r>
            <a:endParaRPr lang="ko-KR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582" y="1412777"/>
            <a:ext cx="11135788" cy="579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○ 런치패드 프로그램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58311" y="3356992"/>
            <a:ext cx="2159959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▷ 기능</a:t>
            </a:r>
            <a:endParaRPr lang="ko-KR" alt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43608" y="4641986"/>
            <a:ext cx="7478549" cy="417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→</a:t>
            </a:r>
            <a:r>
              <a:rPr lang="ko-KR" altLang="en-US" sz="2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튜토리얼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기능</a:t>
            </a:r>
            <a:endParaRPr lang="ko-KR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58311" y="5221025"/>
            <a:ext cx="2447953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▷ 디자인</a:t>
            </a:r>
            <a:endParaRPr lang="ko-KR" alt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46624" y="5697252"/>
            <a:ext cx="5411573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→ 기능별 직관적인 디자인 구상</a:t>
            </a:r>
            <a:endParaRPr lang="ko-KR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46624" y="6140450"/>
            <a:ext cx="6083560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→ 전반적인 프로그램 애니메이션 구상</a:t>
            </a:r>
            <a:endParaRPr lang="ko-KR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25679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7313" y="188640"/>
            <a:ext cx="147360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42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Table</a:t>
            </a:r>
            <a:endParaRPr lang="ko-KR" altLang="en-US" sz="42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5605" y="916670"/>
            <a:ext cx="1044864" cy="987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7493" y="1356727"/>
            <a:ext cx="1044864" cy="987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2052" y="3561449"/>
            <a:ext cx="1044864" cy="987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7315" y="2832054"/>
            <a:ext cx="1044864" cy="987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5605" y="2240868"/>
            <a:ext cx="1044864" cy="987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7825" y="4314267"/>
            <a:ext cx="1044864" cy="987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5605" y="4926539"/>
            <a:ext cx="1044864" cy="987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7315" y="5718272"/>
            <a:ext cx="1044864" cy="9870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직선 연결선 10"/>
          <p:cNvCxnSpPr/>
          <p:nvPr/>
        </p:nvCxnSpPr>
        <p:spPr>
          <a:xfrm rot="10800000">
            <a:off x="575659" y="908720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16702" y="620688"/>
            <a:ext cx="55990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녹음 원리</a:t>
            </a:r>
            <a:endParaRPr lang="en-US" altLang="ko-KR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Wav</a:t>
            </a:r>
            <a:r>
              <a:rPr lang="ko-KR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파일 저장 원리</a:t>
            </a:r>
            <a:endParaRPr lang="en-US" altLang="ko-KR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코드 설명</a:t>
            </a:r>
            <a:endParaRPr lang="en-US" altLang="ko-KR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342900" indent="-342900"/>
            <a:endParaRPr lang="en-US" altLang="ko-KR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342900" indent="-342900"/>
            <a:endParaRPr lang="en-US" altLang="ko-KR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프로젝트 진행상황</a:t>
            </a:r>
            <a:endParaRPr lang="en-US" altLang="ko-KR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프로젝트 진행 목표</a:t>
            </a:r>
            <a:endParaRPr lang="ko-KR" alt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15307" y="2816932"/>
            <a:ext cx="10971372" cy="1143000"/>
          </a:xfrm>
        </p:spPr>
        <p:txBody>
          <a:bodyPr>
            <a:normAutofit/>
          </a:bodyPr>
          <a:lstStyle/>
          <a:p>
            <a:r>
              <a:rPr lang="en-US" altLang="ko-KR" sz="5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…</a:t>
            </a:r>
            <a:r>
              <a:rPr lang="ko-KR" altLang="en-US" sz="5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질문 받겠습니다</a:t>
            </a:r>
            <a:r>
              <a:rPr lang="en-US" altLang="ko-KR" sz="5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…</a:t>
            </a:r>
            <a:endParaRPr lang="ko-KR" altLang="en-US" sz="5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 rot="10800000">
            <a:off x="575659" y="1418395"/>
            <a:ext cx="176125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7"/>
          <p:cNvSpPr>
            <a:spLocks noGrp="1"/>
          </p:cNvSpPr>
          <p:nvPr>
            <p:ph type="title" idx="4294967295"/>
          </p:nvPr>
        </p:nvSpPr>
        <p:spPr>
          <a:xfrm>
            <a:off x="2784207" y="1241884"/>
            <a:ext cx="8870759" cy="114300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감사합니다</a:t>
            </a:r>
            <a:endParaRPr lang="ko-KR" altLang="en-US" sz="45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71195" y="1592797"/>
            <a:ext cx="427191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23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-Team</a:t>
            </a:r>
            <a:r>
              <a:rPr lang="ko-KR" altLang="en-US" sz="23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유일무이</a:t>
            </a:r>
            <a:r>
              <a:rPr lang="en-US" altLang="ko-KR" sz="23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</a:t>
            </a:r>
          </a:p>
          <a:p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37635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spect="1"/>
          </p:cNvSpPr>
          <p:nvPr/>
        </p:nvSpPr>
        <p:spPr>
          <a:xfrm>
            <a:off x="7232753" y="2848218"/>
            <a:ext cx="4947129" cy="198666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   </a:t>
            </a:r>
            <a:r>
              <a:rPr lang="ko-KR" altLang="en-US" b="1" dirty="0" smtClean="0">
                <a:solidFill>
                  <a:srgbClr val="FF0000"/>
                </a:solidFill>
                <a:effectLst/>
              </a:rPr>
              <a:t>응용 프로그램</a:t>
            </a:r>
            <a:r>
              <a:rPr lang="en-US" altLang="ko-KR" b="1" dirty="0" smtClean="0">
                <a:solidFill>
                  <a:schemeClr val="bg1"/>
                </a:solidFill>
              </a:rPr>
              <a:t>(visual studio)</a:t>
            </a:r>
            <a:r>
              <a:rPr lang="ko-KR" altLang="en-US" b="1" dirty="0" smtClean="0">
                <a:solidFill>
                  <a:schemeClr val="bg1"/>
                </a:solidFill>
              </a:rPr>
              <a:t>이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solidFill>
                  <a:schemeClr val="bg1"/>
                </a:solidFill>
              </a:rPr>
              <a:t>    왼쪽과 같은 </a:t>
            </a:r>
            <a:r>
              <a:rPr lang="ko-KR" altLang="en-US" b="1" dirty="0" smtClean="0">
                <a:solidFill>
                  <a:srgbClr val="00B050"/>
                </a:solidFill>
              </a:rPr>
              <a:t>장치</a:t>
            </a:r>
            <a:r>
              <a:rPr lang="ko-KR" altLang="en-US" b="1" dirty="0" smtClean="0">
                <a:solidFill>
                  <a:schemeClr val="bg1"/>
                </a:solidFill>
              </a:rPr>
              <a:t>에 접근</a:t>
            </a:r>
            <a:r>
              <a:rPr lang="en-US" altLang="ko-KR" b="1" dirty="0" smtClean="0">
                <a:solidFill>
                  <a:schemeClr val="bg1"/>
                </a:solidFill>
              </a:rPr>
              <a:t>(</a:t>
            </a:r>
            <a:r>
              <a:rPr lang="ko-KR" altLang="en-US" b="1" dirty="0" smtClean="0">
                <a:solidFill>
                  <a:schemeClr val="bg1"/>
                </a:solidFill>
              </a:rPr>
              <a:t>사용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  <a:r>
              <a:rPr lang="ko-KR" altLang="en-US" b="1" dirty="0" smtClean="0">
                <a:solidFill>
                  <a:schemeClr val="bg1"/>
                </a:solidFill>
              </a:rPr>
              <a:t>하려면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solidFill>
                  <a:schemeClr val="bg1"/>
                </a:solidFill>
              </a:rPr>
              <a:t>    고유 식별 번호  </a:t>
            </a:r>
            <a:r>
              <a:rPr lang="en-US" altLang="ko-KR" b="1" dirty="0" smtClean="0">
                <a:solidFill>
                  <a:srgbClr val="FFC000"/>
                </a:solidFill>
              </a:rPr>
              <a:t>HANDLE</a:t>
            </a:r>
            <a:r>
              <a:rPr lang="ko-KR" altLang="en-US" b="1" dirty="0" smtClean="0">
                <a:solidFill>
                  <a:schemeClr val="bg1"/>
                </a:solidFill>
              </a:rPr>
              <a:t>이 필요하다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제목 9"/>
          <p:cNvSpPr txBox="1">
            <a:spLocks/>
          </p:cNvSpPr>
          <p:nvPr/>
        </p:nvSpPr>
        <p:spPr>
          <a:xfrm>
            <a:off x="2650652" y="329690"/>
            <a:ext cx="10079806" cy="7560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200" b="0" kern="1200" spc="-8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pc="-100" dirty="0" smtClean="0"/>
              <a:t>녹음 원리</a:t>
            </a:r>
            <a:r>
              <a:rPr lang="en-US" altLang="ko-KR" spc="-100" dirty="0" smtClean="0"/>
              <a:t>(1/3)</a:t>
            </a:r>
            <a:endParaRPr lang="ko-KR" altLang="en-US" spc="-100" dirty="0"/>
          </a:p>
        </p:txBody>
      </p:sp>
      <p:sp>
        <p:nvSpPr>
          <p:cNvPr id="9" name="직사각형 8"/>
          <p:cNvSpPr/>
          <p:nvPr/>
        </p:nvSpPr>
        <p:spPr>
          <a:xfrm>
            <a:off x="438425" y="376957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575659" y="329689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0026" y="2057852"/>
            <a:ext cx="5711160" cy="363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>
            <a:spLocks noChangeAspect="1"/>
          </p:cNvSpPr>
          <p:nvPr/>
        </p:nvSpPr>
        <p:spPr>
          <a:xfrm>
            <a:off x="911306" y="1450877"/>
            <a:ext cx="3814923" cy="4299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2400" b="1" dirty="0" smtClean="0">
                <a:solidFill>
                  <a:srgbClr val="FFC000"/>
                </a:solidFill>
              </a:rPr>
              <a:t>* </a:t>
            </a:r>
            <a:r>
              <a:rPr lang="ko-KR" altLang="en-US" sz="2400" b="1" dirty="0" smtClean="0">
                <a:solidFill>
                  <a:srgbClr val="FFC000"/>
                </a:solidFill>
              </a:rPr>
              <a:t>사운드 카</a:t>
            </a:r>
            <a:r>
              <a:rPr lang="ko-KR" altLang="en-US" sz="2400" b="1" dirty="0">
                <a:solidFill>
                  <a:srgbClr val="FFC000"/>
                </a:solidFill>
              </a:rPr>
              <a:t>드</a:t>
            </a:r>
            <a:endParaRPr lang="en-US" altLang="ko-KR" sz="2400" b="1" dirty="0" smtClean="0">
              <a:solidFill>
                <a:srgbClr val="FFC000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575660" y="1160748"/>
            <a:ext cx="1811134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133243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9"/>
          <p:cNvSpPr txBox="1">
            <a:spLocks/>
          </p:cNvSpPr>
          <p:nvPr/>
        </p:nvSpPr>
        <p:spPr>
          <a:xfrm>
            <a:off x="2650652" y="329690"/>
            <a:ext cx="10079806" cy="7560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200" b="0" kern="1200" spc="-8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pc="-100" dirty="0" smtClean="0"/>
              <a:t>녹음 원리</a:t>
            </a:r>
            <a:r>
              <a:rPr lang="en-US" altLang="ko-KR" spc="-100" dirty="0" smtClean="0"/>
              <a:t>(2/3)</a:t>
            </a:r>
            <a:endParaRPr lang="ko-KR" altLang="en-US" spc="-100" dirty="0"/>
          </a:p>
        </p:txBody>
      </p:sp>
      <p:sp>
        <p:nvSpPr>
          <p:cNvPr id="9" name="직사각형 8"/>
          <p:cNvSpPr/>
          <p:nvPr/>
        </p:nvSpPr>
        <p:spPr>
          <a:xfrm>
            <a:off x="438425" y="376957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575659" y="329689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 noChangeAspect="1"/>
          </p:cNvSpPr>
          <p:nvPr/>
        </p:nvSpPr>
        <p:spPr>
          <a:xfrm>
            <a:off x="911306" y="1450877"/>
            <a:ext cx="3814923" cy="4299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2400" b="1" dirty="0" smtClean="0">
                <a:solidFill>
                  <a:srgbClr val="FFC000"/>
                </a:solidFill>
              </a:rPr>
              <a:t>* </a:t>
            </a:r>
            <a:r>
              <a:rPr lang="ko-KR" altLang="en-US" sz="2400" b="1" dirty="0" smtClean="0">
                <a:solidFill>
                  <a:srgbClr val="FFC000"/>
                </a:solidFill>
              </a:rPr>
              <a:t>메모리 공간</a:t>
            </a:r>
            <a:endParaRPr lang="en-US" altLang="ko-KR" sz="2400" b="1" dirty="0" smtClean="0">
              <a:solidFill>
                <a:srgbClr val="FFC000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1631293" y="2957710"/>
            <a:ext cx="1838309" cy="52722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dwBytesRecorded</a:t>
            </a:r>
            <a:endParaRPr lang="ko-KR" altLang="en-US" sz="1100" dirty="0"/>
          </a:p>
        </p:txBody>
      </p:sp>
      <p:sp>
        <p:nvSpPr>
          <p:cNvPr id="13" name="순서도: 처리 12"/>
          <p:cNvSpPr/>
          <p:nvPr/>
        </p:nvSpPr>
        <p:spPr>
          <a:xfrm>
            <a:off x="1631292" y="1916832"/>
            <a:ext cx="1838309" cy="52722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lpData</a:t>
            </a:r>
            <a:endParaRPr lang="ko-KR" altLang="en-US" sz="1100" dirty="0"/>
          </a:p>
        </p:txBody>
      </p:sp>
      <p:sp>
        <p:nvSpPr>
          <p:cNvPr id="14" name="순서도: 처리 13"/>
          <p:cNvSpPr/>
          <p:nvPr/>
        </p:nvSpPr>
        <p:spPr>
          <a:xfrm>
            <a:off x="1631295" y="2434139"/>
            <a:ext cx="1838309" cy="52722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dwBufferLength</a:t>
            </a:r>
            <a:endParaRPr lang="ko-KR" altLang="en-US" sz="1100" dirty="0"/>
          </a:p>
        </p:txBody>
      </p:sp>
      <p:sp>
        <p:nvSpPr>
          <p:cNvPr id="15" name="순서도: 처리 14"/>
          <p:cNvSpPr/>
          <p:nvPr/>
        </p:nvSpPr>
        <p:spPr>
          <a:xfrm>
            <a:off x="1631293" y="4525810"/>
            <a:ext cx="1838309" cy="52722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dwLoops</a:t>
            </a:r>
            <a:endParaRPr lang="ko-KR" altLang="en-US" sz="1100" dirty="0"/>
          </a:p>
        </p:txBody>
      </p:sp>
      <p:sp>
        <p:nvSpPr>
          <p:cNvPr id="16" name="순서도: 처리 15"/>
          <p:cNvSpPr/>
          <p:nvPr/>
        </p:nvSpPr>
        <p:spPr>
          <a:xfrm>
            <a:off x="1631292" y="3484932"/>
            <a:ext cx="1838309" cy="52722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dwUser</a:t>
            </a:r>
            <a:endParaRPr lang="ko-KR" altLang="en-US" sz="1100" dirty="0"/>
          </a:p>
        </p:txBody>
      </p:sp>
      <p:sp>
        <p:nvSpPr>
          <p:cNvPr id="17" name="순서도: 처리 16"/>
          <p:cNvSpPr/>
          <p:nvPr/>
        </p:nvSpPr>
        <p:spPr>
          <a:xfrm>
            <a:off x="1631295" y="4002239"/>
            <a:ext cx="1838309" cy="52722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dwFlags</a:t>
            </a:r>
            <a:endParaRPr lang="ko-KR" altLang="en-US" sz="1100" dirty="0"/>
          </a:p>
        </p:txBody>
      </p:sp>
      <p:sp>
        <p:nvSpPr>
          <p:cNvPr id="18" name="순서도: 처리 17"/>
          <p:cNvSpPr/>
          <p:nvPr/>
        </p:nvSpPr>
        <p:spPr>
          <a:xfrm>
            <a:off x="1631293" y="5572751"/>
            <a:ext cx="1838309" cy="52722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reserved</a:t>
            </a:r>
            <a:endParaRPr lang="ko-KR" altLang="en-US" sz="1100" dirty="0"/>
          </a:p>
        </p:txBody>
      </p:sp>
      <p:sp>
        <p:nvSpPr>
          <p:cNvPr id="19" name="순서도: 처리 18"/>
          <p:cNvSpPr/>
          <p:nvPr/>
        </p:nvSpPr>
        <p:spPr>
          <a:xfrm>
            <a:off x="1631295" y="5049180"/>
            <a:ext cx="1838309" cy="52722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lpNext</a:t>
            </a:r>
            <a:endParaRPr lang="ko-KR" altLang="en-US" sz="1100" dirty="0"/>
          </a:p>
        </p:txBody>
      </p:sp>
      <p:sp>
        <p:nvSpPr>
          <p:cNvPr id="25" name="TextBox 24"/>
          <p:cNvSpPr txBox="1">
            <a:spLocks noChangeAspect="1"/>
          </p:cNvSpPr>
          <p:nvPr/>
        </p:nvSpPr>
        <p:spPr>
          <a:xfrm>
            <a:off x="5685909" y="2924944"/>
            <a:ext cx="5809897" cy="198666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   </a:t>
            </a:r>
            <a:r>
              <a:rPr lang="ko-KR" altLang="en-US" b="1" dirty="0" smtClean="0">
                <a:solidFill>
                  <a:srgbClr val="FF0000"/>
                </a:solidFill>
              </a:rPr>
              <a:t>메모리  공간을  </a:t>
            </a:r>
            <a:r>
              <a:rPr lang="ko-KR" altLang="en-US" b="1" dirty="0" smtClean="0">
                <a:solidFill>
                  <a:schemeClr val="bg1"/>
                </a:solidFill>
              </a:rPr>
              <a:t>구조체로  선언해서  할당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    </a:t>
            </a:r>
            <a:r>
              <a:rPr lang="ko-KR" altLang="en-US" b="1" dirty="0" smtClean="0">
                <a:solidFill>
                  <a:schemeClr val="bg1"/>
                </a:solidFill>
              </a:rPr>
              <a:t>이 </a:t>
            </a:r>
            <a:r>
              <a:rPr lang="en-US" altLang="ko-KR" b="1" dirty="0" smtClean="0">
                <a:solidFill>
                  <a:schemeClr val="bg1"/>
                </a:solidFill>
              </a:rPr>
              <a:t>buffer</a:t>
            </a:r>
            <a:r>
              <a:rPr lang="ko-KR" altLang="en-US" b="1" dirty="0" smtClean="0">
                <a:solidFill>
                  <a:schemeClr val="bg1"/>
                </a:solidFill>
              </a:rPr>
              <a:t>를 </a:t>
            </a:r>
            <a:r>
              <a:rPr lang="ko-KR" altLang="en-US" b="1" dirty="0" smtClean="0">
                <a:solidFill>
                  <a:srgbClr val="92D050"/>
                </a:solidFill>
              </a:rPr>
              <a:t>사운드 카드에 전달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b="1" dirty="0" smtClean="0">
                <a:solidFill>
                  <a:schemeClr val="bg1"/>
                </a:solidFill>
              </a:rPr>
              <a:t>이 공간은 </a:t>
            </a:r>
            <a:r>
              <a:rPr lang="ko-KR" altLang="en-US" b="1" dirty="0" smtClean="0">
                <a:solidFill>
                  <a:srgbClr val="FFC000"/>
                </a:solidFill>
              </a:rPr>
              <a:t>녹음 될 정보</a:t>
            </a:r>
            <a:r>
              <a:rPr lang="ko-KR" altLang="en-US" b="1" dirty="0" smtClean="0">
                <a:solidFill>
                  <a:schemeClr val="bg1"/>
                </a:solidFill>
              </a:rPr>
              <a:t>를 저장하는 곳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575660" y="1160748"/>
            <a:ext cx="1811134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3912084" y="1952836"/>
            <a:ext cx="886979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912084" y="6057291"/>
            <a:ext cx="886979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799062" y="1952836"/>
            <a:ext cx="0" cy="410445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4799063" y="3929662"/>
            <a:ext cx="979205" cy="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6048810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9"/>
          <p:cNvSpPr txBox="1">
            <a:spLocks/>
          </p:cNvSpPr>
          <p:nvPr/>
        </p:nvSpPr>
        <p:spPr>
          <a:xfrm>
            <a:off x="2650652" y="329690"/>
            <a:ext cx="10079806" cy="7560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200" b="0" kern="1200" spc="-8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pc="-100" dirty="0" smtClean="0"/>
              <a:t>녹음 원리</a:t>
            </a:r>
            <a:r>
              <a:rPr lang="en-US" altLang="ko-KR" spc="-100" dirty="0" smtClean="0"/>
              <a:t>(3/3)</a:t>
            </a:r>
            <a:endParaRPr lang="ko-KR" altLang="en-US" spc="-100" dirty="0"/>
          </a:p>
        </p:txBody>
      </p:sp>
      <p:sp>
        <p:nvSpPr>
          <p:cNvPr id="9" name="직사각형 8"/>
          <p:cNvSpPr/>
          <p:nvPr/>
        </p:nvSpPr>
        <p:spPr>
          <a:xfrm>
            <a:off x="438425" y="376957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575659" y="329689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 noChangeAspect="1"/>
          </p:cNvSpPr>
          <p:nvPr/>
        </p:nvSpPr>
        <p:spPr>
          <a:xfrm>
            <a:off x="911306" y="1450877"/>
            <a:ext cx="3814923" cy="4299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2400" b="1" dirty="0" smtClean="0">
                <a:solidFill>
                  <a:srgbClr val="FFC000"/>
                </a:solidFill>
              </a:rPr>
              <a:t>* </a:t>
            </a:r>
            <a:r>
              <a:rPr lang="ko-KR" altLang="en-US" sz="2400" b="1" dirty="0" smtClean="0">
                <a:solidFill>
                  <a:srgbClr val="FFC000"/>
                </a:solidFill>
              </a:rPr>
              <a:t>녹음 및 재생</a:t>
            </a:r>
            <a:endParaRPr lang="en-US" altLang="ko-KR" sz="2400" b="1" dirty="0" smtClean="0">
              <a:solidFill>
                <a:srgbClr val="FFC000"/>
              </a:solidFill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2527311" y="3698543"/>
            <a:ext cx="1838309" cy="52722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사운드 카드</a:t>
            </a:r>
            <a:endParaRPr lang="ko-KR" altLang="en-US" sz="1200" b="1" dirty="0"/>
          </a:p>
        </p:txBody>
      </p:sp>
      <p:sp>
        <p:nvSpPr>
          <p:cNvPr id="26" name="순서도: 처리 25"/>
          <p:cNvSpPr/>
          <p:nvPr/>
        </p:nvSpPr>
        <p:spPr>
          <a:xfrm>
            <a:off x="6748265" y="3698543"/>
            <a:ext cx="1838309" cy="52722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메모리 공간</a:t>
            </a:r>
            <a:endParaRPr lang="ko-KR" altLang="en-US" sz="1200" b="1" dirty="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4365620" y="3850127"/>
            <a:ext cx="238264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9" idx="2"/>
          </p:cNvCxnSpPr>
          <p:nvPr/>
        </p:nvCxnSpPr>
        <p:spPr>
          <a:xfrm flipH="1">
            <a:off x="3446465" y="2952787"/>
            <a:ext cx="1" cy="7457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순서도: 처리 28"/>
          <p:cNvSpPr/>
          <p:nvPr/>
        </p:nvSpPr>
        <p:spPr>
          <a:xfrm>
            <a:off x="2527311" y="2425565"/>
            <a:ext cx="1838309" cy="52722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녹음 시작</a:t>
            </a:r>
            <a:endParaRPr lang="ko-KR" altLang="en-US" sz="1200" b="1" dirty="0"/>
          </a:p>
        </p:txBody>
      </p:sp>
      <p:sp>
        <p:nvSpPr>
          <p:cNvPr id="32" name="TextBox 31"/>
          <p:cNvSpPr txBox="1">
            <a:spLocks noChangeAspect="1"/>
          </p:cNvSpPr>
          <p:nvPr/>
        </p:nvSpPr>
        <p:spPr>
          <a:xfrm>
            <a:off x="4475884" y="3302820"/>
            <a:ext cx="2083351" cy="60773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1600" b="1" dirty="0" smtClean="0">
                <a:solidFill>
                  <a:srgbClr val="FFFF00"/>
                </a:solidFill>
              </a:rPr>
              <a:t>녹음 정보 저장</a:t>
            </a:r>
            <a:endParaRPr lang="en-US" altLang="ko-KR" sz="1600" b="1" dirty="0" smtClean="0">
              <a:solidFill>
                <a:srgbClr val="FFFF00"/>
              </a:solidFill>
            </a:endParaRPr>
          </a:p>
        </p:txBody>
      </p:sp>
      <p:cxnSp>
        <p:nvCxnSpPr>
          <p:cNvPr id="33" name="직선 화살표 연결선 32"/>
          <p:cNvCxnSpPr>
            <a:stCxn id="37" idx="0"/>
          </p:cNvCxnSpPr>
          <p:nvPr/>
        </p:nvCxnSpPr>
        <p:spPr>
          <a:xfrm flipV="1">
            <a:off x="3446466" y="4225766"/>
            <a:ext cx="0" cy="8165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순서도: 처리 36"/>
          <p:cNvSpPr/>
          <p:nvPr/>
        </p:nvSpPr>
        <p:spPr>
          <a:xfrm>
            <a:off x="2527311" y="5042274"/>
            <a:ext cx="1838309" cy="52722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녹음한 것 재생</a:t>
            </a:r>
            <a:endParaRPr lang="ko-KR" altLang="en-US" sz="1200" b="1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4365622" y="4094587"/>
            <a:ext cx="238264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>
            <a:spLocks noChangeAspect="1"/>
          </p:cNvSpPr>
          <p:nvPr/>
        </p:nvSpPr>
        <p:spPr>
          <a:xfrm>
            <a:off x="4515266" y="4083740"/>
            <a:ext cx="2083351" cy="60773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1600" b="1" dirty="0" smtClean="0">
                <a:solidFill>
                  <a:srgbClr val="FFFF00"/>
                </a:solidFill>
              </a:rPr>
              <a:t>녹음 정보 재</a:t>
            </a:r>
            <a:r>
              <a:rPr lang="ko-KR" altLang="en-US" sz="1600" b="1" dirty="0">
                <a:solidFill>
                  <a:srgbClr val="FFFF00"/>
                </a:solidFill>
              </a:rPr>
              <a:t>생</a:t>
            </a:r>
            <a:endParaRPr lang="en-US" altLang="ko-KR" sz="1600" b="1" dirty="0" smtClean="0">
              <a:solidFill>
                <a:srgbClr val="FFFF00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 flipH="1">
            <a:off x="575660" y="1160748"/>
            <a:ext cx="1811134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914181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" grpId="0" animBg="1"/>
      <p:bldP spid="32" grpId="0"/>
      <p:bldP spid="37" grpId="0" animBg="1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spect="1"/>
          </p:cNvSpPr>
          <p:nvPr/>
        </p:nvSpPr>
        <p:spPr>
          <a:xfrm>
            <a:off x="1149653" y="1880830"/>
            <a:ext cx="3814923" cy="576079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- wav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파일의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구조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를 구성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1945" y="2564904"/>
            <a:ext cx="7881206" cy="2052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1946" y="4869160"/>
            <a:ext cx="7881206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9"/>
          <p:cNvSpPr txBox="1">
            <a:spLocks/>
          </p:cNvSpPr>
          <p:nvPr/>
        </p:nvSpPr>
        <p:spPr>
          <a:xfrm>
            <a:off x="2650652" y="329690"/>
            <a:ext cx="10079806" cy="7560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200" b="0" kern="1200" spc="-8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pc="-100" dirty="0" smtClean="0"/>
              <a:t>wav</a:t>
            </a:r>
            <a:r>
              <a:rPr lang="ko-KR" altLang="en-US" spc="-100" dirty="0" smtClean="0"/>
              <a:t>파일 저장 원리</a:t>
            </a:r>
            <a:r>
              <a:rPr lang="en-US" altLang="ko-KR" spc="-100" dirty="0" smtClean="0"/>
              <a:t>(1/3)</a:t>
            </a:r>
            <a:endParaRPr lang="ko-KR" altLang="en-US" spc="-100" dirty="0"/>
          </a:p>
        </p:txBody>
      </p:sp>
      <p:sp>
        <p:nvSpPr>
          <p:cNvPr id="9" name="직사각형 8"/>
          <p:cNvSpPr/>
          <p:nvPr/>
        </p:nvSpPr>
        <p:spPr>
          <a:xfrm>
            <a:off x="438425" y="376957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575659" y="329689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 noChangeAspect="1"/>
          </p:cNvSpPr>
          <p:nvPr/>
        </p:nvSpPr>
        <p:spPr>
          <a:xfrm>
            <a:off x="911306" y="1450877"/>
            <a:ext cx="4489142" cy="4299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2400" b="1" dirty="0" smtClean="0">
                <a:solidFill>
                  <a:srgbClr val="FFC000"/>
                </a:solidFill>
              </a:rPr>
              <a:t>* Wav</a:t>
            </a:r>
            <a:r>
              <a:rPr lang="ko-KR" altLang="en-US" sz="2400" b="1" dirty="0" smtClean="0">
                <a:solidFill>
                  <a:srgbClr val="FFC000"/>
                </a:solidFill>
              </a:rPr>
              <a:t>파일 헤더</a:t>
            </a:r>
            <a:r>
              <a:rPr lang="en-US" altLang="ko-KR" sz="2400" b="1" dirty="0" smtClean="0">
                <a:solidFill>
                  <a:srgbClr val="FFC000"/>
                </a:solidFill>
              </a:rPr>
              <a:t>(  </a:t>
            </a:r>
            <a:r>
              <a:rPr lang="en-US" altLang="ko-KR" sz="2400" b="1" dirty="0" err="1" smtClean="0">
                <a:solidFill>
                  <a:srgbClr val="FFC000"/>
                </a:solidFill>
              </a:rPr>
              <a:t>wave.h</a:t>
            </a:r>
            <a:r>
              <a:rPr lang="en-US" altLang="ko-KR" sz="2400" b="1" dirty="0" smtClean="0">
                <a:solidFill>
                  <a:srgbClr val="FFC000"/>
                </a:solidFill>
              </a:rPr>
              <a:t>  )</a:t>
            </a:r>
          </a:p>
        </p:txBody>
      </p:sp>
      <p:sp>
        <p:nvSpPr>
          <p:cNvPr id="12" name="TextBox 11"/>
          <p:cNvSpPr txBox="1">
            <a:spLocks noChangeAspect="1"/>
          </p:cNvSpPr>
          <p:nvPr/>
        </p:nvSpPr>
        <p:spPr>
          <a:xfrm>
            <a:off x="9091969" y="3302979"/>
            <a:ext cx="2859126" cy="576079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Wav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파일 헤더 구성요소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>
            <a:spLocks noChangeAspect="1"/>
          </p:cNvSpPr>
          <p:nvPr/>
        </p:nvSpPr>
        <p:spPr>
          <a:xfrm>
            <a:off x="9091969" y="5301201"/>
            <a:ext cx="2859126" cy="576079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실제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Wav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파일의 구성 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575660" y="1160748"/>
            <a:ext cx="1811134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510286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처리 2"/>
          <p:cNvSpPr/>
          <p:nvPr/>
        </p:nvSpPr>
        <p:spPr>
          <a:xfrm>
            <a:off x="3764188" y="1605053"/>
            <a:ext cx="1742308" cy="52722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3590741" y="1653222"/>
            <a:ext cx="2089188" cy="43088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ko-KR" sz="1400" b="1" dirty="0" err="1" smtClean="0"/>
              <a:t>Wave.h</a:t>
            </a:r>
            <a:endParaRPr lang="ko-KR" altLang="en-US" sz="1400" b="1" dirty="0"/>
          </a:p>
        </p:txBody>
      </p:sp>
      <p:sp>
        <p:nvSpPr>
          <p:cNvPr id="8" name="제목 9"/>
          <p:cNvSpPr txBox="1">
            <a:spLocks/>
          </p:cNvSpPr>
          <p:nvPr/>
        </p:nvSpPr>
        <p:spPr>
          <a:xfrm>
            <a:off x="2650652" y="329690"/>
            <a:ext cx="10079806" cy="7560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200" b="0" kern="1200" spc="-8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pc="-100" dirty="0" smtClean="0"/>
              <a:t>wav</a:t>
            </a:r>
            <a:r>
              <a:rPr lang="ko-KR" altLang="en-US" spc="-100" dirty="0" smtClean="0"/>
              <a:t>파일 저장 원리</a:t>
            </a:r>
            <a:r>
              <a:rPr lang="en-US" altLang="ko-KR" spc="-100" dirty="0" smtClean="0"/>
              <a:t>(2/3)</a:t>
            </a:r>
            <a:endParaRPr lang="ko-KR" altLang="en-US" spc="-100" dirty="0"/>
          </a:p>
        </p:txBody>
      </p:sp>
      <p:sp>
        <p:nvSpPr>
          <p:cNvPr id="9" name="직사각형 8"/>
          <p:cNvSpPr/>
          <p:nvPr/>
        </p:nvSpPr>
        <p:spPr>
          <a:xfrm>
            <a:off x="438425" y="376957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575659" y="329689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651496" y="2084108"/>
            <a:ext cx="0" cy="416483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4651497" y="2528900"/>
            <a:ext cx="886979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순서도: 처리 16"/>
          <p:cNvSpPr/>
          <p:nvPr/>
        </p:nvSpPr>
        <p:spPr>
          <a:xfrm>
            <a:off x="5538476" y="2253706"/>
            <a:ext cx="1742308" cy="52722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8" name="TextBox 17"/>
          <p:cNvSpPr txBox="1">
            <a:spLocks noChangeAspect="1"/>
          </p:cNvSpPr>
          <p:nvPr/>
        </p:nvSpPr>
        <p:spPr>
          <a:xfrm>
            <a:off x="5365029" y="2301875"/>
            <a:ext cx="2089188" cy="430887"/>
          </a:xfrm>
          <a:prstGeom prst="rect">
            <a:avLst/>
          </a:prstGeom>
          <a:noFill/>
        </p:spPr>
        <p:txBody>
          <a:bodyPr wrap="square" rtlCol="0" anchor="ctr">
            <a:normAutofit fontScale="92500" lnSpcReduction="20000"/>
          </a:bodyPr>
          <a:lstStyle/>
          <a:p>
            <a:pPr algn="ctr"/>
            <a:r>
              <a:rPr lang="en-US" altLang="ko-KR" sz="1400" b="1" dirty="0"/>
              <a:t>Chunk </a:t>
            </a:r>
            <a:r>
              <a:rPr lang="en-US" altLang="ko-KR" sz="1400" b="1" dirty="0" smtClean="0"/>
              <a:t>ID</a:t>
            </a:r>
          </a:p>
          <a:p>
            <a:pPr algn="ctr"/>
            <a:r>
              <a:rPr lang="en-US" altLang="ko-KR" sz="1400" b="1" dirty="0" smtClean="0"/>
              <a:t> </a:t>
            </a:r>
            <a:r>
              <a:rPr lang="en-US" altLang="ko-KR" sz="1400" b="1" dirty="0"/>
              <a:t>(4byte)</a:t>
            </a:r>
            <a:endParaRPr lang="ko-KR" altLang="en-US" sz="1400" dirty="0"/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4651497" y="3068960"/>
            <a:ext cx="886979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순서도: 처리 19"/>
          <p:cNvSpPr/>
          <p:nvPr/>
        </p:nvSpPr>
        <p:spPr>
          <a:xfrm>
            <a:off x="5538476" y="2793766"/>
            <a:ext cx="1742308" cy="52722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21" name="TextBox 20"/>
          <p:cNvSpPr txBox="1">
            <a:spLocks noChangeAspect="1"/>
          </p:cNvSpPr>
          <p:nvPr/>
        </p:nvSpPr>
        <p:spPr>
          <a:xfrm>
            <a:off x="5365029" y="2841935"/>
            <a:ext cx="2089188" cy="430887"/>
          </a:xfrm>
          <a:prstGeom prst="rect">
            <a:avLst/>
          </a:prstGeom>
          <a:noFill/>
        </p:spPr>
        <p:txBody>
          <a:bodyPr wrap="square" rtlCol="0" anchor="ctr">
            <a:normAutofit fontScale="92500" lnSpcReduction="20000"/>
          </a:bodyPr>
          <a:lstStyle/>
          <a:p>
            <a:pPr algn="ctr"/>
            <a:r>
              <a:rPr lang="en-US" altLang="ko-KR" sz="1400" b="1" dirty="0"/>
              <a:t>Chunk </a:t>
            </a:r>
            <a:r>
              <a:rPr lang="en-US" altLang="ko-KR" sz="1400" b="1" dirty="0" smtClean="0"/>
              <a:t>Size</a:t>
            </a:r>
          </a:p>
          <a:p>
            <a:pPr algn="ctr"/>
            <a:r>
              <a:rPr lang="en-US" altLang="ko-KR" sz="1400" b="1" dirty="0" smtClean="0"/>
              <a:t> </a:t>
            </a:r>
            <a:r>
              <a:rPr lang="en-US" altLang="ko-KR" sz="1400" b="1" dirty="0"/>
              <a:t>(4byte)</a:t>
            </a:r>
            <a:endParaRPr lang="ko-KR" altLang="en-US" sz="1400" dirty="0"/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4651497" y="3632186"/>
            <a:ext cx="886979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" name="순서도: 처리 25"/>
          <p:cNvSpPr/>
          <p:nvPr/>
        </p:nvSpPr>
        <p:spPr>
          <a:xfrm>
            <a:off x="5538476" y="3356992"/>
            <a:ext cx="1742308" cy="52722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27" name="TextBox 26"/>
          <p:cNvSpPr txBox="1">
            <a:spLocks noChangeAspect="1"/>
          </p:cNvSpPr>
          <p:nvPr/>
        </p:nvSpPr>
        <p:spPr>
          <a:xfrm>
            <a:off x="5365029" y="3405161"/>
            <a:ext cx="2089188" cy="43088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ko-KR" sz="1400" b="1" dirty="0"/>
              <a:t>Audio Format (4byte)</a:t>
            </a:r>
            <a:endParaRPr lang="ko-KR" altLang="en-US" sz="1400" dirty="0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4651497" y="4178108"/>
            <a:ext cx="886979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순서도: 처리 28"/>
          <p:cNvSpPr/>
          <p:nvPr/>
        </p:nvSpPr>
        <p:spPr>
          <a:xfrm>
            <a:off x="5538476" y="3902915"/>
            <a:ext cx="1742308" cy="52722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30" name="TextBox 29"/>
          <p:cNvSpPr txBox="1">
            <a:spLocks noChangeAspect="1"/>
          </p:cNvSpPr>
          <p:nvPr/>
        </p:nvSpPr>
        <p:spPr>
          <a:xfrm>
            <a:off x="5365029" y="3951083"/>
            <a:ext cx="2089188" cy="430887"/>
          </a:xfrm>
          <a:prstGeom prst="rect">
            <a:avLst/>
          </a:prstGeom>
          <a:noFill/>
        </p:spPr>
        <p:txBody>
          <a:bodyPr wrap="square" rtlCol="0" anchor="ctr">
            <a:normAutofit fontScale="92500" lnSpcReduction="20000"/>
          </a:bodyPr>
          <a:lstStyle/>
          <a:p>
            <a:pPr algn="ctr"/>
            <a:r>
              <a:rPr lang="en-US" altLang="ko-KR" sz="1400" b="1" dirty="0" smtClean="0"/>
              <a:t>Channel</a:t>
            </a:r>
          </a:p>
          <a:p>
            <a:pPr algn="ctr"/>
            <a:r>
              <a:rPr lang="en-US" altLang="ko-KR" sz="1400" b="1" dirty="0" smtClean="0"/>
              <a:t> </a:t>
            </a:r>
            <a:r>
              <a:rPr lang="en-US" altLang="ko-KR" sz="1400" b="1" dirty="0"/>
              <a:t>(4byte)</a:t>
            </a:r>
            <a:endParaRPr lang="ko-KR" altLang="en-US" sz="1400" dirty="0"/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4651497" y="4728782"/>
            <a:ext cx="886979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순서도: 처리 31"/>
          <p:cNvSpPr/>
          <p:nvPr/>
        </p:nvSpPr>
        <p:spPr>
          <a:xfrm>
            <a:off x="5538476" y="4453588"/>
            <a:ext cx="1742308" cy="52722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33" name="TextBox 32"/>
          <p:cNvSpPr txBox="1">
            <a:spLocks noChangeAspect="1"/>
          </p:cNvSpPr>
          <p:nvPr/>
        </p:nvSpPr>
        <p:spPr>
          <a:xfrm>
            <a:off x="5365029" y="4501757"/>
            <a:ext cx="2089188" cy="43088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ko-KR" sz="1400" b="1" dirty="0"/>
              <a:t>Sample Rate (4byte)</a:t>
            </a:r>
            <a:endParaRPr lang="ko-KR" altLang="en-US" sz="1400" dirty="0"/>
          </a:p>
        </p:txBody>
      </p:sp>
      <p:cxnSp>
        <p:nvCxnSpPr>
          <p:cNvPr id="34" name="직선 연결선 33"/>
          <p:cNvCxnSpPr/>
          <p:nvPr/>
        </p:nvCxnSpPr>
        <p:spPr>
          <a:xfrm flipV="1">
            <a:off x="4651497" y="5288370"/>
            <a:ext cx="886979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순서도: 처리 34"/>
          <p:cNvSpPr/>
          <p:nvPr/>
        </p:nvSpPr>
        <p:spPr>
          <a:xfrm>
            <a:off x="5538476" y="5013176"/>
            <a:ext cx="1742308" cy="52722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36" name="TextBox 35"/>
          <p:cNvSpPr txBox="1">
            <a:spLocks noChangeAspect="1"/>
          </p:cNvSpPr>
          <p:nvPr/>
        </p:nvSpPr>
        <p:spPr>
          <a:xfrm>
            <a:off x="5365029" y="5061345"/>
            <a:ext cx="2089188" cy="430887"/>
          </a:xfrm>
          <a:prstGeom prst="rect">
            <a:avLst/>
          </a:prstGeom>
          <a:noFill/>
        </p:spPr>
        <p:txBody>
          <a:bodyPr wrap="square" rtlCol="0" anchor="ctr">
            <a:normAutofit fontScale="92500" lnSpcReduction="20000"/>
          </a:bodyPr>
          <a:lstStyle/>
          <a:p>
            <a:pPr algn="ctr"/>
            <a:r>
              <a:rPr lang="en-US" altLang="ko-KR" sz="1400" b="1" dirty="0"/>
              <a:t>Byte </a:t>
            </a:r>
            <a:r>
              <a:rPr lang="en-US" altLang="ko-KR" sz="1400" b="1" dirty="0" smtClean="0"/>
              <a:t>Rate</a:t>
            </a:r>
          </a:p>
          <a:p>
            <a:pPr algn="ctr"/>
            <a:r>
              <a:rPr lang="en-US" altLang="ko-KR" sz="1400" b="1" dirty="0" smtClean="0"/>
              <a:t> </a:t>
            </a:r>
            <a:r>
              <a:rPr lang="en-US" altLang="ko-KR" sz="1400" b="1" dirty="0"/>
              <a:t>(4byte)</a:t>
            </a:r>
            <a:endParaRPr lang="ko-KR" altLang="en-US" sz="1400" dirty="0"/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4651497" y="5856196"/>
            <a:ext cx="886979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8" name="순서도: 처리 37"/>
          <p:cNvSpPr/>
          <p:nvPr/>
        </p:nvSpPr>
        <p:spPr>
          <a:xfrm>
            <a:off x="5538476" y="5581002"/>
            <a:ext cx="1742308" cy="52722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39" name="TextBox 38"/>
          <p:cNvSpPr txBox="1">
            <a:spLocks noChangeAspect="1"/>
          </p:cNvSpPr>
          <p:nvPr/>
        </p:nvSpPr>
        <p:spPr>
          <a:xfrm>
            <a:off x="5365029" y="5629171"/>
            <a:ext cx="2089188" cy="430887"/>
          </a:xfrm>
          <a:prstGeom prst="rect">
            <a:avLst/>
          </a:prstGeom>
          <a:noFill/>
        </p:spPr>
        <p:txBody>
          <a:bodyPr wrap="square" rtlCol="0" anchor="ctr">
            <a:normAutofit fontScale="92500" lnSpcReduction="20000"/>
          </a:bodyPr>
          <a:lstStyle/>
          <a:p>
            <a:pPr algn="ctr"/>
            <a:r>
              <a:rPr lang="en-US" altLang="ko-KR" sz="1400" b="1" dirty="0"/>
              <a:t>Bit Per </a:t>
            </a:r>
            <a:r>
              <a:rPr lang="en-US" altLang="ko-KR" sz="1400" b="1" dirty="0" smtClean="0"/>
              <a:t>Sample</a:t>
            </a:r>
          </a:p>
          <a:p>
            <a:pPr algn="ctr"/>
            <a:r>
              <a:rPr lang="en-US" altLang="ko-KR" sz="1400" b="1" dirty="0" smtClean="0"/>
              <a:t> </a:t>
            </a:r>
            <a:r>
              <a:rPr lang="en-US" altLang="ko-KR" sz="1400" b="1" dirty="0"/>
              <a:t>(4byte)</a:t>
            </a:r>
            <a:endParaRPr lang="ko-KR" altLang="en-US" sz="1400" dirty="0"/>
          </a:p>
        </p:txBody>
      </p:sp>
      <p:sp>
        <p:nvSpPr>
          <p:cNvPr id="40" name="TextBox 39"/>
          <p:cNvSpPr txBox="1">
            <a:spLocks noChangeAspect="1"/>
          </p:cNvSpPr>
          <p:nvPr/>
        </p:nvSpPr>
        <p:spPr>
          <a:xfrm>
            <a:off x="6182736" y="6116768"/>
            <a:ext cx="453784" cy="76861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………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7869629" y="3951083"/>
            <a:ext cx="81598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7862659" y="4133840"/>
            <a:ext cx="81598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spect="1"/>
          </p:cNvSpPr>
          <p:nvPr/>
        </p:nvSpPr>
        <p:spPr>
          <a:xfrm>
            <a:off x="8678643" y="3569217"/>
            <a:ext cx="3464448" cy="100476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구조에 맞게 데이터들을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초기화 시켜준다</a:t>
            </a:r>
            <a:r>
              <a:rPr lang="en-US" altLang="ko-KR" sz="1600" b="1" dirty="0">
                <a:solidFill>
                  <a:schemeClr val="bg1"/>
                </a:solidFill>
              </a:rPr>
              <a:t>.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>
            <a:spLocks noChangeAspect="1"/>
          </p:cNvSpPr>
          <p:nvPr/>
        </p:nvSpPr>
        <p:spPr>
          <a:xfrm>
            <a:off x="911306" y="1450877"/>
            <a:ext cx="4489142" cy="4299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2400" b="1" dirty="0" smtClean="0">
                <a:solidFill>
                  <a:srgbClr val="FFC000"/>
                </a:solidFill>
              </a:rPr>
              <a:t>* Wav</a:t>
            </a:r>
            <a:r>
              <a:rPr lang="ko-KR" altLang="en-US" sz="2400" b="1" dirty="0" smtClean="0">
                <a:solidFill>
                  <a:srgbClr val="FFC000"/>
                </a:solidFill>
              </a:rPr>
              <a:t>파일 헤더</a:t>
            </a:r>
            <a:endParaRPr lang="en-US" altLang="ko-KR" sz="2400" b="1" dirty="0" smtClean="0">
              <a:solidFill>
                <a:srgbClr val="FFC000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 flipH="1">
            <a:off x="575660" y="1160748"/>
            <a:ext cx="1811134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510286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9"/>
          <p:cNvSpPr txBox="1">
            <a:spLocks/>
          </p:cNvSpPr>
          <p:nvPr/>
        </p:nvSpPr>
        <p:spPr>
          <a:xfrm>
            <a:off x="2650652" y="329690"/>
            <a:ext cx="10079806" cy="7560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200" b="0" kern="1200" spc="-8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pc="-100" dirty="0" smtClean="0"/>
              <a:t>wav</a:t>
            </a:r>
            <a:r>
              <a:rPr lang="ko-KR" altLang="en-US" spc="-100" dirty="0" smtClean="0"/>
              <a:t>파일 저장 원리</a:t>
            </a:r>
            <a:r>
              <a:rPr lang="en-US" altLang="ko-KR" spc="-100" dirty="0" smtClean="0"/>
              <a:t>(3/3)</a:t>
            </a:r>
            <a:endParaRPr lang="ko-KR" altLang="en-US" spc="-100" dirty="0"/>
          </a:p>
        </p:txBody>
      </p:sp>
      <p:sp>
        <p:nvSpPr>
          <p:cNvPr id="9" name="직사각형 8"/>
          <p:cNvSpPr/>
          <p:nvPr/>
        </p:nvSpPr>
        <p:spPr>
          <a:xfrm>
            <a:off x="438425" y="376957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575659" y="329689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spect="1"/>
          </p:cNvSpPr>
          <p:nvPr/>
        </p:nvSpPr>
        <p:spPr>
          <a:xfrm>
            <a:off x="3981142" y="3092103"/>
            <a:ext cx="2111960" cy="61251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“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xxxx.wav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15" name="순서도: 처리 14"/>
          <p:cNvSpPr/>
          <p:nvPr/>
        </p:nvSpPr>
        <p:spPr>
          <a:xfrm>
            <a:off x="1996735" y="3134750"/>
            <a:ext cx="1742308" cy="52722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6" name="TextBox 15"/>
          <p:cNvSpPr txBox="1">
            <a:spLocks noChangeAspect="1"/>
          </p:cNvSpPr>
          <p:nvPr/>
        </p:nvSpPr>
        <p:spPr>
          <a:xfrm>
            <a:off x="1823289" y="3182919"/>
            <a:ext cx="2089188" cy="43088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ko-KR" sz="1400" b="1" dirty="0" err="1"/>
              <a:t>f</a:t>
            </a:r>
            <a:r>
              <a:rPr lang="en-US" altLang="ko-KR" sz="1400" b="1" dirty="0" err="1" smtClean="0"/>
              <a:t>open</a:t>
            </a:r>
            <a:r>
              <a:rPr lang="en-US" altLang="ko-KR" sz="1400" b="1" dirty="0" smtClean="0"/>
              <a:t>()</a:t>
            </a:r>
            <a:endParaRPr lang="ko-KR" altLang="en-US" sz="1400" b="1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739043" y="3398361"/>
            <a:ext cx="484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907511" y="3398361"/>
            <a:ext cx="0" cy="4442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899948" y="3841248"/>
            <a:ext cx="33599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>
            <a:spLocks noChangeAspect="1"/>
          </p:cNvSpPr>
          <p:nvPr/>
        </p:nvSpPr>
        <p:spPr>
          <a:xfrm>
            <a:off x="3981142" y="3534991"/>
            <a:ext cx="2111960" cy="61251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“</a:t>
            </a:r>
            <a:r>
              <a:rPr lang="en-US" altLang="ko-KR" sz="1600" b="1" dirty="0" err="1" smtClean="0">
                <a:solidFill>
                  <a:srgbClr val="FFFF00"/>
                </a:solidFill>
              </a:rPr>
              <a:t>wb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26" name="TextBox 25"/>
          <p:cNvSpPr txBox="1">
            <a:spLocks noChangeAspect="1"/>
          </p:cNvSpPr>
          <p:nvPr/>
        </p:nvSpPr>
        <p:spPr>
          <a:xfrm>
            <a:off x="911306" y="1450877"/>
            <a:ext cx="4489142" cy="4299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2400" b="1" dirty="0" smtClean="0">
                <a:solidFill>
                  <a:srgbClr val="FFC000"/>
                </a:solidFill>
              </a:rPr>
              <a:t>* Wav</a:t>
            </a:r>
            <a:r>
              <a:rPr lang="ko-KR" altLang="en-US" sz="2400" b="1" dirty="0" smtClean="0">
                <a:solidFill>
                  <a:srgbClr val="FFC000"/>
                </a:solidFill>
              </a:rPr>
              <a:t>파일 생</a:t>
            </a:r>
            <a:r>
              <a:rPr lang="ko-KR" altLang="en-US" sz="2400" b="1" dirty="0">
                <a:solidFill>
                  <a:srgbClr val="FFC000"/>
                </a:solidFill>
              </a:rPr>
              <a:t>성</a:t>
            </a:r>
            <a:endParaRPr lang="en-US" altLang="ko-KR" sz="2400" b="1" dirty="0" smtClean="0">
              <a:solidFill>
                <a:srgbClr val="FFC000"/>
              </a:solidFill>
            </a:endParaRPr>
          </a:p>
        </p:txBody>
      </p:sp>
      <p:sp>
        <p:nvSpPr>
          <p:cNvPr id="27" name="TextBox 26"/>
          <p:cNvSpPr txBox="1">
            <a:spLocks noChangeAspect="1"/>
          </p:cNvSpPr>
          <p:nvPr/>
        </p:nvSpPr>
        <p:spPr>
          <a:xfrm>
            <a:off x="3981142" y="4185085"/>
            <a:ext cx="2111960" cy="61251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ko-KR" sz="1600" b="1" dirty="0" smtClean="0">
                <a:solidFill>
                  <a:srgbClr val="FFFF00"/>
                </a:solidFill>
              </a:rPr>
              <a:t>&amp;header</a:t>
            </a:r>
          </a:p>
          <a:p>
            <a:pPr algn="ctr"/>
            <a:r>
              <a:rPr lang="en-US" altLang="ko-KR" sz="1600" b="1" dirty="0" smtClean="0">
                <a:solidFill>
                  <a:srgbClr val="FFFF00"/>
                </a:solidFill>
              </a:rPr>
              <a:t>(wave)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sp>
        <p:nvSpPr>
          <p:cNvPr id="28" name="순서도: 처리 27"/>
          <p:cNvSpPr/>
          <p:nvPr/>
        </p:nvSpPr>
        <p:spPr>
          <a:xfrm>
            <a:off x="1996735" y="4227732"/>
            <a:ext cx="1742308" cy="52722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29" name="TextBox 28"/>
          <p:cNvSpPr txBox="1">
            <a:spLocks noChangeAspect="1"/>
          </p:cNvSpPr>
          <p:nvPr/>
        </p:nvSpPr>
        <p:spPr>
          <a:xfrm>
            <a:off x="1823289" y="4275901"/>
            <a:ext cx="2089188" cy="43088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ko-KR" sz="1400" b="1" dirty="0" err="1"/>
              <a:t>f</a:t>
            </a:r>
            <a:r>
              <a:rPr lang="en-US" altLang="ko-KR" sz="1400" b="1" dirty="0" err="1" smtClean="0"/>
              <a:t>write</a:t>
            </a:r>
            <a:r>
              <a:rPr lang="en-US" altLang="ko-KR" sz="1400" b="1" dirty="0" smtClean="0"/>
              <a:t>()</a:t>
            </a:r>
            <a:endParaRPr lang="ko-KR" altLang="en-US" sz="1400" b="1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3739043" y="4491343"/>
            <a:ext cx="484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907511" y="4491343"/>
            <a:ext cx="0" cy="4442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3899948" y="4934230"/>
            <a:ext cx="33599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>
            <a:spLocks noChangeAspect="1"/>
          </p:cNvSpPr>
          <p:nvPr/>
        </p:nvSpPr>
        <p:spPr>
          <a:xfrm>
            <a:off x="3981142" y="4627973"/>
            <a:ext cx="2111960" cy="61251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ko-KR" sz="1600" b="1" dirty="0" err="1" smtClean="0">
                <a:solidFill>
                  <a:srgbClr val="FFFF00"/>
                </a:solidFill>
              </a:rPr>
              <a:t>fp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sp>
        <p:nvSpPr>
          <p:cNvPr id="34" name="순서도: 처리 33"/>
          <p:cNvSpPr/>
          <p:nvPr/>
        </p:nvSpPr>
        <p:spPr>
          <a:xfrm>
            <a:off x="1996735" y="2156696"/>
            <a:ext cx="1742308" cy="52722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35" name="TextBox 34"/>
          <p:cNvSpPr txBox="1">
            <a:spLocks noChangeAspect="1"/>
          </p:cNvSpPr>
          <p:nvPr/>
        </p:nvSpPr>
        <p:spPr>
          <a:xfrm>
            <a:off x="1823289" y="2204865"/>
            <a:ext cx="2089188" cy="43088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ko-KR" sz="1400" b="1" dirty="0" smtClean="0"/>
              <a:t>FILE *</a:t>
            </a:r>
            <a:r>
              <a:rPr lang="en-US" altLang="ko-KR" sz="1400" b="1" dirty="0" err="1" smtClean="0"/>
              <a:t>fp</a:t>
            </a:r>
            <a:endParaRPr lang="ko-KR" altLang="en-US" sz="1400" b="1" dirty="0"/>
          </a:p>
        </p:txBody>
      </p:sp>
      <p:cxnSp>
        <p:nvCxnSpPr>
          <p:cNvPr id="36" name="직선 화살표 연결선 35"/>
          <p:cNvCxnSpPr>
            <a:endCxn id="15" idx="0"/>
          </p:cNvCxnSpPr>
          <p:nvPr/>
        </p:nvCxnSpPr>
        <p:spPr>
          <a:xfrm>
            <a:off x="2867889" y="2683918"/>
            <a:ext cx="1" cy="4508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6052989" y="2156696"/>
            <a:ext cx="886979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6052989" y="4929986"/>
            <a:ext cx="886979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939967" y="2156697"/>
            <a:ext cx="0" cy="277328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6939968" y="3593463"/>
            <a:ext cx="979205" cy="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TextBox 49"/>
          <p:cNvSpPr txBox="1">
            <a:spLocks noChangeAspect="1"/>
          </p:cNvSpPr>
          <p:nvPr/>
        </p:nvSpPr>
        <p:spPr>
          <a:xfrm>
            <a:off x="8015171" y="3378487"/>
            <a:ext cx="2244570" cy="429952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</a:rPr>
              <a:t> Wav</a:t>
            </a:r>
            <a:r>
              <a:rPr lang="ko-KR" altLang="en-US" b="1" dirty="0" smtClean="0">
                <a:solidFill>
                  <a:srgbClr val="FFC000"/>
                </a:solidFill>
              </a:rPr>
              <a:t>파일 생</a:t>
            </a:r>
            <a:r>
              <a:rPr lang="ko-KR" altLang="en-US" b="1" dirty="0">
                <a:solidFill>
                  <a:srgbClr val="FFC000"/>
                </a:solidFill>
              </a:rPr>
              <a:t>성</a:t>
            </a:r>
            <a:endParaRPr lang="en-US" altLang="ko-KR" b="1" dirty="0" smtClean="0">
              <a:solidFill>
                <a:srgbClr val="FFC000"/>
              </a:solidFill>
            </a:endParaRPr>
          </a:p>
        </p:txBody>
      </p:sp>
      <p:sp>
        <p:nvSpPr>
          <p:cNvPr id="51" name="순서도: 처리 50"/>
          <p:cNvSpPr/>
          <p:nvPr/>
        </p:nvSpPr>
        <p:spPr>
          <a:xfrm>
            <a:off x="1996735" y="5397056"/>
            <a:ext cx="1742308" cy="52722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52" name="TextBox 51"/>
          <p:cNvSpPr txBox="1">
            <a:spLocks noChangeAspect="1"/>
          </p:cNvSpPr>
          <p:nvPr/>
        </p:nvSpPr>
        <p:spPr>
          <a:xfrm>
            <a:off x="1823289" y="5445225"/>
            <a:ext cx="2089188" cy="43088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ko-KR" sz="1400" b="1" dirty="0" err="1"/>
              <a:t>f</a:t>
            </a:r>
            <a:r>
              <a:rPr lang="en-US" altLang="ko-KR" sz="1400" b="1" dirty="0" err="1" smtClean="0"/>
              <a:t>write</a:t>
            </a:r>
            <a:r>
              <a:rPr lang="en-US" altLang="ko-KR" sz="1400" b="1" dirty="0" smtClean="0"/>
              <a:t>()</a:t>
            </a:r>
            <a:endParaRPr lang="ko-KR" altLang="en-US" sz="1400" b="1" dirty="0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3739043" y="5660667"/>
            <a:ext cx="484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3907511" y="5660667"/>
            <a:ext cx="0" cy="4442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3899948" y="6103554"/>
            <a:ext cx="33599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TextBox 55"/>
          <p:cNvSpPr txBox="1">
            <a:spLocks noChangeAspect="1"/>
          </p:cNvSpPr>
          <p:nvPr/>
        </p:nvSpPr>
        <p:spPr>
          <a:xfrm>
            <a:off x="3981142" y="5311764"/>
            <a:ext cx="2111960" cy="61251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ko-KR" sz="1600" b="1" dirty="0" smtClean="0">
                <a:solidFill>
                  <a:srgbClr val="FFFF00"/>
                </a:solidFill>
              </a:rPr>
              <a:t>&amp;buffer</a:t>
            </a:r>
          </a:p>
        </p:txBody>
      </p:sp>
      <p:sp>
        <p:nvSpPr>
          <p:cNvPr id="57" name="TextBox 56"/>
          <p:cNvSpPr txBox="1">
            <a:spLocks noChangeAspect="1"/>
          </p:cNvSpPr>
          <p:nvPr/>
        </p:nvSpPr>
        <p:spPr>
          <a:xfrm>
            <a:off x="3981142" y="5754652"/>
            <a:ext cx="2111960" cy="61251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ko-KR" sz="1600" b="1" dirty="0" err="1" smtClean="0">
                <a:solidFill>
                  <a:srgbClr val="FFFF00"/>
                </a:solidFill>
              </a:rPr>
              <a:t>fp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flipV="1">
            <a:off x="6052989" y="5378787"/>
            <a:ext cx="886979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6052989" y="6068639"/>
            <a:ext cx="886979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6939967" y="5373217"/>
            <a:ext cx="0" cy="69542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6939968" y="5714455"/>
            <a:ext cx="979205" cy="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7" name="TextBox 66"/>
          <p:cNvSpPr txBox="1">
            <a:spLocks noChangeAspect="1"/>
          </p:cNvSpPr>
          <p:nvPr/>
        </p:nvSpPr>
        <p:spPr>
          <a:xfrm>
            <a:off x="7993205" y="5212997"/>
            <a:ext cx="3407935" cy="101939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</a:rPr>
              <a:t> buffer</a:t>
            </a:r>
            <a:r>
              <a:rPr lang="ko-KR" altLang="en-US" b="1" dirty="0" smtClean="0">
                <a:solidFill>
                  <a:srgbClr val="FFC000"/>
                </a:solidFill>
              </a:rPr>
              <a:t>에 있는 정보를</a:t>
            </a:r>
            <a:endParaRPr lang="en-US" altLang="ko-KR" b="1" dirty="0" smtClean="0">
              <a:solidFill>
                <a:srgbClr val="FFC000"/>
              </a:solidFill>
            </a:endParaRPr>
          </a:p>
          <a:p>
            <a:r>
              <a:rPr lang="ko-KR" altLang="en-US" b="1" dirty="0" smtClean="0">
                <a:solidFill>
                  <a:srgbClr val="FFC000"/>
                </a:solidFill>
              </a:rPr>
              <a:t> </a:t>
            </a:r>
            <a:r>
              <a:rPr lang="en-US" altLang="ko-KR" b="1" dirty="0" smtClean="0">
                <a:solidFill>
                  <a:srgbClr val="FFC000"/>
                </a:solidFill>
              </a:rPr>
              <a:t>wav</a:t>
            </a:r>
            <a:r>
              <a:rPr lang="ko-KR" altLang="en-US" b="1" dirty="0" smtClean="0">
                <a:solidFill>
                  <a:srgbClr val="FFC000"/>
                </a:solidFill>
              </a:rPr>
              <a:t>파일 안에 저장</a:t>
            </a:r>
            <a:endParaRPr lang="en-US" altLang="ko-KR" b="1" dirty="0" smtClean="0">
              <a:solidFill>
                <a:srgbClr val="FFC000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 flipH="1">
            <a:off x="575660" y="1160748"/>
            <a:ext cx="1811134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510286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6" grpId="0"/>
      <p:bldP spid="25" grpId="0"/>
      <p:bldP spid="27" grpId="0"/>
      <p:bldP spid="28" grpId="0" animBg="1"/>
      <p:bldP spid="29" grpId="0"/>
      <p:bldP spid="33" grpId="0"/>
      <p:bldP spid="34" grpId="0" animBg="1"/>
      <p:bldP spid="35" grpId="0"/>
      <p:bldP spid="50" grpId="0"/>
      <p:bldP spid="51" grpId="0" animBg="1"/>
      <p:bldP spid="52" grpId="0"/>
      <p:bldP spid="56" grpId="0"/>
      <p:bldP spid="57" grpId="0"/>
      <p:bldP spid="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59" y="2996952"/>
            <a:ext cx="11191875" cy="3103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0650" y="2060848"/>
            <a:ext cx="7056784" cy="4284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6634" y="2960948"/>
            <a:ext cx="9937104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9"/>
          <p:cNvSpPr txBox="1">
            <a:spLocks/>
          </p:cNvSpPr>
          <p:nvPr/>
        </p:nvSpPr>
        <p:spPr>
          <a:xfrm>
            <a:off x="2650652" y="329690"/>
            <a:ext cx="10079806" cy="7560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200" b="0" kern="1200" spc="-8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pc="-100" dirty="0" smtClean="0"/>
              <a:t>코드 설명</a:t>
            </a:r>
            <a:r>
              <a:rPr lang="en-US" altLang="ko-KR" spc="-100" dirty="0" smtClean="0"/>
              <a:t>(1/7)</a:t>
            </a:r>
            <a:endParaRPr lang="ko-KR" altLang="en-US" spc="-100" dirty="0"/>
          </a:p>
        </p:txBody>
      </p:sp>
      <p:sp>
        <p:nvSpPr>
          <p:cNvPr id="3" name="직사각형 2"/>
          <p:cNvSpPr/>
          <p:nvPr/>
        </p:nvSpPr>
        <p:spPr>
          <a:xfrm>
            <a:off x="438425" y="376957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10800000">
            <a:off x="575659" y="329689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75660" y="1160748"/>
            <a:ext cx="1811134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spect="1"/>
          </p:cNvSpPr>
          <p:nvPr/>
        </p:nvSpPr>
        <p:spPr>
          <a:xfrm>
            <a:off x="911306" y="1450877"/>
            <a:ext cx="4489142" cy="4299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2400" b="1" dirty="0" smtClean="0">
                <a:solidFill>
                  <a:srgbClr val="FFC000"/>
                </a:solidFill>
              </a:rPr>
              <a:t>* Wav</a:t>
            </a:r>
            <a:r>
              <a:rPr lang="ko-KR" altLang="en-US" sz="2400" b="1" dirty="0" smtClean="0">
                <a:solidFill>
                  <a:srgbClr val="FFC000"/>
                </a:solidFill>
              </a:rPr>
              <a:t>파일 헤더 코드</a:t>
            </a:r>
            <a:endParaRPr lang="en-US" altLang="ko-KR" sz="2400" b="1" dirty="0" smtClean="0">
              <a:solidFill>
                <a:srgbClr val="FFC0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7967414" y="2492896"/>
            <a:ext cx="100811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>
            <a:spLocks noChangeAspect="1"/>
          </p:cNvSpPr>
          <p:nvPr/>
        </p:nvSpPr>
        <p:spPr>
          <a:xfrm>
            <a:off x="8975526" y="2168860"/>
            <a:ext cx="2484276" cy="6125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</a:rPr>
              <a:t>파일의 형식을 나타내는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rgbClr val="FFFF00"/>
                </a:solidFill>
              </a:rPr>
              <a:t>chunk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7980536" y="2966519"/>
            <a:ext cx="454930" cy="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7980536" y="3656371"/>
            <a:ext cx="45493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8435466" y="2960948"/>
            <a:ext cx="0" cy="6954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8435466" y="3297684"/>
            <a:ext cx="54006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>
            <a:spLocks noChangeAspect="1"/>
          </p:cNvSpPr>
          <p:nvPr/>
        </p:nvSpPr>
        <p:spPr>
          <a:xfrm>
            <a:off x="8975526" y="3068513"/>
            <a:ext cx="2484276" cy="6125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</a:rPr>
              <a:t>음성 정보를 담고 있는</a:t>
            </a:r>
            <a:r>
              <a:rPr lang="en-US" altLang="ko-KR" b="1" dirty="0" smtClean="0">
                <a:solidFill>
                  <a:srgbClr val="FFFF00"/>
                </a:solidFill>
              </a:rPr>
              <a:t>chunk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5411130" y="4112629"/>
            <a:ext cx="356439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>
            <a:spLocks noChangeAspect="1"/>
          </p:cNvSpPr>
          <p:nvPr/>
        </p:nvSpPr>
        <p:spPr>
          <a:xfrm>
            <a:off x="8975526" y="3825044"/>
            <a:ext cx="2484276" cy="6125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</a:rPr>
              <a:t>음성 정보의 </a:t>
            </a:r>
            <a:r>
              <a:rPr lang="en-US" altLang="ko-KR" b="1" dirty="0" smtClean="0">
                <a:solidFill>
                  <a:srgbClr val="FFFF00"/>
                </a:solidFill>
              </a:rPr>
              <a:t>Size</a:t>
            </a:r>
          </a:p>
          <a:p>
            <a:pPr algn="ctr"/>
            <a:r>
              <a:rPr lang="en-US" altLang="ko-KR" b="1" dirty="0" smtClean="0">
                <a:solidFill>
                  <a:srgbClr val="FFFF00"/>
                </a:solidFill>
              </a:rPr>
              <a:t> chunk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0630" y="2960948"/>
            <a:ext cx="9973108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5807 0 " pathEditMode="relative" ptsTypes="AA">
                                      <p:cBhvr>
                                        <p:cTn id="10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5807 0 " pathEditMode="relative" ptsTypes="AA">
                                      <p:cBhvr>
                                        <p:cTn id="1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9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7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24622 0.01018 -0.49231 0.0206 -0.59375 0 C -0.69518 -0.0206 -0.65182 -0.07246 -0.60833 -0.12408 " pathEditMode="relative" ptsTypes="aaA">
                                      <p:cBhvr>
                                        <p:cTn id="19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24622 0.01018 -0.49231 0.0206 -0.59375 0 C -0.69518 -0.0206 -0.65182 -0.07246 -0.60833 -0.12408 " pathEditMode="relative" ptsTypes="aaA">
                                      <p:cBhvr>
                                        <p:cTn id="20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9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42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37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9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26172 0.02824 -0.52331 0.05672 -0.62708 0.01482 C -0.73086 -0.02708 -0.6625 -0.21828 -0.62291 -0.25185 " pathEditMode="relative" ptsTypes="aaA">
                                      <p:cBhvr>
                                        <p:cTn id="25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26172 0.02824 -0.52331 0.05672 -0.62708 0.01482 C -0.73086 -0.02708 -0.6625 -0.21828 -0.62291 -0.25185 " pathEditMode="relative" ptsTypes="aaA">
                                      <p:cBhvr>
                                        <p:cTn id="25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900" decel="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0" grpId="2"/>
      <p:bldP spid="30" grpId="0"/>
      <p:bldP spid="30" grpId="1"/>
      <p:bldP spid="30" grpId="2"/>
      <p:bldP spid="30" grpId="3"/>
      <p:bldP spid="30" grpId="4"/>
      <p:bldP spid="33" grpId="0"/>
      <p:bldP spid="33" grpId="1"/>
      <p:bldP spid="33" grpId="2"/>
      <p:bldP spid="33" grpId="3"/>
    </p:bld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9939</TotalTime>
  <Words>464</Words>
  <Application>Microsoft Office PowerPoint</Application>
  <PresentationFormat>사용자 지정</PresentationFormat>
  <Paragraphs>153</Paragraphs>
  <Slides>21</Slides>
  <Notes>1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굴림</vt:lpstr>
      <vt:lpstr>Arial</vt:lpstr>
      <vt:lpstr>나눔고딕</vt:lpstr>
      <vt:lpstr>Wingdings</vt:lpstr>
      <vt:lpstr>나눔고딕 ExtraBold</vt:lpstr>
      <vt:lpstr>맑은 고딕</vt:lpstr>
      <vt:lpstr>Office 테마</vt:lpstr>
      <vt:lpstr>프로그래밍 설계 - 녹음 기능 코드 -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프로젝트 진행상황(1/3)</vt:lpstr>
      <vt:lpstr>프로젝트 진행상황(2/3)</vt:lpstr>
      <vt:lpstr>프로젝트 진행상황(3/3)</vt:lpstr>
      <vt:lpstr>프로젝트 진행 목표</vt:lpstr>
      <vt:lpstr>…질문 받겠습니다…</vt:lpstr>
      <vt:lpstr>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김준호</cp:lastModifiedBy>
  <cp:revision>192</cp:revision>
  <cp:lastPrinted>2011-08-28T20:58:26Z</cp:lastPrinted>
  <dcterms:created xsi:type="dcterms:W3CDTF">2011-08-16T07:24:57Z</dcterms:created>
  <dcterms:modified xsi:type="dcterms:W3CDTF">2016-05-14T13:58:35Z</dcterms:modified>
</cp:coreProperties>
</file>