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287" r:id="rId2"/>
    <p:sldId id="331" r:id="rId3"/>
    <p:sldId id="368" r:id="rId4"/>
    <p:sldId id="367" r:id="rId5"/>
    <p:sldId id="370" r:id="rId6"/>
    <p:sldId id="371" r:id="rId7"/>
    <p:sldId id="369" r:id="rId8"/>
    <p:sldId id="315" r:id="rId9"/>
    <p:sldId id="277" r:id="rId10"/>
  </p:sldIdLst>
  <p:sldSz cx="12190413" cy="6858000"/>
  <p:notesSz cx="6805613" cy="9939338"/>
  <p:embeddedFontLst>
    <p:embeddedFont>
      <p:font typeface="맑은 고딕" panose="020B0503020000020004" pitchFamily="50" charset="-127"/>
      <p:regular r:id="rId13"/>
      <p:bold r:id="rId14"/>
    </p:embeddedFont>
    <p:embeddedFont>
      <p:font typeface="함초롬바탕" panose="02030504000101010101" pitchFamily="18" charset="-127"/>
      <p:regular r:id="rId15"/>
      <p:bold r:id="rId16"/>
    </p:embeddedFont>
    <p:embeddedFont>
      <p:font typeface="휴먼명조" panose="02010504000101010101" pitchFamily="2" charset="-127"/>
      <p:regular r:id="rId17"/>
    </p:embeddedFont>
    <p:embeddedFont>
      <p:font typeface="나눔고딕" panose="020B0600000101010101" charset="-127"/>
      <p:regular r:id="rId18"/>
      <p:bold r:id="rId19"/>
    </p:embeddedFont>
    <p:embeddedFont>
      <p:font typeface="Arial Unicode MS" panose="020B0604020202020204" pitchFamily="50" charset="-127"/>
      <p:regular r:id="rId20"/>
    </p:embeddedFont>
    <p:embeddedFont>
      <p:font typeface="나눔고딕 ExtraBold" panose="020B0600000101010101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B72E9E-094A-48BA-B369-1E49A6F385E0}">
          <p14:sldIdLst>
            <p14:sldId id="287"/>
            <p14:sldId id="331"/>
            <p14:sldId id="368"/>
            <p14:sldId id="367"/>
            <p14:sldId id="370"/>
            <p14:sldId id="371"/>
            <p14:sldId id="369"/>
            <p14:sldId id="315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873C"/>
    <a:srgbClr val="FFC000"/>
    <a:srgbClr val="C5C5C5"/>
    <a:srgbClr val="F6F5D9"/>
    <a:srgbClr val="FFFFCC"/>
    <a:srgbClr val="FEFDCF"/>
    <a:srgbClr val="FD7C35"/>
    <a:srgbClr val="FF8232"/>
    <a:srgbClr val="FF9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9" autoAdjust="0"/>
    <p:restoredTop sz="99279" autoAdjust="0"/>
  </p:normalViewPr>
  <p:slideViewPr>
    <p:cSldViewPr>
      <p:cViewPr>
        <p:scale>
          <a:sx n="100" d="100"/>
          <a:sy n="100" d="100"/>
        </p:scale>
        <p:origin x="498" y="960"/>
      </p:cViewPr>
      <p:guideLst>
        <p:guide orient="horz" pos="391"/>
        <p:guide orient="horz" pos="2795"/>
        <p:guide orient="horz" pos="4110"/>
        <p:guide pos="3840"/>
        <p:guide pos="7342"/>
        <p:guide pos="1502"/>
        <p:guide pos="356"/>
        <p:guide pos="1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4083" y="3404030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김준호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403734" y="836712"/>
            <a:ext cx="10971372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프로그래밍 설계</a:t>
            </a:r>
            <a:r>
              <a:rPr lang="en-US" altLang="ko-KR" sz="6600" b="1" spc="-150" dirty="0" smtClean="0">
                <a:latin typeface="+mj-ea"/>
              </a:rPr>
              <a:t/>
            </a:r>
            <a:br>
              <a:rPr lang="en-US" altLang="ko-KR" sz="6600" b="1" spc="-150" dirty="0" smtClean="0">
                <a:latin typeface="+mj-ea"/>
              </a:rPr>
            </a:b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 </a:t>
            </a:r>
            <a:r>
              <a:rPr lang="ko-KR" altLang="en-US" sz="4800" b="1" spc="-150" dirty="0" smtClean="0">
                <a:solidFill>
                  <a:srgbClr val="FFC000"/>
                </a:solidFill>
                <a:latin typeface="+mj-ea"/>
              </a:rPr>
              <a:t>최종 발표 </a:t>
            </a: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8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9176" y="4473116"/>
            <a:ext cx="4271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20130999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김준호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김정승 </a:t>
            </a:r>
            <a:endParaRPr lang="ko-KR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20151016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김효권</a:t>
            </a:r>
          </a:p>
          <a:p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082" y="3129127"/>
            <a:ext cx="2093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313" y="18864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916670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93" y="135672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52" y="356144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5" y="2832054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2240868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5" y="431426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492653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5" y="5718272"/>
            <a:ext cx="1044864" cy="98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rot="10800000">
            <a:off x="575659" y="908720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9162" y="1160748"/>
            <a:ext cx="5599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</a:t>
            </a:r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과정 및 기능 설명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제작 시 문제점 및 개선사항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</a:t>
            </a:r>
            <a:r>
              <a:rPr lang="ko-KR" altLang="en-US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달성률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프로그램 시현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프로그램 진행 상황 및 기능 설명</a:t>
            </a:r>
            <a:r>
              <a:rPr lang="en-US" altLang="ko-KR" spc="-100" dirty="0" smtClean="0"/>
              <a:t>(1/2)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25961"/>
              </p:ext>
            </p:extLst>
          </p:nvPr>
        </p:nvGraphicFramePr>
        <p:xfrm>
          <a:off x="1126654" y="1736812"/>
          <a:ext cx="1908212" cy="435648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08212"/>
              </a:tblGrid>
              <a:tr h="51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marL="83853" marR="212986" marT="125795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47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 파일 재생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및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688470"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감지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68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녹음 및 불러오기 </a:t>
                      </a: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573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47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색깔을 이용한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애니매이션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기능</a:t>
                      </a: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>
            <a:off x="2998862" y="2708920"/>
            <a:ext cx="11567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4163913" y="2493944"/>
            <a:ext cx="2795390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mciSendString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함수 사</a:t>
            </a:r>
            <a:r>
              <a:rPr lang="ko-KR" altLang="en-US" dirty="0">
                <a:solidFill>
                  <a:srgbClr val="FFFF00"/>
                </a:solidFill>
              </a:rPr>
              <a:t>용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998862" y="3573016"/>
            <a:ext cx="11567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163912" y="3358040"/>
            <a:ext cx="2939405" cy="429952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GetAsyncKeyState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함수 사</a:t>
            </a:r>
            <a:r>
              <a:rPr lang="ko-KR" altLang="en-US" dirty="0">
                <a:solidFill>
                  <a:srgbClr val="FFFF00"/>
                </a:solidFill>
              </a:rPr>
              <a:t>용</a:t>
            </a:r>
            <a:r>
              <a:rPr lang="ko-KR" altLang="en-US" dirty="0" smtClean="0">
                <a:solidFill>
                  <a:srgbClr val="FFFF00"/>
                </a:solidFill>
              </a:rPr>
              <a:t> </a:t>
            </a:r>
            <a:endParaRPr lang="en-US" altLang="ko-KR" dirty="0">
              <a:solidFill>
                <a:srgbClr val="FFFF00"/>
              </a:solidFill>
            </a:endParaRPr>
          </a:p>
        </p:txBody>
      </p:sp>
      <p:pic>
        <p:nvPicPr>
          <p:cNvPr id="3" name="Picture 2" descr="http://it.co.kr/data/photos/20150206/art_1423105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06" y="2826498"/>
            <a:ext cx="2243421" cy="14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9017116" y="1822190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61021" y="1698272"/>
            <a:ext cx="2112189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키보드 입력 시 재생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8059813" y="1268760"/>
            <a:ext cx="1914605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입력 취소 시 정지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998862" y="4221088"/>
            <a:ext cx="11567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4138228" y="3969584"/>
            <a:ext cx="3438859" cy="611544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Wavein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함수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smtClean="0">
                <a:solidFill>
                  <a:srgbClr val="FFFF00"/>
                </a:solidFill>
              </a:rPr>
              <a:t>파일 입출력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 err="1" smtClean="0">
                <a:solidFill>
                  <a:srgbClr val="FFFF00"/>
                </a:solidFill>
              </a:rPr>
              <a:t>Findfirstfile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함수 사용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912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4 L -3.33333E-6 0.06388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40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6388 L -3.33333E-6 -0.0254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5" grpId="0"/>
      <p:bldP spid="25" grpId="1"/>
      <p:bldP spid="26" grpId="0"/>
      <p:bldP spid="26" grpId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프로그램 진행 상황 및 기능 설명</a:t>
            </a:r>
            <a:r>
              <a:rPr lang="en-US" altLang="ko-KR" spc="-100" dirty="0" smtClean="0"/>
              <a:t>(2/2)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743191" y="3104964"/>
            <a:ext cx="995531" cy="123188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11500" b="1" dirty="0" smtClean="0">
                <a:solidFill>
                  <a:srgbClr val="FF6600"/>
                </a:solidFill>
              </a:rPr>
              <a:t>+</a:t>
            </a: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2386794" y="2493944"/>
            <a:ext cx="1728192" cy="42995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- Thread </a:t>
            </a:r>
            <a:r>
              <a:rPr lang="ko-KR" altLang="en-US" dirty="0" smtClean="0">
                <a:solidFill>
                  <a:srgbClr val="FFFF00"/>
                </a:solidFill>
              </a:rPr>
              <a:t>사용 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367014" y="2708920"/>
            <a:ext cx="216024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4" name="Picture 2" descr="http://it.co.kr/data/photos/20150206/art_1423105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406" y="2826498"/>
            <a:ext cx="2243421" cy="149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>
            <a:off x="9017116" y="2024844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507474" y="2024844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551590" y="2024844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9911630" y="2024844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8075426" y="2024844"/>
            <a:ext cx="0" cy="6120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7690555" y="1520788"/>
            <a:ext cx="2617119" cy="357944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동시다발적으로 입력 하기 위해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2386794" y="3573016"/>
            <a:ext cx="2124236" cy="429952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프로젝트 선택 기능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2386794" y="4581128"/>
            <a:ext cx="2484276" cy="429952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녹음 후 바로 듣기 기능</a:t>
            </a:r>
            <a:endParaRPr lang="en-US" altLang="ko-KR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00" y="4254627"/>
            <a:ext cx="2723345" cy="136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211" y="1618270"/>
            <a:ext cx="19145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직선 화살표 연결선 37"/>
          <p:cNvCxnSpPr/>
          <p:nvPr/>
        </p:nvCxnSpPr>
        <p:spPr>
          <a:xfrm>
            <a:off x="4835065" y="3787992"/>
            <a:ext cx="16921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051090" y="4936765"/>
            <a:ext cx="16921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2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35" grpId="1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제작 시 문제점 및 해결방안</a:t>
            </a:r>
            <a:r>
              <a:rPr lang="en-US" altLang="ko-KR" spc="-100" dirty="0" smtClean="0"/>
              <a:t>(1/1)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2"/>
          <p:cNvSpPr txBox="1">
            <a:spLocks/>
          </p:cNvSpPr>
          <p:nvPr/>
        </p:nvSpPr>
        <p:spPr>
          <a:xfrm>
            <a:off x="298562" y="2105980"/>
            <a:ext cx="2592288" cy="45892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1. mp3 </a:t>
            </a:r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itchFamily="2" charset="2"/>
              </a:rPr>
              <a:t> Wav</a:t>
            </a:r>
            <a:endParaRPr lang="ko-KR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511233" y="2547553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3093952" y="2065362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Mp3</a:t>
            </a:r>
            <a:r>
              <a:rPr lang="ko-KR" altLang="en-US" dirty="0" smtClean="0">
                <a:solidFill>
                  <a:srgbClr val="FFFF00"/>
                </a:solidFill>
              </a:rPr>
              <a:t>파일을 여는 과정에서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Decoding </a:t>
            </a:r>
            <a:r>
              <a:rPr lang="ko-KR" altLang="en-US" dirty="0" smtClean="0">
                <a:solidFill>
                  <a:srgbClr val="FFFF00"/>
                </a:solidFill>
              </a:rPr>
              <a:t>때문에 시간이 걸린다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7400875" y="2065362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Wav</a:t>
            </a:r>
            <a:r>
              <a:rPr lang="ko-KR" altLang="en-US" dirty="0" smtClean="0">
                <a:solidFill>
                  <a:srgbClr val="FFFF00"/>
                </a:solidFill>
              </a:rPr>
              <a:t>파일로 변경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034866" y="1952836"/>
            <a:ext cx="0" cy="3896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034866" y="1952836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2"/>
          <p:cNvSpPr txBox="1">
            <a:spLocks/>
          </p:cNvSpPr>
          <p:nvPr/>
        </p:nvSpPr>
        <p:spPr>
          <a:xfrm>
            <a:off x="334566" y="2790453"/>
            <a:ext cx="2700300" cy="54006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2. </a:t>
            </a:r>
            <a:r>
              <a:rPr lang="ko-KR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키보드 동시 입력</a:t>
            </a:r>
            <a:endParaRPr lang="ko-KR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511233" y="3169543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19242" y="1952836"/>
            <a:ext cx="0" cy="38967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034866" y="2648744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3093952" y="2677430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C</a:t>
            </a:r>
            <a:r>
              <a:rPr lang="ko-KR" altLang="en-US" dirty="0" smtClean="0">
                <a:solidFill>
                  <a:srgbClr val="FFFF00"/>
                </a:solidFill>
              </a:rPr>
              <a:t>언어 특성 상 일반적으로 불가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7400875" y="2708920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Thread  </a:t>
            </a:r>
            <a:r>
              <a:rPr lang="ko-KR" altLang="en-US" dirty="0" smtClean="0">
                <a:solidFill>
                  <a:srgbClr val="FFFF00"/>
                </a:solidFill>
              </a:rPr>
              <a:t>사용</a:t>
            </a:r>
            <a:endParaRPr lang="ko-KR" altLang="en-US" dirty="0"/>
          </a:p>
        </p:txBody>
      </p:sp>
      <p:sp>
        <p:nvSpPr>
          <p:cNvPr id="31" name="제목 2"/>
          <p:cNvSpPr txBox="1">
            <a:spLocks/>
          </p:cNvSpPr>
          <p:nvPr/>
        </p:nvSpPr>
        <p:spPr>
          <a:xfrm>
            <a:off x="334566" y="3412046"/>
            <a:ext cx="2700300" cy="54006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키보드 입력 감지</a:t>
            </a:r>
            <a:endParaRPr lang="ko-KR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511233" y="3791136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034866" y="3255976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3093952" y="3320988"/>
            <a:ext cx="3181274" cy="50437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키보드 입력을 감지하는 함수 및 알고리즘이 필요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7400875" y="3320988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dirty="0" err="1" smtClean="0">
                <a:solidFill>
                  <a:srgbClr val="FFFF00"/>
                </a:solidFill>
              </a:rPr>
              <a:t>GetAyncKeyState</a:t>
            </a:r>
            <a:r>
              <a:rPr lang="en-US" altLang="ko-KR" dirty="0" smtClean="0">
                <a:solidFill>
                  <a:srgbClr val="FFFF00"/>
                </a:solidFill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</a:rPr>
              <a:t>함수 사용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37" name="제목 2"/>
          <p:cNvSpPr txBox="1">
            <a:spLocks/>
          </p:cNvSpPr>
          <p:nvPr/>
        </p:nvSpPr>
        <p:spPr>
          <a:xfrm>
            <a:off x="315516" y="3950010"/>
            <a:ext cx="2700300" cy="5400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4. </a:t>
            </a:r>
            <a:r>
              <a:rPr lang="ko-KR" altLang="en-US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쓰레드</a:t>
            </a:r>
            <a:r>
              <a:rPr lang="ko-KR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동기화</a:t>
            </a:r>
            <a:endParaRPr lang="ko-KR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511233" y="4384154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034866" y="3873313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3093952" y="3911524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쓰레드</a:t>
            </a:r>
            <a:r>
              <a:rPr lang="ko-KR" altLang="en-US" dirty="0" smtClean="0">
                <a:solidFill>
                  <a:srgbClr val="FFFF00"/>
                </a:solidFill>
              </a:rPr>
              <a:t> 동작 시 다른 함수들과 충돌 때문에 그래픽이 깨지는 현상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034866" y="4480545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7387953" y="4005064"/>
            <a:ext cx="3181274" cy="578546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10000"/>
          </a:bodyPr>
          <a:lstStyle/>
          <a:p>
            <a:r>
              <a:rPr lang="ko-KR" altLang="en-US" dirty="0" err="1" smtClean="0">
                <a:solidFill>
                  <a:srgbClr val="FFFF00"/>
                </a:solidFill>
              </a:rPr>
              <a:t>임계점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en-US" altLang="ko-KR" dirty="0" err="1" smtClean="0">
                <a:solidFill>
                  <a:srgbClr val="FFFF00"/>
                </a:solidFill>
              </a:rPr>
              <a:t>CriticalSection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</a:rPr>
              <a:t>을 사용해서 동기화를 진행</a:t>
            </a:r>
            <a:endParaRPr lang="en-US" altLang="ko-KR" dirty="0"/>
          </a:p>
          <a:p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47" name="제목 2"/>
          <p:cNvSpPr txBox="1">
            <a:spLocks/>
          </p:cNvSpPr>
          <p:nvPr/>
        </p:nvSpPr>
        <p:spPr>
          <a:xfrm>
            <a:off x="315516" y="4545124"/>
            <a:ext cx="2700300" cy="5400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altLang="ko-K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녹 음</a:t>
            </a:r>
            <a:endParaRPr lang="ko-KR" alt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511233" y="5027054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3093952" y="4562965"/>
            <a:ext cx="3181274" cy="504378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일시 정지 후 다시 녹음하는 과정에서 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r>
              <a:rPr lang="ko-KR" altLang="en-US" dirty="0" smtClean="0">
                <a:solidFill>
                  <a:srgbClr val="FFFF00"/>
                </a:solidFill>
              </a:rPr>
              <a:t>녹음 버퍼에 데이터가 중복되는 문제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025341" y="5165508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spect="1"/>
          </p:cNvSpPr>
          <p:nvPr/>
        </p:nvSpPr>
        <p:spPr>
          <a:xfrm>
            <a:off x="7400875" y="4561391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일시 정지 할 때 버퍼내의 데이터 값을 임시파일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en-US" altLang="ko-KR" dirty="0" err="1" smtClean="0">
                <a:solidFill>
                  <a:srgbClr val="FFFF00"/>
                </a:solidFill>
              </a:rPr>
              <a:t>test.bin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r>
              <a:rPr lang="ko-KR" altLang="en-US" dirty="0" smtClean="0">
                <a:solidFill>
                  <a:srgbClr val="FFFF00"/>
                </a:solidFill>
              </a:rPr>
              <a:t>에 저장</a:t>
            </a:r>
            <a:endParaRPr lang="ko-KR" altLang="en-US" dirty="0"/>
          </a:p>
        </p:txBody>
      </p:sp>
      <p:sp>
        <p:nvSpPr>
          <p:cNvPr id="57" name="제목 2"/>
          <p:cNvSpPr txBox="1">
            <a:spLocks/>
          </p:cNvSpPr>
          <p:nvPr/>
        </p:nvSpPr>
        <p:spPr>
          <a:xfrm>
            <a:off x="315516" y="5229200"/>
            <a:ext cx="2700300" cy="5400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r>
              <a:rPr lang="en-US" altLang="ko-KR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ko-KR" altLang="en-US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녹음 사운드</a:t>
            </a:r>
            <a:endParaRPr lang="ko-KR" altLang="en-US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511233" y="5711130"/>
            <a:ext cx="2370092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3093952" y="5247041"/>
            <a:ext cx="3181274" cy="50437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녹음 시 저장 되는 볼륨이 다름</a:t>
            </a:r>
            <a:r>
              <a:rPr lang="en-US" altLang="ko-KR" dirty="0" smtClean="0">
                <a:solidFill>
                  <a:srgbClr val="FFFF00"/>
                </a:solidFill>
              </a:rPr>
              <a:t>.</a:t>
            </a:r>
            <a:endParaRPr lang="en-US" altLang="ko-KR" dirty="0">
              <a:solidFill>
                <a:srgbClr val="FFFF00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025341" y="5849584"/>
            <a:ext cx="33843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 noChangeAspect="1"/>
          </p:cNvSpPr>
          <p:nvPr/>
        </p:nvSpPr>
        <p:spPr>
          <a:xfrm>
            <a:off x="7400875" y="5255400"/>
            <a:ext cx="3181274" cy="535546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녹음장치의 스테레오 믹스의 볼륨 값을 조절하여 해결</a:t>
            </a:r>
            <a:endParaRPr lang="ko-KR" altLang="en-US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7364871" y="1952836"/>
            <a:ext cx="0" cy="38967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364871" y="1952836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0749247" y="1952836"/>
            <a:ext cx="0" cy="3896748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364871" y="2648744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364871" y="3255976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364871" y="3873313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364871" y="4480545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355346" y="5165508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355346" y="5849584"/>
            <a:ext cx="3384376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>
            <a:spLocks noChangeAspect="1"/>
          </p:cNvSpPr>
          <p:nvPr/>
        </p:nvSpPr>
        <p:spPr>
          <a:xfrm>
            <a:off x="3994052" y="1340768"/>
            <a:ext cx="1381074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000" b="1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문제점</a:t>
            </a:r>
            <a:endParaRPr lang="en-US" altLang="ko-KR" sz="3000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84" name="TextBox 83"/>
          <p:cNvSpPr txBox="1">
            <a:spLocks noChangeAspect="1"/>
          </p:cNvSpPr>
          <p:nvPr/>
        </p:nvSpPr>
        <p:spPr>
          <a:xfrm>
            <a:off x="8040954" y="1340768"/>
            <a:ext cx="2032210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000" dirty="0" smtClean="0">
                <a:solidFill>
                  <a:srgbClr val="FF66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해결 방안</a:t>
            </a:r>
            <a:endParaRPr lang="en-US" altLang="ko-KR" sz="3000" dirty="0">
              <a:solidFill>
                <a:srgbClr val="FF66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6527254" y="2065362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6527254" y="2658269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6527254" y="3305758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>
            <a:spLocks noChangeAspect="1"/>
          </p:cNvSpPr>
          <p:nvPr/>
        </p:nvSpPr>
        <p:spPr>
          <a:xfrm>
            <a:off x="6527254" y="3944999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>
            <a:spLocks noChangeAspect="1"/>
          </p:cNvSpPr>
          <p:nvPr/>
        </p:nvSpPr>
        <p:spPr>
          <a:xfrm>
            <a:off x="6527254" y="4562965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6527254" y="5247960"/>
            <a:ext cx="828092" cy="5355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4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altLang="ko-KR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099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9" grpId="0"/>
      <p:bldP spid="30" grpId="0"/>
      <p:bldP spid="35" grpId="0"/>
      <p:bldP spid="36" grpId="0"/>
      <p:bldP spid="43" grpId="0"/>
      <p:bldP spid="46" grpId="0"/>
      <p:bldP spid="54" grpId="0"/>
      <p:bldP spid="56" grpId="0"/>
      <p:bldP spid="59" grpId="0"/>
      <p:bldP spid="63" grpId="0"/>
      <p:bldP spid="50" grpId="0"/>
      <p:bldP spid="51" grpId="0"/>
      <p:bldP spid="52" grpId="0"/>
      <p:bldP spid="53" grpId="0"/>
      <p:bldP spid="61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9"/>
          <p:cNvSpPr txBox="1">
            <a:spLocks/>
          </p:cNvSpPr>
          <p:nvPr/>
        </p:nvSpPr>
        <p:spPr>
          <a:xfrm>
            <a:off x="2650652" y="329690"/>
            <a:ext cx="10079806" cy="756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200" b="0" kern="1200" spc="-8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프로젝트 </a:t>
            </a:r>
            <a:r>
              <a:rPr lang="ko-KR" altLang="en-US" spc="-100" dirty="0" err="1" smtClean="0"/>
              <a:t>달성률</a:t>
            </a:r>
            <a:r>
              <a:rPr lang="en-US" altLang="ko-KR" spc="-100" dirty="0" smtClean="0"/>
              <a:t>(1/1)</a:t>
            </a:r>
            <a:endParaRPr lang="ko-KR" altLang="en-US" spc="-100" dirty="0"/>
          </a:p>
        </p:txBody>
      </p:sp>
      <p:sp>
        <p:nvSpPr>
          <p:cNvPr id="9" name="직사각형 8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575660" y="1160748"/>
            <a:ext cx="1811134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27416"/>
              </p:ext>
            </p:extLst>
          </p:nvPr>
        </p:nvGraphicFramePr>
        <p:xfrm>
          <a:off x="717612" y="1700808"/>
          <a:ext cx="11066226" cy="441070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29870"/>
                <a:gridCol w="6212486"/>
                <a:gridCol w="1164925"/>
                <a:gridCol w="1558945"/>
              </a:tblGrid>
              <a:tr h="5377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6600"/>
                          </a:solidFill>
                          <a:effectLst/>
                          <a:ea typeface="휴먼명조"/>
                        </a:rPr>
                        <a:t>요구사항</a:t>
                      </a:r>
                      <a:endParaRPr lang="ko-KR" altLang="en-US" sz="2000" kern="0" spc="0" dirty="0">
                        <a:solidFill>
                          <a:srgbClr val="FF66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6600"/>
                          </a:solidFill>
                          <a:effectLst/>
                          <a:ea typeface="휴먼명조"/>
                        </a:rPr>
                        <a:t>내용</a:t>
                      </a:r>
                      <a:endParaRPr lang="ko-KR" altLang="en-US" sz="2000" kern="0" spc="0" dirty="0">
                        <a:solidFill>
                          <a:srgbClr val="FF66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FF6600"/>
                          </a:solidFill>
                          <a:effectLst/>
                          <a:ea typeface="휴먼명조"/>
                        </a:rPr>
                        <a:t>우선순위</a:t>
                      </a:r>
                      <a:endParaRPr lang="ko-KR" altLang="en-US" sz="2000" kern="0" spc="0" dirty="0">
                        <a:solidFill>
                          <a:srgbClr val="FF66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FF6600"/>
                          </a:solidFill>
                          <a:effectLst/>
                          <a:ea typeface="휴먼명조"/>
                        </a:rPr>
                        <a:t>달성률</a:t>
                      </a:r>
                      <a:r>
                        <a:rPr lang="ko-KR" altLang="en-US" sz="2000" b="1" kern="0" spc="0" dirty="0">
                          <a:solidFill>
                            <a:srgbClr val="FF6600"/>
                          </a:solidFill>
                          <a:effectLst/>
                          <a:ea typeface="휴먼명조"/>
                        </a:rPr>
                        <a:t> </a:t>
                      </a:r>
                      <a:r>
                        <a:rPr lang="en-US" altLang="ko-KR" sz="2000" b="1" kern="0" spc="0" dirty="0">
                          <a:solidFill>
                            <a:srgbClr val="FF6600"/>
                          </a:solidFill>
                          <a:effectLst/>
                          <a:latin typeface="휴먼명조"/>
                        </a:rPr>
                        <a:t>(%)</a:t>
                      </a:r>
                      <a:endParaRPr lang="ko-KR" altLang="en-US" sz="2000" kern="0" spc="0" dirty="0">
                        <a:solidFill>
                          <a:srgbClr val="FF66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7193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음악 파일 </a:t>
                      </a:r>
                      <a:r>
                        <a:rPr lang="ko-KR" altLang="en-US" sz="1800" kern="0" spc="0" dirty="0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재생</a:t>
                      </a:r>
                      <a:endParaRPr lang="en-US" altLang="ko-KR" sz="1800" kern="0" spc="0" dirty="0" smtClean="0">
                        <a:solidFill>
                          <a:schemeClr val="bg1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및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정지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이용자가 키보드 입력으로 음악의 재생 및 정지를 </a:t>
                      </a:r>
                      <a:r>
                        <a:rPr lang="ko-KR" altLang="en-US" sz="1800" kern="0" spc="0" dirty="0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제어한다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100%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63544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키보드 입력 감지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이용자가 키보드 입력으로 프로그램을 제어한다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100%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809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녹음 및 불러오기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이용자가 </a:t>
                      </a:r>
                      <a:r>
                        <a:rPr lang="ko-KR" altLang="en-US" sz="1800" kern="0" spc="0" dirty="0" err="1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믹싱한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사운드를 녹음한다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100%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8738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튜토리얼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이용자가 프로그램의 </a:t>
                      </a:r>
                      <a:r>
                        <a:rPr lang="ko-KR" altLang="en-US" sz="1800" kern="0" spc="0" dirty="0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사용법을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익히기 위한 </a:t>
                      </a:r>
                      <a:r>
                        <a:rPr lang="ko-KR" altLang="en-US" sz="1800" kern="0" spc="0" dirty="0" err="1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튜토리얼을</a:t>
                      </a:r>
                      <a:r>
                        <a:rPr lang="ko-KR" altLang="en-US" sz="1800" kern="0" spc="0" dirty="0" smtClean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제작한다</a:t>
                      </a:r>
                      <a:r>
                        <a:rPr lang="en-US" altLang="ko-KR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100%</a:t>
                      </a:r>
                      <a:endParaRPr 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809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색깔을 이용한 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애니메이션 기능</a:t>
                      </a:r>
                      <a:endParaRPr lang="ko-KR" alt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800" kern="0" spc="0">
                          <a:solidFill>
                            <a:schemeClr val="bg1"/>
                          </a:solidFill>
                          <a:effectLst/>
                          <a:ea typeface="함초롬바탕"/>
                        </a:rPr>
                        <a:t>이용자가 시각적으로 흥미를 느낄 수 있게 한다</a:t>
                      </a:r>
                      <a:r>
                        <a:rPr lang="en-US" altLang="ko-KR" sz="1800" kern="0" spc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80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bg1"/>
                          </a:solidFill>
                          <a:effectLst/>
                          <a:latin typeface="함초롬바탕"/>
                        </a:rPr>
                        <a:t>100%</a:t>
                      </a:r>
                      <a:endParaRPr lang="en-US" sz="180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2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/>
          <p:cNvSpPr txBox="1">
            <a:spLocks/>
          </p:cNvSpPr>
          <p:nvPr/>
        </p:nvSpPr>
        <p:spPr>
          <a:xfrm>
            <a:off x="298562" y="2862064"/>
            <a:ext cx="10971372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프로그램 시현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ko-KR" alt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358902" y="2862064"/>
            <a:ext cx="4860540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358902" y="3753036"/>
            <a:ext cx="4860540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783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5307" y="2816932"/>
            <a:ext cx="10971372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질문 받겠습니다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ko-KR" alt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575659" y="1418395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784207" y="1241884"/>
            <a:ext cx="8870759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감사합니다</a:t>
            </a:r>
            <a:endParaRPr lang="ko-KR" altLang="en-US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195" y="1592797"/>
            <a:ext cx="4271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10181</TotalTime>
  <Words>336</Words>
  <Application>Microsoft Office PowerPoint</Application>
  <PresentationFormat>사용자 지정</PresentationFormat>
  <Paragraphs>107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굴림</vt:lpstr>
      <vt:lpstr>Arial</vt:lpstr>
      <vt:lpstr>맑은 고딕</vt:lpstr>
      <vt:lpstr>Wingdings</vt:lpstr>
      <vt:lpstr>함초롬바탕</vt:lpstr>
      <vt:lpstr>휴먼명조</vt:lpstr>
      <vt:lpstr>나눔고딕</vt:lpstr>
      <vt:lpstr>Arial Unicode MS</vt:lpstr>
      <vt:lpstr>나눔고딕 ExtraBold</vt:lpstr>
      <vt:lpstr>Office 테마</vt:lpstr>
      <vt:lpstr>프로그래밍 설계 - 최종 발표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…질문 받겠습니다…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김준호</cp:lastModifiedBy>
  <cp:revision>223</cp:revision>
  <cp:lastPrinted>2011-08-28T20:58:26Z</cp:lastPrinted>
  <dcterms:created xsi:type="dcterms:W3CDTF">2011-08-16T07:24:57Z</dcterms:created>
  <dcterms:modified xsi:type="dcterms:W3CDTF">2016-06-19T16:30:56Z</dcterms:modified>
</cp:coreProperties>
</file>