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7" r:id="rId3"/>
    <p:sldId id="258" r:id="rId4"/>
    <p:sldId id="260" r:id="rId5"/>
    <p:sldId id="265" r:id="rId6"/>
    <p:sldId id="264" r:id="rId7"/>
    <p:sldId id="261" r:id="rId8"/>
    <p:sldId id="263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78263A4-F4E4-49BA-8791-F6B751CAF24A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28FC420-199B-41AB-A38A-B87CF370C494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38172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3A4-F4E4-49BA-8791-F6B751CAF24A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C420-199B-41AB-A38A-B87CF370C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606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3A4-F4E4-49BA-8791-F6B751CAF24A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C420-199B-41AB-A38A-B87CF370C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802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3A4-F4E4-49BA-8791-F6B751CAF24A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C420-199B-41AB-A38A-B87CF370C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693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8263A4-F4E4-49BA-8791-F6B751CAF24A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8FC420-199B-41AB-A38A-B87CF370C49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23138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3A4-F4E4-49BA-8791-F6B751CAF24A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C420-199B-41AB-A38A-B87CF370C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619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3A4-F4E4-49BA-8791-F6B751CAF24A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C420-199B-41AB-A38A-B87CF370C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5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3A4-F4E4-49BA-8791-F6B751CAF24A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C420-199B-41AB-A38A-B87CF370C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095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3A4-F4E4-49BA-8791-F6B751CAF24A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C420-199B-41AB-A38A-B87CF370C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69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8263A4-F4E4-49BA-8791-F6B751CAF24A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8FC420-199B-41AB-A38A-B87CF370C49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2276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8263A4-F4E4-49BA-8791-F6B751CAF24A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8FC420-199B-41AB-A38A-B87CF370C49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0839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78263A4-F4E4-49BA-8791-F6B751CAF24A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28FC420-199B-41AB-A38A-B87CF370C49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499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57CE5-EDE5-459D-A5C1-FBDFBF44E4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掌控谈话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088B7C4-98E5-42E3-ADAE-2CDDEC1CC634}"/>
              </a:ext>
            </a:extLst>
          </p:cNvPr>
          <p:cNvSpPr/>
          <p:nvPr/>
        </p:nvSpPr>
        <p:spPr>
          <a:xfrm>
            <a:off x="6557428" y="4676005"/>
            <a:ext cx="39421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-</a:t>
            </a:r>
            <a:r>
              <a:rPr lang="zh-CN" altLang="en-US" dirty="0"/>
              <a:t>如何利用策略性的同理心来建立信任</a:t>
            </a:r>
          </a:p>
        </p:txBody>
      </p:sp>
    </p:spTree>
    <p:extLst>
      <p:ext uri="{BB962C8B-B14F-4D97-AF65-F5344CB8AC3E}">
        <p14:creationId xmlns:p14="http://schemas.microsoft.com/office/powerpoint/2010/main" val="3322713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DAE835-A814-4476-B0B0-E59D72EB1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11297"/>
            <a:ext cx="9601200" cy="67248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同理心</a:t>
            </a:r>
            <a:r>
              <a:rPr lang="en-US" altLang="zh-CN" dirty="0"/>
              <a:t>: </a:t>
            </a:r>
            <a:r>
              <a:rPr lang="zh-CN" altLang="en-US" dirty="0"/>
              <a:t>对另一个人类个体加以关注</a:t>
            </a:r>
            <a:r>
              <a:rPr lang="en-US" altLang="zh-CN" dirty="0"/>
              <a:t>,</a:t>
            </a:r>
            <a:r>
              <a:rPr lang="zh-CN" altLang="en-US" dirty="0"/>
              <a:t>洞察对方的想法</a:t>
            </a:r>
            <a:r>
              <a:rPr lang="en-US" altLang="zh-CN" dirty="0"/>
              <a:t>,</a:t>
            </a:r>
            <a:r>
              <a:rPr lang="zh-CN" altLang="en-US" dirty="0"/>
              <a:t>询问对方的感受</a:t>
            </a:r>
            <a:r>
              <a:rPr lang="en-US" altLang="zh-CN" dirty="0"/>
              <a:t>,</a:t>
            </a:r>
            <a:r>
              <a:rPr lang="zh-CN" altLang="en-US" dirty="0"/>
              <a:t>并且许诺理解对方的世界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064B3EA-89E2-4C6C-AD2E-6249C8FE3ABA}"/>
              </a:ext>
            </a:extLst>
          </p:cNvPr>
          <p:cNvSpPr txBox="1">
            <a:spLocks/>
          </p:cNvSpPr>
          <p:nvPr/>
        </p:nvSpPr>
        <p:spPr>
          <a:xfrm>
            <a:off x="5108368" y="759042"/>
            <a:ext cx="2375516" cy="6724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同理心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9436059-6A25-444E-B8B7-824514301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195" y="2463551"/>
            <a:ext cx="7052883" cy="407480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722C183-F46B-4385-9F62-B3DBE0FB7F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960" y="2463551"/>
            <a:ext cx="7031118" cy="407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98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AB88F-8336-4037-8725-796BAC358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当同理心遇到情绪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6E5C82DE-D73A-4E57-BADA-293732712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568335"/>
            <a:ext cx="9601200" cy="80342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情绪是让沟通偏离正轨的主要因素之一</a:t>
            </a:r>
            <a:r>
              <a:rPr lang="en-US" altLang="zh-CN" dirty="0"/>
              <a:t>,</a:t>
            </a:r>
            <a:r>
              <a:rPr lang="zh-CN" altLang="en-US" dirty="0"/>
              <a:t>当一个人对另外一个人失望时</a:t>
            </a:r>
            <a:r>
              <a:rPr lang="en-US" altLang="zh-CN" dirty="0"/>
              <a:t>,</a:t>
            </a:r>
            <a:r>
              <a:rPr lang="zh-CN" altLang="en-US" dirty="0"/>
              <a:t>理性的思考也烟消云散了</a:t>
            </a:r>
            <a:r>
              <a:rPr lang="en-US" altLang="zh-CN" dirty="0"/>
              <a:t>.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912523C-A696-444E-B544-8D86D50C7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339" y="2405450"/>
            <a:ext cx="4510700" cy="3238923"/>
          </a:xfrm>
          <a:prstGeom prst="rect">
            <a:avLst/>
          </a:prstGeom>
        </p:spPr>
      </p:pic>
      <p:sp>
        <p:nvSpPr>
          <p:cNvPr id="12" name="内容占位符 6">
            <a:extLst>
              <a:ext uri="{FF2B5EF4-FFF2-40B4-BE49-F238E27FC236}">
                <a16:creationId xmlns:a16="http://schemas.microsoft.com/office/drawing/2014/main" id="{4CAAA7AD-D6D7-4ACD-A07E-42F1627A61D2}"/>
              </a:ext>
            </a:extLst>
          </p:cNvPr>
          <p:cNvSpPr txBox="1">
            <a:spLocks/>
          </p:cNvSpPr>
          <p:nvPr/>
        </p:nvSpPr>
        <p:spPr>
          <a:xfrm>
            <a:off x="6683509" y="3175985"/>
            <a:ext cx="4071152" cy="1555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zh-CN" altLang="en-US" dirty="0"/>
              <a:t>请显示你对对方的尊重</a:t>
            </a:r>
            <a:r>
              <a:rPr lang="en-US" altLang="zh-CN" dirty="0"/>
              <a:t>,</a:t>
            </a:r>
            <a:r>
              <a:rPr lang="zh-CN" altLang="en-US" dirty="0"/>
              <a:t>哪怕是对敌人也一样</a:t>
            </a:r>
            <a:r>
              <a:rPr lang="en-US" altLang="zh-CN" dirty="0"/>
              <a:t>.</a:t>
            </a:r>
            <a:r>
              <a:rPr lang="zh-CN" altLang="en-US" dirty="0"/>
              <a:t>努力去理解他们</a:t>
            </a:r>
            <a:r>
              <a:rPr lang="en-US" altLang="zh-CN" dirty="0"/>
              <a:t>,</a:t>
            </a:r>
            <a:r>
              <a:rPr lang="zh-CN" altLang="en-US" dirty="0"/>
              <a:t>在心理学的范畴上</a:t>
            </a:r>
            <a:r>
              <a:rPr lang="en-US" altLang="zh-CN" dirty="0"/>
              <a:t>,</a:t>
            </a:r>
            <a:r>
              <a:rPr lang="zh-CN" altLang="en-US" dirty="0"/>
              <a:t>对他们的期待和想法做到感同深受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13" name="内容占位符 6">
            <a:extLst>
              <a:ext uri="{FF2B5EF4-FFF2-40B4-BE49-F238E27FC236}">
                <a16:creationId xmlns:a16="http://schemas.microsoft.com/office/drawing/2014/main" id="{143E273E-BCF6-4007-9645-F898C50960AA}"/>
              </a:ext>
            </a:extLst>
          </p:cNvPr>
          <p:cNvSpPr txBox="1">
            <a:spLocks/>
          </p:cNvSpPr>
          <p:nvPr/>
        </p:nvSpPr>
        <p:spPr>
          <a:xfrm>
            <a:off x="1295400" y="5947299"/>
            <a:ext cx="10050262" cy="568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zh-CN" altLang="en-US" dirty="0">
                <a:solidFill>
                  <a:srgbClr val="0000FF"/>
                </a:solidFill>
              </a:rPr>
              <a:t>如果你只有同理心</a:t>
            </a:r>
            <a:r>
              <a:rPr lang="en-US" altLang="zh-CN" dirty="0">
                <a:solidFill>
                  <a:srgbClr val="0000FF"/>
                </a:solidFill>
              </a:rPr>
              <a:t>,</a:t>
            </a:r>
            <a:r>
              <a:rPr lang="zh-CN" altLang="en-US" dirty="0">
                <a:solidFill>
                  <a:srgbClr val="0000FF"/>
                </a:solidFill>
              </a:rPr>
              <a:t>你可能会吃亏</a:t>
            </a:r>
            <a:r>
              <a:rPr lang="en-US" altLang="zh-CN" dirty="0">
                <a:solidFill>
                  <a:srgbClr val="0000FF"/>
                </a:solidFill>
              </a:rPr>
              <a:t>,</a:t>
            </a:r>
            <a:r>
              <a:rPr lang="zh-CN" altLang="en-US" dirty="0">
                <a:solidFill>
                  <a:srgbClr val="0000FF"/>
                </a:solidFill>
              </a:rPr>
              <a:t>可能会丢失目标</a:t>
            </a:r>
            <a:r>
              <a:rPr lang="en-US" altLang="zh-CN" dirty="0">
                <a:solidFill>
                  <a:srgbClr val="0000FF"/>
                </a:solidFill>
              </a:rPr>
              <a:t>,</a:t>
            </a:r>
            <a:r>
              <a:rPr lang="zh-CN" altLang="en-US" dirty="0">
                <a:solidFill>
                  <a:srgbClr val="0000FF"/>
                </a:solidFill>
              </a:rPr>
              <a:t>可能会在旁观者眼里显得没有魅力</a:t>
            </a:r>
            <a:r>
              <a:rPr lang="en-US" altLang="zh-CN" dirty="0">
                <a:solidFill>
                  <a:srgbClr val="0000FF"/>
                </a:solidFill>
              </a:rPr>
              <a:t>.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974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AB88F-8336-4037-8725-796BAC358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策略性的同理心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293C443-87E5-4ECA-9717-7D19E84769A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71600" y="2286000"/>
            <a:ext cx="9601200" cy="776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zh-CN" altLang="en-US" dirty="0"/>
              <a:t>策略性的同理心</a:t>
            </a:r>
            <a:r>
              <a:rPr lang="en-US" altLang="zh-CN" dirty="0"/>
              <a:t>: </a:t>
            </a:r>
            <a:r>
              <a:rPr lang="zh-CN" altLang="en-US" dirty="0"/>
              <a:t>理解他人感受和想法的同时</a:t>
            </a:r>
            <a:r>
              <a:rPr lang="en-US" altLang="zh-CN" dirty="0"/>
              <a:t>,</a:t>
            </a:r>
            <a:r>
              <a:rPr lang="zh-CN" altLang="en-US" dirty="0"/>
              <a:t>能听到这些感受背后的声音</a:t>
            </a:r>
            <a:r>
              <a:rPr lang="en-US" altLang="zh-CN" dirty="0"/>
              <a:t>,</a:t>
            </a:r>
            <a:r>
              <a:rPr lang="zh-CN" altLang="en-US" dirty="0"/>
              <a:t>并在接下来的交流中对他人产生影响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C39A71E-3B80-4885-80E9-EEFE07D68B61}"/>
              </a:ext>
            </a:extLst>
          </p:cNvPr>
          <p:cNvSpPr txBox="1">
            <a:spLocks/>
          </p:cNvSpPr>
          <p:nvPr/>
        </p:nvSpPr>
        <p:spPr>
          <a:xfrm>
            <a:off x="1371600" y="3406807"/>
            <a:ext cx="9601200" cy="2008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zh-CN" altLang="en-US" dirty="0"/>
              <a:t>比如</a:t>
            </a:r>
            <a:r>
              <a:rPr lang="en-US" altLang="zh-CN" dirty="0"/>
              <a:t>,</a:t>
            </a:r>
            <a:r>
              <a:rPr lang="zh-CN" altLang="en-US" dirty="0"/>
              <a:t>对方情绪是恐惧</a:t>
            </a:r>
            <a:r>
              <a:rPr lang="en-US" altLang="zh-CN" dirty="0"/>
              <a:t>,</a:t>
            </a:r>
            <a:r>
              <a:rPr lang="zh-CN" altLang="en-US" dirty="0"/>
              <a:t>直接替他把这个恐惧说出来</a:t>
            </a:r>
            <a:r>
              <a:rPr lang="en-US" altLang="zh-CN" dirty="0"/>
              <a:t>,</a:t>
            </a:r>
            <a:r>
              <a:rPr lang="zh-CN" altLang="en-US" dirty="0"/>
              <a:t>比如</a:t>
            </a:r>
            <a:r>
              <a:rPr lang="en-US" altLang="zh-CN" dirty="0"/>
              <a:t>: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zh-CN" altLang="en-US" dirty="0"/>
              <a:t>看起来你有点害怕</a:t>
            </a:r>
            <a:r>
              <a:rPr lang="en-US" altLang="zh-CN" dirty="0"/>
              <a:t>….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US" altLang="zh-CN" dirty="0"/>
              <a:t>(</a:t>
            </a:r>
            <a:r>
              <a:rPr lang="zh-CN" altLang="en-US" dirty="0"/>
              <a:t>请不要用</a:t>
            </a:r>
            <a:r>
              <a:rPr lang="en-US" altLang="zh-CN" dirty="0"/>
              <a:t>:</a:t>
            </a:r>
            <a:r>
              <a:rPr lang="zh-CN" altLang="en-US" dirty="0"/>
              <a:t> 我觉得你有点害怕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883C784-E08A-45F4-BB1C-BBC161089966}"/>
              </a:ext>
            </a:extLst>
          </p:cNvPr>
          <p:cNvCxnSpPr/>
          <p:nvPr/>
        </p:nvCxnSpPr>
        <p:spPr>
          <a:xfrm>
            <a:off x="5468645" y="4598633"/>
            <a:ext cx="245023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19CBD8D8-4476-44E3-A78C-CE75928517EC}"/>
              </a:ext>
            </a:extLst>
          </p:cNvPr>
          <p:cNvSpPr/>
          <p:nvPr/>
        </p:nvSpPr>
        <p:spPr>
          <a:xfrm>
            <a:off x="8469298" y="3998468"/>
            <a:ext cx="21483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7200" dirty="0">
                <a:solidFill>
                  <a:srgbClr val="0000FF"/>
                </a:solidFill>
              </a:rPr>
              <a:t>标注</a:t>
            </a:r>
          </a:p>
        </p:txBody>
      </p:sp>
    </p:spTree>
    <p:extLst>
      <p:ext uri="{BB962C8B-B14F-4D97-AF65-F5344CB8AC3E}">
        <p14:creationId xmlns:p14="http://schemas.microsoft.com/office/powerpoint/2010/main" val="3963886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BB31FB-5C11-4A4D-8684-6EFAC8005FEF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7701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/>
              <a:t>标注举例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0CFCEA5F-26EF-4087-97D7-1AE990FF13CC}"/>
              </a:ext>
            </a:extLst>
          </p:cNvPr>
          <p:cNvSpPr txBox="1">
            <a:spLocks/>
          </p:cNvSpPr>
          <p:nvPr/>
        </p:nvSpPr>
        <p:spPr>
          <a:xfrm>
            <a:off x="1506245" y="1983420"/>
            <a:ext cx="9601200" cy="7701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/>
              <a:t>3</a:t>
            </a:r>
            <a:r>
              <a:rPr lang="zh-CN" altLang="en-US" sz="2400" dirty="0"/>
              <a:t>个逃犯藏匿在公寓里</a:t>
            </a:r>
            <a:r>
              <a:rPr lang="en-US" altLang="zh-CN" sz="2400" dirty="0"/>
              <a:t>,</a:t>
            </a:r>
            <a:r>
              <a:rPr lang="zh-CN" altLang="en-US" sz="2400" dirty="0"/>
              <a:t>跟警方僵持了</a:t>
            </a:r>
            <a:r>
              <a:rPr lang="en-US" altLang="zh-CN" sz="2400" dirty="0"/>
              <a:t>6</a:t>
            </a:r>
            <a:r>
              <a:rPr lang="zh-CN" altLang="en-US" sz="2400" dirty="0"/>
              <a:t>个小时</a:t>
            </a:r>
            <a:r>
              <a:rPr lang="en-US" altLang="zh-CN" sz="2400" dirty="0"/>
              <a:t>,</a:t>
            </a:r>
            <a:r>
              <a:rPr lang="zh-CN" altLang="en-US" sz="2400" dirty="0"/>
              <a:t>就是不出来</a:t>
            </a:r>
            <a:r>
              <a:rPr lang="en-US" altLang="zh-CN" sz="2400" dirty="0"/>
              <a:t>.</a:t>
            </a:r>
            <a:endParaRPr lang="zh-CN" altLang="en-US" sz="24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6A0ABC85-5CC1-4E26-A545-9A09D0DF2730}"/>
              </a:ext>
            </a:extLst>
          </p:cNvPr>
          <p:cNvSpPr txBox="1">
            <a:spLocks/>
          </p:cNvSpPr>
          <p:nvPr/>
        </p:nvSpPr>
        <p:spPr>
          <a:xfrm>
            <a:off x="1506245" y="3165630"/>
            <a:ext cx="9601200" cy="7701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/>
              <a:t>“</a:t>
            </a:r>
            <a:r>
              <a:rPr lang="zh-CN" altLang="en-US" sz="2400" dirty="0"/>
              <a:t>似乎你们不想出来</a:t>
            </a:r>
            <a:r>
              <a:rPr lang="en-US" altLang="zh-CN" sz="2400" dirty="0"/>
              <a:t>,</a:t>
            </a:r>
            <a:r>
              <a:rPr lang="zh-CN" altLang="en-US" sz="2400" dirty="0"/>
              <a:t>你们担心一旦打开房门</a:t>
            </a:r>
            <a:r>
              <a:rPr lang="en-US" altLang="zh-CN" sz="2400" dirty="0"/>
              <a:t>,</a:t>
            </a:r>
            <a:r>
              <a:rPr lang="zh-CN" altLang="en-US" sz="2400" dirty="0"/>
              <a:t>我们就会冲进来开枪</a:t>
            </a:r>
            <a:r>
              <a:rPr lang="en-US" altLang="zh-CN" sz="2400" dirty="0"/>
              <a:t>,</a:t>
            </a:r>
            <a:r>
              <a:rPr lang="zh-CN" altLang="en-US" sz="2400" dirty="0"/>
              <a:t>似乎你们并不想回到监狱里去</a:t>
            </a:r>
            <a:r>
              <a:rPr lang="en-US" altLang="zh-CN" sz="2400" dirty="0"/>
              <a:t>”.</a:t>
            </a:r>
            <a:endParaRPr lang="zh-CN" altLang="en-US" sz="2400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083EC9FC-131F-47EE-B28D-5655DB0CDD50}"/>
              </a:ext>
            </a:extLst>
          </p:cNvPr>
          <p:cNvSpPr txBox="1">
            <a:spLocks/>
          </p:cNvSpPr>
          <p:nvPr/>
        </p:nvSpPr>
        <p:spPr>
          <a:xfrm>
            <a:off x="1506245" y="4818356"/>
            <a:ext cx="9601200" cy="7701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solidFill>
                  <a:srgbClr val="0000FF"/>
                </a:solidFill>
              </a:rPr>
              <a:t>Notes: </a:t>
            </a:r>
            <a:r>
              <a:rPr lang="zh-CN" altLang="en-US" sz="2400" dirty="0">
                <a:solidFill>
                  <a:srgbClr val="0000FF"/>
                </a:solidFill>
              </a:rPr>
              <a:t>标注抛给对方之后</a:t>
            </a:r>
            <a:r>
              <a:rPr lang="en-US" altLang="zh-CN" sz="2400" dirty="0">
                <a:solidFill>
                  <a:srgbClr val="0000FF"/>
                </a:solidFill>
              </a:rPr>
              <a:t>,</a:t>
            </a:r>
            <a:r>
              <a:rPr lang="zh-CN" altLang="en-US" sz="2400" dirty="0">
                <a:solidFill>
                  <a:srgbClr val="0000FF"/>
                </a:solidFill>
              </a:rPr>
              <a:t>请安静的听对方怎么说</a:t>
            </a:r>
            <a:r>
              <a:rPr lang="en-US" altLang="zh-CN" sz="2400" dirty="0">
                <a:solidFill>
                  <a:srgbClr val="0000FF"/>
                </a:solidFill>
              </a:rPr>
              <a:t>,</a:t>
            </a:r>
            <a:r>
              <a:rPr lang="zh-CN" altLang="en-US" sz="2400" dirty="0">
                <a:solidFill>
                  <a:srgbClr val="0000FF"/>
                </a:solidFill>
              </a:rPr>
              <a:t>不要急于扩展我们说过的话</a:t>
            </a:r>
            <a:r>
              <a:rPr lang="en-US" altLang="zh-CN" sz="2400" dirty="0">
                <a:solidFill>
                  <a:srgbClr val="0000FF"/>
                </a:solidFill>
              </a:rPr>
              <a:t>.</a:t>
            </a:r>
            <a:r>
              <a:rPr lang="zh-CN" altLang="en-US" sz="2400" dirty="0">
                <a:solidFill>
                  <a:srgbClr val="0000FF"/>
                </a:solidFill>
              </a:rPr>
              <a:t>因为标注一个强大的作用在于引诱对方透露信息</a:t>
            </a:r>
            <a:r>
              <a:rPr lang="en-US" altLang="zh-CN" sz="2400" dirty="0">
                <a:solidFill>
                  <a:srgbClr val="0000FF"/>
                </a:solidFill>
              </a:rPr>
              <a:t>.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13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CB0F7-F7ED-4CA0-B579-72A5AE224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杏仁体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F4FD21A-34B5-48E3-ADCB-102D625394C8}"/>
              </a:ext>
            </a:extLst>
          </p:cNvPr>
          <p:cNvSpPr txBox="1"/>
          <p:nvPr/>
        </p:nvSpPr>
        <p:spPr>
          <a:xfrm>
            <a:off x="943845" y="6172200"/>
            <a:ext cx="10456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杏仁体</a:t>
            </a:r>
            <a:r>
              <a:rPr lang="en-US" altLang="zh-CN" dirty="0"/>
              <a:t>,</a:t>
            </a:r>
            <a:r>
              <a:rPr lang="zh-CN" altLang="en-US" dirty="0"/>
              <a:t>情绪功能强大</a:t>
            </a:r>
            <a:r>
              <a:rPr lang="en-US" altLang="zh-CN" dirty="0"/>
              <a:t>,</a:t>
            </a:r>
            <a:r>
              <a:rPr lang="zh-CN" altLang="en-US" dirty="0"/>
              <a:t>智力很一般</a:t>
            </a:r>
            <a:r>
              <a:rPr lang="en-US" altLang="zh-CN" dirty="0"/>
              <a:t>.  </a:t>
            </a:r>
            <a:r>
              <a:rPr lang="zh-CN" altLang="en-US" dirty="0"/>
              <a:t>我们让它去思考一件严肃的事情</a:t>
            </a:r>
            <a:r>
              <a:rPr lang="en-US" altLang="zh-CN" dirty="0"/>
              <a:t>,</a:t>
            </a:r>
            <a:r>
              <a:rPr lang="zh-CN" altLang="en-US" dirty="0"/>
              <a:t>它就会把大脑控制权交给大脑皮层</a:t>
            </a:r>
            <a:r>
              <a:rPr lang="en-US" altLang="zh-CN" dirty="0"/>
              <a:t>.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4085C2B-3FD7-4927-882D-1B65D74B2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796" y="1805949"/>
            <a:ext cx="6144407" cy="324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499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1ACF08-1361-4B61-8985-D3A019D6E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307" y="162017"/>
            <a:ext cx="9601200" cy="60146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同情心与同理心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90519820-51A6-4D74-8DC3-CD2E2A84E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218874"/>
              </p:ext>
            </p:extLst>
          </p:nvPr>
        </p:nvGraphicFramePr>
        <p:xfrm>
          <a:off x="1250764" y="1403247"/>
          <a:ext cx="10574292" cy="432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2180">
                  <a:extLst>
                    <a:ext uri="{9D8B030D-6E8A-4147-A177-3AD203B41FA5}">
                      <a16:colId xmlns:a16="http://schemas.microsoft.com/office/drawing/2014/main" val="4006045181"/>
                    </a:ext>
                  </a:extLst>
                </a:gridCol>
                <a:gridCol w="5362112">
                  <a:extLst>
                    <a:ext uri="{9D8B030D-6E8A-4147-A177-3AD203B41FA5}">
                      <a16:colId xmlns:a16="http://schemas.microsoft.com/office/drawing/2014/main" val="2415385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同情心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同理心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41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 lot of judgement. (</a:t>
                      </a:r>
                      <a:r>
                        <a:rPr lang="zh-CN" altLang="en-US" dirty="0"/>
                        <a:t>会存在评论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 judgement.(</a:t>
                      </a:r>
                      <a:r>
                        <a:rPr lang="zh-CN" altLang="en-US" dirty="0"/>
                        <a:t>不评论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831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I know your feel. (</a:t>
                      </a:r>
                      <a:r>
                        <a:rPr lang="zh-CN" altLang="en-US" dirty="0">
                          <a:effectLst/>
                        </a:rPr>
                        <a:t>议论</a:t>
                      </a:r>
                      <a:r>
                        <a:rPr lang="en-US" altLang="zh-CN" dirty="0">
                          <a:effectLst/>
                        </a:rPr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 feel your feel.(</a:t>
                      </a:r>
                      <a:r>
                        <a:rPr lang="zh-CN" altLang="en-US" dirty="0"/>
                        <a:t>感同身受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050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Give unasked advice. (</a:t>
                      </a:r>
                      <a:r>
                        <a:rPr lang="zh-CN" altLang="en-US" dirty="0"/>
                        <a:t>发表己见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Just listen. (</a:t>
                      </a:r>
                      <a:r>
                        <a:rPr lang="zh-CN" altLang="en-US" dirty="0"/>
                        <a:t>倾听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180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Understand from your own perspective.(</a:t>
                      </a:r>
                      <a:r>
                        <a:rPr lang="zh-CN" altLang="en-US" dirty="0"/>
                        <a:t>自己的感受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Put yourself into their shoes.(</a:t>
                      </a:r>
                      <a:r>
                        <a:rPr lang="zh-CN" altLang="en-US" dirty="0"/>
                        <a:t>对方的感受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378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“Poor you” (</a:t>
                      </a:r>
                      <a:r>
                        <a:rPr lang="zh-CN" altLang="en-US" dirty="0"/>
                        <a:t>情感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“I can understand how it feels. It must be really hard”</a:t>
                      </a:r>
                    </a:p>
                    <a:p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不挥洒同情心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99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Overlook subtle signs and only take surface meaning. (</a:t>
                      </a:r>
                      <a:r>
                        <a:rPr lang="zh-CN" altLang="en-US" dirty="0"/>
                        <a:t>忽略细微的标记</a:t>
                      </a:r>
                      <a:r>
                        <a:rPr lang="en-US" altLang="zh-CN" dirty="0"/>
                        <a:t>,</a:t>
                      </a:r>
                      <a:r>
                        <a:rPr lang="zh-CN" altLang="en-US" dirty="0"/>
                        <a:t>只取表面的意义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Be sensitive to all kinds of non-verbal cues.</a:t>
                      </a:r>
                    </a:p>
                    <a:p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对各种非语言提示敏感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028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Suppress your own and other people’s feeling.</a:t>
                      </a:r>
                    </a:p>
                    <a:p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压抑和他人的情感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Acknowledge both your own and other people’s emotion.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(</a:t>
                      </a:r>
                      <a:r>
                        <a:rPr lang="zh-CN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把自己放进别人的境地，为的是合作和承认，而不是分离和压抑。</a:t>
                      </a:r>
                      <a:r>
                        <a:rPr lang="en-US" altLang="zh-CN" b="0" dirty="0"/>
                        <a:t>)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793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6942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E2935169-E27D-4504-AAB7-05B23A86DC2F}"/>
              </a:ext>
            </a:extLst>
          </p:cNvPr>
          <p:cNvSpPr txBox="1">
            <a:spLocks/>
          </p:cNvSpPr>
          <p:nvPr/>
        </p:nvSpPr>
        <p:spPr>
          <a:xfrm>
            <a:off x="1295400" y="2474651"/>
            <a:ext cx="9601200" cy="1227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zh-CN" altLang="en-US">
                <a:solidFill>
                  <a:srgbClr val="0000FF"/>
                </a:solidFill>
              </a:rPr>
              <a:t>同理心的魅力在于</a:t>
            </a:r>
            <a:r>
              <a:rPr lang="en-US" altLang="zh-CN">
                <a:solidFill>
                  <a:srgbClr val="0000FF"/>
                </a:solidFill>
              </a:rPr>
              <a:t>,</a:t>
            </a:r>
            <a:r>
              <a:rPr lang="zh-CN" altLang="en-US">
                <a:solidFill>
                  <a:srgbClr val="0000FF"/>
                </a:solidFill>
              </a:rPr>
              <a:t>它并不要求你同意对方的观点</a:t>
            </a:r>
            <a:r>
              <a:rPr lang="en-US" altLang="zh-CN">
                <a:solidFill>
                  <a:srgbClr val="0000FF"/>
                </a:solidFill>
              </a:rPr>
              <a:t>(</a:t>
            </a:r>
            <a:r>
              <a:rPr lang="zh-CN" altLang="en-US">
                <a:solidFill>
                  <a:srgbClr val="0000FF"/>
                </a:solidFill>
              </a:rPr>
              <a:t>你可能会觉得对方的观点是疯狂的</a:t>
            </a:r>
            <a:r>
              <a:rPr lang="en-US" altLang="zh-CN">
                <a:solidFill>
                  <a:srgbClr val="0000FF"/>
                </a:solidFill>
              </a:rPr>
              <a:t>), </a:t>
            </a:r>
            <a:r>
              <a:rPr lang="zh-CN" altLang="en-US">
                <a:solidFill>
                  <a:srgbClr val="0000FF"/>
                </a:solidFill>
              </a:rPr>
              <a:t>当通过对对方处境的认可</a:t>
            </a:r>
            <a:r>
              <a:rPr lang="en-US" altLang="zh-CN">
                <a:solidFill>
                  <a:srgbClr val="0000FF"/>
                </a:solidFill>
              </a:rPr>
              <a:t>,</a:t>
            </a:r>
            <a:r>
              <a:rPr lang="zh-CN" altLang="en-US">
                <a:solidFill>
                  <a:srgbClr val="0000FF"/>
                </a:solidFill>
              </a:rPr>
              <a:t>你能立即告诉对方你正在倾听</a:t>
            </a:r>
            <a:r>
              <a:rPr lang="en-US" altLang="zh-CN">
                <a:solidFill>
                  <a:srgbClr val="0000FF"/>
                </a:solidFill>
              </a:rPr>
              <a:t>.</a:t>
            </a:r>
            <a:r>
              <a:rPr lang="zh-CN" altLang="en-US">
                <a:solidFill>
                  <a:srgbClr val="0000FF"/>
                </a:solidFill>
              </a:rPr>
              <a:t>当他们知道你在仔细倾听后</a:t>
            </a:r>
            <a:r>
              <a:rPr lang="en-US" altLang="zh-CN">
                <a:solidFill>
                  <a:srgbClr val="0000FF"/>
                </a:solidFill>
              </a:rPr>
              <a:t>,</a:t>
            </a:r>
            <a:r>
              <a:rPr lang="zh-CN" altLang="en-US">
                <a:solidFill>
                  <a:srgbClr val="0000FF"/>
                </a:solidFill>
              </a:rPr>
              <a:t>他们就可能会透露一些能被你利用的信息</a:t>
            </a:r>
            <a:r>
              <a:rPr lang="en-US" altLang="zh-CN">
                <a:solidFill>
                  <a:srgbClr val="0000FF"/>
                </a:solidFill>
              </a:rPr>
              <a:t>.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811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E23F21-4E68-4D12-856E-58CA253F9D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 you!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3783739"/>
      </p:ext>
    </p:extLst>
  </p:cSld>
  <p:clrMapOvr>
    <a:masterClrMapping/>
  </p:clrMapOvr>
</p:sld>
</file>

<file path=ppt/theme/theme1.xml><?xml version="1.0" encoding="utf-8"?>
<a:theme xmlns:a="http://schemas.openxmlformats.org/drawingml/2006/main" name="剪切">
  <a:themeElements>
    <a:clrScheme name="剪切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剪切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剪切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87</TotalTime>
  <Words>577</Words>
  <Application>Microsoft Office PowerPoint</Application>
  <PresentationFormat>宽屏</PresentationFormat>
  <Paragraphs>43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Franklin Gothic Book</vt:lpstr>
      <vt:lpstr>剪切</vt:lpstr>
      <vt:lpstr>掌控谈话</vt:lpstr>
      <vt:lpstr>PowerPoint 演示文稿</vt:lpstr>
      <vt:lpstr>当同理心遇到情绪</vt:lpstr>
      <vt:lpstr>策略性的同理心</vt:lpstr>
      <vt:lpstr>PowerPoint 演示文稿</vt:lpstr>
      <vt:lpstr>杏仁体</vt:lpstr>
      <vt:lpstr>同情心与同理心</vt:lpstr>
      <vt:lpstr>PowerPoint 演示文稿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掌控谈话</dc:title>
  <dc:creator>leon hooo</dc:creator>
  <cp:lastModifiedBy>leon hooo</cp:lastModifiedBy>
  <cp:revision>30</cp:revision>
  <dcterms:created xsi:type="dcterms:W3CDTF">2019-03-01T13:16:25Z</dcterms:created>
  <dcterms:modified xsi:type="dcterms:W3CDTF">2019-03-01T14:47:18Z</dcterms:modified>
</cp:coreProperties>
</file>