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8" r:id="rId26"/>
    <p:sldId id="290" r:id="rId27"/>
    <p:sldId id="289" r:id="rId28"/>
    <p:sldId id="293" r:id="rId29"/>
    <p:sldId id="291" r:id="rId30"/>
    <p:sldId id="295" r:id="rId31"/>
    <p:sldId id="294" r:id="rId32"/>
    <p:sldId id="296" r:id="rId33"/>
    <p:sldId id="297" r:id="rId34"/>
    <p:sldId id="267" r:id="rId35"/>
    <p:sldId id="268" r:id="rId36"/>
    <p:sldId id="269" r:id="rId37"/>
    <p:sldId id="270" r:id="rId38"/>
    <p:sldId id="271" r:id="rId39"/>
    <p:sldId id="272" r:id="rId40"/>
    <p:sldId id="273" r:id="rId4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24" autoAdjust="0"/>
  </p:normalViewPr>
  <p:slideViewPr>
    <p:cSldViewPr snapToGrid="0">
      <p:cViewPr varScale="1">
        <p:scale>
          <a:sx n="55" d="100"/>
          <a:sy n="55" d="100"/>
        </p:scale>
        <p:origin x="142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2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都说态度决定一切，态度会决定你针对这个风险采取什么级别的决策，从字面上来看，你们会倾向于采取什么态度？为了解释上面几个概念，我想了一个例子来阐述</a:t>
            </a:r>
          </a:p>
        </p:txBody>
      </p:sp>
    </p:spTree>
    <p:extLst>
      <p:ext uri="{BB962C8B-B14F-4D97-AF65-F5344CB8AC3E}">
        <p14:creationId xmlns:p14="http://schemas.microsoft.com/office/powerpoint/2010/main" val="3508905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886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新员工不可能无缝衔接老员工，你们各自产品是否有一些比较特有的核心风险，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1707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比如这里我们是假设飞机是不会出事故的，作为我们是无法控制的，所以对我们项目来说，他就是</a:t>
            </a:r>
          </a:p>
          <a:p>
            <a:r>
              <a:rPr lang="zh-CN" altLang="en-US" dirty="0">
                <a:effectLst/>
              </a:rPr>
              <a:t>一个假定，</a:t>
            </a:r>
            <a:r>
              <a:rPr lang="zh-CN" altLang="en-US" b="1" dirty="0">
                <a:effectLst/>
              </a:rPr>
              <a:t>假定</a:t>
            </a:r>
            <a:r>
              <a:rPr lang="zh-CN" altLang="en-US" dirty="0">
                <a:effectLst/>
              </a:rPr>
              <a:t>他不发生的情况下，你来做项目管理，那这个风险是不是就不管呢？作者认为移交给</a:t>
            </a:r>
          </a:p>
          <a:p>
            <a:r>
              <a:rPr lang="zh-CN" altLang="en-US" dirty="0">
                <a:effectLst/>
              </a:rPr>
              <a:t>项目负责人，或者大老板，他们来决定，既然他们决定要安排从北京到杭州这趟事情，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1839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工具介绍 </a:t>
            </a:r>
            <a:r>
              <a:rPr lang="en-US" altLang="zh-CN" dirty="0"/>
              <a:t>Risk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44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915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2900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0A441E-F550-45C3-819D-656ACE04CF6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400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http://bbs.21manager.com.cn/forum.php?mod=viewthread&amp;tid=136547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0A441E-F550-45C3-819D-656ACE04CF6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9203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http://bbs.21manager.com.cn/forum.php?mod=viewthread&amp;tid=136547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0A441E-F550-45C3-819D-656ACE04CF6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13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0A441E-F550-45C3-819D-656ACE04CF6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508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要估计损失成本，可能性比较难，这是一门精密的科学，作者建议根据一些历史经验，问题清单</a:t>
            </a:r>
          </a:p>
          <a:p>
            <a:r>
              <a:rPr lang="zh-CN" altLang="en-US" dirty="0">
                <a:effectLst/>
              </a:rPr>
              <a:t>得到一些数据，或者干脆就拍脑门，但是不要去忽视这份工作</a:t>
            </a:r>
          </a:p>
          <a:p>
            <a:r>
              <a:rPr lang="zh-CN" altLang="en-US" b="1" dirty="0">
                <a:effectLst/>
              </a:rPr>
              <a:t>不过说实话，对于纯粹新项目而言这个确实有难度了</a:t>
            </a: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5570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http://bbs.21manager.com.cn/forum.php?mod=viewthread&amp;tid=136547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0A441E-F550-45C3-819D-656ACE04CF6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6664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http://bbs.21manager.com.cn/forum.php?mod=viewthread&amp;tid=136547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0A441E-F550-45C3-819D-656ACE04CF6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1708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http://bbs.21manager.com.cn/forum.php?mod=viewthread&amp;tid=136547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0A441E-F550-45C3-819D-656ACE04CF6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441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虽然有时候对于风险暴露很难估计，但作者认为，至少你要保持有这个感觉，知道他会随时冒出来，好比你知道随时会有火车冲过来，所以你会一直盯着很远的地方是否有火车冒烟</a:t>
            </a:r>
          </a:p>
        </p:txBody>
      </p:sp>
    </p:spTree>
    <p:extLst>
      <p:ext uri="{BB962C8B-B14F-4D97-AF65-F5344CB8AC3E}">
        <p14:creationId xmlns:p14="http://schemas.microsoft.com/office/powerpoint/2010/main" val="2055710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2150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424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注意，最好不要让主持人来做记录，因为头脑风暴快速而热烈，</a:t>
            </a:r>
            <a:endParaRPr lang="en-US" altLang="zh-CN" b="1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好，那回到刚才那个问题，从北京到杭州去抢特价房这个项目，你们最担心的是什么？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301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3826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304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关于项目估算给几个图片例子，前期怎么估算比较合理？或者大家讨论</a:t>
            </a:r>
          </a:p>
          <a:p>
            <a:r>
              <a:rPr lang="zh-CN" altLang="en-US" dirty="0">
                <a:effectLst/>
              </a:rPr>
              <a:t>如果是敏捷，那还机会去调整，重新考虑是否值得去做，加人还是砍项目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700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4CCC-13F7-496B-A00E-1CD3FD7CE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330" y="449452"/>
            <a:ext cx="6131561" cy="80151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53"/>
            </a:lvl1pPr>
          </a:lstStyle>
          <a:p>
            <a:r>
              <a:rPr lang="en-US" altLang="zh-CN" dirty="0"/>
              <a:t>Click to edit Master title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46976-7E8E-4140-AE09-4C6DB0491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3161" y="2448783"/>
            <a:ext cx="9753600" cy="23548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E8B24E-4186-4A05-874E-55BE57E86D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10451" y="33868"/>
            <a:ext cx="3494349" cy="9305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41F8CD-0C8D-43D9-9A1A-917C3BF7C59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8427241"/>
            <a:ext cx="13004800" cy="13263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845C59-F254-4D3E-AC04-FB99FDF38A2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257626"/>
            <a:ext cx="7501869" cy="3882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B6E6FC-5FCB-41CC-96A5-9E5E2F2ECCA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336891" y="9302847"/>
            <a:ext cx="238751" cy="39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8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22ED-848E-424F-B359-717C619E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519290"/>
            <a:ext cx="11216640" cy="188524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2C46B4-A52A-4DBB-95B3-E5BD9DA9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/>
          <a:lstStyle/>
          <a:p>
            <a:fld id="{8C9CF884-36DA-487E-8482-39AD7AC440DE}" type="datetime1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B07163-ED2D-4FDD-90B9-60EDD946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01910-8790-4E49-867B-A9DAA101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</p:spPr>
        <p:txBody>
          <a:bodyPr/>
          <a:lstStyle/>
          <a:p>
            <a:fld id="{77F9875C-EB84-4B00-8AAA-7457CBFC8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65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7A37-6A0F-45FA-BC27-2EA8A081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519290"/>
            <a:ext cx="11216640" cy="188524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E8E94-2E95-4841-A1D6-E1AF05943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41F10-4077-4655-A2BD-558E4AC6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/>
          <a:lstStyle/>
          <a:p>
            <a:fld id="{0D80CEC3-F294-4798-AA00-2E4B8A0B082C}" type="datetime1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82D47-B8EF-496F-B8BB-DD0E050E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9DDD4-3CDF-48AB-829F-8108308AA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</p:spPr>
        <p:txBody>
          <a:bodyPr/>
          <a:lstStyle/>
          <a:p>
            <a:fld id="{77F9875C-EB84-4B00-8AAA-7457CBFC8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54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7B16C1E-0048-4274-B702-D8C69EC340A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983437" y="449453"/>
            <a:ext cx="3494349" cy="9305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45CE6C-67FA-4BFA-80AE-46C14BB19BB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8427241"/>
            <a:ext cx="13004800" cy="13263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9F67C4-B965-4C2E-A34B-D3744F71754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1" y="1054418"/>
            <a:ext cx="7909561" cy="4093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334286-91E2-4071-8881-DF94C3C9985C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36891" y="9302847"/>
            <a:ext cx="238751" cy="39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4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hf hdr="0" ftr="0" dt="0"/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与’熊’共舞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IT项目背后涌动着巨大风险</a:t>
            </a:r>
          </a:p>
        </p:txBody>
      </p:sp>
      <p:pic>
        <p:nvPicPr>
          <p:cNvPr id="12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63004" y="0"/>
            <a:ext cx="6476391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9F09-7E64-4BE5-BC1D-B51E61092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面对风险的态度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F4953-7EB8-40AC-BFA4-9CF92FADEF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远离风险</a:t>
            </a:r>
            <a:endParaRPr lang="en-US" altLang="zh-CN" dirty="0"/>
          </a:p>
          <a:p>
            <a:r>
              <a:rPr lang="zh-CN" altLang="en-US" dirty="0"/>
              <a:t>包容风险</a:t>
            </a:r>
            <a:endParaRPr lang="en-US" altLang="zh-CN" dirty="0"/>
          </a:p>
          <a:p>
            <a:r>
              <a:rPr lang="zh-CN" altLang="en-US" dirty="0"/>
              <a:t>缓解风险</a:t>
            </a:r>
            <a:endParaRPr lang="en-US" altLang="zh-CN" dirty="0"/>
          </a:p>
          <a:p>
            <a:r>
              <a:rPr lang="zh-CN" altLang="en-US" dirty="0"/>
              <a:t>躲避风险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70749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1C6B-6CAB-4AC8-ADB5-F7A19FED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举个例子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AE621-6D25-4196-B96E-65DB417FB0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坐飞机去从北京到杭州现场抢购当天特惠超低价房子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064649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B7D2-0E8E-44F1-A989-12CD755D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39531-639E-4235-8830-9093A20A90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1 </a:t>
            </a:r>
            <a:r>
              <a:rPr lang="zh-CN" altLang="en-US" b="1" dirty="0"/>
              <a:t>远离风险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怕飞机晚点，同时担心去飞机场的路上堵车，赶不上飞机，怕当天天气不好，所以不坐飞机出行，而是坐高铁，虽然没有这个担心了，但显然你也错失了坐飞机带来用时短的好处。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907535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8E68-444A-4E5D-854C-971ECC901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DBB5E-91DE-4F4C-A6FA-96D36652D8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b="1" dirty="0"/>
              <a:t>包容风险</a:t>
            </a:r>
            <a:r>
              <a:rPr lang="zh-CN" altLang="en-US" dirty="0"/>
              <a:t>，为了合理应对上面的一些风险，你同时预定一张高铁票，当天你根据情况来选择高铁，还是飞机，然后提前</a:t>
            </a:r>
            <a:r>
              <a:rPr lang="en-US" altLang="zh-CN" dirty="0"/>
              <a:t>2</a:t>
            </a:r>
            <a:r>
              <a:rPr lang="zh-CN" altLang="en-US" dirty="0"/>
              <a:t>小时退票，但是你会为此付出成本（退票手续费）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41160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BDF3D-8589-463D-A5EB-57A9A198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07248-56F4-411D-9AF6-888ECC07E6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3 </a:t>
            </a:r>
            <a:r>
              <a:rPr lang="zh-CN" altLang="en-US" b="1" dirty="0"/>
              <a:t>缓解风险</a:t>
            </a:r>
            <a:r>
              <a:rPr lang="zh-CN" altLang="en-US" dirty="0"/>
              <a:t>，你仍然预定飞机票和高铁票（提前预定，怕到时候买不到），但是你每天都盯着天气预报，了解出发日</a:t>
            </a:r>
            <a:r>
              <a:rPr lang="en-US" altLang="zh-CN" dirty="0"/>
              <a:t>7</a:t>
            </a:r>
            <a:r>
              <a:rPr lang="zh-CN" altLang="en-US" dirty="0"/>
              <a:t>天前的天气，，</a:t>
            </a:r>
            <a:r>
              <a:rPr lang="en-US" altLang="zh-CN" dirty="0"/>
              <a:t>7</a:t>
            </a:r>
            <a:r>
              <a:rPr lang="zh-CN" altLang="en-US" dirty="0"/>
              <a:t>天提前退票，这样退票的成本也很低（忽略不计），同时去飞机场的路上，你时刻监控着交通情况，来安排自己是否要提前出发去机场，虽然你没有花费什么金钱，但是你花了少量的时间，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257666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D008-D1B9-43E0-A83F-C648D2F7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7E13F-A9C4-45CF-9310-AC1D36823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4 </a:t>
            </a:r>
            <a:r>
              <a:rPr lang="zh-CN" altLang="en-US" b="1" dirty="0"/>
              <a:t>躲避风险 </a:t>
            </a:r>
            <a:r>
              <a:rPr lang="zh-CN" altLang="en-US" dirty="0"/>
              <a:t>直接预定飞机票，什么也不做，听天由命，觉得当天肯定也会一切顺利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36743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82D4-1D85-4D13-9AA6-CF12C062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36CE-F66C-446C-9D33-B9C8D784F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风险暴露 </a:t>
            </a:r>
            <a:r>
              <a:rPr lang="en-US" altLang="zh-CN" b="1" dirty="0"/>
              <a:t>= </a:t>
            </a:r>
            <a:r>
              <a:rPr lang="zh-CN" altLang="en-US" b="1" dirty="0"/>
              <a:t>损失成本 </a:t>
            </a:r>
            <a:r>
              <a:rPr lang="en-US" altLang="zh-CN" b="1" dirty="0"/>
              <a:t>X </a:t>
            </a:r>
            <a:r>
              <a:rPr lang="zh-CN" altLang="en-US" b="1" dirty="0"/>
              <a:t>可能性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根据风险暴露情况预留</a:t>
            </a:r>
            <a:r>
              <a:rPr lang="zh-CN" altLang="en-US" b="1" dirty="0"/>
              <a:t>风险储备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281239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31161-B64A-4DBE-9E7D-C640BC62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7BAAE-E4B3-4CF2-92C8-6EF7C790E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举个例子，对于一项风险，你觉得可能性为</a:t>
            </a:r>
            <a:r>
              <a:rPr lang="en-US" altLang="zh-CN" dirty="0"/>
              <a:t>20%</a:t>
            </a:r>
            <a:r>
              <a:rPr lang="zh-CN" altLang="en-US" dirty="0"/>
              <a:t>，一旦发生可能造成</a:t>
            </a:r>
            <a:r>
              <a:rPr lang="en-US" altLang="zh-CN" dirty="0"/>
              <a:t>5</a:t>
            </a:r>
            <a:r>
              <a:rPr lang="zh-CN" altLang="en-US" dirty="0"/>
              <a:t>个月延期，那么你可以</a:t>
            </a:r>
            <a:r>
              <a:rPr lang="zh-CN" altLang="en-US" b="1" dirty="0"/>
              <a:t>预留</a:t>
            </a:r>
            <a:r>
              <a:rPr lang="en-US" altLang="zh-CN" b="1" dirty="0"/>
              <a:t>1</a:t>
            </a:r>
            <a:r>
              <a:rPr lang="zh-CN" altLang="en-US" b="1" dirty="0"/>
              <a:t>个月储备</a:t>
            </a:r>
            <a:r>
              <a:rPr lang="zh-CN" altLang="en-US" dirty="0"/>
              <a:t>，这里可能性也许不需要那么精确，这个就是你做的风险包容管理工作。至于你预留</a:t>
            </a:r>
            <a:r>
              <a:rPr lang="en-US" altLang="zh-CN" dirty="0"/>
              <a:t>3</a:t>
            </a:r>
            <a:r>
              <a:rPr lang="zh-CN" altLang="en-US" dirty="0"/>
              <a:t>个月还是两个礼拜，你定，积极和保守策略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39327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6E0B-EBA0-4B0C-8978-CFBC0DB2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B6EA5-C8CC-468E-8B3E-EC895BB65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3044825"/>
            <a:ext cx="11099800" cy="62865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https://s9.sinaimg.cn/large/001nH2xhzy78PxFf9hu18&amp;690">
            <a:extLst>
              <a:ext uri="{FF2B5EF4-FFF2-40B4-BE49-F238E27FC236}">
                <a16:creationId xmlns:a16="http://schemas.microsoft.com/office/drawing/2014/main" id="{CC5270D2-EF9D-43D8-AFE4-F5A2F3AA3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2603500"/>
            <a:ext cx="9048750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59363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68C0-174C-4828-9E72-70FDBC78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转化指标与转化监控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45EC7-7FD4-471E-8512-F15FE67B0A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对于上面坐飞机的例子</a:t>
            </a:r>
            <a:endParaRPr lang="zh-CN" altLang="en-US" dirty="0"/>
          </a:p>
          <a:p>
            <a:r>
              <a:rPr lang="zh-CN" altLang="en-US" b="1" dirty="0"/>
              <a:t>你看看，哪些转化指标？天气预报，监测，交通状况，监测，</a:t>
            </a:r>
            <a:endParaRPr lang="en-US" altLang="zh-CN" b="1" dirty="0"/>
          </a:p>
          <a:p>
            <a:r>
              <a:rPr lang="zh-CN" altLang="en-US" b="1" dirty="0"/>
              <a:t>有些项目可能存在很多转化指标，不一定最早的就是出现就是最好的指标，而应该是提供最准确信息的，但是有可能这个信息最准的指标，可能出现太晚，让你错过最佳处理时间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67008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一个船主就要送他的移民出海，船上载满旅客。他知道这艘船很旧，而且当初造得不怎么样，因此他非常担心这艘船能否安全地完成此次航行。</a:t>
            </a:r>
          </a:p>
          <a:p>
            <a:r>
              <a:t>但是，一番挣扎之后，船主还是战胜了自己的疑虑，说服自己相信：再多一次航行也不会出什么大事。毕竟，这艘船也是历经风雨了，不管遇上多么恶劣的天气，它总能安全回家。于是，这艘船出海了，然后带着所有乘客沉入了海底。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B6BE-3EBC-49E7-8928-024B1B45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风险管理的参考步骤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8CD17-4C9B-4F86-A912-93AA4B5840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风险发现</a:t>
            </a:r>
            <a:r>
              <a:rPr lang="en-US" altLang="zh-CN" dirty="0"/>
              <a:t>-&gt;</a:t>
            </a:r>
            <a:r>
              <a:rPr lang="zh-CN" altLang="en-US" dirty="0"/>
              <a:t>风险跟踪</a:t>
            </a:r>
            <a:r>
              <a:rPr lang="en-US" altLang="zh-CN" dirty="0"/>
              <a:t>-&gt;</a:t>
            </a:r>
            <a:r>
              <a:rPr lang="zh-CN" altLang="en-US" dirty="0"/>
              <a:t>反馈</a:t>
            </a:r>
          </a:p>
        </p:txBody>
      </p:sp>
    </p:spTree>
    <p:extLst>
      <p:ext uri="{BB962C8B-B14F-4D97-AF65-F5344CB8AC3E}">
        <p14:creationId xmlns:p14="http://schemas.microsoft.com/office/powerpoint/2010/main" val="291756031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213E2-8BAB-4C7C-9668-149B0D6E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风险发现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C7724-26EB-41B7-B9EB-FFA6762F47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1 </a:t>
            </a:r>
            <a:r>
              <a:rPr lang="zh-CN" altLang="en-US" b="1" dirty="0"/>
              <a:t>灾难头脑风暴（假设最坏场景）</a:t>
            </a:r>
            <a:endParaRPr lang="zh-CN" altLang="en-US" dirty="0"/>
          </a:p>
          <a:p>
            <a:r>
              <a:rPr lang="zh-CN" altLang="en-US" b="1" dirty="0"/>
              <a:t>询问大家，关于这个项目，你们最担心的是什么？</a:t>
            </a:r>
            <a:endParaRPr lang="zh-CN" altLang="en-US" dirty="0"/>
          </a:p>
          <a:p>
            <a:r>
              <a:rPr lang="zh-CN" altLang="en-US" b="1" dirty="0"/>
              <a:t>我们在场的大家，如果我们都没有做错，但是最后假设还会失败，最有可能是因为什么？</a:t>
            </a:r>
            <a:endParaRPr lang="en-US" altLang="zh-CN" b="1" dirty="0"/>
          </a:p>
          <a:p>
            <a:r>
              <a:rPr lang="zh-CN" altLang="en-US" dirty="0"/>
              <a:t>分析可能性及根源，这个根源就是一些具体的风险（可线下）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415636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7673-B685-4B27-B97B-AAAB3198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风险发现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48657-3BD0-4FF0-BA7D-16AA3BC2B4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双赢的选择，大家都描述一下“赢得状态是什么”，在他看来项目成功的标志，看彼此是否存在冲突</a:t>
            </a:r>
            <a:endParaRPr lang="en-US" altLang="zh-CN" b="1" dirty="0"/>
          </a:p>
          <a:p>
            <a:r>
              <a:rPr lang="zh-CN" altLang="en-US" b="1" dirty="0"/>
              <a:t>这也是一种隐性的风险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81212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752F-5609-41E5-B265-3B33DBDE3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风险发现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3CCC9-0B57-4065-A890-B0B7257D9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确认核心风险，或者说你所在项目产品特点的常规核心风险是否都考虑了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53205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3F26B-43DC-424C-AC6C-88E3B6E4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几种常见核心风险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67C60-27A1-408D-925E-5E630B795F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项目规模彻底误判，项目规模被估计的 过小，跟项目执行没有关系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74574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4E12-9B61-44A1-986E-9F09DC92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核心风险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3A276-2869-4296-9F0E-960051D3FC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 </a:t>
            </a:r>
            <a:r>
              <a:rPr lang="zh-CN" altLang="en-US" dirty="0"/>
              <a:t>需求膨胀</a:t>
            </a:r>
          </a:p>
          <a:p>
            <a:r>
              <a:rPr lang="zh-CN" altLang="en-US" dirty="0"/>
              <a:t>确保最重要的需求在项目启动前差不多确定，否则也会是一个灾难，</a:t>
            </a:r>
            <a:endParaRPr lang="en-US" altLang="zh-CN" dirty="0"/>
          </a:p>
          <a:p>
            <a:r>
              <a:rPr lang="zh-CN" altLang="en-US" dirty="0"/>
              <a:t>但是话说回来市场情况发生变化呢？</a:t>
            </a:r>
            <a:r>
              <a:rPr lang="zh-CN" altLang="en-US" b="1" dirty="0"/>
              <a:t>我们的游戏是去击中移动的目标（打飞碟）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202324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5D3D-B199-453E-826C-66AF44EC2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8EF01-155D-445B-803B-2D1FD6A233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人员流失</a:t>
            </a:r>
          </a:p>
          <a:p>
            <a:r>
              <a:rPr lang="en-US" altLang="zh-CN" dirty="0"/>
              <a:t>4 </a:t>
            </a:r>
            <a:r>
              <a:rPr lang="zh-CN" altLang="en-US" dirty="0"/>
              <a:t>合约崩溃</a:t>
            </a:r>
          </a:p>
          <a:p>
            <a:r>
              <a:rPr lang="en-US" altLang="zh-CN" dirty="0"/>
              <a:t>5 </a:t>
            </a:r>
            <a:r>
              <a:rPr lang="zh-CN" altLang="en-US" dirty="0"/>
              <a:t>低效率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09776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A0D2-B990-4391-AA72-33EF4986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致命风险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C5C9A-41CE-4781-B33C-A490157A37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确定项目的致命风险，同时作为项目假定，不妨理解为前提条件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6742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43B6-F1FD-470A-AF44-E13EB43E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跟踪风险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9C906F7-E2A7-4286-B171-B48130424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52500" y="5392807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A92D0A-F3D1-4830-8164-27A645B93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786589"/>
              </p:ext>
            </p:extLst>
          </p:nvPr>
        </p:nvGraphicFramePr>
        <p:xfrm>
          <a:off x="266700" y="3587750"/>
          <a:ext cx="12509496" cy="3194050"/>
        </p:xfrm>
        <a:graphic>
          <a:graphicData uri="http://schemas.openxmlformats.org/drawingml/2006/table">
            <a:tbl>
              <a:tblPr/>
              <a:tblGrid>
                <a:gridCol w="1389944">
                  <a:extLst>
                    <a:ext uri="{9D8B030D-6E8A-4147-A177-3AD203B41FA5}">
                      <a16:colId xmlns:a16="http://schemas.microsoft.com/office/drawing/2014/main" val="840330461"/>
                    </a:ext>
                  </a:extLst>
                </a:gridCol>
                <a:gridCol w="1389944">
                  <a:extLst>
                    <a:ext uri="{9D8B030D-6E8A-4147-A177-3AD203B41FA5}">
                      <a16:colId xmlns:a16="http://schemas.microsoft.com/office/drawing/2014/main" val="4033775825"/>
                    </a:ext>
                  </a:extLst>
                </a:gridCol>
                <a:gridCol w="1389944">
                  <a:extLst>
                    <a:ext uri="{9D8B030D-6E8A-4147-A177-3AD203B41FA5}">
                      <a16:colId xmlns:a16="http://schemas.microsoft.com/office/drawing/2014/main" val="3678272784"/>
                    </a:ext>
                  </a:extLst>
                </a:gridCol>
                <a:gridCol w="1389944">
                  <a:extLst>
                    <a:ext uri="{9D8B030D-6E8A-4147-A177-3AD203B41FA5}">
                      <a16:colId xmlns:a16="http://schemas.microsoft.com/office/drawing/2014/main" val="1164831833"/>
                    </a:ext>
                  </a:extLst>
                </a:gridCol>
                <a:gridCol w="1389944">
                  <a:extLst>
                    <a:ext uri="{9D8B030D-6E8A-4147-A177-3AD203B41FA5}">
                      <a16:colId xmlns:a16="http://schemas.microsoft.com/office/drawing/2014/main" val="3982902046"/>
                    </a:ext>
                  </a:extLst>
                </a:gridCol>
                <a:gridCol w="1389944">
                  <a:extLst>
                    <a:ext uri="{9D8B030D-6E8A-4147-A177-3AD203B41FA5}">
                      <a16:colId xmlns:a16="http://schemas.microsoft.com/office/drawing/2014/main" val="2745392832"/>
                    </a:ext>
                  </a:extLst>
                </a:gridCol>
                <a:gridCol w="1389944">
                  <a:extLst>
                    <a:ext uri="{9D8B030D-6E8A-4147-A177-3AD203B41FA5}">
                      <a16:colId xmlns:a16="http://schemas.microsoft.com/office/drawing/2014/main" val="941449041"/>
                    </a:ext>
                  </a:extLst>
                </a:gridCol>
                <a:gridCol w="1389944">
                  <a:extLst>
                    <a:ext uri="{9D8B030D-6E8A-4147-A177-3AD203B41FA5}">
                      <a16:colId xmlns:a16="http://schemas.microsoft.com/office/drawing/2014/main" val="2315492797"/>
                    </a:ext>
                  </a:extLst>
                </a:gridCol>
                <a:gridCol w="1389944">
                  <a:extLst>
                    <a:ext uri="{9D8B030D-6E8A-4147-A177-3AD203B41FA5}">
                      <a16:colId xmlns:a16="http://schemas.microsoft.com/office/drawing/2014/main" val="3669936061"/>
                    </a:ext>
                  </a:extLst>
                </a:gridCol>
              </a:tblGrid>
              <a:tr h="1660906">
                <a:tc>
                  <a:txBody>
                    <a:bodyPr/>
                    <a:lstStyle/>
                    <a:p>
                      <a:r>
                        <a:rPr lang="zh-CN" altLang="en-US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风险编号或名称</a:t>
                      </a:r>
                      <a:endParaRPr lang="zh-CN" altLang="en-US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转化指标</a:t>
                      </a:r>
                      <a:endParaRPr lang="zh-CN" altLang="en-US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损失成本或计划延误</a:t>
                      </a:r>
                      <a:endParaRPr lang="zh-CN" altLang="en-US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可能性</a:t>
                      </a:r>
                      <a:endParaRPr lang="zh-CN" altLang="en-US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风险暴露</a:t>
                      </a:r>
                      <a:endParaRPr lang="zh-CN" altLang="en-US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出现前缓解措施</a:t>
                      </a:r>
                      <a:endParaRPr lang="zh-CN" altLang="en-US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出现后应对措施</a:t>
                      </a:r>
                      <a:endParaRPr lang="zh-CN" altLang="en-US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是否将缓解措施列入项目计划</a:t>
                      </a:r>
                      <a:endParaRPr lang="zh-CN" altLang="en-US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风险回报</a:t>
                      </a:r>
                      <a:endParaRPr lang="zh-CN" altLang="en-US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520945"/>
                  </a:ext>
                </a:extLst>
              </a:tr>
              <a:tr h="511048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669667"/>
                  </a:ext>
                </a:extLst>
              </a:tr>
              <a:tr h="511048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741683"/>
                  </a:ext>
                </a:extLst>
              </a:tr>
              <a:tr h="511048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099573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308C2281-1E09-4301-8EEA-9E92F7905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99" y="3179722"/>
            <a:ext cx="14656441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07782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04F3-E79E-43E8-88E2-5292F97D0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量化不确定性（风险）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B41C1E-ADAC-481C-9530-738865E0B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3500"/>
            <a:ext cx="12250865" cy="582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05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你觉得船主有罪吗？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BFAE-C3C6-41DD-81CD-9C06F5B4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HAPPY DAY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A3AFA-D3B0-4908-BD36-C1EE996574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HAPPY DAY</a:t>
            </a:r>
            <a:r>
              <a:rPr lang="zh-CN" altLang="en-US" b="1" dirty="0"/>
              <a:t>理解，假设所有的风险都不发生才能交付的时间日期</a:t>
            </a:r>
            <a:endParaRPr lang="en-US" altLang="zh-CN" b="1" dirty="0"/>
          </a:p>
          <a:p>
            <a:r>
              <a:rPr lang="zh-CN" altLang="en-US" b="1" dirty="0"/>
              <a:t>日程安排</a:t>
            </a:r>
            <a:r>
              <a:rPr lang="en-US" altLang="zh-CN" b="1" dirty="0"/>
              <a:t>&gt;</a:t>
            </a:r>
            <a:r>
              <a:rPr lang="zh-CN" altLang="en-US" b="1" dirty="0"/>
              <a:t>日程目标</a:t>
            </a:r>
            <a:r>
              <a:rPr lang="en-US" altLang="zh-CN" b="1" dirty="0"/>
              <a:t>&gt;N,</a:t>
            </a:r>
            <a:r>
              <a:rPr lang="zh-CN" altLang="en-US" b="1" dirty="0"/>
              <a:t>制定一个既有可行性，又有挑战性的目标，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212666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68D7-451E-4759-A5FD-8B3C2D5D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监控转化指标，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5E75B-838F-4C48-8E58-A547046123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一旦出现，启动章鱼警报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187112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26CE-4DD2-4899-835D-1EA1AF30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反馈迭代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C196D-A0B4-4F2E-8CB7-4E711D7CF1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贯穿整个生命周期，不断发现风险，然后更新表格，持续监控，持续更新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04369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FF31DAA-F4EA-4F0D-990E-B79B4E4AD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3168CBD-78F2-43E0-BDF8-0EC86E43B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E3CB7-B8CC-4797-82E8-6769B83B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875C-EB84-4B00-8AAA-7457CBFC8F08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28E787-6F30-4AEE-99FB-0AFBC4302F5B}"/>
              </a:ext>
            </a:extLst>
          </p:cNvPr>
          <p:cNvSpPr/>
          <p:nvPr/>
        </p:nvSpPr>
        <p:spPr>
          <a:xfrm>
            <a:off x="2697479" y="4876801"/>
            <a:ext cx="6502400" cy="3548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75390" hangingPunct="1"/>
            <a:endParaRPr lang="zh-CN" altLang="en-US" sz="853" kern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defTabSz="975390" hangingPunct="1"/>
            <a:endParaRPr lang="zh-CN" altLang="en-US" sz="853" kern="12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2C1398-2864-4A92-B6E5-EF1B61D845E2}"/>
              </a:ext>
            </a:extLst>
          </p:cNvPr>
          <p:cNvSpPr/>
          <p:nvPr/>
        </p:nvSpPr>
        <p:spPr>
          <a:xfrm>
            <a:off x="1306338" y="3705771"/>
            <a:ext cx="10886882" cy="114460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defTabSz="975390" hangingPunct="1"/>
            <a:r>
              <a:rPr lang="zh-CN" altLang="en-US" sz="6400" kern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风险案例</a:t>
            </a:r>
            <a:endParaRPr lang="en-US" altLang="zh-CN" sz="6400" kern="12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B68316-5993-42E2-9D47-C840E7F9AFC5}"/>
              </a:ext>
            </a:extLst>
          </p:cNvPr>
          <p:cNvSpPr/>
          <p:nvPr/>
        </p:nvSpPr>
        <p:spPr>
          <a:xfrm>
            <a:off x="1058838" y="2772347"/>
            <a:ext cx="10886882" cy="114460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defTabSz="975390" hangingPunct="1"/>
            <a:endParaRPr lang="zh-CN" altLang="en-US" sz="5867" b="1" kern="12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BC910D-18A8-4D34-BDAD-6A0691C1A198}"/>
              </a:ext>
            </a:extLst>
          </p:cNvPr>
          <p:cNvSpPr/>
          <p:nvPr/>
        </p:nvSpPr>
        <p:spPr>
          <a:xfrm>
            <a:off x="5397898" y="5237925"/>
            <a:ext cx="1968102" cy="59667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defTabSz="975390" hangingPunct="1"/>
            <a:r>
              <a:rPr lang="en-US" altLang="zh-CN" sz="2347" kern="12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2018</a:t>
            </a:r>
            <a:r>
              <a:rPr lang="zh-CN" altLang="en-US" sz="2347" kern="12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en-US" altLang="zh-CN" sz="2347" kern="12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347" kern="12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endParaRPr lang="zh-CN" altLang="en-US" sz="2347" kern="12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491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8"/>
    </mc:Choice>
    <mc:Fallback xmlns="">
      <p:transition spd="slow" advTm="2308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6B1DE36-1F9D-4321-9AB5-214D33E05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7FEF1-679A-4CC0-BD45-E38967BCC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背景：设计公司，项目计划会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识别的风险：分包设计图纸质量不高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E3CB7-B8CC-4797-82E8-6769B83B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875C-EB84-4B00-8AAA-7457CBFC8F08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2305E0D2-15B7-45ED-A2F6-5CAA83BFEF41}"/>
              </a:ext>
            </a:extLst>
          </p:cNvPr>
          <p:cNvSpPr txBox="1">
            <a:spLocks/>
          </p:cNvSpPr>
          <p:nvPr/>
        </p:nvSpPr>
        <p:spPr>
          <a:xfrm>
            <a:off x="526554" y="1493152"/>
            <a:ext cx="4208891" cy="4415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75390">
              <a:spcBef>
                <a:spcPts val="1067"/>
              </a:spcBef>
              <a:buNone/>
            </a:pPr>
            <a:r>
              <a:rPr lang="zh-CN" altLang="en-US" sz="384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案例</a:t>
            </a:r>
          </a:p>
        </p:txBody>
      </p:sp>
      <p:pic>
        <p:nvPicPr>
          <p:cNvPr id="1026" name="Picture 2" descr="âä¼è®®âçå¾çæç´¢ç»æ">
            <a:extLst>
              <a:ext uri="{FF2B5EF4-FFF2-40B4-BE49-F238E27FC236}">
                <a16:creationId xmlns:a16="http://schemas.microsoft.com/office/drawing/2014/main" id="{76FB203A-251A-4C66-8728-5525B822F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576" y="2510626"/>
            <a:ext cx="8782818" cy="487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99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7"/>
    </mc:Choice>
    <mc:Fallback xmlns="">
      <p:transition spd="slow" advTm="427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61B417-A680-48A4-BDED-861A0D21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7FEF1-679A-4CC0-BD45-E38967BCC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一是对分包设计人员进行基于我们公司的技术标准培训。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二是派一名项目骨干到对方公司进行现场联合设计。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三是要求设计院派两名人员常驻现场。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E3CB7-B8CC-4797-82E8-6769B83B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875C-EB84-4B00-8AAA-7457CBFC8F08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2305E0D2-15B7-45ED-A2F6-5CAA83BFEF41}"/>
              </a:ext>
            </a:extLst>
          </p:cNvPr>
          <p:cNvSpPr txBox="1">
            <a:spLocks/>
          </p:cNvSpPr>
          <p:nvPr/>
        </p:nvSpPr>
        <p:spPr>
          <a:xfrm>
            <a:off x="526554" y="1493152"/>
            <a:ext cx="4208891" cy="4415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75390">
              <a:spcBef>
                <a:spcPts val="1067"/>
              </a:spcBef>
              <a:buNone/>
            </a:pPr>
            <a:r>
              <a:rPr lang="zh-CN" altLang="en-US" sz="384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风险应对策略</a:t>
            </a:r>
          </a:p>
        </p:txBody>
      </p:sp>
    </p:spTree>
    <p:extLst>
      <p:ext uri="{BB962C8B-B14F-4D97-AF65-F5344CB8AC3E}">
        <p14:creationId xmlns:p14="http://schemas.microsoft.com/office/powerpoint/2010/main" val="182354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7"/>
    </mc:Choice>
    <mc:Fallback xmlns="">
      <p:transition spd="slow" advTm="427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854928A-843B-4A9C-AFD8-67D51792A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7FEF1-679A-4CC0-BD45-E38967BCC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我们有必要为此风险如此大动干戈么？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矫枉过正，是人们对待过去错误的一种本能反应</a:t>
            </a:r>
            <a:r>
              <a:rPr lang="en-US" altLang="zh-CN"/>
              <a:t>.</a:t>
            </a:r>
            <a:r>
              <a:rPr lang="zh-CN" altLang="en-US"/>
              <a:t>但由此往往会造成不必要的花费。</a:t>
            </a:r>
            <a:endParaRPr lang="en-US" altLang="zh-CN"/>
          </a:p>
          <a:p>
            <a:r>
              <a:rPr lang="zh-CN" altLang="en-US"/>
              <a:t>防范风险的有效办法不是大包大揽，处处设防。解决这种问题的关键是风险定义的细化。</a:t>
            </a:r>
            <a:endParaRPr lang="en-US" altLang="zh-CN"/>
          </a:p>
          <a:p>
            <a:endParaRPr lang="en-US" altLang="zh-CN"/>
          </a:p>
          <a:p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E3CB7-B8CC-4797-82E8-6769B83B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875C-EB84-4B00-8AAA-7457CBFC8F08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2305E0D2-15B7-45ED-A2F6-5CAA83BFEF41}"/>
              </a:ext>
            </a:extLst>
          </p:cNvPr>
          <p:cNvSpPr txBox="1">
            <a:spLocks/>
          </p:cNvSpPr>
          <p:nvPr/>
        </p:nvSpPr>
        <p:spPr>
          <a:xfrm>
            <a:off x="526554" y="1493152"/>
            <a:ext cx="4208891" cy="4415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75390">
              <a:spcBef>
                <a:spcPts val="1067"/>
              </a:spcBef>
              <a:buNone/>
            </a:pPr>
            <a:r>
              <a:rPr lang="zh-CN" altLang="en-US" sz="384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出现的问题</a:t>
            </a:r>
          </a:p>
        </p:txBody>
      </p:sp>
      <p:sp>
        <p:nvSpPr>
          <p:cNvPr id="2" name="AutoShape 2" descr="âé®é¢âçå¾çæç´¢ç»æ">
            <a:extLst>
              <a:ext uri="{FF2B5EF4-FFF2-40B4-BE49-F238E27FC236}">
                <a16:creationId xmlns:a16="http://schemas.microsoft.com/office/drawing/2014/main" id="{78D6841C-EAA3-42DA-A577-995C3C23FD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39840" y="4714240"/>
            <a:ext cx="325120" cy="32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7536" tIns="48768" rIns="97536" bIns="48768" numCol="1" anchor="t" anchorCtr="0" compatLnSpc="1">
            <a:prstTxWarp prst="textNoShape">
              <a:avLst/>
            </a:prstTxWarp>
          </a:bodyPr>
          <a:lstStyle/>
          <a:p>
            <a:pPr algn="l" defTabSz="975390" hangingPunct="1"/>
            <a:endParaRPr lang="zh-CN" altLang="en-US" sz="1920" kern="120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35AAFA-0978-4540-8987-1CC5070E1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051" y="2849963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7"/>
    </mc:Choice>
    <mc:Fallback xmlns="">
      <p:transition spd="slow" advTm="427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FB744BC-E651-4B2B-843C-4F48336D4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7FEF1-679A-4CC0-BD45-E38967BCC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如果重新描述这项风险，这样是不是恰当：</a:t>
            </a:r>
            <a:endParaRPr lang="en-US" altLang="zh-CN"/>
          </a:p>
          <a:p>
            <a:r>
              <a:rPr lang="zh-CN" altLang="en-US"/>
              <a:t>分包设计中电气、水工、暖通设计管线冲突。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E3CB7-B8CC-4797-82E8-6769B83B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875C-EB84-4B00-8AAA-7457CBFC8F08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2305E0D2-15B7-45ED-A2F6-5CAA83BFEF41}"/>
              </a:ext>
            </a:extLst>
          </p:cNvPr>
          <p:cNvSpPr txBox="1">
            <a:spLocks/>
          </p:cNvSpPr>
          <p:nvPr/>
        </p:nvSpPr>
        <p:spPr>
          <a:xfrm>
            <a:off x="526554" y="1493152"/>
            <a:ext cx="4208891" cy="4415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75390">
              <a:spcBef>
                <a:spcPts val="1067"/>
              </a:spcBef>
              <a:buNone/>
            </a:pPr>
            <a:r>
              <a:rPr lang="zh-CN" altLang="en-US" sz="384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修改后的方案</a:t>
            </a:r>
          </a:p>
        </p:txBody>
      </p:sp>
    </p:spTree>
    <p:extLst>
      <p:ext uri="{BB962C8B-B14F-4D97-AF65-F5344CB8AC3E}">
        <p14:creationId xmlns:p14="http://schemas.microsoft.com/office/powerpoint/2010/main" val="174961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7"/>
    </mc:Choice>
    <mc:Fallback xmlns="">
      <p:transition spd="slow" advTm="427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87806E1-C517-479C-81CD-5F50936F5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505EF1C1-E580-4A48-A461-F0AF8388A19B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93763" y="2597150"/>
          <a:ext cx="10694396" cy="30062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0417">
                  <a:extLst>
                    <a:ext uri="{9D8B030D-6E8A-4147-A177-3AD203B41FA5}">
                      <a16:colId xmlns:a16="http://schemas.microsoft.com/office/drawing/2014/main" val="3424092416"/>
                    </a:ext>
                  </a:extLst>
                </a:gridCol>
                <a:gridCol w="2359214">
                  <a:extLst>
                    <a:ext uri="{9D8B030D-6E8A-4147-A177-3AD203B41FA5}">
                      <a16:colId xmlns:a16="http://schemas.microsoft.com/office/drawing/2014/main" val="3192730708"/>
                    </a:ext>
                  </a:extLst>
                </a:gridCol>
                <a:gridCol w="2685774">
                  <a:extLst>
                    <a:ext uri="{9D8B030D-6E8A-4147-A177-3AD203B41FA5}">
                      <a16:colId xmlns:a16="http://schemas.microsoft.com/office/drawing/2014/main" val="1952893877"/>
                    </a:ext>
                  </a:extLst>
                </a:gridCol>
                <a:gridCol w="1978991">
                  <a:extLst>
                    <a:ext uri="{9D8B030D-6E8A-4147-A177-3AD203B41FA5}">
                      <a16:colId xmlns:a16="http://schemas.microsoft.com/office/drawing/2014/main" val="2454622611"/>
                    </a:ext>
                  </a:extLst>
                </a:gridCol>
              </a:tblGrid>
              <a:tr h="65931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u="none" strike="noStrike">
                          <a:effectLst/>
                        </a:rPr>
                        <a:t>　</a:t>
                      </a:r>
                      <a:endParaRPr lang="zh-CN" altLang="en-US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400" u="none" strike="noStrike" dirty="0">
                          <a:effectLst/>
                        </a:rPr>
                        <a:t>风险控制表</a:t>
                      </a:r>
                      <a:endParaRPr lang="zh-CN" altLang="en-US" sz="3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u="none" strike="noStrike">
                          <a:effectLst/>
                        </a:rPr>
                        <a:t>　</a:t>
                      </a:r>
                      <a:endParaRPr lang="zh-CN" altLang="en-US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345005160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b="1" u="none" strike="noStrike" dirty="0">
                          <a:effectLst/>
                        </a:rPr>
                        <a:t>风险的发现与评估</a:t>
                      </a:r>
                      <a:endParaRPr lang="zh-CN" alt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u="none" strike="noStrike">
                          <a:effectLst/>
                        </a:rPr>
                        <a:t>　</a:t>
                      </a:r>
                      <a:endParaRPr lang="zh-CN" altLang="en-US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u="none" strike="noStrike">
                          <a:effectLst/>
                        </a:rPr>
                        <a:t>　</a:t>
                      </a:r>
                      <a:endParaRPr lang="zh-CN" altLang="en-US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u="none" strike="noStrike">
                          <a:effectLst/>
                        </a:rPr>
                        <a:t>　</a:t>
                      </a:r>
                      <a:endParaRPr lang="zh-CN" altLang="en-US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112696962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u="none" strike="noStrike">
                          <a:effectLst/>
                        </a:rPr>
                        <a:t>简称</a:t>
                      </a:r>
                      <a:endParaRPr lang="zh-CN" altLang="en-US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分包设计</a:t>
                      </a:r>
                      <a:r>
                        <a:rPr lang="zh-CN" altLang="en-US" sz="2100" dirty="0"/>
                        <a:t>管线冲突</a:t>
                      </a:r>
                      <a:endParaRPr lang="zh-CN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u="none" strike="noStrike">
                          <a:effectLst/>
                        </a:rPr>
                        <a:t>风险控制号</a:t>
                      </a:r>
                      <a:endParaRPr lang="zh-CN" altLang="en-US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00001</a:t>
                      </a:r>
                      <a:endParaRPr lang="zh-CN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92950983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u="none" strike="noStrike">
                          <a:effectLst/>
                        </a:rPr>
                        <a:t>发现人</a:t>
                      </a:r>
                      <a:endParaRPr lang="zh-CN" altLang="en-US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XX</a:t>
                      </a:r>
                      <a:endParaRPr lang="zh-CN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u="none" strike="noStrike">
                          <a:effectLst/>
                        </a:rPr>
                        <a:t>发现日期</a:t>
                      </a:r>
                      <a:endParaRPr lang="zh-CN" altLang="en-US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2018/1/1</a:t>
                      </a:r>
                      <a:endParaRPr lang="zh-CN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9670682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u="none" strike="noStrike" dirty="0">
                          <a:effectLst/>
                        </a:rPr>
                        <a:t>描述</a:t>
                      </a:r>
                      <a:endParaRPr lang="zh-CN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u="none" strike="noStrike" dirty="0">
                          <a:effectLst/>
                        </a:rPr>
                        <a:t>见上一页　</a:t>
                      </a:r>
                      <a:endParaRPr lang="zh-CN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u="none" strike="noStrike">
                          <a:effectLst/>
                        </a:rPr>
                        <a:t>　</a:t>
                      </a:r>
                      <a:endParaRPr lang="zh-CN" altLang="en-US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u="none" strike="noStrike">
                          <a:effectLst/>
                        </a:rPr>
                        <a:t>　</a:t>
                      </a:r>
                      <a:endParaRPr lang="zh-CN" altLang="en-US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411023686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u="none" strike="noStrike">
                          <a:effectLst/>
                        </a:rPr>
                        <a:t>概率</a:t>
                      </a:r>
                      <a:endParaRPr lang="zh-CN" altLang="en-US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50%</a:t>
                      </a:r>
                      <a:endParaRPr lang="zh-CN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u="none" strike="noStrike">
                          <a:effectLst/>
                        </a:rPr>
                        <a:t>风险图附件</a:t>
                      </a:r>
                      <a:endParaRPr lang="zh-CN" altLang="en-US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无</a:t>
                      </a: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6655279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u="none" strike="noStrike">
                          <a:effectLst/>
                        </a:rPr>
                        <a:t>潜在的经济损失</a:t>
                      </a:r>
                      <a:endParaRPr lang="zh-CN" altLang="en-US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2</a:t>
                      </a:r>
                      <a:r>
                        <a:rPr lang="zh-CN" alt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万</a:t>
                      </a: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u="none" strike="noStrike">
                          <a:effectLst/>
                        </a:rPr>
                        <a:t>潜在的时间损失</a:t>
                      </a:r>
                      <a:endParaRPr lang="zh-CN" altLang="en-US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项目推迟</a:t>
                      </a:r>
                      <a:r>
                        <a:rPr lang="en-US" altLang="zh-CN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周</a:t>
                      </a: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148504254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u="none" strike="noStrike">
                          <a:effectLst/>
                        </a:rPr>
                        <a:t>风险出现指标</a:t>
                      </a:r>
                      <a:endParaRPr lang="zh-CN" altLang="en-US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u="none" strike="noStrike">
                          <a:effectLst/>
                        </a:rPr>
                        <a:t>　</a:t>
                      </a:r>
                      <a:endParaRPr lang="zh-CN" altLang="en-US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u="none" strike="noStrike" dirty="0">
                          <a:effectLst/>
                        </a:rPr>
                        <a:t>　</a:t>
                      </a:r>
                      <a:endParaRPr lang="zh-CN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310351877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E3CB7-B8CC-4797-82E8-6769B83B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875C-EB84-4B00-8AAA-7457CBFC8F08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2305E0D2-15B7-45ED-A2F6-5CAA83BFEF41}"/>
              </a:ext>
            </a:extLst>
          </p:cNvPr>
          <p:cNvSpPr txBox="1">
            <a:spLocks/>
          </p:cNvSpPr>
          <p:nvPr/>
        </p:nvSpPr>
        <p:spPr>
          <a:xfrm>
            <a:off x="526554" y="1493152"/>
            <a:ext cx="4208891" cy="4415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75390">
              <a:spcBef>
                <a:spcPts val="1067"/>
              </a:spcBef>
              <a:buNone/>
            </a:pPr>
            <a:r>
              <a:rPr lang="zh-CN" altLang="en-US" sz="384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风险控制表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DC13D6-EF71-43A3-BE95-B6FC5403BD9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2397" y="5551842"/>
          <a:ext cx="10694396" cy="2336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8702">
                  <a:extLst>
                    <a:ext uri="{9D8B030D-6E8A-4147-A177-3AD203B41FA5}">
                      <a16:colId xmlns:a16="http://schemas.microsoft.com/office/drawing/2014/main" val="921624700"/>
                    </a:ext>
                  </a:extLst>
                </a:gridCol>
                <a:gridCol w="2352738">
                  <a:extLst>
                    <a:ext uri="{9D8B030D-6E8A-4147-A177-3AD203B41FA5}">
                      <a16:colId xmlns:a16="http://schemas.microsoft.com/office/drawing/2014/main" val="1631544200"/>
                    </a:ext>
                  </a:extLst>
                </a:gridCol>
                <a:gridCol w="2707066">
                  <a:extLst>
                    <a:ext uri="{9D8B030D-6E8A-4147-A177-3AD203B41FA5}">
                      <a16:colId xmlns:a16="http://schemas.microsoft.com/office/drawing/2014/main" val="560829152"/>
                    </a:ext>
                  </a:extLst>
                </a:gridCol>
                <a:gridCol w="1955890">
                  <a:extLst>
                    <a:ext uri="{9D8B030D-6E8A-4147-A177-3AD203B41FA5}">
                      <a16:colId xmlns:a16="http://schemas.microsoft.com/office/drawing/2014/main" val="3646007457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b="1" u="none" strike="noStrike" dirty="0">
                          <a:effectLst/>
                        </a:rPr>
                        <a:t>风险计划</a:t>
                      </a:r>
                      <a:endParaRPr lang="zh-CN" alt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u="none" strike="noStrike">
                          <a:effectLst/>
                        </a:rPr>
                        <a:t>　</a:t>
                      </a:r>
                      <a:endParaRPr lang="zh-CN" altLang="en-US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u="none" strike="noStrike">
                          <a:effectLst/>
                        </a:rPr>
                        <a:t>　</a:t>
                      </a:r>
                      <a:endParaRPr lang="zh-CN" altLang="en-US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u="none" strike="noStrike">
                          <a:effectLst/>
                        </a:rPr>
                        <a:t>　</a:t>
                      </a:r>
                      <a:endParaRPr lang="zh-CN" altLang="en-US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382485895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u="none" strike="noStrike">
                          <a:effectLst/>
                        </a:rPr>
                        <a:t>风险分类</a:t>
                      </a:r>
                      <a:endParaRPr lang="zh-CN" altLang="en-US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u="none" strike="noStrike">
                          <a:effectLst/>
                        </a:rPr>
                        <a:t>需要缓解的措施</a:t>
                      </a:r>
                      <a:endParaRPr lang="zh-CN" altLang="en-US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u="none" strike="noStrike" dirty="0">
                          <a:effectLst/>
                        </a:rPr>
                        <a:t>缓解　</a:t>
                      </a:r>
                      <a:endParaRPr lang="zh-CN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u="none" strike="noStrike">
                          <a:effectLst/>
                        </a:rPr>
                        <a:t>　</a:t>
                      </a:r>
                      <a:endParaRPr lang="zh-CN" altLang="en-US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172625891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u="none" strike="noStrike">
                          <a:effectLst/>
                        </a:rPr>
                        <a:t>　</a:t>
                      </a:r>
                      <a:endParaRPr lang="zh-CN" altLang="en-US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u="none" strike="noStrike" dirty="0">
                          <a:effectLst/>
                        </a:rPr>
                        <a:t>需要应急的措施</a:t>
                      </a:r>
                      <a:endParaRPr lang="zh-CN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u="none" strike="noStrike" dirty="0">
                          <a:effectLst/>
                        </a:rPr>
                        <a:t>　</a:t>
                      </a:r>
                      <a:endParaRPr lang="zh-CN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214254565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u="none" strike="noStrike">
                          <a:effectLst/>
                        </a:rPr>
                        <a:t>　</a:t>
                      </a:r>
                      <a:endParaRPr lang="zh-CN" altLang="en-US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u="none" strike="noStrike">
                          <a:effectLst/>
                        </a:rPr>
                        <a:t>可以接受</a:t>
                      </a:r>
                      <a:endParaRPr lang="zh-CN" altLang="en-US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u="none" strike="noStrike" dirty="0">
                          <a:effectLst/>
                        </a:rPr>
                        <a:t>　</a:t>
                      </a:r>
                      <a:endParaRPr lang="zh-CN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u="none" strike="noStrike">
                          <a:effectLst/>
                        </a:rPr>
                        <a:t>　</a:t>
                      </a:r>
                      <a:endParaRPr lang="zh-CN" altLang="en-US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2681948538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u="none" strike="noStrike" dirty="0">
                          <a:effectLst/>
                        </a:rPr>
                        <a:t>所需的缓解措施</a:t>
                      </a:r>
                      <a:endParaRPr lang="zh-CN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过程中，加强核查频度，及时纠正</a:t>
                      </a:r>
                      <a:endParaRPr lang="zh-CN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u="none" strike="noStrike" dirty="0">
                          <a:effectLst/>
                        </a:rPr>
                        <a:t>　</a:t>
                      </a:r>
                      <a:endParaRPr lang="zh-CN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u="none" strike="noStrike">
                          <a:effectLst/>
                        </a:rPr>
                        <a:t>　</a:t>
                      </a:r>
                      <a:endParaRPr lang="zh-CN" altLang="en-US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35337962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u="none" strike="noStrike">
                          <a:effectLst/>
                        </a:rPr>
                        <a:t>所需的应急措施</a:t>
                      </a:r>
                      <a:endParaRPr lang="zh-CN" altLang="en-US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u="none" strike="noStrike" dirty="0">
                          <a:effectLst/>
                        </a:rPr>
                        <a:t>　</a:t>
                      </a:r>
                      <a:endParaRPr lang="zh-CN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744995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65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7"/>
    </mc:Choice>
    <mc:Fallback xmlns="">
      <p:transition spd="slow" advTm="427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5B758E6-DE98-4E9F-8D5B-19A2EF75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E410BE5C-1E78-4ECF-BF05-BB65FE68025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93763" y="2597150"/>
          <a:ext cx="10720751" cy="402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78923">
                  <a:extLst>
                    <a:ext uri="{9D8B030D-6E8A-4147-A177-3AD203B41FA5}">
                      <a16:colId xmlns:a16="http://schemas.microsoft.com/office/drawing/2014/main" val="939598328"/>
                    </a:ext>
                  </a:extLst>
                </a:gridCol>
                <a:gridCol w="5741828">
                  <a:extLst>
                    <a:ext uri="{9D8B030D-6E8A-4147-A177-3AD203B41FA5}">
                      <a16:colId xmlns:a16="http://schemas.microsoft.com/office/drawing/2014/main" val="3354778853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b="1" u="none" strike="noStrike" dirty="0">
                          <a:effectLst/>
                        </a:rPr>
                        <a:t>再评估日志</a:t>
                      </a:r>
                      <a:endParaRPr lang="zh-CN" alt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420130414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u="none" strike="noStrike" dirty="0">
                          <a:effectLst/>
                        </a:rPr>
                        <a:t>日期</a:t>
                      </a:r>
                      <a:endParaRPr lang="zh-CN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u="none" strike="noStrike">
                          <a:effectLst/>
                        </a:rPr>
                        <a:t>变化描述</a:t>
                      </a:r>
                      <a:endParaRPr lang="zh-CN" altLang="en-US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202625864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2018/3/28</a:t>
                      </a:r>
                      <a:endParaRPr lang="zh-CN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消失</a:t>
                      </a: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62793912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/>
                      <a:endParaRPr lang="zh-CN" altLang="en-US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13143355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/>
                      <a:endParaRPr lang="zh-CN" altLang="en-US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237919503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/>
                      <a:endParaRPr lang="zh-CN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37798267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/>
                      <a:endParaRPr lang="zh-CN" altLang="en-US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8157699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b="1" u="none" strike="noStrike" dirty="0">
                          <a:effectLst/>
                        </a:rPr>
                        <a:t>最终结果</a:t>
                      </a:r>
                      <a:endParaRPr lang="zh-CN" alt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302780976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u="none" strike="noStrike" dirty="0">
                          <a:effectLst/>
                        </a:rPr>
                        <a:t>风险是否出现？</a:t>
                      </a:r>
                      <a:endParaRPr lang="zh-CN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是</a:t>
                      </a: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39607099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u="none" strike="noStrike" dirty="0">
                          <a:effectLst/>
                        </a:rPr>
                        <a:t>如果出现，经济损失：</a:t>
                      </a:r>
                      <a:endParaRPr lang="zh-CN" alt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万</a:t>
                      </a: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178189776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u="none" strike="noStrike">
                          <a:effectLst/>
                        </a:rPr>
                        <a:t>实际损失？</a:t>
                      </a:r>
                      <a:endParaRPr lang="zh-CN" altLang="en-US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万</a:t>
                      </a: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309542746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u="none" strike="noStrike">
                          <a:effectLst/>
                        </a:rPr>
                        <a:t>缓解和应急措施的总结</a:t>
                      </a:r>
                      <a:endParaRPr lang="zh-CN" altLang="en-US" sz="2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160" marR="10160" marT="101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实时核查，有效解决</a:t>
                      </a:r>
                    </a:p>
                  </a:txBody>
                  <a:tcPr marL="10160" marR="10160" marT="10160" marB="0" anchor="b"/>
                </a:tc>
                <a:extLst>
                  <a:ext uri="{0D108BD9-81ED-4DB2-BD59-A6C34878D82A}">
                    <a16:rowId xmlns:a16="http://schemas.microsoft.com/office/drawing/2014/main" val="112936760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E3CB7-B8CC-4797-82E8-6769B83B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875C-EB84-4B00-8AAA-7457CBFC8F08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2305E0D2-15B7-45ED-A2F6-5CAA83BFEF41}"/>
              </a:ext>
            </a:extLst>
          </p:cNvPr>
          <p:cNvSpPr txBox="1">
            <a:spLocks/>
          </p:cNvSpPr>
          <p:nvPr/>
        </p:nvSpPr>
        <p:spPr>
          <a:xfrm>
            <a:off x="526554" y="1493152"/>
            <a:ext cx="4208891" cy="4415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75390">
              <a:spcBef>
                <a:spcPts val="1067"/>
              </a:spcBef>
              <a:buNone/>
            </a:pPr>
            <a:endParaRPr lang="zh-CN" altLang="en-US" sz="3840" b="1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B4FB1A1E-A87B-4215-9D0A-E79DEFEF0453}"/>
              </a:ext>
            </a:extLst>
          </p:cNvPr>
          <p:cNvSpPr txBox="1">
            <a:spLocks/>
          </p:cNvSpPr>
          <p:nvPr/>
        </p:nvSpPr>
        <p:spPr>
          <a:xfrm>
            <a:off x="533624" y="1528493"/>
            <a:ext cx="4208891" cy="4415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75390">
              <a:spcBef>
                <a:spcPts val="1067"/>
              </a:spcBef>
              <a:buNone/>
            </a:pPr>
            <a:r>
              <a:rPr lang="zh-CN" altLang="en-US" sz="384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风险控制表</a:t>
            </a:r>
          </a:p>
        </p:txBody>
      </p:sp>
    </p:spTree>
    <p:extLst>
      <p:ext uri="{BB962C8B-B14F-4D97-AF65-F5344CB8AC3E}">
        <p14:creationId xmlns:p14="http://schemas.microsoft.com/office/powerpoint/2010/main" val="352643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7"/>
    </mc:Choice>
    <mc:Fallback xmlns="">
      <p:transition spd="slow" advTm="42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如果船安全完成了航行，你又会怎么觉得？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你的老板要求你在五一前完成一个项目，却只给你三个新人。 你怀疑，但还是硬着头皮说：”我能行。” 说服自己，相信并接受了这个项目的日程安排。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你有权相信它吗？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只相信你有权相信的事</a:t>
            </a:r>
            <a:r>
              <a:rPr dirty="0"/>
              <a:t> — </a:t>
            </a:r>
            <a:r>
              <a:rPr dirty="0" err="1"/>
              <a:t>这就是风险管理</a:t>
            </a:r>
            <a:endParaRPr dirty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为什么要做风险管理？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7830" indent="-417830" defTabSz="549148">
              <a:spcBef>
                <a:spcPts val="3900"/>
              </a:spcBef>
              <a:defRPr sz="3384"/>
            </a:pPr>
            <a:r>
              <a:t>使积极的风险承担成为可能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使风险合法化，允许一定程度的“我做不到”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使项目往成功进发，区分美好的终极目标与合理预期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为不确定性划定边界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提供成本最低的保护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防止隐蔽的责任推诿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为什么要做风险管理？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亡羊补牢，让子项目的失败不会危及总项目</a:t>
            </a:r>
          </a:p>
          <a:p>
            <a:r>
              <a:t>为个人成长提供最大的机会</a:t>
            </a:r>
          </a:p>
          <a:p>
            <a:r>
              <a:t>防止掩耳盗铃的管理</a:t>
            </a:r>
          </a:p>
          <a:p>
            <a:r>
              <a:t>关注需要关注的地方，合理调配资源</a:t>
            </a: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1571</Words>
  <Application>Microsoft Office PowerPoint</Application>
  <PresentationFormat>Custom</PresentationFormat>
  <Paragraphs>209</Paragraphs>
  <Slides>39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Helvetica Light</vt:lpstr>
      <vt:lpstr>Helvetica Neue</vt:lpstr>
      <vt:lpstr>等线</vt:lpstr>
      <vt:lpstr>等线 Light</vt:lpstr>
      <vt:lpstr>Microsoft YaHei</vt:lpstr>
      <vt:lpstr>Arial</vt:lpstr>
      <vt:lpstr>White</vt:lpstr>
      <vt:lpstr>Office Theme</vt:lpstr>
      <vt:lpstr>与’熊’共舞</vt:lpstr>
      <vt:lpstr>PowerPoint Presentation</vt:lpstr>
      <vt:lpstr>你觉得船主有罪吗？</vt:lpstr>
      <vt:lpstr>如果船安全完成了航行，你又会怎么觉得？</vt:lpstr>
      <vt:lpstr>PowerPoint Presentation</vt:lpstr>
      <vt:lpstr>你有权相信它吗？</vt:lpstr>
      <vt:lpstr>只相信你有权相信的事 — 这就是风险管理</vt:lpstr>
      <vt:lpstr>为什么要做风险管理？</vt:lpstr>
      <vt:lpstr>为什么要做风险管理？</vt:lpstr>
      <vt:lpstr>面对风险的态度</vt:lpstr>
      <vt:lpstr>举个例子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转化指标与转化监控 </vt:lpstr>
      <vt:lpstr>风险管理的参考步骤 </vt:lpstr>
      <vt:lpstr>风险发现</vt:lpstr>
      <vt:lpstr>风险发现</vt:lpstr>
      <vt:lpstr>风险发现</vt:lpstr>
      <vt:lpstr>几种常见核心风险</vt:lpstr>
      <vt:lpstr>核心风险</vt:lpstr>
      <vt:lpstr>PowerPoint Presentation</vt:lpstr>
      <vt:lpstr>致命风险</vt:lpstr>
      <vt:lpstr>跟踪风险</vt:lpstr>
      <vt:lpstr>量化不确定性（风险）</vt:lpstr>
      <vt:lpstr>HAPPY DAY </vt:lpstr>
      <vt:lpstr>监控转化指标， </vt:lpstr>
      <vt:lpstr>反馈迭代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与熊共舞</dc:title>
  <cp:lastModifiedBy>Wu, Yunfei (NSB - CN/Hangzhou)</cp:lastModifiedBy>
  <cp:revision>10</cp:revision>
  <dcterms:modified xsi:type="dcterms:W3CDTF">2018-04-01T11:50:08Z</dcterms:modified>
</cp:coreProperties>
</file>