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70" r:id="rId4"/>
    <p:sldId id="259" r:id="rId5"/>
    <p:sldId id="272" r:id="rId6"/>
    <p:sldId id="271" r:id="rId7"/>
    <p:sldId id="260" r:id="rId8"/>
    <p:sldId id="261" r:id="rId9"/>
    <p:sldId id="266" r:id="rId10"/>
    <p:sldId id="262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00"/>
    <a:srgbClr val="0000FF"/>
    <a:srgbClr val="007788"/>
    <a:srgbClr val="F2F2F2"/>
    <a:srgbClr val="366DCA"/>
    <a:srgbClr val="4285F4"/>
    <a:srgbClr val="862533"/>
    <a:srgbClr val="EA4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3"/>
  </p:normalViewPr>
  <p:slideViewPr>
    <p:cSldViewPr snapToGrid="0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40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120424-8D07-20F6-D68A-E30760A0A4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1CCDC8-54B5-A523-CA27-E6A5E5D8A6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64F65-D7CD-E542-8396-8B51408E64CA}" type="datetimeFigureOut">
              <a:rPr kumimoji="1" lang="ko-Kore-KR" altLang="en-US" smtClean="0"/>
              <a:t>2022. 11. 9.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662FD2-59CB-30B9-CFBD-C950860340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E2AC59-0FB2-9E99-921D-7A1F372057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A11C5-2C7E-2D42-A612-D2A8DB04E0E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4054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59314-3B37-F245-9B8F-A2A1C0353C67}" type="datetimeFigureOut">
              <a:rPr kumimoji="1" lang="ko-Kore-KR" altLang="en-US" smtClean="0"/>
              <a:t>2022. 11. 9.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E6CEA-26FE-034F-A477-D730467E2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6353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9664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AEF43-39C6-C3F5-5C48-1BBDF46D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1D338-1B6B-87C8-E46B-1C1D92379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D670A-4466-2CBA-BBD1-983E8C37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E8D8F-876F-861D-DBE2-BE4DA7F1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DC3A1-F343-3352-371D-831F4DC7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455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AA721-31A9-2B67-4910-D2086D29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0C1A1B-DCAB-03AF-309B-92606111D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E663C-2812-1728-C722-80172FB6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FA696-8418-9656-C609-0B09070C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0F911-C0EB-BC44-EA4B-5A1C27FC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616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78842-0EB9-B514-6901-7169D6650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FCF8DA-51D6-3B88-F5E4-E2C3979A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A24BC-D645-A181-911D-462A8F72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6832D-32AC-30EB-320B-35F291AA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389F7-E1AD-358F-267C-F364B4DE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681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5FC6508-8FE8-3A8E-08B1-C518C90C8154}"/>
              </a:ext>
            </a:extLst>
          </p:cNvPr>
          <p:cNvSpPr/>
          <p:nvPr userDrawn="1"/>
        </p:nvSpPr>
        <p:spPr>
          <a:xfrm>
            <a:off x="192881" y="178593"/>
            <a:ext cx="11806238" cy="6500813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Picture 2" descr="Google Developer Student Clubs: About GDSC">
            <a:extLst>
              <a:ext uri="{FF2B5EF4-FFF2-40B4-BE49-F238E27FC236}">
                <a16:creationId xmlns:a16="http://schemas.microsoft.com/office/drawing/2014/main" id="{94FD203D-B7F8-BD29-D545-195E51DEEF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17578" y="12343"/>
            <a:ext cx="1301584" cy="13015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2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ED5BC-0BD8-7892-CFAB-A1FEA1C1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634FF9-3EE7-CA9F-DFBD-B7B435DF1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FF546-0E25-CA01-16CD-087DB6CB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FD939-881A-E5BD-0D28-3E86F060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4C3C2-A066-8A1A-A0A1-4F623E39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262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88538-CEF7-8ACA-2DC5-F9B65A9BD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76740-43A9-A5A5-25DF-58C57682C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687F2-8339-420E-867A-7372E8AB4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2803E9-688E-DD1B-8AD3-320591CC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169CD1-8F9B-1021-010D-67FC24C3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8F2E96-0684-DB4B-34D9-8596C98F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995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4C263-198D-2D76-CC2A-9A8FD166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A73AC-08FD-8C92-A179-DAAC0A0D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29DCEB-AA1B-B297-E9CA-20A218B4D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0A5C60-12AB-84A1-46EA-87555EDAD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843FA8-6A85-66A3-E5C9-8433CE5BA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02BC55-BEE2-FA47-A780-013BF781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094BF-536B-FB2A-7F15-70465137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738128-93C5-9FC4-2C10-D4751380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592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7F96A-F500-E2D0-AA44-125DC418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A3E9C4-A5A6-FD16-5AF5-ECB233CB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A54B2F-F50C-09E5-9496-4F3F5C97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414C16-D92F-B08E-AB11-284BC311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94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5A4245-DB70-EDEA-267D-EB1A0094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434D4F-B43E-19EA-597E-DB7C4CF5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713F1D-34E0-BCD4-1F3A-976F315F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32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38DA2-DB25-94F3-3652-8C3B41F0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427BB-AF3D-3108-2513-F98E6BD0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996DF7-7E30-574B-F948-E62632573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AFA42-1BE5-7F2F-3FD4-0B6784C1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B2052-2586-FB21-8F2A-62F22A50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7231E7-7B10-2DA6-6084-AFC1EEF4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517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7637D-DBD1-4D16-F6A1-7F12475D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F27F78-B51D-C991-8BAE-974B5FDE5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7ABDBE-8D11-E12F-1D26-570D63847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7D2B0B-44EB-CC4B-6496-94202EA9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9D80F3-2C80-98DE-DAD4-9639379C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6E5F43-AEAB-48A5-4B07-F57D2718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468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6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FA5F824-5B54-8BCD-6E9E-4D4D52806A4D}"/>
              </a:ext>
            </a:extLst>
          </p:cNvPr>
          <p:cNvSpPr/>
          <p:nvPr userDrawn="1"/>
        </p:nvSpPr>
        <p:spPr>
          <a:xfrm>
            <a:off x="192881" y="178593"/>
            <a:ext cx="11806238" cy="6500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Picture 2" descr="Google Developer Student Clubs: About GDSC">
            <a:extLst>
              <a:ext uri="{FF2B5EF4-FFF2-40B4-BE49-F238E27FC236}">
                <a16:creationId xmlns:a16="http://schemas.microsoft.com/office/drawing/2014/main" id="{9E412D0A-E37B-3873-C839-E6EA19907D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6333" y="330200"/>
            <a:ext cx="1301584" cy="13015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71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ti.com/al2uhpmvz99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ti.com/alebgj28q4n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575598" y="4076127"/>
            <a:ext cx="6596727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KUGODS Algorithm Study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A680A4B-A0F8-1ED1-2E91-EF5BE2CEE531}"/>
              </a:ext>
            </a:extLst>
          </p:cNvPr>
          <p:cNvSpPr txBox="1">
            <a:spLocks/>
          </p:cNvSpPr>
          <p:nvPr/>
        </p:nvSpPr>
        <p:spPr>
          <a:xfrm>
            <a:off x="575598" y="3457002"/>
            <a:ext cx="4296439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2022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3Q~4Q</a:t>
            </a:r>
            <a:endParaRPr kumimoji="1" lang="ko-Kore-KR" altLang="en-US" sz="3200" dirty="0">
              <a:solidFill>
                <a:schemeClr val="bg1">
                  <a:lumMod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1D57DC-BD09-77E3-1334-6E26A0B8C396}"/>
              </a:ext>
            </a:extLst>
          </p:cNvPr>
          <p:cNvSpPr txBox="1">
            <a:spLocks/>
          </p:cNvSpPr>
          <p:nvPr/>
        </p:nvSpPr>
        <p:spPr>
          <a:xfrm>
            <a:off x="651798" y="4851972"/>
            <a:ext cx="4296439" cy="50539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week 1. </a:t>
            </a:r>
            <a:r>
              <a:rPr kumimoji="1" lang="ko-KR" altLang="en-US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자료구조와 </a:t>
            </a:r>
            <a:r>
              <a:rPr kumimoji="1" lang="en-US" altLang="ko-KR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STL (1)</a:t>
            </a:r>
            <a:r>
              <a:rPr kumimoji="1" lang="en-US" altLang="ko-Kore-KR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kumimoji="1" lang="ko-Kore-KR" altLang="en-US" sz="2400" dirty="0">
              <a:solidFill>
                <a:schemeClr val="bg1">
                  <a:lumMod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678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6596727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자료구조</a:t>
            </a:r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40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Queue</a:t>
            </a:r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with STL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4C81E3-2486-8722-8105-F9C83F6CCE2C}"/>
              </a:ext>
            </a:extLst>
          </p:cNvPr>
          <p:cNvSpPr txBox="1"/>
          <p:nvPr/>
        </p:nvSpPr>
        <p:spPr>
          <a:xfrm>
            <a:off x="575598" y="1397675"/>
            <a:ext cx="436369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b="1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ore-KR" b="1" dirty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en" altLang="ko-Kore-KR" b="1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lang="en" altLang="ko-Kore-K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std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q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" altLang="ko-Kore-KR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altLang="ko-Kore-KR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" altLang="ko-Kore-KR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altLang="ko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altLang="ko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lang="en-US" altLang="ko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" altLang="ko-Kore-KR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.front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ko-KR" alt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ko-KR" alt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" altLang="ko-Kore-KR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.pop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BE7C89-AAC6-1F2A-B9D2-011EEACE2B74}"/>
              </a:ext>
            </a:extLst>
          </p:cNvPr>
          <p:cNvSpPr txBox="1"/>
          <p:nvPr/>
        </p:nvSpPr>
        <p:spPr>
          <a:xfrm>
            <a:off x="4812655" y="1201568"/>
            <a:ext cx="3504486" cy="3099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  <a:cs typeface="Consolas" panose="020B0609020204030204" pitchFamily="49" charset="0"/>
              </a:rPr>
              <a:t>자주 쓰는 함수</a:t>
            </a:r>
            <a:endParaRPr lang="en" altLang="ko-Kore-KR" sz="2400" b="1" dirty="0">
              <a:latin typeface="NanumSquareOTF_ac Bold" panose="020B0600000101010101" pitchFamily="34" charset="-127"/>
              <a:ea typeface="NanumSquareOTF_ac Bold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q.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q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의 맨 뒤에 </a:t>
            </a:r>
            <a:r>
              <a:rPr lang="en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x 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삽입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q.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q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의 </a:t>
            </a:r>
            <a:r>
              <a:rPr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front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 삭제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q.</a:t>
            </a:r>
            <a:r>
              <a:rPr lang="en" altLang="ko-Kore-KR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front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q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의 </a:t>
            </a:r>
            <a:r>
              <a:rPr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front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 참조 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q.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q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가 비었는지 반환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altLang="ko-Kore-KR" dirty="0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q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의 크기 반환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071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6596727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자료구조</a:t>
            </a:r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40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Deque</a:t>
            </a:r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with STL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C04078-8682-1A9B-4A09-BF199D706CF7}"/>
              </a:ext>
            </a:extLst>
          </p:cNvPr>
          <p:cNvSpPr txBox="1"/>
          <p:nvPr/>
        </p:nvSpPr>
        <p:spPr>
          <a:xfrm>
            <a:off x="575598" y="1397675"/>
            <a:ext cx="449033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b="1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ore-KR" b="1" dirty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" altLang="ko-Kore-KR" b="1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lang="en" altLang="ko-Kore-K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std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deque&lt;</a:t>
            </a:r>
            <a:r>
              <a:rPr lang="en-US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lang="en-US" altLang="ko-Kore-KR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pq</a:t>
            </a:r>
            <a:r>
              <a:rPr lang="en-US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endParaRPr lang="en-US" altLang="ko-Kore-KR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dq</a:t>
            </a:r>
            <a:r>
              <a:rPr lang="en" altLang="ko-Kore-KR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altLang="ko-Kore-KR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push_back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" altLang="ko-Kore-KR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altLang="ko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altLang="ko-KR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altLang="ko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lang="en-US" altLang="ko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" altLang="ko-Kore-KR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" altLang="ko-Kore-KR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.front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ko-KR" alt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ko-KR" alt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" altLang="ko-Kore-KR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.pop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7CC52-9A99-3392-200F-AD0D88050788}"/>
              </a:ext>
            </a:extLst>
          </p:cNvPr>
          <p:cNvSpPr txBox="1"/>
          <p:nvPr/>
        </p:nvSpPr>
        <p:spPr>
          <a:xfrm>
            <a:off x="4812655" y="1201568"/>
            <a:ext cx="4594528" cy="2682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 Bold" panose="020B0600000101010101" pitchFamily="34" charset="-127"/>
                <a:ea typeface="NanumSquareOTF_ac Bold" panose="020B0600000101010101" pitchFamily="34" charset="-127"/>
                <a:cs typeface="Consolas" panose="020B0609020204030204" pitchFamily="49" charset="0"/>
              </a:rPr>
              <a:t>자주 쓰는 함수</a:t>
            </a:r>
            <a:endParaRPr kumimoji="0" lang="en" altLang="ko-Kore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OTF_ac Bold" panose="020B0600000101010101" pitchFamily="34" charset="-127"/>
              <a:ea typeface="NanumSquareOTF_ac Bold" panose="020B0600000101010101" pitchFamily="34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dq.</a:t>
            </a:r>
            <a:r>
              <a:rPr kumimoji="0" lang="en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78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push_front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d</a:t>
            </a:r>
            <a:r>
              <a:rPr kumimoji="0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q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front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에 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x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삽입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34" charset="-127"/>
                <a:cs typeface="Consolas" panose="020B0609020204030204" pitchFamily="49" charset="0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34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dq.</a:t>
            </a:r>
            <a:r>
              <a:rPr kumimoji="0" lang="en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78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push_back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d</a:t>
            </a:r>
            <a:r>
              <a:rPr kumimoji="0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q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back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에 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x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삽입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34" charset="-127"/>
                <a:cs typeface="Consolas" panose="020B0609020204030204" pitchFamily="49" charset="0"/>
              </a:rPr>
              <a:t> </a:t>
            </a:r>
            <a:endParaRPr kumimoji="0" lang="en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</a:t>
            </a:r>
            <a:r>
              <a:rPr kumimoji="0" lang="en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q.</a:t>
            </a:r>
            <a:r>
              <a:rPr kumimoji="0" lang="en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78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pop_front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d</a:t>
            </a:r>
            <a:r>
              <a:rPr kumimoji="0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q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front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 삭제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dq.</a:t>
            </a:r>
            <a:r>
              <a:rPr kumimoji="0" lang="en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78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pop_back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</a:t>
            </a:r>
            <a:r>
              <a:rPr kumimoji="0" lang="en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q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back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 삭제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dq.</a:t>
            </a:r>
            <a:r>
              <a:rPr kumimoji="0" lang="en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78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empty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</a:t>
            </a:r>
            <a:r>
              <a:rPr kumimoji="0" lang="en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q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가 비었는지 반환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866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575598" y="165101"/>
            <a:ext cx="8073102" cy="10364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자료구조</a:t>
            </a:r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Priority </a:t>
            </a:r>
            <a:r>
              <a:rPr kumimoji="1" lang="en-US" altLang="ko-KR" sz="40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Queue</a:t>
            </a:r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with STL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2207C0-CD87-A51A-31C0-DEC4AEE6DFF0}"/>
              </a:ext>
            </a:extLst>
          </p:cNvPr>
          <p:cNvSpPr txBox="1"/>
          <p:nvPr/>
        </p:nvSpPr>
        <p:spPr>
          <a:xfrm>
            <a:off x="575598" y="1397675"/>
            <a:ext cx="65745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b="1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ore-KR" b="1" dirty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en" altLang="ko-Kore-KR" b="1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lang="en" altLang="ko-Kore-K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std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ko-Kore-KR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priority_queue</a:t>
            </a:r>
            <a:r>
              <a:rPr lang="en-US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lang="en-US" altLang="ko-Kore-KR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pq</a:t>
            </a:r>
            <a:r>
              <a:rPr lang="en-US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//maxheap (</a:t>
            </a:r>
            <a:r>
              <a:rPr lang="ko-KR" alt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내림차순</a:t>
            </a:r>
            <a:r>
              <a:rPr lang="en-US" altLang="ko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ko-Kore-KR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priority_queue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,vector&lt;</a:t>
            </a:r>
            <a:r>
              <a:rPr lang="en-US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&gt;,greater&lt;</a:t>
            </a:r>
            <a:r>
              <a:rPr lang="en-US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&gt; &gt;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pq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" altLang="ko-Kore-KR" dirty="0"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" altLang="ko-Kore-KR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altLang="ko-Kore-KR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push_back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" altLang="ko-Kore-KR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altLang="ko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altLang="ko-KR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altLang="ko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lang="en-US" altLang="ko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ko-KR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ko-KR" alt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" altLang="ko-Kore-KR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.front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ko-KR" alt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ko-KR" alt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" altLang="ko-Kore-KR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.pop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2F15E8-EB75-AC84-80E0-9E53C4B22024}"/>
              </a:ext>
            </a:extLst>
          </p:cNvPr>
          <p:cNvSpPr txBox="1"/>
          <p:nvPr/>
        </p:nvSpPr>
        <p:spPr>
          <a:xfrm>
            <a:off x="7301854" y="1201568"/>
            <a:ext cx="3988445" cy="393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  <a:cs typeface="Consolas" panose="020B0609020204030204" pitchFamily="49" charset="0"/>
              </a:rPr>
              <a:t>자주 쓰는 함수</a:t>
            </a:r>
            <a:endParaRPr lang="en" altLang="ko-Kore-KR" sz="2400" b="1" dirty="0">
              <a:latin typeface="NanumSquareOTF_ac Bold" panose="020B0600000101010101" pitchFamily="34" charset="-127"/>
              <a:ea typeface="NanumSquareOTF_ac Bold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pq.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  <a:r>
              <a:rPr lang="en-US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q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에 </a:t>
            </a:r>
            <a:r>
              <a:rPr lang="en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x 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삽입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pq.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  <a:r>
              <a:rPr lang="en-US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q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의 </a:t>
            </a:r>
            <a:r>
              <a:rPr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front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 삭제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pq.</a:t>
            </a:r>
            <a:r>
              <a:rPr lang="en" altLang="ko-Kore-KR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" altLang="ko-Kore-KR" dirty="0" err="1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q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의 </a:t>
            </a:r>
            <a:r>
              <a:rPr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front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 참조 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pq.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" altLang="ko-Kore-KR" dirty="0" err="1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q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가 비었는지 반환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pq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altLang="ko-Kore-KR" dirty="0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" altLang="ko-Kore-KR" dirty="0" err="1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q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의 크기 반환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비교함수를 직접 구현해서 </a:t>
            </a:r>
            <a:r>
              <a:rPr lang="ko-KR" altLang="en-US" dirty="0" err="1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사용하기도함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54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9814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자료구조</a:t>
            </a:r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40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String</a:t>
            </a:r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with STL</a:t>
            </a:r>
            <a:r>
              <a:rPr lang="en" altLang="ko-Kore-KR" sz="18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en" altLang="ko-Kore-KR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188FAA-53F4-5E5A-4A68-993F842AF0A7}"/>
              </a:ext>
            </a:extLst>
          </p:cNvPr>
          <p:cNvSpPr txBox="1"/>
          <p:nvPr/>
        </p:nvSpPr>
        <p:spPr>
          <a:xfrm>
            <a:off x="575598" y="1397675"/>
            <a:ext cx="30973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#include&lt;iostream&gt;</a:t>
            </a:r>
          </a:p>
          <a:p>
            <a:r>
              <a:rPr lang="en" altLang="ko-Kore-KR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#include&lt;string&gt;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std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</a:p>
          <a:p>
            <a:endParaRPr lang="en" altLang="ko-Kore-KR" dirty="0"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   s </a:t>
            </a:r>
            <a:r>
              <a:rPr lang="en" altLang="ko-Kore-KR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" altLang="ko-Kore-KR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11AD73-B9AD-B762-764B-93D885A1F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990911"/>
              </p:ext>
            </p:extLst>
          </p:nvPr>
        </p:nvGraphicFramePr>
        <p:xfrm>
          <a:off x="3613518" y="1397675"/>
          <a:ext cx="7943482" cy="3692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780">
                  <a:extLst>
                    <a:ext uri="{9D8B030D-6E8A-4147-A177-3AD203B41FA5}">
                      <a16:colId xmlns:a16="http://schemas.microsoft.com/office/drawing/2014/main" val="4040858916"/>
                    </a:ext>
                  </a:extLst>
                </a:gridCol>
                <a:gridCol w="4872702">
                  <a:extLst>
                    <a:ext uri="{9D8B030D-6E8A-4147-A177-3AD203B41FA5}">
                      <a16:colId xmlns:a16="http://schemas.microsoft.com/office/drawing/2014/main" val="1052008886"/>
                    </a:ext>
                  </a:extLst>
                </a:gridCol>
              </a:tblGrid>
              <a:tr h="428704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생성자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6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8526"/>
                  </a:ext>
                </a:extLst>
              </a:tr>
              <a:tr h="652740"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b="0" i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-US" altLang="ko-Kore-KR" sz="16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</a:t>
                      </a:r>
                      <a:endParaRPr lang="ko-Kore-KR" altLang="en-US" sz="16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 생성자로 </a:t>
                      </a:r>
                      <a:r>
                        <a:rPr lang="en" altLang="ko-Kore-KR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lang="ko-KR" alt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생성</a:t>
                      </a:r>
                      <a:endParaRPr lang="ko-Kore-KR" altLang="en-US" sz="16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33081"/>
                  </a:ext>
                </a:extLst>
              </a:tr>
              <a:tr h="652740">
                <a:tc>
                  <a:txBody>
                    <a:bodyPr/>
                    <a:lstStyle/>
                    <a:p>
                      <a:pPr algn="l"/>
                      <a:r>
                        <a:rPr lang="en" altLang="ko-Kore-KR" sz="1600" b="0" i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altLang="ko-Kore-KR" sz="16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</a:t>
                      </a:r>
                      <a:r>
                        <a:rPr lang="en" altLang="ko-Kore-KR" sz="1600" b="0" i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(str)</a:t>
                      </a:r>
                      <a:endParaRPr lang="ko-Kore-KR" altLang="en-US" sz="16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ko-Kore-KR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 </a:t>
                      </a:r>
                      <a:r>
                        <a:rPr lang="ko-KR" altLang="en-US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문자열로 </a:t>
                      </a:r>
                      <a:r>
                        <a:rPr lang="en" altLang="ko-Kore-KR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lang="ko-KR" altLang="en-US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생성</a:t>
                      </a:r>
                      <a:endParaRPr lang="ko-Kore-KR" altLang="en-US" sz="16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884963"/>
                  </a:ext>
                </a:extLst>
              </a:tr>
              <a:tr h="652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600" b="0" i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altLang="ko-Kore-KR" sz="16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</a:t>
                      </a:r>
                      <a:r>
                        <a:rPr lang="en" altLang="ko-Kore-KR" sz="1600" b="0" i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" altLang="ko-Kore-KR" sz="16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str, n</a:t>
                      </a:r>
                      <a:r>
                        <a:rPr lang="en" altLang="ko-Kore-KR" sz="1600" b="0" i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" altLang="ko-Kore-KR" sz="1600" b="0" i="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ko-Kore-KR" altLang="en-US" sz="16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ko-Kore-KR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str </a:t>
                      </a:r>
                      <a:r>
                        <a:rPr lang="ko-KR" alt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문자열에서 </a:t>
                      </a:r>
                      <a:r>
                        <a:rPr lang="en" altLang="ko-Kore-KR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 문자로 </a:t>
                      </a:r>
                      <a:r>
                        <a:rPr lang="en" altLang="ko-Kore-KR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ko-KR" alt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생성</a:t>
                      </a:r>
                      <a:endParaRPr lang="ko-Kore-KR" altLang="en-US" sz="16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448055"/>
                  </a:ext>
                </a:extLst>
              </a:tr>
              <a:tr h="652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600" b="0" i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altLang="ko-Kore-KR" sz="16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</a:t>
                      </a:r>
                      <a:r>
                        <a:rPr lang="en" altLang="ko-Kore-KR" sz="1600" b="0" i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" altLang="ko-Kore-KR" sz="16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n, c</a:t>
                      </a:r>
                      <a:r>
                        <a:rPr lang="en" altLang="ko-Kore-KR" sz="1600" b="0" i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" altLang="ko-Kore-KR" sz="1600" b="0" i="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ko-Kore-KR" altLang="en-US" sz="16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ko-Kore-KR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</a:t>
                      </a:r>
                      <a:r>
                        <a:rPr lang="en" altLang="ko-Kore-KR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문자로 </a:t>
                      </a:r>
                      <a:r>
                        <a:rPr lang="en" altLang="ko-Kore-KR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ko-KR" alt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생성</a:t>
                      </a:r>
                      <a:endParaRPr lang="ko-Kore-KR" altLang="en-US" sz="16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412600"/>
                  </a:ext>
                </a:extLst>
              </a:tr>
              <a:tr h="652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600" b="0" i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altLang="ko-Kore-KR" sz="16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</a:t>
                      </a:r>
                      <a:r>
                        <a:rPr lang="en" altLang="ko-Kore-KR" sz="1600" b="0" i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" altLang="ko-Kore-KR" sz="16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iter1, iter2</a:t>
                      </a:r>
                      <a:r>
                        <a:rPr lang="en" altLang="ko-Kore-KR" sz="1600" b="0" i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" altLang="ko-Kore-KR" sz="1600" b="0" i="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ko-Kore-KR" altLang="en-US" sz="16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/>
                        <a:t>반복자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포인터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 구간 </a:t>
                      </a:r>
                      <a:r>
                        <a:rPr lang="en-US" altLang="ko-KR" sz="1600" dirty="0"/>
                        <a:t>[</a:t>
                      </a:r>
                      <a:r>
                        <a:rPr lang="en" altLang="ko-Kore-KR" sz="1600" dirty="0"/>
                        <a:t>iter1, iter2)</a:t>
                      </a:r>
                      <a:r>
                        <a:rPr lang="ko-KR" altLang="en-US" sz="1600" dirty="0"/>
                        <a:t>의 문자로 </a:t>
                      </a:r>
                      <a:r>
                        <a:rPr lang="en" altLang="ko-Kore-KR" sz="1600" dirty="0"/>
                        <a:t>s</a:t>
                      </a:r>
                      <a:r>
                        <a:rPr lang="ko-KR" altLang="en-US" sz="1600" dirty="0" err="1"/>
                        <a:t>를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생성</a:t>
                      </a:r>
                      <a:endParaRPr lang="ko-Kore-KR" altLang="en-US" sz="16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14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16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6596727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Study Introduction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CBF417-2E08-61AD-186B-8C865EE2BB11}"/>
              </a:ext>
            </a:extLst>
          </p:cNvPr>
          <p:cNvSpPr txBox="1"/>
          <p:nvPr/>
        </p:nvSpPr>
        <p:spPr>
          <a:xfrm>
            <a:off x="575598" y="1201568"/>
            <a:ext cx="9379491" cy="5121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ko-Kore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허준환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(junhwan26@korea.ac.kr)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kumimoji="1" lang="en-US" altLang="ko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457200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TA: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***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*********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@gmail.com)</a:t>
            </a:r>
          </a:p>
          <a:p>
            <a:pPr marL="457200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ko-Kore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매주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목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19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시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~20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시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(C++)</a:t>
            </a:r>
          </a:p>
          <a:p>
            <a:pPr marL="457200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시험기간 휴강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시험기간이 다가오면 협의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과제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백준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</a:p>
          <a:p>
            <a:pPr marL="914400" lvl="1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ㅇㄹㅇㄴㅇㄹ너ㅏ라</a:t>
            </a:r>
            <a:endParaRPr kumimoji="1" lang="en-US" altLang="ko-KR" sz="1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914400" lvl="1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매주 과제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6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문제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미리 푸는 건 자유</a:t>
            </a:r>
            <a:endParaRPr kumimoji="1" lang="en-US" altLang="ko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914400" lvl="1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기초 문제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4~5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문제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기출 문제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초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중등 올림피아드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1~2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문제로 구성</a:t>
            </a:r>
            <a:endParaRPr kumimoji="1" lang="en-US" altLang="ko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914400" lvl="1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월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화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수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금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토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일 검사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벌금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2,000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원</a:t>
            </a:r>
            <a:endParaRPr kumimoji="1" lang="en-US" altLang="ko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3311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6596727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Study Introduction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CBF417-2E08-61AD-186B-8C865EE2BB11}"/>
              </a:ext>
            </a:extLst>
          </p:cNvPr>
          <p:cNvSpPr txBox="1"/>
          <p:nvPr/>
        </p:nvSpPr>
        <p:spPr>
          <a:xfrm>
            <a:off x="575598" y="1201568"/>
            <a:ext cx="9541395" cy="3575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전주 과제의 올림피아드 문제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(6,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7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번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코드 리뷰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or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발표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(10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분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~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20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분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</a:p>
          <a:p>
            <a:pPr marL="914400" lvl="1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6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번 발표 시 벌금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면제권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장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7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번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발표시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다음 주 과제 면제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선택 불가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</a:p>
          <a:p>
            <a:pPr marL="914400" lvl="1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6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번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브실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수준의 기출</a:t>
            </a:r>
            <a:endParaRPr kumimoji="1" lang="en-US" altLang="ko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914400" lvl="1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7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번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골플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수준의 기출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배운 범위 내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or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구현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알고리즘 설명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(30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분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~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40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분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이번주 과제의 기출 문제 설명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(10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분 내외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856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6596727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Study Goal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2D918-EC18-56AC-78CD-BDF9037F101B}"/>
              </a:ext>
            </a:extLst>
          </p:cNvPr>
          <p:cNvSpPr txBox="1"/>
          <p:nvPr/>
        </p:nvSpPr>
        <p:spPr>
          <a:xfrm>
            <a:off x="575598" y="1201568"/>
            <a:ext cx="10169772" cy="4166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Problem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Solve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(PS)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주어진 조건에 적합한 알고리즘을 생각하고 구현하는 능력</a:t>
            </a:r>
            <a:endParaRPr kumimoji="1" lang="en-US" altLang="ko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457200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취업 준비 코딩테스트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?</a:t>
            </a:r>
          </a:p>
          <a:p>
            <a:pPr marL="457200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Medium :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한국정보올림피아드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“</a:t>
            </a:r>
            <a:r>
              <a:rPr kumimoji="1" lang="ko-KR" altLang="en-US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초등부</a:t>
            </a:r>
            <a:r>
              <a:rPr kumimoji="1" lang="en-US" altLang="ko-KR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”</a:t>
            </a:r>
            <a:r>
              <a:rPr kumimoji="1" lang="ko-KR" altLang="en-US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본선</a:t>
            </a:r>
            <a:r>
              <a:rPr kumimoji="1" lang="ko-KR" altLang="en-US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수준의 알고리즘 능력</a:t>
            </a:r>
            <a:endParaRPr kumimoji="1" lang="en-US" altLang="ko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457200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Maximum :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한국정보올림피아드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“</a:t>
            </a:r>
            <a:r>
              <a:rPr kumimoji="1" lang="ko-KR" altLang="en-US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중등부</a:t>
            </a:r>
            <a:r>
              <a:rPr kumimoji="1" lang="en-US" altLang="ko-KR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”</a:t>
            </a:r>
            <a:r>
              <a:rPr kumimoji="1" lang="ko-KR" altLang="en-US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수준의 알고리즘 능력</a:t>
            </a:r>
            <a:endParaRPr kumimoji="1" lang="en-US" altLang="ko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457200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자료구조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&amp;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알고리즘 수업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이상의 구현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/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적용 능력</a:t>
            </a:r>
            <a:endParaRPr kumimoji="1" lang="en-US" altLang="ko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457200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자구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/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알고에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좋은 학점을 받았다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-&gt;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PS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를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잘한다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?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(Maybe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No?)</a:t>
            </a:r>
          </a:p>
          <a:p>
            <a:pPr marL="457200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PS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를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잘 한다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?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-&gt;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자구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/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알고에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좋은 학점을 받는다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?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</a:t>
            </a:r>
            <a:r>
              <a:rPr kumimoji="1" lang="en-US" altLang="ko-KR" sz="2400">
                <a:latin typeface="NanumSquareOTF_ac" panose="020B0600000101010101" pitchFamily="34" charset="-127"/>
                <a:ea typeface="NanumSquareOTF_ac" panose="020B0600000101010101" pitchFamily="34" charset="-127"/>
              </a:rPr>
              <a:t>YES!!)</a:t>
            </a:r>
            <a:endParaRPr kumimoji="1" lang="en-US" altLang="ko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61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3875318" y="3041077"/>
            <a:ext cx="4441364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ICE Breaking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A897B1-66D1-084A-00A0-8FC0F8F2B5FB}"/>
              </a:ext>
            </a:extLst>
          </p:cNvPr>
          <p:cNvSpPr txBox="1"/>
          <p:nvPr/>
        </p:nvSpPr>
        <p:spPr>
          <a:xfrm>
            <a:off x="3929381" y="3816922"/>
            <a:ext cx="383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hlinkClick r:id="rId2"/>
              </a:rPr>
              <a:t>https://www.menti.com/</a:t>
            </a:r>
            <a:r>
              <a:rPr kumimoji="1"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**********</a:t>
            </a:r>
            <a:endParaRPr kumimoji="1" lang="en" altLang="ko-Kore-KR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60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3875318" y="3041077"/>
            <a:ext cx="4441364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ICE Breaking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A897B1-66D1-084A-00A0-8FC0F8F2B5FB}"/>
              </a:ext>
            </a:extLst>
          </p:cNvPr>
          <p:cNvSpPr txBox="1"/>
          <p:nvPr/>
        </p:nvSpPr>
        <p:spPr>
          <a:xfrm>
            <a:off x="3955029" y="3816922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hlinkClick r:id="rId2"/>
              </a:rPr>
              <a:t>https://www.menti.com/</a:t>
            </a:r>
            <a:r>
              <a:rPr kumimoji="1"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********</a:t>
            </a:r>
            <a:endParaRPr kumimoji="1" lang="en" altLang="ko-Kore-KR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33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74D3CB6-BFC1-B1B5-20F6-4D4CD17F8382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6596727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C++ &amp; STL</a:t>
            </a:r>
            <a:r>
              <a:rPr kumimoji="1" lang="en-US" altLang="ko-KR" sz="32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ko-KR" altLang="en-US" sz="32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67499-3ECA-55BD-CACA-62B02A6D1A16}"/>
              </a:ext>
            </a:extLst>
          </p:cNvPr>
          <p:cNvSpPr txBox="1"/>
          <p:nvPr/>
        </p:nvSpPr>
        <p:spPr>
          <a:xfrm>
            <a:off x="4191000" y="1385648"/>
            <a:ext cx="32239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#include&lt;iostream&gt;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a, b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   std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a &gt;&gt; b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   std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BE904-C467-8F3F-82C2-D41557E74CAD}"/>
              </a:ext>
            </a:extLst>
          </p:cNvPr>
          <p:cNvSpPr txBox="1"/>
          <p:nvPr/>
        </p:nvSpPr>
        <p:spPr>
          <a:xfrm>
            <a:off x="624238" y="1385649"/>
            <a:ext cx="27174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#include&lt;</a:t>
            </a:r>
            <a:r>
              <a:rPr lang="en" altLang="ko-Kore-KR" dirty="0" err="1"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" altLang="ko-Kore-KR" dirty="0"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r>
              <a:rPr lang="en" altLang="ko-Kore-KR" dirty="0">
                <a:solidFill>
                  <a:srgbClr val="99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" altLang="ko-Kore-KR" dirty="0"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99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  <a:r>
              <a:rPr lang="en" altLang="ko-Kore-KR" dirty="0"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 err="1"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" altLang="ko-Kore-KR" dirty="0"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" altLang="ko-Kore-KR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d"</a:t>
            </a:r>
            <a:r>
              <a:rPr lang="en" altLang="ko-Kore-KR" dirty="0" err="1"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,&amp;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" altLang="ko-Kore-KR" dirty="0"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altLang="ko-Kore-KR" dirty="0"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 err="1"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" altLang="ko-Kore-KR" dirty="0"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" altLang="ko-Kore-KR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d"</a:t>
            </a:r>
            <a:r>
              <a:rPr lang="en" altLang="ko-Kore-KR" dirty="0" err="1"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" altLang="ko-Kore-KR" dirty="0"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altLang="ko-Kore-KR" dirty="0"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9672A0-13CE-C065-FD8B-8FD613F8F525}"/>
              </a:ext>
            </a:extLst>
          </p:cNvPr>
          <p:cNvSpPr txBox="1"/>
          <p:nvPr/>
        </p:nvSpPr>
        <p:spPr>
          <a:xfrm>
            <a:off x="3341649" y="2201256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➪</a:t>
            </a:r>
            <a:endParaRPr kumimoji="1" lang="ko-Kore-KR" altLang="en-US" sz="2000" b="1" dirty="0"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47F8A-CA55-1E53-C9B1-9949028E20E0}"/>
              </a:ext>
            </a:extLst>
          </p:cNvPr>
          <p:cNvSpPr txBox="1"/>
          <p:nvPr/>
        </p:nvSpPr>
        <p:spPr>
          <a:xfrm>
            <a:off x="6908411" y="2201256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➪</a:t>
            </a:r>
            <a:endParaRPr kumimoji="1" lang="ko-Kore-KR" altLang="en-US" sz="2000" b="1" dirty="0"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9EB99F-EFEC-1325-A8B4-9EE01EEE7C39}"/>
              </a:ext>
            </a:extLst>
          </p:cNvPr>
          <p:cNvSpPr txBox="1"/>
          <p:nvPr/>
        </p:nvSpPr>
        <p:spPr>
          <a:xfrm>
            <a:off x="7757762" y="1397675"/>
            <a:ext cx="30973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#include&lt;iostream&gt; </a:t>
            </a:r>
          </a:p>
          <a:p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std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537294-8BD4-A4C0-92A9-3F9674EF50F1}"/>
              </a:ext>
            </a:extLst>
          </p:cNvPr>
          <p:cNvSpPr txBox="1"/>
          <p:nvPr/>
        </p:nvSpPr>
        <p:spPr>
          <a:xfrm>
            <a:off x="471949" y="3851214"/>
            <a:ext cx="11311602" cy="2325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2800" b="1" u="none" strike="noStrike" dirty="0">
                <a:solidFill>
                  <a:srgbClr val="555555"/>
                </a:solidFill>
                <a:effectLst/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STL : Standard Template Library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프로그래머가 자료구조나 알고리즘을 직접 구현하지 않고도 쓸 수 있게 해주는 라이브러리</a:t>
            </a:r>
            <a:endParaRPr kumimoji="1" lang="en-US" altLang="ko-KR" sz="2000" dirty="0">
              <a:solidFill>
                <a:srgbClr val="555555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Container (</a:t>
            </a:r>
            <a:r>
              <a:rPr kumimoji="1" lang="ko-KR" altLang="en-US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컨테이너</a:t>
            </a:r>
            <a:r>
              <a:rPr kumimoji="1" lang="en-US" altLang="ko-KR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  <a:r>
              <a:rPr kumimoji="1" lang="ko-KR" altLang="en-US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:</a:t>
            </a:r>
            <a:r>
              <a:rPr kumimoji="1" lang="ko-KR" altLang="en-US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미리 구현된 자료구조</a:t>
            </a:r>
            <a:endParaRPr kumimoji="1" lang="en-US" altLang="ko-KR" sz="2000" dirty="0">
              <a:solidFill>
                <a:srgbClr val="555555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ore-KR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Iterator</a:t>
            </a:r>
            <a:r>
              <a:rPr kumimoji="1" lang="ko-KR" altLang="en-US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(</a:t>
            </a:r>
            <a:r>
              <a:rPr kumimoji="1" lang="ko-KR" altLang="en-US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반복자</a:t>
            </a:r>
            <a:r>
              <a:rPr kumimoji="1" lang="en-US" altLang="ko-KR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  <a:r>
              <a:rPr kumimoji="1" lang="ko-KR" altLang="en-US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:</a:t>
            </a:r>
            <a:r>
              <a:rPr kumimoji="1" lang="ko-KR" altLang="en-US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C</a:t>
            </a:r>
            <a:r>
              <a:rPr kumimoji="1" lang="ko-KR" altLang="en-US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에서의 </a:t>
            </a:r>
            <a:r>
              <a:rPr kumimoji="1" lang="en-US" altLang="ko-KR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Pointer </a:t>
            </a:r>
            <a:r>
              <a:rPr kumimoji="1" lang="ko-KR" altLang="en-US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역할</a:t>
            </a:r>
            <a:endParaRPr kumimoji="1" lang="en-US" altLang="ko-Kore-KR" sz="2000" dirty="0">
              <a:solidFill>
                <a:srgbClr val="555555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ore-KR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Algorithm</a:t>
            </a:r>
            <a:r>
              <a:rPr kumimoji="1" lang="ko-KR" altLang="en-US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(</a:t>
            </a:r>
            <a:r>
              <a:rPr kumimoji="1" lang="ko-KR" altLang="en-US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알고리즘</a:t>
            </a:r>
            <a:r>
              <a:rPr kumimoji="1" lang="en-US" altLang="ko-KR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  <a:r>
              <a:rPr kumimoji="1" lang="ko-KR" altLang="en-US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:</a:t>
            </a:r>
            <a:r>
              <a:rPr kumimoji="1" lang="ko-KR" altLang="en-US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미리 구현된 알고리즘</a:t>
            </a:r>
            <a:endParaRPr kumimoji="1" lang="ko-Kore-KR" altLang="en-US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47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6596727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자료구조</a:t>
            </a:r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40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Vector</a:t>
            </a:r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with STL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8233A-6549-4201-1295-ED47DA7E457E}"/>
              </a:ext>
            </a:extLst>
          </p:cNvPr>
          <p:cNvSpPr txBox="1"/>
          <p:nvPr/>
        </p:nvSpPr>
        <p:spPr>
          <a:xfrm>
            <a:off x="575598" y="1397675"/>
            <a:ext cx="423705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b="1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&lt;vector&gt; </a:t>
            </a:r>
            <a:r>
              <a:rPr lang="en" altLang="ko-Kore-K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std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altLang="ko-Kore-KR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push_back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ko-KR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</a:p>
          <a:p>
            <a:r>
              <a:rPr lang="ko-KR" alt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ko-KR" alt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ko-KR" alt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ko-KR" alt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50EE3-7048-ECDE-4048-6E8500841414}"/>
              </a:ext>
            </a:extLst>
          </p:cNvPr>
          <p:cNvSpPr txBox="1"/>
          <p:nvPr/>
        </p:nvSpPr>
        <p:spPr>
          <a:xfrm>
            <a:off x="4812655" y="1087268"/>
            <a:ext cx="5171609" cy="5592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  <a:cs typeface="Consolas" panose="020B0609020204030204" pitchFamily="49" charset="0"/>
              </a:rPr>
              <a:t>자주 쓰는 함수</a:t>
            </a:r>
            <a:endParaRPr lang="en" altLang="ko-Kore-KR" sz="2400" b="1" dirty="0">
              <a:latin typeface="NanumSquareOTF_ac Bold" panose="020B0600000101010101" pitchFamily="34" charset="-127"/>
              <a:ea typeface="NanumSquareOTF_ac Bold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v.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assign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n, x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v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에 </a:t>
            </a:r>
            <a:r>
              <a:rPr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n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개의 </a:t>
            </a:r>
            <a:r>
              <a:rPr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x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 할당 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v.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push_back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의 마지막에 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삽입 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v.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pop_back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v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의 마지막 원소 삭제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v.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front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맨 처음 원소 참조</a:t>
            </a:r>
            <a:r>
              <a:rPr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 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 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v.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back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마지막 원소 참조 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v.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모든 원소를 제거</a:t>
            </a:r>
            <a:r>
              <a:rPr lang="en-US" altLang="ko-KR" dirty="0">
                <a:solidFill>
                  <a:srgbClr val="008000"/>
                </a:solidFill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(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메모리는 유지</a:t>
            </a:r>
            <a:r>
              <a:rPr lang="en-US" altLang="ko-KR" dirty="0">
                <a:solidFill>
                  <a:srgbClr val="008000"/>
                </a:solidFill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)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 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v.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벡터의 원소 개수 반환 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v.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v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가 비었는지 반환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v.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첫번째 원소를 가리키는 </a:t>
            </a:r>
            <a:r>
              <a:rPr lang="en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iterator 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반환 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v.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마지막의 다음 </a:t>
            </a:r>
            <a:r>
              <a:rPr lang="en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iterator 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반환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v.</a:t>
            </a:r>
            <a:r>
              <a:rPr lang="en-US" altLang="ko-Kore-KR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ko-KR" altLang="en-US" dirty="0">
                <a:solidFill>
                  <a:prstClr val="black"/>
                </a:solidFill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중간에 원소 삽입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6596727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자료구조</a:t>
            </a:r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40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Stack</a:t>
            </a:r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with STL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5A601E-70A4-E544-5F3A-D902D193D4BD}"/>
              </a:ext>
            </a:extLst>
          </p:cNvPr>
          <p:cNvSpPr txBox="1"/>
          <p:nvPr/>
        </p:nvSpPr>
        <p:spPr>
          <a:xfrm>
            <a:off x="575598" y="1397675"/>
            <a:ext cx="423705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b="1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&lt;stack&gt; </a:t>
            </a:r>
            <a:r>
              <a:rPr lang="en" altLang="ko-Kore-K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std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" altLang="ko-Kore-KR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altLang="ko-Kore-KR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" altLang="ko-Kore-KR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altLang="ko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altLang="ko-KR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ko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lang="en-US" altLang="ko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" altLang="ko-Kore-KR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.top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ko-KR" alt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ko-KR" alt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" altLang="ko-Kore-KR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.pop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96593-D5B2-3C32-985F-8E638EFF4C93}"/>
              </a:ext>
            </a:extLst>
          </p:cNvPr>
          <p:cNvSpPr txBox="1"/>
          <p:nvPr/>
        </p:nvSpPr>
        <p:spPr>
          <a:xfrm>
            <a:off x="4812655" y="1201568"/>
            <a:ext cx="3600666" cy="3099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  <a:cs typeface="Consolas" panose="020B0609020204030204" pitchFamily="49" charset="0"/>
              </a:rPr>
              <a:t>자주 쓰는 함수</a:t>
            </a:r>
            <a:endParaRPr lang="en" altLang="ko-Kore-KR" sz="2400" b="1" dirty="0">
              <a:latin typeface="NanumSquareOTF_ac Bold" panose="020B0600000101010101" pitchFamily="34" charset="-127"/>
              <a:ea typeface="NanumSquareOTF_ac Bold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st.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 err="1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st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의 </a:t>
            </a:r>
            <a:r>
              <a:rPr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top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에 </a:t>
            </a:r>
            <a:r>
              <a:rPr lang="en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x 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삽입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st.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 err="1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st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의 </a:t>
            </a:r>
            <a:r>
              <a:rPr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top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 삭제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st.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st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의 </a:t>
            </a:r>
            <a:r>
              <a:rPr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top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 참조 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st.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st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가 비었는지 반환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st.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st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의 크기 반환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07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1396</Words>
  <Application>Microsoft Macintosh PowerPoint</Application>
  <PresentationFormat>와이드스크린</PresentationFormat>
  <Paragraphs>215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NanumSquareOTF_ac</vt:lpstr>
      <vt:lpstr>NanumSquareOTF_ac Bold</vt:lpstr>
      <vt:lpstr>NanumSquareOTF_ac ExtraBold</vt:lpstr>
      <vt:lpstr>Arial</vt:lpstr>
      <vt:lpstr>Calibri</vt:lpstr>
      <vt:lpstr>Calibri Light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허준환[ 학부재학 / 데이터과학과 ]</dc:creator>
  <cp:lastModifiedBy>허준환[ 학부재학 / 데이터과학과 ]</cp:lastModifiedBy>
  <cp:revision>18</cp:revision>
  <cp:lastPrinted>2022-10-06T10:02:21Z</cp:lastPrinted>
  <dcterms:created xsi:type="dcterms:W3CDTF">2022-09-30T06:36:40Z</dcterms:created>
  <dcterms:modified xsi:type="dcterms:W3CDTF">2022-11-09T05:42:58Z</dcterms:modified>
</cp:coreProperties>
</file>