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90" r:id="rId3"/>
    <p:sldId id="27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59F"/>
    <a:srgbClr val="339900"/>
    <a:srgbClr val="0000FF"/>
    <a:srgbClr val="007788"/>
    <a:srgbClr val="F2F2F2"/>
    <a:srgbClr val="366DCA"/>
    <a:srgbClr val="4285F4"/>
    <a:srgbClr val="862533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/>
    <p:restoredTop sz="94632"/>
  </p:normalViewPr>
  <p:slideViewPr>
    <p:cSldViewPr snapToGrid="0">
      <p:cViewPr>
        <p:scale>
          <a:sx n="52" d="100"/>
          <a:sy n="52" d="100"/>
        </p:scale>
        <p:origin x="19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979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61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54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635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3240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528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133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404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79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8464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0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9193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9701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65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305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710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101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219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552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3977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815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2023. 1. 4.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85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logos/2010/pacman10-i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UPDATA AI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 Winter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8693908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Chap 2. </a:t>
            </a:r>
            <a:r>
              <a:rPr kumimoji="1" lang="en-US" altLang="ko-Kore-KR" sz="2400" dirty="0" err="1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Unimformed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search</a:t>
            </a:r>
            <a:endParaRPr kumimoji="1" lang="ko-Kore-KR" altLang="en-US" sz="24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8165F43-6124-5961-376B-B9F4506A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22" y="1982309"/>
            <a:ext cx="6054180" cy="2869663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6DAF9F8E-9D87-BDB3-C7AD-B743C23020AC}"/>
              </a:ext>
            </a:extLst>
          </p:cNvPr>
          <p:cNvSpPr/>
          <p:nvPr/>
        </p:nvSpPr>
        <p:spPr>
          <a:xfrm>
            <a:off x="9053198" y="6330700"/>
            <a:ext cx="293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Image from CS188 of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State Space Sizes?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BC8C0-35CE-A96E-F07B-E020FFD1E859}"/>
              </a:ext>
            </a:extLst>
          </p:cNvPr>
          <p:cNvSpPr txBox="1"/>
          <p:nvPr/>
        </p:nvSpPr>
        <p:spPr>
          <a:xfrm>
            <a:off x="964791" y="1413063"/>
            <a:ext cx="738279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World state: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Agent positions: 120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Food count: 30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Ghost positions: 12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Agent facing: NSEW</a:t>
            </a:r>
            <a:b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</a:b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How many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World states?</a:t>
            </a:r>
          </a:p>
          <a:p>
            <a:pPr lvl="1">
              <a:buFont typeface="Wingdings" pitchFamily="2" charset="2"/>
              <a:buNone/>
            </a:pP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120x(2</a:t>
            </a:r>
            <a:r>
              <a:rPr lang="en-US" altLang="ko-Kore-KR" sz="2000" baseline="30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30</a:t>
            </a: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)x(12</a:t>
            </a:r>
            <a:r>
              <a:rPr lang="en-US" altLang="ko-Kore-KR" sz="2000" baseline="30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)x4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States for pathing?</a:t>
            </a:r>
          </a:p>
          <a:p>
            <a:pPr lvl="1">
              <a:buFont typeface="Wingdings" pitchFamily="2" charset="2"/>
              <a:buNone/>
            </a:pP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120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States for eat-all-dots?</a:t>
            </a:r>
          </a:p>
          <a:p>
            <a:pPr lvl="1">
              <a:buFont typeface="Wingdings" pitchFamily="2" charset="2"/>
              <a:buNone/>
            </a:pP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120x(2</a:t>
            </a:r>
            <a:r>
              <a:rPr lang="en-US" altLang="ko-Kore-KR" sz="2000" baseline="30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30</a:t>
            </a: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lvl="1">
              <a:buFont typeface="Wingdings" pitchFamily="2" charset="2"/>
              <a:buNone/>
            </a:pP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6" name="Picture 3" descr="Z:\Shared with PC\boxSearch.png">
            <a:extLst>
              <a:ext uri="{FF2B5EF4-FFF2-40B4-BE49-F238E27FC236}">
                <a16:creationId xmlns:a16="http://schemas.microsoft.com/office/drawing/2014/main" id="{98350A33-2210-0312-F3A0-6B18A3E5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1782" y="1652780"/>
            <a:ext cx="3494630" cy="355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579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Quiz: Safe Passage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10A7187-3BD3-EE63-5353-97182B5C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298" y="1412701"/>
            <a:ext cx="11561404" cy="32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4C04F7-E10A-256C-8FEB-88D33757A9D8}"/>
              </a:ext>
            </a:extLst>
          </p:cNvPr>
          <p:cNvSpPr txBox="1">
            <a:spLocks/>
          </p:cNvSpPr>
          <p:nvPr/>
        </p:nvSpPr>
        <p:spPr>
          <a:xfrm>
            <a:off x="315298" y="4954178"/>
            <a:ext cx="85344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Problem: eat all dots while keeping the ghosts perma-scared</a:t>
            </a:r>
          </a:p>
          <a:p>
            <a:r>
              <a:rPr lang="en-US" sz="21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What does the state space have to specify?</a:t>
            </a:r>
          </a:p>
          <a:p>
            <a:pPr lvl="1"/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(agent position, dot </a:t>
            </a:r>
            <a:r>
              <a:rPr lang="en-US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booleans</a:t>
            </a:r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power pellet </a:t>
            </a:r>
            <a:r>
              <a:rPr lang="en-US" sz="18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booleans</a:t>
            </a:r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remaining scared time)</a:t>
            </a:r>
          </a:p>
        </p:txBody>
      </p:sp>
    </p:spTree>
    <p:extLst>
      <p:ext uri="{BB962C8B-B14F-4D97-AF65-F5344CB8AC3E}">
        <p14:creationId xmlns:p14="http://schemas.microsoft.com/office/powerpoint/2010/main" val="347716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State Space Graphs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CF50787-2C29-8BDF-124A-BF7FD19B7BCF}"/>
              </a:ext>
            </a:extLst>
          </p:cNvPr>
          <p:cNvSpPr txBox="1">
            <a:spLocks noChangeArrowheads="1"/>
          </p:cNvSpPr>
          <p:nvPr/>
        </p:nvSpPr>
        <p:spPr>
          <a:xfrm>
            <a:off x="482971" y="1702062"/>
            <a:ext cx="6908147" cy="35226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State space graph: A mathematical representation of a search problem</a:t>
            </a:r>
          </a:p>
          <a:p>
            <a:pPr lvl="1"/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Nodes are (abstracted) world configurations</a:t>
            </a:r>
          </a:p>
          <a:p>
            <a:pPr lvl="1"/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Arcs represent successors (action results)</a:t>
            </a:r>
          </a:p>
          <a:p>
            <a:pPr lvl="1"/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The goal test is a set of goal nodes (maybe only one)</a:t>
            </a:r>
          </a:p>
          <a:p>
            <a:pPr lvl="1"/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In a state space graph, each state occurs only once!</a:t>
            </a:r>
          </a:p>
          <a:p>
            <a:pPr lvl="1"/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We can rarely build this full graph in memory (it’s too big), but it’s a useful idea</a:t>
            </a:r>
          </a:p>
          <a:p>
            <a:endParaRPr lang="en-US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grpSp>
        <p:nvGrpSpPr>
          <p:cNvPr id="8" name="Group 98">
            <a:extLst>
              <a:ext uri="{FF2B5EF4-FFF2-40B4-BE49-F238E27FC236}">
                <a16:creationId xmlns:a16="http://schemas.microsoft.com/office/drawing/2014/main" id="{A2305DA3-17B7-B4F9-CC7C-F3AEBDA31BCE}"/>
              </a:ext>
            </a:extLst>
          </p:cNvPr>
          <p:cNvGrpSpPr/>
          <p:nvPr/>
        </p:nvGrpSpPr>
        <p:grpSpPr>
          <a:xfrm>
            <a:off x="7697612" y="1702062"/>
            <a:ext cx="3657600" cy="4057650"/>
            <a:chOff x="7086600" y="1219200"/>
            <a:chExt cx="4876800" cy="5410200"/>
          </a:xfrm>
        </p:grpSpPr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E1757EF6-C59F-EB6C-52CB-8C12A372D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7585CC5B-3FAF-5466-F1F9-FB9307414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3">
              <a:extLst>
                <a:ext uri="{FF2B5EF4-FFF2-40B4-BE49-F238E27FC236}">
                  <a16:creationId xmlns:a16="http://schemas.microsoft.com/office/drawing/2014/main" id="{9F5ED194-DAE3-0E14-CA94-14D0ECC84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4E54527D-03C4-2FD9-F4F8-00F2B174C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9F8100CC-93E5-D0AD-D9C7-C90E73CEE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:a16="http://schemas.microsoft.com/office/drawing/2014/main" id="{41D02385-7DA7-180D-E382-3A502690BD0E}"/>
                </a:ext>
              </a:extLst>
            </p:cNvPr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68" name="Picture 11">
                <a:extLst>
                  <a:ext uri="{FF2B5EF4-FFF2-40B4-BE49-F238E27FC236}">
                    <a16:creationId xmlns:a16="http://schemas.microsoft.com/office/drawing/2014/main" id="{C8D03624-AB49-3685-5E48-2DBA673D488F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Rectangle 42">
                <a:extLst>
                  <a:ext uri="{FF2B5EF4-FFF2-40B4-BE49-F238E27FC236}">
                    <a16:creationId xmlns:a16="http://schemas.microsoft.com/office/drawing/2014/main" id="{2C2BD048-C983-8414-F46D-DD7692C27FD5}"/>
                  </a:ext>
                </a:extLst>
              </p:cNvPr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5" name="Group 47">
              <a:extLst>
                <a:ext uri="{FF2B5EF4-FFF2-40B4-BE49-F238E27FC236}">
                  <a16:creationId xmlns:a16="http://schemas.microsoft.com/office/drawing/2014/main" id="{54DD5F10-9F1C-907E-C98E-70D804913EC9}"/>
                </a:ext>
              </a:extLst>
            </p:cNvPr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66" name="Picture 11">
                <a:extLst>
                  <a:ext uri="{FF2B5EF4-FFF2-40B4-BE49-F238E27FC236}">
                    <a16:creationId xmlns:a16="http://schemas.microsoft.com/office/drawing/2014/main" id="{10EE4A2D-CE58-9FAA-EFD4-AA0657CB5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7" name="Rectangle 44">
                <a:extLst>
                  <a:ext uri="{FF2B5EF4-FFF2-40B4-BE49-F238E27FC236}">
                    <a16:creationId xmlns:a16="http://schemas.microsoft.com/office/drawing/2014/main" id="{786A455A-D40D-44C7-2008-761F5DA45E9D}"/>
                  </a:ext>
                </a:extLst>
              </p:cNvPr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37808E89-0DBA-1C90-D2BF-41A79B540928}"/>
                </a:ext>
              </a:extLst>
            </p:cNvPr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64" name="Picture 12">
                <a:extLst>
                  <a:ext uri="{FF2B5EF4-FFF2-40B4-BE49-F238E27FC236}">
                    <a16:creationId xmlns:a16="http://schemas.microsoft.com/office/drawing/2014/main" id="{A1430EA0-CCF7-EDB6-0903-0C23B9B4DF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5" name="Rectangle 46">
                <a:extLst>
                  <a:ext uri="{FF2B5EF4-FFF2-40B4-BE49-F238E27FC236}">
                    <a16:creationId xmlns:a16="http://schemas.microsoft.com/office/drawing/2014/main" id="{9CB59E77-6EA8-F26E-F0CE-2DFC12A5DDF3}"/>
                  </a:ext>
                </a:extLst>
              </p:cNvPr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B99C5082-9C39-0D32-BAF1-957913C39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1B8B58FC-730D-816E-FDBF-1B5107408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B8F8F7C8-B431-F10E-8947-78391EE49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3E8FC654-1308-EE05-91AA-586E6FB39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9C35F303-CC7A-33E7-BC07-9B5D45AD4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grpSp>
          <p:nvGrpSpPr>
            <p:cNvPr id="22" name="Group 69">
              <a:extLst>
                <a:ext uri="{FF2B5EF4-FFF2-40B4-BE49-F238E27FC236}">
                  <a16:creationId xmlns:a16="http://schemas.microsoft.com/office/drawing/2014/main" id="{C58EB321-3FAF-2CDD-C233-DE99D7883F87}"/>
                </a:ext>
              </a:extLst>
            </p:cNvPr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1" name="Group 56">
                <a:extLst>
                  <a:ext uri="{FF2B5EF4-FFF2-40B4-BE49-F238E27FC236}">
                    <a16:creationId xmlns:a16="http://schemas.microsoft.com/office/drawing/2014/main" id="{EB2BF2EE-8327-AA71-00AE-D9CC45D03743}"/>
                  </a:ext>
                </a:extLst>
              </p:cNvPr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62" name="Picture 12">
                  <a:extLst>
                    <a:ext uri="{FF2B5EF4-FFF2-40B4-BE49-F238E27FC236}">
                      <a16:creationId xmlns:a16="http://schemas.microsoft.com/office/drawing/2014/main" id="{ED812324-2A56-D5A9-E33C-515F5B554C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55">
                  <a:extLst>
                    <a:ext uri="{FF2B5EF4-FFF2-40B4-BE49-F238E27FC236}">
                      <a16:creationId xmlns:a16="http://schemas.microsoft.com/office/drawing/2014/main" id="{1F34EFA7-31B4-0E02-1A4F-73688BF6DA86}"/>
                    </a:ext>
                  </a:extLst>
                </p:cNvPr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52" name="Group 57">
                <a:extLst>
                  <a:ext uri="{FF2B5EF4-FFF2-40B4-BE49-F238E27FC236}">
                    <a16:creationId xmlns:a16="http://schemas.microsoft.com/office/drawing/2014/main" id="{A5ADDA3B-7A23-2D0F-15DF-172795B8B15A}"/>
                  </a:ext>
                </a:extLst>
              </p:cNvPr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60" name="Picture 11">
                  <a:extLst>
                    <a:ext uri="{FF2B5EF4-FFF2-40B4-BE49-F238E27FC236}">
                      <a16:creationId xmlns:a16="http://schemas.microsoft.com/office/drawing/2014/main" id="{C86341F5-253D-FAA7-93EC-CBB69B100911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Rectangle 59">
                  <a:extLst>
                    <a:ext uri="{FF2B5EF4-FFF2-40B4-BE49-F238E27FC236}">
                      <a16:creationId xmlns:a16="http://schemas.microsoft.com/office/drawing/2014/main" id="{5B963656-C42E-54E2-8DCA-EB1183CA5C2A}"/>
                    </a:ext>
                  </a:extLst>
                </p:cNvPr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53" name="Group 60">
                <a:extLst>
                  <a:ext uri="{FF2B5EF4-FFF2-40B4-BE49-F238E27FC236}">
                    <a16:creationId xmlns:a16="http://schemas.microsoft.com/office/drawing/2014/main" id="{26B351D6-36DA-7519-B1DE-A3364C925167}"/>
                  </a:ext>
                </a:extLst>
              </p:cNvPr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58" name="Picture 11">
                  <a:extLst>
                    <a:ext uri="{FF2B5EF4-FFF2-40B4-BE49-F238E27FC236}">
                      <a16:creationId xmlns:a16="http://schemas.microsoft.com/office/drawing/2014/main" id="{A6D7736C-6E39-C5A0-538B-98108B3463F5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9" name="Rectangle 62">
                  <a:extLst>
                    <a:ext uri="{FF2B5EF4-FFF2-40B4-BE49-F238E27FC236}">
                      <a16:creationId xmlns:a16="http://schemas.microsoft.com/office/drawing/2014/main" id="{F10F2DF5-995C-C7D3-2C6C-166C922DFA05}"/>
                    </a:ext>
                  </a:extLst>
                </p:cNvPr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54" name="Line 14">
                <a:extLst>
                  <a:ext uri="{FF2B5EF4-FFF2-40B4-BE49-F238E27FC236}">
                    <a16:creationId xmlns:a16="http://schemas.microsoft.com/office/drawing/2014/main" id="{F7B6101E-8667-16B8-FC20-D0B806E65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55" name="Line 14">
                <a:extLst>
                  <a:ext uri="{FF2B5EF4-FFF2-40B4-BE49-F238E27FC236}">
                    <a16:creationId xmlns:a16="http://schemas.microsoft.com/office/drawing/2014/main" id="{BFCDCF33-037A-E348-A9D5-D912632B5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56" name="Line 14">
                <a:extLst>
                  <a:ext uri="{FF2B5EF4-FFF2-40B4-BE49-F238E27FC236}">
                    <a16:creationId xmlns:a16="http://schemas.microsoft.com/office/drawing/2014/main" id="{59F033CC-BB8F-B540-5010-C44A42D00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DA46ED9F-E1BA-5FEA-2AFF-4DFE15DD9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</p:grpSp>
        <p:grpSp>
          <p:nvGrpSpPr>
            <p:cNvPr id="23" name="Group 70">
              <a:extLst>
                <a:ext uri="{FF2B5EF4-FFF2-40B4-BE49-F238E27FC236}">
                  <a16:creationId xmlns:a16="http://schemas.microsoft.com/office/drawing/2014/main" id="{034B6414-6189-DBD6-07BC-69CF3A51AEA6}"/>
                </a:ext>
              </a:extLst>
            </p:cNvPr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38" name="Group 56">
                <a:extLst>
                  <a:ext uri="{FF2B5EF4-FFF2-40B4-BE49-F238E27FC236}">
                    <a16:creationId xmlns:a16="http://schemas.microsoft.com/office/drawing/2014/main" id="{A1FF583E-A40D-4A3E-8F53-A4D14DB50437}"/>
                  </a:ext>
                </a:extLst>
              </p:cNvPr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49" name="Picture 12">
                  <a:extLst>
                    <a:ext uri="{FF2B5EF4-FFF2-40B4-BE49-F238E27FC236}">
                      <a16:creationId xmlns:a16="http://schemas.microsoft.com/office/drawing/2014/main" id="{83EFB99D-7F3F-707F-6888-FBB76A5C78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0" name="Rectangle 83">
                  <a:extLst>
                    <a:ext uri="{FF2B5EF4-FFF2-40B4-BE49-F238E27FC236}">
                      <a16:creationId xmlns:a16="http://schemas.microsoft.com/office/drawing/2014/main" id="{B57C09D7-524E-3C4D-6124-CF5765CE6116}"/>
                    </a:ext>
                  </a:extLst>
                </p:cNvPr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9" name="Group 57">
                <a:extLst>
                  <a:ext uri="{FF2B5EF4-FFF2-40B4-BE49-F238E27FC236}">
                    <a16:creationId xmlns:a16="http://schemas.microsoft.com/office/drawing/2014/main" id="{1197443A-2C82-664B-E64B-34318F0E1082}"/>
                  </a:ext>
                </a:extLst>
              </p:cNvPr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47" name="Picture 11">
                  <a:extLst>
                    <a:ext uri="{FF2B5EF4-FFF2-40B4-BE49-F238E27FC236}">
                      <a16:creationId xmlns:a16="http://schemas.microsoft.com/office/drawing/2014/main" id="{CB28FDAA-5E7F-9F75-7633-353B5C8F0D05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8" name="Rectangle 81">
                  <a:extLst>
                    <a:ext uri="{FF2B5EF4-FFF2-40B4-BE49-F238E27FC236}">
                      <a16:creationId xmlns:a16="http://schemas.microsoft.com/office/drawing/2014/main" id="{CB6058ED-82DD-3E14-BD44-A17DB79CB012}"/>
                    </a:ext>
                  </a:extLst>
                </p:cNvPr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0" name="Group 60">
                <a:extLst>
                  <a:ext uri="{FF2B5EF4-FFF2-40B4-BE49-F238E27FC236}">
                    <a16:creationId xmlns:a16="http://schemas.microsoft.com/office/drawing/2014/main" id="{52FE9E19-5CB7-6144-5676-6488A5B7438A}"/>
                  </a:ext>
                </a:extLst>
              </p:cNvPr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45" name="Picture 11">
                  <a:extLst>
                    <a:ext uri="{FF2B5EF4-FFF2-40B4-BE49-F238E27FC236}">
                      <a16:creationId xmlns:a16="http://schemas.microsoft.com/office/drawing/2014/main" id="{594A5B86-2CCF-FD1E-318B-F2B9A338545D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Rectangle 79">
                  <a:extLst>
                    <a:ext uri="{FF2B5EF4-FFF2-40B4-BE49-F238E27FC236}">
                      <a16:creationId xmlns:a16="http://schemas.microsoft.com/office/drawing/2014/main" id="{AD7CD350-64FC-B2D6-B858-690E1781A120}"/>
                    </a:ext>
                  </a:extLst>
                </p:cNvPr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41" name="Line 14">
                <a:extLst>
                  <a:ext uri="{FF2B5EF4-FFF2-40B4-BE49-F238E27FC236}">
                    <a16:creationId xmlns:a16="http://schemas.microsoft.com/office/drawing/2014/main" id="{217BED89-65A8-6ADE-20EE-4565F243E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42" name="Line 14">
                <a:extLst>
                  <a:ext uri="{FF2B5EF4-FFF2-40B4-BE49-F238E27FC236}">
                    <a16:creationId xmlns:a16="http://schemas.microsoft.com/office/drawing/2014/main" id="{2B89EC85-0924-A245-E94A-225EF4DC5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43" name="Line 14">
                <a:extLst>
                  <a:ext uri="{FF2B5EF4-FFF2-40B4-BE49-F238E27FC236}">
                    <a16:creationId xmlns:a16="http://schemas.microsoft.com/office/drawing/2014/main" id="{A360537F-EA09-DE80-80CA-DF004B0F4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  <p:sp>
            <p:nvSpPr>
              <p:cNvPr id="44" name="Line 14">
                <a:extLst>
                  <a:ext uri="{FF2B5EF4-FFF2-40B4-BE49-F238E27FC236}">
                    <a16:creationId xmlns:a16="http://schemas.microsoft.com/office/drawing/2014/main" id="{F18869D2-2D95-799B-DDCE-8AF10B8F0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68577" tIns="34289" rIns="68577" bIns="34289"/>
              <a:lstStyle/>
              <a:p>
                <a:endParaRPr lang="en-US" sz="1350"/>
              </a:p>
            </p:txBody>
          </p:sp>
        </p:grp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BD6E8DFF-D6D4-4B8E-F8C3-63E98FEA2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FC41FBAE-BBD1-9064-AF46-6F84ABE23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6D598382-4D60-5A85-6D9E-EBC08C844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6B74C9D8-6ABD-7947-ECF4-2DED4562E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66B0A9B8-96D4-BD3D-3474-196ABD410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7DFE708F-3AD5-4DD3-1F5B-75119D82C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8BD0F336-39E3-CA31-7ECF-164369DB3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B9A10D02-9D58-6587-F07E-333FBEAAE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EF85B782-2B8A-808F-2CA2-4B9481629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3" name="Line 14">
              <a:extLst>
                <a:ext uri="{FF2B5EF4-FFF2-40B4-BE49-F238E27FC236}">
                  <a16:creationId xmlns:a16="http://schemas.microsoft.com/office/drawing/2014/main" id="{5589C3B9-8250-6271-F9C4-317008661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D2C1A373-369E-4ADB-9789-D3E4D37DC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53F1346F-39E6-BCB3-F276-3804B2D1A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8F27129D-0A9F-65D8-D84A-1303AAC29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7CE3907C-2253-DF5F-FF79-AE3576B2B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68577" tIns="34289" rIns="68577" bIns="34289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0034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Search Trees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pic>
        <p:nvPicPr>
          <p:cNvPr id="23" name="그림 22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FFA1F562-1BB0-429D-7CE6-5A7364A7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94" y="1499010"/>
            <a:ext cx="7495212" cy="2279794"/>
          </a:xfrm>
          <a:prstGeom prst="rect">
            <a:avLst/>
          </a:prstGeom>
        </p:spPr>
      </p:pic>
      <p:sp>
        <p:nvSpPr>
          <p:cNvPr id="24" name="Rectangle 3">
            <a:extLst>
              <a:ext uri="{FF2B5EF4-FFF2-40B4-BE49-F238E27FC236}">
                <a16:creationId xmlns:a16="http://schemas.microsoft.com/office/drawing/2014/main" id="{3AB8A59F-A1F2-1322-F825-CB9789ABDB1C}"/>
              </a:ext>
            </a:extLst>
          </p:cNvPr>
          <p:cNvSpPr txBox="1">
            <a:spLocks noChangeArrowheads="1"/>
          </p:cNvSpPr>
          <p:nvPr/>
        </p:nvSpPr>
        <p:spPr>
          <a:xfrm>
            <a:off x="1331464" y="3998595"/>
            <a:ext cx="8576187" cy="22797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 search tree:</a:t>
            </a:r>
          </a:p>
          <a:p>
            <a:pPr lvl="1"/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 “what if” tree of plans and their outcomes</a:t>
            </a:r>
          </a:p>
          <a:p>
            <a:pPr lvl="1"/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The start state is the root node</a:t>
            </a:r>
          </a:p>
          <a:p>
            <a:pPr lvl="1"/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Children correspond to successors</a:t>
            </a:r>
          </a:p>
          <a:p>
            <a:pPr lvl="1"/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Nodes show states, but correspond to PLANS that achieve those states</a:t>
            </a:r>
          </a:p>
          <a:p>
            <a:pPr lvl="1"/>
            <a:r>
              <a:rPr lang="en-US" sz="1800" dirty="0">
                <a:solidFill>
                  <a:srgbClr val="CC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most problems, we can never actually build the whole tree</a:t>
            </a:r>
          </a:p>
        </p:txBody>
      </p:sp>
    </p:spTree>
    <p:extLst>
      <p:ext uri="{BB962C8B-B14F-4D97-AF65-F5344CB8AC3E}">
        <p14:creationId xmlns:p14="http://schemas.microsoft.com/office/powerpoint/2010/main" val="220292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State Space Graphs vs. Search Trees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46E471-7F7A-FD60-6045-C953816B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6" y="1571521"/>
            <a:ext cx="10967068" cy="43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1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State Space Graphs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C172E-6803-0AB2-A28A-8AE4101FFBDC}"/>
              </a:ext>
            </a:extLst>
          </p:cNvPr>
          <p:cNvSpPr txBox="1"/>
          <p:nvPr/>
        </p:nvSpPr>
        <p:spPr>
          <a:xfrm>
            <a:off x="575598" y="1674673"/>
            <a:ext cx="81112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Complete: Guaranteed to find a solution if one exists?</a:t>
            </a:r>
          </a:p>
          <a:p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Optimal: Guaranteed to find the least cost path?</a:t>
            </a:r>
          </a:p>
          <a:p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Time complexity?</a:t>
            </a:r>
          </a:p>
          <a:p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Space complexity?</a:t>
            </a:r>
          </a:p>
          <a:p>
            <a:pPr lvl="1"/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Cartoon of search tree: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b is the branching factor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 is the maximum depth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solutions at various depths</a:t>
            </a:r>
          </a:p>
          <a:p>
            <a:pPr lvl="1"/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Number of nodes in entire tree?</a:t>
            </a:r>
          </a:p>
          <a:p>
            <a:pPr lvl="1"/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 + b + b</a:t>
            </a:r>
            <a:r>
              <a:rPr lang="en-US" altLang="ko-Kore-KR" sz="2000" baseline="30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+ …. b</a:t>
            </a:r>
            <a:r>
              <a:rPr lang="en-US" altLang="ko-Kore-KR" sz="2000" baseline="30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</a:t>
            </a: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= O(b</a:t>
            </a:r>
            <a:r>
              <a:rPr lang="en-US" altLang="ko-Kore-KR" sz="2000" baseline="30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</a:t>
            </a: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endParaRPr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510589-2DC7-4761-03E8-AD1FC2F3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58" y="2465526"/>
            <a:ext cx="5996844" cy="34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Depth-First Search (DFS) Properties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4DFD3-8241-5F77-FA20-B20DE2DB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12" y="2107322"/>
            <a:ext cx="5525912" cy="3265312"/>
          </a:xfrm>
          <a:prstGeom prst="rect">
            <a:avLst/>
          </a:prstGeom>
        </p:spPr>
      </p:pic>
      <p:sp>
        <p:nvSpPr>
          <p:cNvPr id="6" name="Content Placeholder 29">
            <a:extLst>
              <a:ext uri="{FF2B5EF4-FFF2-40B4-BE49-F238E27FC236}">
                <a16:creationId xmlns:a16="http://schemas.microsoft.com/office/drawing/2014/main" id="{7D6B51E5-9F73-432E-E699-05743FE94EFB}"/>
              </a:ext>
            </a:extLst>
          </p:cNvPr>
          <p:cNvSpPr txBox="1">
            <a:spLocks/>
          </p:cNvSpPr>
          <p:nvPr/>
        </p:nvSpPr>
        <p:spPr>
          <a:xfrm>
            <a:off x="575598" y="1519430"/>
            <a:ext cx="5699114" cy="50667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What nodes DFS expand?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Some left prefix of the tree.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Could process the whole tree!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If m is finite, takes time O(</a:t>
            </a:r>
            <a:r>
              <a:rPr 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</a:t>
            </a:r>
            <a:r>
              <a:rPr lang="en-US" sz="1600" baseline="30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m</a:t>
            </a:r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lvl="3"/>
            <a:endParaRPr lang="en-US" sz="1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How much space does the fringe take?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Only has siblings on path to root, so O(</a:t>
            </a:r>
            <a:r>
              <a:rPr 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bm</a:t>
            </a:r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lvl="3"/>
            <a:endParaRPr lang="en-US" sz="1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Is it complete?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 could be infinite, so only if we prevent cycles (more later)</a:t>
            </a:r>
          </a:p>
          <a:p>
            <a:pPr lvl="3"/>
            <a:endParaRPr lang="en-US" sz="1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Is it optimal?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No, it finds the “leftmost” solution, regardless of depth or cost</a:t>
            </a:r>
          </a:p>
          <a:p>
            <a:pPr lvl="1"/>
            <a:endParaRPr lang="en-US" sz="16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49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Breadth-First Search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sp>
        <p:nvSpPr>
          <p:cNvPr id="2" name="Text Box 115">
            <a:extLst>
              <a:ext uri="{FF2B5EF4-FFF2-40B4-BE49-F238E27FC236}">
                <a16:creationId xmlns:a16="http://schemas.microsoft.com/office/drawing/2014/main" id="{5C4DCCFE-48FC-2605-A405-BC4CA128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285" y="1858332"/>
            <a:ext cx="4086622" cy="58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sz="13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Implementation: Fringe is a FIFO queue</a:t>
            </a:r>
          </a:p>
        </p:txBody>
      </p:sp>
      <p:grpSp>
        <p:nvGrpSpPr>
          <p:cNvPr id="5" name="Group 61">
            <a:extLst>
              <a:ext uri="{FF2B5EF4-FFF2-40B4-BE49-F238E27FC236}">
                <a16:creationId xmlns:a16="http://schemas.microsoft.com/office/drawing/2014/main" id="{585A872A-14DE-C81E-07CB-10E9E629A01F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1312208"/>
            <a:ext cx="2764143" cy="1680868"/>
            <a:chOff x="624" y="1134"/>
            <a:chExt cx="4368" cy="2544"/>
          </a:xfrm>
        </p:grpSpPr>
        <p:sp>
          <p:nvSpPr>
            <p:cNvPr id="6" name="AutoShape 62">
              <a:extLst>
                <a:ext uri="{FF2B5EF4-FFF2-40B4-BE49-F238E27FC236}">
                  <a16:creationId xmlns:a16="http://schemas.microsoft.com/office/drawing/2014/main" id="{410EA858-ACA4-421D-9700-E3C789D0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/>
                <a:t>S</a:t>
              </a:r>
            </a:p>
          </p:txBody>
        </p:sp>
        <p:sp>
          <p:nvSpPr>
            <p:cNvPr id="8" name="AutoShape 63">
              <a:extLst>
                <a:ext uri="{FF2B5EF4-FFF2-40B4-BE49-F238E27FC236}">
                  <a16:creationId xmlns:a16="http://schemas.microsoft.com/office/drawing/2014/main" id="{3B25F35C-503C-FB29-2860-5935A394B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/>
                <a:t>G</a:t>
              </a:r>
            </a:p>
          </p:txBody>
        </p:sp>
        <p:sp>
          <p:nvSpPr>
            <p:cNvPr id="9" name="AutoShape 64">
              <a:extLst>
                <a:ext uri="{FF2B5EF4-FFF2-40B4-BE49-F238E27FC236}">
                  <a16:creationId xmlns:a16="http://schemas.microsoft.com/office/drawing/2014/main" id="{0757852F-2284-7BAE-5F43-7F65BF2A3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/>
                <a:t>d</a:t>
              </a:r>
            </a:p>
          </p:txBody>
        </p:sp>
        <p:sp>
          <p:nvSpPr>
            <p:cNvPr id="10" name="AutoShape 65">
              <a:extLst>
                <a:ext uri="{FF2B5EF4-FFF2-40B4-BE49-F238E27FC236}">
                  <a16:creationId xmlns:a16="http://schemas.microsoft.com/office/drawing/2014/main" id="{A638B449-6115-69A5-84F7-997ABD58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/>
                <a:t>b</a:t>
              </a:r>
            </a:p>
          </p:txBody>
        </p:sp>
        <p:sp>
          <p:nvSpPr>
            <p:cNvPr id="11" name="AutoShape 66">
              <a:extLst>
                <a:ext uri="{FF2B5EF4-FFF2-40B4-BE49-F238E27FC236}">
                  <a16:creationId xmlns:a16="http://schemas.microsoft.com/office/drawing/2014/main" id="{F8C3CEDF-8045-C442-F5C1-BA2748AB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/>
                <a:t>p</a:t>
              </a:r>
            </a:p>
          </p:txBody>
        </p:sp>
        <p:sp>
          <p:nvSpPr>
            <p:cNvPr id="12" name="AutoShape 67">
              <a:extLst>
                <a:ext uri="{FF2B5EF4-FFF2-40B4-BE49-F238E27FC236}">
                  <a16:creationId xmlns:a16="http://schemas.microsoft.com/office/drawing/2014/main" id="{7A333262-08A1-6CB9-10DA-6D4B6ACB6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/>
                <a:t>q</a:t>
              </a:r>
            </a:p>
          </p:txBody>
        </p:sp>
        <p:sp>
          <p:nvSpPr>
            <p:cNvPr id="13" name="AutoShape 68">
              <a:extLst>
                <a:ext uri="{FF2B5EF4-FFF2-40B4-BE49-F238E27FC236}">
                  <a16:creationId xmlns:a16="http://schemas.microsoft.com/office/drawing/2014/main" id="{9F4A7372-4ABE-C579-5ECA-F82EBB368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/>
                <a:t>c</a:t>
              </a:r>
            </a:p>
          </p:txBody>
        </p:sp>
        <p:sp>
          <p:nvSpPr>
            <p:cNvPr id="14" name="AutoShape 69">
              <a:extLst>
                <a:ext uri="{FF2B5EF4-FFF2-40B4-BE49-F238E27FC236}">
                  <a16:creationId xmlns:a16="http://schemas.microsoft.com/office/drawing/2014/main" id="{0F59A413-62F3-EE5C-623F-D59010C88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/>
                <a:t>e</a:t>
              </a:r>
            </a:p>
          </p:txBody>
        </p:sp>
        <p:sp>
          <p:nvSpPr>
            <p:cNvPr id="15" name="AutoShape 70">
              <a:extLst>
                <a:ext uri="{FF2B5EF4-FFF2-40B4-BE49-F238E27FC236}">
                  <a16:creationId xmlns:a16="http://schemas.microsoft.com/office/drawing/2014/main" id="{37BF2340-E692-11A4-35DF-E1DEF58C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 dirty="0"/>
                <a:t>h</a:t>
              </a:r>
            </a:p>
          </p:txBody>
        </p:sp>
        <p:sp>
          <p:nvSpPr>
            <p:cNvPr id="16" name="AutoShape 71">
              <a:extLst>
                <a:ext uri="{FF2B5EF4-FFF2-40B4-BE49-F238E27FC236}">
                  <a16:creationId xmlns:a16="http://schemas.microsoft.com/office/drawing/2014/main" id="{09B02214-7D92-19E6-8C0C-D7A90DBA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/>
                <a:t>a</a:t>
              </a:r>
            </a:p>
          </p:txBody>
        </p:sp>
        <p:sp>
          <p:nvSpPr>
            <p:cNvPr id="17" name="AutoShape 72">
              <a:extLst>
                <a:ext uri="{FF2B5EF4-FFF2-40B4-BE49-F238E27FC236}">
                  <a16:creationId xmlns:a16="http://schemas.microsoft.com/office/drawing/2014/main" id="{782C9386-9777-B07D-353A-9D8EC8643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/>
                <a:t>f</a:t>
              </a:r>
            </a:p>
          </p:txBody>
        </p:sp>
        <p:sp>
          <p:nvSpPr>
            <p:cNvPr id="18" name="AutoShape 73">
              <a:extLst>
                <a:ext uri="{FF2B5EF4-FFF2-40B4-BE49-F238E27FC236}">
                  <a16:creationId xmlns:a16="http://schemas.microsoft.com/office/drawing/2014/main" id="{C12E52C0-5593-BCDD-B1FE-A45300429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350" i="1"/>
                <a:t>r</a:t>
              </a:r>
            </a:p>
          </p:txBody>
        </p:sp>
        <p:cxnSp>
          <p:nvCxnSpPr>
            <p:cNvPr id="19" name="AutoShape 74">
              <a:extLst>
                <a:ext uri="{FF2B5EF4-FFF2-40B4-BE49-F238E27FC236}">
                  <a16:creationId xmlns:a16="http://schemas.microsoft.com/office/drawing/2014/main" id="{0C9F0F3D-7157-1AE4-0DDD-2C3881E549F3}"/>
                </a:ext>
              </a:extLst>
            </p:cNvPr>
            <p:cNvCxnSpPr>
              <a:cxnSpLocks noChangeShapeType="1"/>
              <a:stCxn id="6" idx="5"/>
              <a:endCxn id="11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75">
              <a:extLst>
                <a:ext uri="{FF2B5EF4-FFF2-40B4-BE49-F238E27FC236}">
                  <a16:creationId xmlns:a16="http://schemas.microsoft.com/office/drawing/2014/main" id="{2AB9DF20-E0EA-8747-B62C-63E2516B03D2}"/>
                </a:ext>
              </a:extLst>
            </p:cNvPr>
            <p:cNvCxnSpPr>
              <a:cxnSpLocks noChangeShapeType="1"/>
              <a:stCxn id="11" idx="5"/>
              <a:endCxn id="12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76">
              <a:extLst>
                <a:ext uri="{FF2B5EF4-FFF2-40B4-BE49-F238E27FC236}">
                  <a16:creationId xmlns:a16="http://schemas.microsoft.com/office/drawing/2014/main" id="{6B46F6D8-07D1-B612-CC12-C91F964A9F64}"/>
                </a:ext>
              </a:extLst>
            </p:cNvPr>
            <p:cNvCxnSpPr>
              <a:cxnSpLocks noChangeShapeType="1"/>
              <a:stCxn id="15" idx="3"/>
              <a:endCxn id="12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77">
              <a:extLst>
                <a:ext uri="{FF2B5EF4-FFF2-40B4-BE49-F238E27FC236}">
                  <a16:creationId xmlns:a16="http://schemas.microsoft.com/office/drawing/2014/main" id="{658F3474-720D-F68F-3E03-AD4A77661FAF}"/>
                </a:ext>
              </a:extLst>
            </p:cNvPr>
            <p:cNvCxnSpPr>
              <a:cxnSpLocks noChangeShapeType="1"/>
              <a:stCxn id="15" idx="2"/>
              <a:endCxn id="11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78">
              <a:extLst>
                <a:ext uri="{FF2B5EF4-FFF2-40B4-BE49-F238E27FC236}">
                  <a16:creationId xmlns:a16="http://schemas.microsoft.com/office/drawing/2014/main" id="{CBB97B3C-9BB3-233D-6F4F-B937A30B82D4}"/>
                </a:ext>
              </a:extLst>
            </p:cNvPr>
            <p:cNvCxnSpPr>
              <a:cxnSpLocks noChangeShapeType="1"/>
              <a:stCxn id="14" idx="4"/>
              <a:endCxn id="15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79">
              <a:extLst>
                <a:ext uri="{FF2B5EF4-FFF2-40B4-BE49-F238E27FC236}">
                  <a16:creationId xmlns:a16="http://schemas.microsoft.com/office/drawing/2014/main" id="{C70DDD79-8FE8-F219-848D-941EF626AF4F}"/>
                </a:ext>
              </a:extLst>
            </p:cNvPr>
            <p:cNvCxnSpPr>
              <a:cxnSpLocks noChangeShapeType="1"/>
              <a:stCxn id="14" idx="5"/>
              <a:endCxn id="18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80">
              <a:extLst>
                <a:ext uri="{FF2B5EF4-FFF2-40B4-BE49-F238E27FC236}">
                  <a16:creationId xmlns:a16="http://schemas.microsoft.com/office/drawing/2014/main" id="{C589821C-1641-0248-A228-358B9624C1BE}"/>
                </a:ext>
              </a:extLst>
            </p:cNvPr>
            <p:cNvCxnSpPr>
              <a:cxnSpLocks noChangeShapeType="1"/>
              <a:stCxn id="18" idx="0"/>
              <a:endCxn id="17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81">
              <a:extLst>
                <a:ext uri="{FF2B5EF4-FFF2-40B4-BE49-F238E27FC236}">
                  <a16:creationId xmlns:a16="http://schemas.microsoft.com/office/drawing/2014/main" id="{3B120207-A168-0DD8-F81E-6EE5EE6B5C4C}"/>
                </a:ext>
              </a:extLst>
            </p:cNvPr>
            <p:cNvCxnSpPr>
              <a:cxnSpLocks noChangeShapeType="1"/>
              <a:stCxn id="17" idx="0"/>
              <a:endCxn id="8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82">
              <a:extLst>
                <a:ext uri="{FF2B5EF4-FFF2-40B4-BE49-F238E27FC236}">
                  <a16:creationId xmlns:a16="http://schemas.microsoft.com/office/drawing/2014/main" id="{1538455B-7048-5782-735C-A9A452CA5715}"/>
                </a:ext>
              </a:extLst>
            </p:cNvPr>
            <p:cNvCxnSpPr>
              <a:cxnSpLocks noChangeShapeType="1"/>
              <a:stCxn id="6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83">
              <a:extLst>
                <a:ext uri="{FF2B5EF4-FFF2-40B4-BE49-F238E27FC236}">
                  <a16:creationId xmlns:a16="http://schemas.microsoft.com/office/drawing/2014/main" id="{5DD6E612-B858-11C0-A72F-DE1015A0A32B}"/>
                </a:ext>
              </a:extLst>
            </p:cNvPr>
            <p:cNvCxnSpPr>
              <a:cxnSpLocks noChangeShapeType="1"/>
              <a:stCxn id="9" idx="1"/>
              <a:endCxn id="10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84">
              <a:extLst>
                <a:ext uri="{FF2B5EF4-FFF2-40B4-BE49-F238E27FC236}">
                  <a16:creationId xmlns:a16="http://schemas.microsoft.com/office/drawing/2014/main" id="{DB7304F9-EE7D-B006-FC81-742115DC8BF0}"/>
                </a:ext>
              </a:extLst>
            </p:cNvPr>
            <p:cNvCxnSpPr>
              <a:cxnSpLocks noChangeShapeType="1"/>
              <a:endCxn id="16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85">
              <a:extLst>
                <a:ext uri="{FF2B5EF4-FFF2-40B4-BE49-F238E27FC236}">
                  <a16:creationId xmlns:a16="http://schemas.microsoft.com/office/drawing/2014/main" id="{E21BC18C-4B93-3893-630C-1DA49989DE2F}"/>
                </a:ext>
              </a:extLst>
            </p:cNvPr>
            <p:cNvCxnSpPr>
              <a:cxnSpLocks noChangeShapeType="1"/>
              <a:stCxn id="13" idx="2"/>
              <a:endCxn id="16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86">
              <a:extLst>
                <a:ext uri="{FF2B5EF4-FFF2-40B4-BE49-F238E27FC236}">
                  <a16:creationId xmlns:a16="http://schemas.microsoft.com/office/drawing/2014/main" id="{B865B68D-685A-79CA-F441-D8A6D8F602F3}"/>
                </a:ext>
              </a:extLst>
            </p:cNvPr>
            <p:cNvCxnSpPr>
              <a:cxnSpLocks noChangeShapeType="1"/>
              <a:stCxn id="9" idx="7"/>
              <a:endCxn id="13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87">
              <a:extLst>
                <a:ext uri="{FF2B5EF4-FFF2-40B4-BE49-F238E27FC236}">
                  <a16:creationId xmlns:a16="http://schemas.microsoft.com/office/drawing/2014/main" id="{BD162D4D-9518-90DD-A231-CB75213C76BD}"/>
                </a:ext>
              </a:extLst>
            </p:cNvPr>
            <p:cNvCxnSpPr>
              <a:cxnSpLocks noChangeShapeType="1"/>
              <a:stCxn id="9" idx="6"/>
              <a:endCxn id="14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88">
              <a:extLst>
                <a:ext uri="{FF2B5EF4-FFF2-40B4-BE49-F238E27FC236}">
                  <a16:creationId xmlns:a16="http://schemas.microsoft.com/office/drawing/2014/main" id="{0165CAC2-A91E-73CA-072F-A75862481862}"/>
                </a:ext>
              </a:extLst>
            </p:cNvPr>
            <p:cNvCxnSpPr>
              <a:cxnSpLocks noChangeShapeType="1"/>
              <a:stCxn id="17" idx="1"/>
              <a:endCxn id="13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89">
              <a:extLst>
                <a:ext uri="{FF2B5EF4-FFF2-40B4-BE49-F238E27FC236}">
                  <a16:creationId xmlns:a16="http://schemas.microsoft.com/office/drawing/2014/main" id="{1291E9C7-6652-B6BD-4F5E-9C576F2B1784}"/>
                </a:ext>
              </a:extLst>
            </p:cNvPr>
            <p:cNvCxnSpPr>
              <a:cxnSpLocks noChangeShapeType="1"/>
              <a:stCxn id="6" idx="6"/>
              <a:endCxn id="14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0E11BBBB-DFA7-FC52-919E-7372E90E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81" y="3444825"/>
            <a:ext cx="6349662" cy="29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Breadth-First Search (BFS) Properties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sp>
        <p:nvSpPr>
          <p:cNvPr id="2" name="Content Placeholder 37">
            <a:extLst>
              <a:ext uri="{FF2B5EF4-FFF2-40B4-BE49-F238E27FC236}">
                <a16:creationId xmlns:a16="http://schemas.microsoft.com/office/drawing/2014/main" id="{B678F253-7000-BFAC-379D-AD4BA4BCD058}"/>
              </a:ext>
            </a:extLst>
          </p:cNvPr>
          <p:cNvSpPr txBox="1">
            <a:spLocks/>
          </p:cNvSpPr>
          <p:nvPr/>
        </p:nvSpPr>
        <p:spPr>
          <a:xfrm>
            <a:off x="682036" y="1442440"/>
            <a:ext cx="5413964" cy="4482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What nodes does BFS expand?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Processes all nodes above shallowest solution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Let depth of shallowest solution be s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Search takes time O(</a:t>
            </a:r>
            <a:r>
              <a:rPr 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</a:t>
            </a:r>
            <a:r>
              <a:rPr lang="en-US" sz="1600" baseline="30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s</a:t>
            </a:r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lvl="3"/>
            <a:endParaRPr lang="en-US" sz="9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How much space does the fringe take?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Has roughly the last tier, so O(</a:t>
            </a:r>
            <a:r>
              <a:rPr lang="en-US" sz="16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b</a:t>
            </a:r>
            <a:r>
              <a:rPr lang="en-US" sz="1600" baseline="300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s</a:t>
            </a:r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)</a:t>
            </a:r>
          </a:p>
          <a:p>
            <a:pPr lvl="3"/>
            <a:endParaRPr lang="en-US" sz="9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Is it complete?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 must be finite if a solution exists, so yes!</a:t>
            </a:r>
          </a:p>
          <a:p>
            <a:pPr lvl="2"/>
            <a:endParaRPr lang="en-US" sz="7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lang="en-US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Is it optimal?</a:t>
            </a:r>
          </a:p>
          <a:p>
            <a:pPr lvl="1"/>
            <a:r>
              <a:rPr lang="en-US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Only if costs are all 1 (more on costs later)</a:t>
            </a:r>
          </a:p>
          <a:p>
            <a:endParaRPr 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D082C4-051F-B95C-8536-C347E9E10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7225"/>
            <a:ext cx="5296901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Uniform Cost Search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sp>
        <p:nvSpPr>
          <p:cNvPr id="2" name="Text Box 115">
            <a:extLst>
              <a:ext uri="{FF2B5EF4-FFF2-40B4-BE49-F238E27FC236}">
                <a16:creationId xmlns:a16="http://schemas.microsoft.com/office/drawing/2014/main" id="{5C4DCCFE-48FC-2605-A405-BC4CA128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284" y="1858332"/>
            <a:ext cx="4545715" cy="58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Strategy: expand a cheapest node first:</a:t>
            </a:r>
          </a:p>
          <a:p>
            <a:pPr>
              <a:spcBef>
                <a:spcPct val="50000"/>
              </a:spcBef>
            </a:pPr>
            <a:r>
              <a:rPr lang="en-US" sz="135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Fringe is a priority queue (priority: cumulative cost)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C08CCB6-D302-4179-3B70-63E195CCD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27" y="3538469"/>
            <a:ext cx="6375877" cy="255431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BB7429D-313C-9901-2DC2-A1697E10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177" y="3360126"/>
            <a:ext cx="4088221" cy="2732653"/>
          </a:xfrm>
          <a:prstGeom prst="rect">
            <a:avLst/>
          </a:prstGeom>
        </p:spPr>
      </p:pic>
      <p:pic>
        <p:nvPicPr>
          <p:cNvPr id="43" name="그림 42" descr="텍스트, 손목시계이(가) 표시된 사진&#10;&#10;자동 생성된 설명">
            <a:extLst>
              <a:ext uri="{FF2B5EF4-FFF2-40B4-BE49-F238E27FC236}">
                <a16:creationId xmlns:a16="http://schemas.microsoft.com/office/drawing/2014/main" id="{51171DE6-2299-B753-5560-5878FFDDB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150857"/>
            <a:ext cx="3430413" cy="20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PACMAN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12F241B-4562-0198-6874-55F0A71E373D}"/>
              </a:ext>
            </a:extLst>
          </p:cNvPr>
          <p:cNvSpPr/>
          <p:nvPr/>
        </p:nvSpPr>
        <p:spPr>
          <a:xfrm>
            <a:off x="9053198" y="6330700"/>
            <a:ext cx="293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Image from CS188 of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66D21ADA-DAFA-3F06-5E64-4F524259A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30" y="1398992"/>
            <a:ext cx="9144000" cy="3867509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DC7520B7-AD4F-6EF4-D45E-DB728BE07CD5}"/>
              </a:ext>
            </a:extLst>
          </p:cNvPr>
          <p:cNvSpPr/>
          <p:nvPr/>
        </p:nvSpPr>
        <p:spPr>
          <a:xfrm>
            <a:off x="1376330" y="5429268"/>
            <a:ext cx="5930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https://www.google.com/logos/2010/pacman10-i.html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4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Uniform Cost </a:t>
            </a:r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Issue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E67B48-2E9D-9D1D-F1CD-682C82D3C490}"/>
              </a:ext>
            </a:extLst>
          </p:cNvPr>
          <p:cNvSpPr txBox="1">
            <a:spLocks noChangeArrowheads="1"/>
          </p:cNvSpPr>
          <p:nvPr/>
        </p:nvSpPr>
        <p:spPr>
          <a:xfrm>
            <a:off x="575598" y="1527463"/>
            <a:ext cx="7886697" cy="49148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Remember: UCS explores increasing cost contours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The bad: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Explores options in every “direction”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No information about goal location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We’ll fix that soon!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41789-440E-5787-F6F4-BADE89E0B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629" y="1527463"/>
            <a:ext cx="3045773" cy="4351104"/>
          </a:xfrm>
          <a:prstGeom prst="rect">
            <a:avLst/>
          </a:prstGeom>
        </p:spPr>
      </p:pic>
      <p:sp>
        <p:nvSpPr>
          <p:cNvPr id="9" name="Rectangle 17">
            <a:extLst>
              <a:ext uri="{FF2B5EF4-FFF2-40B4-BE49-F238E27FC236}">
                <a16:creationId xmlns:a16="http://schemas.microsoft.com/office/drawing/2014/main" id="{503D4735-DC89-AC22-D724-27C8C4F18F55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9213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B0E2539-8E46-C1D7-71B3-946C4507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5800" y="1562500"/>
            <a:ext cx="4314824" cy="3355974"/>
          </a:xfrm>
          <a:prstGeom prst="rect">
            <a:avLst/>
          </a:prstGeom>
          <a:noFill/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The One Queue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B224B1C7-7694-427E-F322-4E34B600E2FF}"/>
              </a:ext>
            </a:extLst>
          </p:cNvPr>
          <p:cNvSpPr txBox="1">
            <a:spLocks noChangeArrowheads="1"/>
          </p:cNvSpPr>
          <p:nvPr/>
        </p:nvSpPr>
        <p:spPr>
          <a:xfrm>
            <a:off x="391376" y="1562500"/>
            <a:ext cx="7993278" cy="4498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All these search algorithms are the same except for fringe strategies</a:t>
            </a:r>
          </a:p>
          <a:p>
            <a:pPr lvl="1"/>
            <a:r>
              <a:rPr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Conceptually, all fringes are priority queues (i.e. collections of nodes with attached priorities)</a:t>
            </a:r>
          </a:p>
          <a:p>
            <a:pPr lvl="1"/>
            <a:r>
              <a:rPr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Practically, for DFS and BFS, you can avoid the log(n) overhead from an actual priority queue, by using stacks and queues</a:t>
            </a:r>
          </a:p>
          <a:p>
            <a:pPr lvl="1"/>
            <a:r>
              <a:rPr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Can even code one implementation that takes a variable queuing object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DC270E0-F888-E934-A4A6-15331A05AC1C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52258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Search and Models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DC270E0-F888-E934-A4A6-15331A05AC1C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B239007-579A-3A92-7B8A-7B1950B4DE51}"/>
              </a:ext>
            </a:extLst>
          </p:cNvPr>
          <p:cNvSpPr txBox="1">
            <a:spLocks/>
          </p:cNvSpPr>
          <p:nvPr/>
        </p:nvSpPr>
        <p:spPr>
          <a:xfrm>
            <a:off x="761216" y="1660935"/>
            <a:ext cx="4816743" cy="35468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Search operates over models of the world</a:t>
            </a:r>
          </a:p>
          <a:p>
            <a:pPr lvl="1"/>
            <a:r>
              <a:rPr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The agent doesn’t actually try all the plans out in the real world!</a:t>
            </a:r>
          </a:p>
          <a:p>
            <a:pPr lvl="1"/>
            <a:r>
              <a:rPr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Planning is all “in simulation”</a:t>
            </a:r>
          </a:p>
          <a:p>
            <a:pPr lvl="1"/>
            <a:r>
              <a:rPr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Your search is only as good as your models…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D690DB-2883-CC9E-ACE4-60735A79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671" y="1720961"/>
            <a:ext cx="4914113" cy="34160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429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Keywords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85C10-327E-FAE8-1982-0572BD2AAA99}"/>
              </a:ext>
            </a:extLst>
          </p:cNvPr>
          <p:cNvSpPr txBox="1"/>
          <p:nvPr/>
        </p:nvSpPr>
        <p:spPr>
          <a:xfrm>
            <a:off x="575598" y="1211653"/>
            <a:ext cx="6100010" cy="466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Agents that plan ahead </a:t>
            </a: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Planning ~ Search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Problem representations</a:t>
            </a: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State Space Graph</a:t>
            </a: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Search Trees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Search Methods</a:t>
            </a: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DFS</a:t>
            </a: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BFS</a:t>
            </a: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Cost-Sensitive Search</a:t>
            </a: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altLang="ko-Kore-KR" sz="2000">
                <a:latin typeface="NanumSquareOTF_ac" panose="020B0600000101010101" pitchFamily="34" charset="-127"/>
                <a:ea typeface="NanumSquareOTF_ac" panose="020B0600000101010101" pitchFamily="34" charset="-127"/>
              </a:rPr>
              <a:t>Uniform Cost search</a:t>
            </a:r>
            <a:endParaRPr lang="en-KR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F7256D53-BCE4-7760-C51D-FAD8064C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809" y="1656113"/>
            <a:ext cx="5034253" cy="3775690"/>
          </a:xfrm>
          <a:prstGeom prst="rect">
            <a:avLst/>
          </a:prstGeom>
          <a:noFill/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812F241B-4562-0198-6874-55F0A71E373D}"/>
              </a:ext>
            </a:extLst>
          </p:cNvPr>
          <p:cNvSpPr/>
          <p:nvPr/>
        </p:nvSpPr>
        <p:spPr>
          <a:xfrm>
            <a:off x="9053198" y="6330700"/>
            <a:ext cx="293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Image from CS188 of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36229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B1266-094B-9FC2-0B5C-5A434983FB1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2333" y="1418437"/>
            <a:ext cx="3809698" cy="3000344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Reflex Agents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70F3335-8865-E149-817E-2F0004A98501}"/>
              </a:ext>
            </a:extLst>
          </p:cNvPr>
          <p:cNvSpPr txBox="1">
            <a:spLocks noChangeArrowheads="1"/>
          </p:cNvSpPr>
          <p:nvPr/>
        </p:nvSpPr>
        <p:spPr>
          <a:xfrm>
            <a:off x="575597" y="1350630"/>
            <a:ext cx="8460119" cy="6048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Reflex agents: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Choose action based on current percept (and maybe memory)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May have memory or a model of the world’s current state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Do not consider the future consequences of their actions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Consider how the world “IS”</a:t>
            </a:r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Consider how the </a:t>
            </a:r>
            <a:r>
              <a:rPr lang="en-US" sz="20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thermostat</a:t>
            </a:r>
            <a:r>
              <a:rPr 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works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If this, then that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Can a reflex agent be rational?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31E3CD2-D60B-8CC5-2D5F-C3A63F5150BE}"/>
              </a:ext>
            </a:extLst>
          </p:cNvPr>
          <p:cNvSpPr/>
          <p:nvPr/>
        </p:nvSpPr>
        <p:spPr>
          <a:xfrm>
            <a:off x="9053198" y="6330700"/>
            <a:ext cx="293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Image from CS188 of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66261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C7A1820-B294-74D5-C4C2-AC539BCAB43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9262" y="1884000"/>
            <a:ext cx="3947141" cy="3089999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Planning Agents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70F3335-8865-E149-817E-2F0004A98501}"/>
              </a:ext>
            </a:extLst>
          </p:cNvPr>
          <p:cNvSpPr txBox="1">
            <a:spLocks noChangeArrowheads="1"/>
          </p:cNvSpPr>
          <p:nvPr/>
        </p:nvSpPr>
        <p:spPr>
          <a:xfrm>
            <a:off x="575597" y="1350630"/>
            <a:ext cx="8460119" cy="6048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Planning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Ask “what if”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Decisions based on (hypothesized) consequences 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Must have a model of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Must formulate a goal (test)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Consider how the world “WOULD BE”</a:t>
            </a:r>
          </a:p>
          <a:p>
            <a:pPr lvl="1" eaLnBrk="1" hangingPunct="1">
              <a:lnSpc>
                <a:spcPct val="90000"/>
              </a:lnSpc>
            </a:pPr>
            <a:endParaRPr lang="en-US" altLang="ko-Kore-KR" sz="1800" dirty="0">
              <a:solidFill>
                <a:srgbClr val="FF000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Optimal vs. complete planning</a:t>
            </a:r>
          </a:p>
          <a:p>
            <a:pPr lvl="1">
              <a:lnSpc>
                <a:spcPct val="90000"/>
              </a:lnSpc>
            </a:pPr>
            <a:endParaRPr lang="en-US" altLang="ko-Kore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Planning vs. replanning</a:t>
            </a:r>
            <a:endParaRPr lang="en-US" altLang="ko-Kore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2C7D02-114D-FED0-3FAE-D7D535C4C442}"/>
              </a:ext>
            </a:extLst>
          </p:cNvPr>
          <p:cNvSpPr/>
          <p:nvPr/>
        </p:nvSpPr>
        <p:spPr>
          <a:xfrm>
            <a:off x="9053198" y="6330700"/>
            <a:ext cx="293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Image from CS188 of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233959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C7A1820-B294-74D5-C4C2-AC539BCAB43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9262" y="1884000"/>
            <a:ext cx="3947141" cy="3089999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Planning Agents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70F3335-8865-E149-817E-2F0004A98501}"/>
              </a:ext>
            </a:extLst>
          </p:cNvPr>
          <p:cNvSpPr txBox="1">
            <a:spLocks noChangeArrowheads="1"/>
          </p:cNvSpPr>
          <p:nvPr/>
        </p:nvSpPr>
        <p:spPr>
          <a:xfrm>
            <a:off x="575597" y="1350630"/>
            <a:ext cx="8460119" cy="6048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Planning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Ask “what if”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Decisions based on (hypothesized) consequences 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Must have a model of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Must formulate a goal (test)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ore-KR" sz="18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Consider how the world “WOULD BE”</a:t>
            </a:r>
          </a:p>
          <a:p>
            <a:pPr lvl="1" eaLnBrk="1" hangingPunct="1">
              <a:lnSpc>
                <a:spcPct val="90000"/>
              </a:lnSpc>
            </a:pPr>
            <a:endParaRPr lang="en-US" altLang="ko-Kore-KR" sz="1800" dirty="0">
              <a:solidFill>
                <a:srgbClr val="FF000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Optimal vs. complete planning</a:t>
            </a:r>
          </a:p>
          <a:p>
            <a:pPr lvl="1">
              <a:lnSpc>
                <a:spcPct val="90000"/>
              </a:lnSpc>
            </a:pPr>
            <a:endParaRPr lang="en-US" altLang="ko-Kore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Planning vs. replanning</a:t>
            </a:r>
            <a:endParaRPr lang="en-US" altLang="ko-Kore-KR" sz="18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D5DF5F-3DC0-D0CE-AB85-E1CEBF1B6BE1}"/>
              </a:ext>
            </a:extLst>
          </p:cNvPr>
          <p:cNvSpPr/>
          <p:nvPr/>
        </p:nvSpPr>
        <p:spPr>
          <a:xfrm>
            <a:off x="9053198" y="6330700"/>
            <a:ext cx="293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Image from CS188 of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195389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Search Problems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70F3335-8865-E149-817E-2F0004A98501}"/>
              </a:ext>
            </a:extLst>
          </p:cNvPr>
          <p:cNvSpPr txBox="1">
            <a:spLocks noChangeArrowheads="1"/>
          </p:cNvSpPr>
          <p:nvPr/>
        </p:nvSpPr>
        <p:spPr>
          <a:xfrm>
            <a:off x="787234" y="1424372"/>
            <a:ext cx="8460119" cy="60487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 </a:t>
            </a:r>
            <a:r>
              <a:rPr lang="en-US" altLang="ko-Kore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search</a:t>
            </a: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en-US" altLang="ko-Kore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problem</a:t>
            </a: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ore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 </a:t>
            </a:r>
            <a:r>
              <a:rPr lang="en-US" altLang="ko-Kore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is a sequence of actions (a plan) which transforms the start state to a goal state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F30762D-206D-34FE-F092-96DD9419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5771" y="1994297"/>
            <a:ext cx="420291" cy="42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5C739B1E-6078-1241-6EF4-F50A40F1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0181" y="1994296"/>
            <a:ext cx="414338" cy="42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C8394DAF-09C2-EDE2-5A79-7C315AAF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7523" y="1994296"/>
            <a:ext cx="408385" cy="42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CD9CD09E-A2C3-3AC1-0222-8B45396F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0120" y="1994296"/>
            <a:ext cx="414338" cy="42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E28FE7B2-EBD2-AFAA-4835-835E937F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88881" y="1994298"/>
            <a:ext cx="41433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B8FC384F-9B5C-C689-0CDD-5765D2611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68579" y="1994296"/>
            <a:ext cx="420290" cy="42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93A461D3-2219-1800-5B65-62AEDA8E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1423" y="1994296"/>
            <a:ext cx="408385" cy="42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5A33FD38-AA58-2639-4F68-2A48C86C5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8682" y="3117056"/>
            <a:ext cx="420291" cy="42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80A91DE1-F52E-730E-B98D-BE26E719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74545" y="2857500"/>
            <a:ext cx="414338" cy="42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890DE0D8-60FC-B791-C453-61923343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8831" y="3429000"/>
            <a:ext cx="414338" cy="42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14">
            <a:extLst>
              <a:ext uri="{FF2B5EF4-FFF2-40B4-BE49-F238E27FC236}">
                <a16:creationId xmlns:a16="http://schemas.microsoft.com/office/drawing/2014/main" id="{A1270050-CB2C-D1FB-3E07-CB0C72F31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7319" y="304919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68574" tIns="34289" rIns="68574" bIns="34289"/>
          <a:lstStyle/>
          <a:p>
            <a:endParaRPr lang="en-US" sz="1350">
              <a:latin typeface="Calibri" pitchFamily="34" charset="0"/>
            </a:endParaRP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00634E57-BC7E-3B79-A739-3F983322B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7319" y="3449240"/>
            <a:ext cx="5715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68574" tIns="34289" rIns="68574" bIns="34289"/>
          <a:lstStyle/>
          <a:p>
            <a:endParaRPr lang="en-US" sz="1350">
              <a:latin typeface="Calibri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BFEADDF-763F-C4BC-0C01-EA11934EF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869" y="2763440"/>
            <a:ext cx="742950" cy="27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>
                <a:latin typeface="Calibri" pitchFamily="34" charset="0"/>
              </a:rPr>
              <a:t>“N”, 1.0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9BCCC76B-CF7F-5F23-4AF9-7DA2CD802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869" y="3677841"/>
            <a:ext cx="857250" cy="27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50" dirty="0">
                <a:latin typeface="Calibri" pitchFamily="34" charset="0"/>
              </a:rPr>
              <a:t>“E”, 1.0</a:t>
            </a:r>
          </a:p>
        </p:txBody>
      </p:sp>
    </p:spTree>
    <p:extLst>
      <p:ext uri="{BB962C8B-B14F-4D97-AF65-F5344CB8AC3E}">
        <p14:creationId xmlns:p14="http://schemas.microsoft.com/office/powerpoint/2010/main" val="43341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Search Problems Are Models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BB73E95-1FDD-C458-CD9B-D0AAA0F4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1569" y="1422484"/>
            <a:ext cx="7648862" cy="4013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326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74D3CB6-BFC1-B1B5-20F6-4D4CD17F8382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87920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What’s in a State Space?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2F777CF-0976-4D06-1A7E-73312005F373}"/>
              </a:ext>
            </a:extLst>
          </p:cNvPr>
          <p:cNvSpPr/>
          <p:nvPr/>
        </p:nvSpPr>
        <p:spPr>
          <a:xfrm>
            <a:off x="9526412" y="6278388"/>
            <a:ext cx="2274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Slide credit: Klein and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cs typeface="Calibri"/>
              </a:rPr>
              <a:t>Abbee</a:t>
            </a:r>
            <a:endParaRPr lang="en-KR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D38739-FE31-4035-509A-B901C1A89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96" y="1143846"/>
            <a:ext cx="9189227" cy="50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1118</Words>
  <Application>Microsoft Macintosh PowerPoint</Application>
  <PresentationFormat>와이드스크린</PresentationFormat>
  <Paragraphs>224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NanumSquareOTF_ac</vt:lpstr>
      <vt:lpstr>NanumSquareOTF_ac ExtraBold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23</cp:revision>
  <cp:lastPrinted>2022-10-06T10:02:21Z</cp:lastPrinted>
  <dcterms:created xsi:type="dcterms:W3CDTF">2022-09-30T06:36:40Z</dcterms:created>
  <dcterms:modified xsi:type="dcterms:W3CDTF">2023-01-04T14:39:56Z</dcterms:modified>
</cp:coreProperties>
</file>