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308" r:id="rId3"/>
    <p:sldId id="293" r:id="rId4"/>
    <p:sldId id="318" r:id="rId5"/>
    <p:sldId id="303" r:id="rId6"/>
    <p:sldId id="327" r:id="rId7"/>
    <p:sldId id="328" r:id="rId8"/>
    <p:sldId id="329" r:id="rId9"/>
    <p:sldId id="330" r:id="rId10"/>
    <p:sldId id="319" r:id="rId11"/>
    <p:sldId id="320" r:id="rId12"/>
    <p:sldId id="323" r:id="rId13"/>
    <p:sldId id="322" r:id="rId14"/>
    <p:sldId id="324" r:id="rId15"/>
    <p:sldId id="325" r:id="rId16"/>
    <p:sldId id="326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335"/>
    <a:srgbClr val="339900"/>
    <a:srgbClr val="0000FF"/>
    <a:srgbClr val="007788"/>
    <a:srgbClr val="F2F2F2"/>
    <a:srgbClr val="366DCA"/>
    <a:srgbClr val="4285F4"/>
    <a:srgbClr val="862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0"/>
    <p:restoredTop sz="94609"/>
  </p:normalViewPr>
  <p:slideViewPr>
    <p:cSldViewPr snapToGrid="0">
      <p:cViewPr varScale="1">
        <p:scale>
          <a:sx n="104" d="100"/>
          <a:sy n="104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40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120424-8D07-20F6-D68A-E30760A0A4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1CCDC8-54B5-A523-CA27-E6A5E5D8A6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4F65-D7CD-E542-8396-8B51408E64CA}" type="datetimeFigureOut">
              <a:rPr kumimoji="1" lang="ko-Kore-KR" altLang="en-US" smtClean="0"/>
              <a:t>2022. 11. 22.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662FD2-59CB-30B9-CFBD-C950860340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E2AC59-0FB2-9E99-921D-7A1F372057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A11C5-2C7E-2D42-A612-D2A8DB04E0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4054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59314-3B37-F245-9B8F-A2A1C0353C67}" type="datetimeFigureOut">
              <a:rPr kumimoji="1" lang="ko-Kore-KR" altLang="en-US" smtClean="0"/>
              <a:t>2022. 11. 22.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E6CEA-26FE-034F-A477-D730467E2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635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8759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750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8818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2055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4162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5058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917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540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777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2663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9570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202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6347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035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AEF43-39C6-C3F5-5C48-1BBDF46D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D338-1B6B-87C8-E46B-1C1D9237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D670A-4466-2CBA-BBD1-983E8C37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E8D8F-876F-861D-DBE2-BE4DA7F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DC3A1-F343-3352-371D-831F4DC7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55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AA721-31A9-2B67-4910-D2086D29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0C1A1B-DCAB-03AF-309B-92606111D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E663C-2812-1728-C722-80172FB6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FA696-8418-9656-C609-0B09070C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0F911-C0EB-BC44-EA4B-5A1C27FC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616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78842-0EB9-B514-6901-7169D6650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FCF8DA-51D6-3B88-F5E4-E2C3979A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A24BC-D645-A181-911D-462A8F72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6832D-32AC-30EB-320B-35F291AA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389F7-E1AD-358F-267C-F364B4DE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681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5FC6508-8FE8-3A8E-08B1-C518C90C8154}"/>
              </a:ext>
            </a:extLst>
          </p:cNvPr>
          <p:cNvSpPr/>
          <p:nvPr userDrawn="1"/>
        </p:nvSpPr>
        <p:spPr>
          <a:xfrm>
            <a:off x="192881" y="178593"/>
            <a:ext cx="11806238" cy="6500813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Picture 2" descr="Google Developer Student Clubs: About GDSC">
            <a:extLst>
              <a:ext uri="{FF2B5EF4-FFF2-40B4-BE49-F238E27FC236}">
                <a16:creationId xmlns:a16="http://schemas.microsoft.com/office/drawing/2014/main" id="{94FD203D-B7F8-BD29-D545-195E51DEEF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17578" y="12343"/>
            <a:ext cx="1301584" cy="1301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2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ED5BC-0BD8-7892-CFAB-A1FEA1C1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634FF9-3EE7-CA9F-DFBD-B7B435DF1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FF546-0E25-CA01-16CD-087DB6CB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FD939-881A-E5BD-0D28-3E86F060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4C3C2-A066-8A1A-A0A1-4F623E39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26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88538-CEF7-8ACA-2DC5-F9B65A9B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76740-43A9-A5A5-25DF-58C57682C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687F2-8339-420E-867A-7372E8AB4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2803E9-688E-DD1B-8AD3-320591CC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169CD1-8F9B-1021-010D-67FC24C3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8F2E96-0684-DB4B-34D9-8596C98F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95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4C263-198D-2D76-CC2A-9A8FD166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A73AC-08FD-8C92-A179-DAAC0A0D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29DCEB-AA1B-B297-E9CA-20A218B4D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0A5C60-12AB-84A1-46EA-87555EDAD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843FA8-6A85-66A3-E5C9-8433CE5BA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02BC55-BEE2-FA47-A780-013BF781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094BF-536B-FB2A-7F15-70465137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738128-93C5-9FC4-2C10-D4751380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592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7F96A-F500-E2D0-AA44-125DC418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A3E9C4-A5A6-FD16-5AF5-ECB233CB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A54B2F-F50C-09E5-9496-4F3F5C97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414C16-D92F-B08E-AB11-284BC311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94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5A4245-DB70-EDEA-267D-EB1A009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434D4F-B43E-19EA-597E-DB7C4CF5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713F1D-34E0-BCD4-1F3A-976F315F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32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38DA2-DB25-94F3-3652-8C3B41F0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427BB-AF3D-3108-2513-F98E6B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996DF7-7E30-574B-F948-E62632573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AFA42-1BE5-7F2F-3FD4-0B6784C1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B2052-2586-FB21-8F2A-62F22A50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231E7-7B10-2DA6-6084-AFC1EEF4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517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7637D-DBD1-4D16-F6A1-7F12475D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F27F78-B51D-C991-8BAE-974B5FDE5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ABDBE-8D11-E12F-1D26-570D63847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D2B0B-44EB-CC4B-6496-94202EA9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D80F3-2C80-98DE-DAD4-9639379C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6E5F43-AEAB-48A5-4B07-F57D2718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68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6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FA5F824-5B54-8BCD-6E9E-4D4D52806A4D}"/>
              </a:ext>
            </a:extLst>
          </p:cNvPr>
          <p:cNvSpPr/>
          <p:nvPr userDrawn="1"/>
        </p:nvSpPr>
        <p:spPr>
          <a:xfrm>
            <a:off x="192881" y="178593"/>
            <a:ext cx="11806238" cy="6500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Picture 2" descr="Google Developer Student Clubs: About GDSC">
            <a:extLst>
              <a:ext uri="{FF2B5EF4-FFF2-40B4-BE49-F238E27FC236}">
                <a16:creationId xmlns:a16="http://schemas.microsoft.com/office/drawing/2014/main" id="{9E412D0A-E37B-3873-C839-E6EA19907D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333" y="330200"/>
            <a:ext cx="1301584" cy="1301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71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076127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KUGODS Algorithm Study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A680A4B-A0F8-1ED1-2E91-EF5BE2CEE531}"/>
              </a:ext>
            </a:extLst>
          </p:cNvPr>
          <p:cNvSpPr txBox="1">
            <a:spLocks/>
          </p:cNvSpPr>
          <p:nvPr/>
        </p:nvSpPr>
        <p:spPr>
          <a:xfrm>
            <a:off x="575598" y="3457002"/>
            <a:ext cx="4296439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2022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3Q~4Q</a:t>
            </a:r>
            <a:endParaRPr kumimoji="1" lang="ko-Kore-KR" altLang="en-US" sz="3200" dirty="0">
              <a:solidFill>
                <a:schemeClr val="bg1">
                  <a:lumMod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1D57DC-BD09-77E3-1334-6E26A0B8C396}"/>
              </a:ext>
            </a:extLst>
          </p:cNvPr>
          <p:cNvSpPr txBox="1">
            <a:spLocks/>
          </p:cNvSpPr>
          <p:nvPr/>
        </p:nvSpPr>
        <p:spPr>
          <a:xfrm>
            <a:off x="651798" y="4851972"/>
            <a:ext cx="5899314" cy="5053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week </a:t>
            </a:r>
            <a:r>
              <a:rPr kumimoji="1" lang="en-US" altLang="ko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6</a:t>
            </a:r>
            <a:r>
              <a:rPr kumimoji="1" lang="en-US" altLang="ko-Kore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. DP</a:t>
            </a:r>
          </a:p>
        </p:txBody>
      </p:sp>
    </p:spTree>
    <p:extLst>
      <p:ext uri="{BB962C8B-B14F-4D97-AF65-F5344CB8AC3E}">
        <p14:creationId xmlns:p14="http://schemas.microsoft.com/office/powerpoint/2010/main" val="425567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3A21ABA-4E03-477D-8935-ECF6726A88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598" y="1211653"/>
            <a:ext cx="11098457" cy="41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1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B714193-1762-5596-B5BB-AED67D2F8E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597" y="1211653"/>
            <a:ext cx="11093017" cy="381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5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9B876F-27E8-F664-F042-47F8083F3E94}"/>
              </a:ext>
            </a:extLst>
          </p:cNvPr>
          <p:cNvSpPr txBox="1"/>
          <p:nvPr/>
        </p:nvSpPr>
        <p:spPr>
          <a:xfrm>
            <a:off x="575598" y="1311408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u="none" strike="noStrike" dirty="0">
                <a:effectLst/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행렬의 곱셈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3123319-9637-9A78-A5AD-2FE76907D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21734"/>
              </p:ext>
            </p:extLst>
          </p:nvPr>
        </p:nvGraphicFramePr>
        <p:xfrm>
          <a:off x="1018225" y="2627757"/>
          <a:ext cx="2626496" cy="1782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624">
                  <a:extLst>
                    <a:ext uri="{9D8B030D-6E8A-4147-A177-3AD203B41FA5}">
                      <a16:colId xmlns:a16="http://schemas.microsoft.com/office/drawing/2014/main" val="1968042516"/>
                    </a:ext>
                  </a:extLst>
                </a:gridCol>
                <a:gridCol w="656624">
                  <a:extLst>
                    <a:ext uri="{9D8B030D-6E8A-4147-A177-3AD203B41FA5}">
                      <a16:colId xmlns:a16="http://schemas.microsoft.com/office/drawing/2014/main" val="1542027437"/>
                    </a:ext>
                  </a:extLst>
                </a:gridCol>
                <a:gridCol w="656624">
                  <a:extLst>
                    <a:ext uri="{9D8B030D-6E8A-4147-A177-3AD203B41FA5}">
                      <a16:colId xmlns:a16="http://schemas.microsoft.com/office/drawing/2014/main" val="1437427236"/>
                    </a:ext>
                  </a:extLst>
                </a:gridCol>
                <a:gridCol w="656624">
                  <a:extLst>
                    <a:ext uri="{9D8B030D-6E8A-4147-A177-3AD203B41FA5}">
                      <a16:colId xmlns:a16="http://schemas.microsoft.com/office/drawing/2014/main" val="681421495"/>
                    </a:ext>
                  </a:extLst>
                </a:gridCol>
              </a:tblGrid>
              <a:tr h="5941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278394"/>
                  </a:ext>
                </a:extLst>
              </a:tr>
              <a:tr h="5941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800659"/>
                  </a:ext>
                </a:extLst>
              </a:tr>
              <a:tr h="5941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87432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DE8FD02A-EF26-23B8-172D-2AFB51F98DEB}"/>
              </a:ext>
            </a:extLst>
          </p:cNvPr>
          <p:cNvSpPr txBox="1">
            <a:spLocks/>
          </p:cNvSpPr>
          <p:nvPr/>
        </p:nvSpPr>
        <p:spPr>
          <a:xfrm>
            <a:off x="4844568" y="4410219"/>
            <a:ext cx="152606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4x</a:t>
            </a:r>
            <a:r>
              <a:rPr kumimoji="1" lang="en-US" altLang="ko-Kore-KR" sz="2400" b="1" dirty="0">
                <a:solidFill>
                  <a:srgbClr val="0070C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</a:t>
            </a:r>
            <a:endParaRPr kumimoji="1" lang="ko-Kore-KR" altLang="en-US" sz="2400" b="1" dirty="0">
              <a:solidFill>
                <a:srgbClr val="0070C0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2963607-F009-16BE-69E8-35FE22207D9F}"/>
              </a:ext>
            </a:extLst>
          </p:cNvPr>
          <p:cNvSpPr txBox="1">
            <a:spLocks/>
          </p:cNvSpPr>
          <p:nvPr/>
        </p:nvSpPr>
        <p:spPr>
          <a:xfrm>
            <a:off x="1568439" y="4410219"/>
            <a:ext cx="152606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x4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61D96267-2FE5-9639-33B7-9755D6D51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96545"/>
              </p:ext>
            </p:extLst>
          </p:nvPr>
        </p:nvGraphicFramePr>
        <p:xfrm>
          <a:off x="4844568" y="1840015"/>
          <a:ext cx="1526070" cy="2570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035">
                  <a:extLst>
                    <a:ext uri="{9D8B030D-6E8A-4147-A177-3AD203B41FA5}">
                      <a16:colId xmlns:a16="http://schemas.microsoft.com/office/drawing/2014/main" val="1612639585"/>
                    </a:ext>
                  </a:extLst>
                </a:gridCol>
                <a:gridCol w="763035">
                  <a:extLst>
                    <a:ext uri="{9D8B030D-6E8A-4147-A177-3AD203B41FA5}">
                      <a16:colId xmlns:a16="http://schemas.microsoft.com/office/drawing/2014/main" val="2929396997"/>
                    </a:ext>
                  </a:extLst>
                </a:gridCol>
              </a:tblGrid>
              <a:tr h="6054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774925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271308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02241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352746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7AD8E574-DFE5-E853-6725-19DDB29D8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111516"/>
              </p:ext>
            </p:extLst>
          </p:nvPr>
        </p:nvGraphicFramePr>
        <p:xfrm>
          <a:off x="7518274" y="1717589"/>
          <a:ext cx="1835792" cy="2692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896">
                  <a:extLst>
                    <a:ext uri="{9D8B030D-6E8A-4147-A177-3AD203B41FA5}">
                      <a16:colId xmlns:a16="http://schemas.microsoft.com/office/drawing/2014/main" val="2920343298"/>
                    </a:ext>
                  </a:extLst>
                </a:gridCol>
                <a:gridCol w="917896">
                  <a:extLst>
                    <a:ext uri="{9D8B030D-6E8A-4147-A177-3AD203B41FA5}">
                      <a16:colId xmlns:a16="http://schemas.microsoft.com/office/drawing/2014/main" val="2471145300"/>
                    </a:ext>
                  </a:extLst>
                </a:gridCol>
              </a:tblGrid>
              <a:tr h="8975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029172"/>
                  </a:ext>
                </a:extLst>
              </a:tr>
              <a:tr h="8975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9799254"/>
                  </a:ext>
                </a:extLst>
              </a:tr>
              <a:tr h="8975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01376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24E3D54-925F-5F72-D69C-AC7AADC08725}"/>
              </a:ext>
            </a:extLst>
          </p:cNvPr>
          <p:cNvSpPr txBox="1"/>
          <p:nvPr/>
        </p:nvSpPr>
        <p:spPr>
          <a:xfrm>
            <a:off x="6711860" y="3044278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/>
              <a:t>=</a:t>
            </a:r>
            <a:endParaRPr kumimoji="1" lang="ko-Kore-KR" altLang="en-US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C2BEF3-7820-3C44-CC0A-5BC83ED63756}"/>
              </a:ext>
            </a:extLst>
          </p:cNvPr>
          <p:cNvSpPr txBox="1"/>
          <p:nvPr/>
        </p:nvSpPr>
        <p:spPr>
          <a:xfrm>
            <a:off x="4005636" y="3044279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/>
              <a:t>X</a:t>
            </a:r>
            <a:endParaRPr kumimoji="1" lang="ko-Kore-KR" altLang="en-US" sz="44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DB1EC0-F062-0DE8-C3FB-35BE9731D33E}"/>
              </a:ext>
            </a:extLst>
          </p:cNvPr>
          <p:cNvSpPr txBox="1">
            <a:spLocks/>
          </p:cNvSpPr>
          <p:nvPr/>
        </p:nvSpPr>
        <p:spPr>
          <a:xfrm>
            <a:off x="7673135" y="4410219"/>
            <a:ext cx="152606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3x2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79B2D4F-6EB4-4E53-C991-73E10E8A8FC0}"/>
              </a:ext>
            </a:extLst>
          </p:cNvPr>
          <p:cNvSpPr txBox="1">
            <a:spLocks/>
          </p:cNvSpPr>
          <p:nvPr/>
        </p:nvSpPr>
        <p:spPr>
          <a:xfrm>
            <a:off x="4288354" y="5250068"/>
            <a:ext cx="2847863" cy="59304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x4x</a:t>
            </a:r>
            <a:r>
              <a:rPr kumimoji="1" lang="en-US" altLang="ko-Kore-KR" sz="2400" b="1" dirty="0">
                <a:solidFill>
                  <a:srgbClr val="0070C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= 24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81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F4118A-FDEB-39B4-55FC-DF3467F5993F}"/>
              </a:ext>
            </a:extLst>
          </p:cNvPr>
          <p:cNvSpPr txBox="1">
            <a:spLocks/>
          </p:cNvSpPr>
          <p:nvPr/>
        </p:nvSpPr>
        <p:spPr>
          <a:xfrm>
            <a:off x="3450629" y="2101963"/>
            <a:ext cx="615985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A    B    C    D    E    F    G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F8EE4E2-9251-4514-6CB2-78A8A5012E82}"/>
              </a:ext>
            </a:extLst>
          </p:cNvPr>
          <p:cNvSpPr txBox="1">
            <a:spLocks/>
          </p:cNvSpPr>
          <p:nvPr/>
        </p:nvSpPr>
        <p:spPr>
          <a:xfrm>
            <a:off x="3450628" y="2868530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   3x4    4x2    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5690BF5-F423-6A63-4BC0-A44ED9342550}"/>
              </a:ext>
            </a:extLst>
          </p:cNvPr>
          <p:cNvSpPr txBox="1">
            <a:spLocks/>
          </p:cNvSpPr>
          <p:nvPr/>
        </p:nvSpPr>
        <p:spPr>
          <a:xfrm>
            <a:off x="3450629" y="1722974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0        1         2         3        4        5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6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2D0F0D-59E4-C4E6-FFAF-72D2363A746A}"/>
              </a:ext>
            </a:extLst>
          </p:cNvPr>
          <p:cNvSpPr txBox="1">
            <a:spLocks/>
          </p:cNvSpPr>
          <p:nvPr/>
        </p:nvSpPr>
        <p:spPr>
          <a:xfrm>
            <a:off x="2052246" y="1736283"/>
            <a:ext cx="1398383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AAE480-DB36-DF11-C793-CBC897D5477D}"/>
              </a:ext>
            </a:extLst>
          </p:cNvPr>
          <p:cNvSpPr txBox="1">
            <a:spLocks/>
          </p:cNvSpPr>
          <p:nvPr/>
        </p:nvSpPr>
        <p:spPr>
          <a:xfrm>
            <a:off x="3087118" y="2113660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(( </a:t>
            </a:r>
            <a:r>
              <a:rPr kumimoji="1" lang="ko-KR" altLang="en-US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</a:t>
            </a:r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)</a:t>
            </a:r>
            <a:r>
              <a:rPr kumimoji="1" lang="ko-KR" altLang="en-US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</a:t>
            </a:r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)</a:t>
            </a:r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1A81F97-ED56-B5E3-ADBC-E1E2B2EEFBF7}"/>
              </a:ext>
            </a:extLst>
          </p:cNvPr>
          <p:cNvSpPr txBox="1">
            <a:spLocks/>
          </p:cNvSpPr>
          <p:nvPr/>
        </p:nvSpPr>
        <p:spPr>
          <a:xfrm>
            <a:off x="3506242" y="3356909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5x4 </a:t>
            </a:r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4x2    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9A6E3F1-FCB0-DA8E-8596-0B9E171212B0}"/>
              </a:ext>
            </a:extLst>
          </p:cNvPr>
          <p:cNvSpPr txBox="1">
            <a:spLocks/>
          </p:cNvSpPr>
          <p:nvPr/>
        </p:nvSpPr>
        <p:spPr>
          <a:xfrm>
            <a:off x="3506242" y="3847232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5x2    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47D8458-F362-0EEC-4E0B-182931E9EB93}"/>
              </a:ext>
            </a:extLst>
          </p:cNvPr>
          <p:cNvSpPr txBox="1">
            <a:spLocks/>
          </p:cNvSpPr>
          <p:nvPr/>
        </p:nvSpPr>
        <p:spPr>
          <a:xfrm>
            <a:off x="851573" y="3356909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5x3x4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C5CE51C-AAC4-F248-6918-40A97D220C1D}"/>
              </a:ext>
            </a:extLst>
          </p:cNvPr>
          <p:cNvSpPr txBox="1">
            <a:spLocks/>
          </p:cNvSpPr>
          <p:nvPr/>
        </p:nvSpPr>
        <p:spPr>
          <a:xfrm>
            <a:off x="851573" y="3878315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5x4x2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744E1F56-4825-7EB7-3CF9-8CC006F2EDD7}"/>
              </a:ext>
            </a:extLst>
          </p:cNvPr>
          <p:cNvSpPr txBox="1">
            <a:spLocks/>
          </p:cNvSpPr>
          <p:nvPr/>
        </p:nvSpPr>
        <p:spPr>
          <a:xfrm>
            <a:off x="1756707" y="5269032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5x3x4 + 5x4x2 = 60 + 40 = 100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55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F4118A-FDEB-39B4-55FC-DF3467F5993F}"/>
              </a:ext>
            </a:extLst>
          </p:cNvPr>
          <p:cNvSpPr txBox="1">
            <a:spLocks/>
          </p:cNvSpPr>
          <p:nvPr/>
        </p:nvSpPr>
        <p:spPr>
          <a:xfrm>
            <a:off x="3450629" y="2101963"/>
            <a:ext cx="615985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A    B    C    D    E    F    G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F8EE4E2-9251-4514-6CB2-78A8A5012E82}"/>
              </a:ext>
            </a:extLst>
          </p:cNvPr>
          <p:cNvSpPr txBox="1">
            <a:spLocks/>
          </p:cNvSpPr>
          <p:nvPr/>
        </p:nvSpPr>
        <p:spPr>
          <a:xfrm>
            <a:off x="3450628" y="2868530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   3x4    4x2    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5690BF5-F423-6A63-4BC0-A44ED9342550}"/>
              </a:ext>
            </a:extLst>
          </p:cNvPr>
          <p:cNvSpPr txBox="1">
            <a:spLocks/>
          </p:cNvSpPr>
          <p:nvPr/>
        </p:nvSpPr>
        <p:spPr>
          <a:xfrm>
            <a:off x="3450629" y="1722974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0        1         2         3        4        5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6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2D0F0D-59E4-C4E6-FFAF-72D2363A746A}"/>
              </a:ext>
            </a:extLst>
          </p:cNvPr>
          <p:cNvSpPr txBox="1">
            <a:spLocks/>
          </p:cNvSpPr>
          <p:nvPr/>
        </p:nvSpPr>
        <p:spPr>
          <a:xfrm>
            <a:off x="2052246" y="1736283"/>
            <a:ext cx="1398383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AAE480-DB36-DF11-C793-CBC897D5477D}"/>
              </a:ext>
            </a:extLst>
          </p:cNvPr>
          <p:cNvSpPr txBox="1">
            <a:spLocks/>
          </p:cNvSpPr>
          <p:nvPr/>
        </p:nvSpPr>
        <p:spPr>
          <a:xfrm>
            <a:off x="3074762" y="2089639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(</a:t>
            </a:r>
            <a:r>
              <a:rPr kumimoji="1" lang="ko-KR" altLang="en-US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</a:t>
            </a:r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(           ))</a:t>
            </a:r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1A81F97-ED56-B5E3-ADBC-E1E2B2EEFBF7}"/>
              </a:ext>
            </a:extLst>
          </p:cNvPr>
          <p:cNvSpPr txBox="1">
            <a:spLocks/>
          </p:cNvSpPr>
          <p:nvPr/>
        </p:nvSpPr>
        <p:spPr>
          <a:xfrm>
            <a:off x="3450627" y="3369233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</a:t>
            </a:r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3x4  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9A6E3F1-FCB0-DA8E-8596-0B9E171212B0}"/>
              </a:ext>
            </a:extLst>
          </p:cNvPr>
          <p:cNvSpPr txBox="1">
            <a:spLocks/>
          </p:cNvSpPr>
          <p:nvPr/>
        </p:nvSpPr>
        <p:spPr>
          <a:xfrm>
            <a:off x="3506242" y="3847232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5x4       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47D8458-F362-0EEC-4E0B-182931E9EB93}"/>
              </a:ext>
            </a:extLst>
          </p:cNvPr>
          <p:cNvSpPr txBox="1">
            <a:spLocks/>
          </p:cNvSpPr>
          <p:nvPr/>
        </p:nvSpPr>
        <p:spPr>
          <a:xfrm>
            <a:off x="851573" y="3356909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3x4x2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C5CE51C-AAC4-F248-6918-40A97D220C1D}"/>
              </a:ext>
            </a:extLst>
          </p:cNvPr>
          <p:cNvSpPr txBox="1">
            <a:spLocks/>
          </p:cNvSpPr>
          <p:nvPr/>
        </p:nvSpPr>
        <p:spPr>
          <a:xfrm>
            <a:off x="851573" y="3878315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5x3x4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BA716-0CC4-6604-3B8C-647881F48358}"/>
              </a:ext>
            </a:extLst>
          </p:cNvPr>
          <p:cNvSpPr txBox="1"/>
          <p:nvPr/>
        </p:nvSpPr>
        <p:spPr>
          <a:xfrm>
            <a:off x="2310714" y="50786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744E1F56-4825-7EB7-3CF9-8CC006F2EDD7}"/>
              </a:ext>
            </a:extLst>
          </p:cNvPr>
          <p:cNvSpPr txBox="1">
            <a:spLocks/>
          </p:cNvSpPr>
          <p:nvPr/>
        </p:nvSpPr>
        <p:spPr>
          <a:xfrm>
            <a:off x="3570067" y="4944594"/>
            <a:ext cx="5051866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3x4x2 + 5x3x4 = 24 + 60 = 84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623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F4118A-FDEB-39B4-55FC-DF3467F5993F}"/>
              </a:ext>
            </a:extLst>
          </p:cNvPr>
          <p:cNvSpPr txBox="1">
            <a:spLocks/>
          </p:cNvSpPr>
          <p:nvPr/>
        </p:nvSpPr>
        <p:spPr>
          <a:xfrm>
            <a:off x="3315706" y="2582803"/>
            <a:ext cx="615985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A    B    C    D    E    F    G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F8EE4E2-9251-4514-6CB2-78A8A5012E82}"/>
              </a:ext>
            </a:extLst>
          </p:cNvPr>
          <p:cNvSpPr txBox="1">
            <a:spLocks/>
          </p:cNvSpPr>
          <p:nvPr/>
        </p:nvSpPr>
        <p:spPr>
          <a:xfrm>
            <a:off x="3315705" y="3349370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   3x4    4x2    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5690BF5-F423-6A63-4BC0-A44ED9342550}"/>
              </a:ext>
            </a:extLst>
          </p:cNvPr>
          <p:cNvSpPr txBox="1">
            <a:spLocks/>
          </p:cNvSpPr>
          <p:nvPr/>
        </p:nvSpPr>
        <p:spPr>
          <a:xfrm>
            <a:off x="3315706" y="2203814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0        1         2         3        4        5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6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2D0F0D-59E4-C4E6-FFAF-72D2363A746A}"/>
              </a:ext>
            </a:extLst>
          </p:cNvPr>
          <p:cNvSpPr txBox="1">
            <a:spLocks/>
          </p:cNvSpPr>
          <p:nvPr/>
        </p:nvSpPr>
        <p:spPr>
          <a:xfrm>
            <a:off x="1917323" y="2217123"/>
            <a:ext cx="1398383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AAE480-DB36-DF11-C793-CBC897D5477D}"/>
              </a:ext>
            </a:extLst>
          </p:cNvPr>
          <p:cNvSpPr txBox="1">
            <a:spLocks/>
          </p:cNvSpPr>
          <p:nvPr/>
        </p:nvSpPr>
        <p:spPr>
          <a:xfrm>
            <a:off x="3315705" y="2818687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3E41467-F77C-D723-E7F3-58A1CA64B44C}"/>
              </a:ext>
            </a:extLst>
          </p:cNvPr>
          <p:cNvSpPr txBox="1">
            <a:spLocks/>
          </p:cNvSpPr>
          <p:nvPr/>
        </p:nvSpPr>
        <p:spPr>
          <a:xfrm>
            <a:off x="3431036" y="1726800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 err="1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CE3FEA-9A27-5092-1C61-1C151EDF4010}"/>
              </a:ext>
            </a:extLst>
          </p:cNvPr>
          <p:cNvSpPr txBox="1">
            <a:spLocks/>
          </p:cNvSpPr>
          <p:nvPr/>
        </p:nvSpPr>
        <p:spPr>
          <a:xfrm>
            <a:off x="5138324" y="1701170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j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A53EBBF-5853-68A6-801E-A80792131E53}"/>
              </a:ext>
            </a:extLst>
          </p:cNvPr>
          <p:cNvSpPr txBox="1">
            <a:spLocks/>
          </p:cNvSpPr>
          <p:nvPr/>
        </p:nvSpPr>
        <p:spPr>
          <a:xfrm>
            <a:off x="2336941" y="4485444"/>
            <a:ext cx="637096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][j] :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i~j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행렬 곱셈 순서의 최솟값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4DC5341-41B4-D0D4-3329-8462DF01FAE1}"/>
              </a:ext>
            </a:extLst>
          </p:cNvPr>
          <p:cNvSpPr txBox="1">
            <a:spLocks/>
          </p:cNvSpPr>
          <p:nvPr/>
        </p:nvSpPr>
        <p:spPr>
          <a:xfrm>
            <a:off x="2336941" y="5136646"/>
            <a:ext cx="637096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Ex)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=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84</a:t>
            </a:r>
            <a:endParaRPr kumimoji="1" lang="en-US" altLang="ko-Kore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99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F4118A-FDEB-39B4-55FC-DF3467F5993F}"/>
              </a:ext>
            </a:extLst>
          </p:cNvPr>
          <p:cNvSpPr txBox="1">
            <a:spLocks/>
          </p:cNvSpPr>
          <p:nvPr/>
        </p:nvSpPr>
        <p:spPr>
          <a:xfrm>
            <a:off x="3315706" y="2582803"/>
            <a:ext cx="615985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A    B    C    D    E    F    G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F8EE4E2-9251-4514-6CB2-78A8A5012E82}"/>
              </a:ext>
            </a:extLst>
          </p:cNvPr>
          <p:cNvSpPr txBox="1">
            <a:spLocks/>
          </p:cNvSpPr>
          <p:nvPr/>
        </p:nvSpPr>
        <p:spPr>
          <a:xfrm>
            <a:off x="3315705" y="3349370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x3   3x4    4x</a:t>
            </a:r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</a:t>
            </a:r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x7    7x5    5x9    9x</a:t>
            </a:r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7</a:t>
            </a:r>
            <a:endParaRPr kumimoji="1" lang="ko-Kore-KR" altLang="en-US" sz="1400" b="1" dirty="0">
              <a:solidFill>
                <a:srgbClr val="FF0000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5690BF5-F423-6A63-4BC0-A44ED9342550}"/>
              </a:ext>
            </a:extLst>
          </p:cNvPr>
          <p:cNvSpPr txBox="1">
            <a:spLocks/>
          </p:cNvSpPr>
          <p:nvPr/>
        </p:nvSpPr>
        <p:spPr>
          <a:xfrm>
            <a:off x="3315706" y="2203814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0        1         2         3        4        5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6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2D0F0D-59E4-C4E6-FFAF-72D2363A746A}"/>
              </a:ext>
            </a:extLst>
          </p:cNvPr>
          <p:cNvSpPr txBox="1">
            <a:spLocks/>
          </p:cNvSpPr>
          <p:nvPr/>
        </p:nvSpPr>
        <p:spPr>
          <a:xfrm>
            <a:off x="1917323" y="2217123"/>
            <a:ext cx="1398383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AAE480-DB36-DF11-C793-CBC897D5477D}"/>
              </a:ext>
            </a:extLst>
          </p:cNvPr>
          <p:cNvSpPr txBox="1">
            <a:spLocks/>
          </p:cNvSpPr>
          <p:nvPr/>
        </p:nvSpPr>
        <p:spPr>
          <a:xfrm>
            <a:off x="3315705" y="2818687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3E41467-F77C-D723-E7F3-58A1CA64B44C}"/>
              </a:ext>
            </a:extLst>
          </p:cNvPr>
          <p:cNvSpPr txBox="1">
            <a:spLocks/>
          </p:cNvSpPr>
          <p:nvPr/>
        </p:nvSpPr>
        <p:spPr>
          <a:xfrm>
            <a:off x="3409368" y="1726663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 err="1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CE3FEA-9A27-5092-1C61-1C151EDF4010}"/>
              </a:ext>
            </a:extLst>
          </p:cNvPr>
          <p:cNvSpPr txBox="1">
            <a:spLocks/>
          </p:cNvSpPr>
          <p:nvPr/>
        </p:nvSpPr>
        <p:spPr>
          <a:xfrm>
            <a:off x="7597747" y="1713491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j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A53EBBF-5853-68A6-801E-A80792131E53}"/>
              </a:ext>
            </a:extLst>
          </p:cNvPr>
          <p:cNvSpPr txBox="1">
            <a:spLocks/>
          </p:cNvSpPr>
          <p:nvPr/>
        </p:nvSpPr>
        <p:spPr>
          <a:xfrm>
            <a:off x="1600900" y="4493307"/>
            <a:ext cx="637096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][j] :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i~j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행렬 곱셈 순서의 최솟값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4DC5341-41B4-D0D4-3329-8462DF01FAE1}"/>
              </a:ext>
            </a:extLst>
          </p:cNvPr>
          <p:cNvSpPr txBox="1">
            <a:spLocks/>
          </p:cNvSpPr>
          <p:nvPr/>
        </p:nvSpPr>
        <p:spPr>
          <a:xfrm>
            <a:off x="1600899" y="5144509"/>
            <a:ext cx="9779674" cy="490323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][j]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=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min(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][j]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][k] + 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[k+1][j] + matrix[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</a:t>
            </a:r>
            <a:r>
              <a:rPr kumimoji="1" lang="en-US" altLang="ko-KR" sz="2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0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* matrix[k][</a:t>
            </a:r>
            <a:r>
              <a:rPr kumimoji="1" lang="en-US" altLang="ko-KR" sz="2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1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]*matrix[j][</a:t>
            </a:r>
            <a:r>
              <a:rPr kumimoji="1" lang="en-US" altLang="ko-KR" sz="2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1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])</a:t>
            </a:r>
            <a:endParaRPr kumimoji="1" lang="en-US" altLang="ko-Kore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A15B063-3EBB-36D7-FE4B-9A5DD1BBB238}"/>
              </a:ext>
            </a:extLst>
          </p:cNvPr>
          <p:cNvSpPr txBox="1">
            <a:spLocks/>
          </p:cNvSpPr>
          <p:nvPr/>
        </p:nvSpPr>
        <p:spPr>
          <a:xfrm>
            <a:off x="5039422" y="1726663"/>
            <a:ext cx="58290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k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6CD64F5-51E6-77A8-1D79-632DF227AE22}"/>
              </a:ext>
            </a:extLst>
          </p:cNvPr>
          <p:cNvSpPr txBox="1">
            <a:spLocks/>
          </p:cNvSpPr>
          <p:nvPr/>
        </p:nvSpPr>
        <p:spPr>
          <a:xfrm>
            <a:off x="5807618" y="1726800"/>
            <a:ext cx="1021504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k+1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82DEF12-7467-E4AB-A6EC-698A1D03F5A9}"/>
              </a:ext>
            </a:extLst>
          </p:cNvPr>
          <p:cNvSpPr txBox="1">
            <a:spLocks/>
          </p:cNvSpPr>
          <p:nvPr/>
        </p:nvSpPr>
        <p:spPr>
          <a:xfrm>
            <a:off x="3062405" y="2561847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(</a:t>
            </a:r>
            <a:r>
              <a:rPr kumimoji="1" lang="ko-KR" altLang="en-US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</a:t>
            </a:r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 )(                        )</a:t>
            </a:r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0ECBB5B5-FD07-B31D-C63A-4ECD393F1B90}"/>
              </a:ext>
            </a:extLst>
          </p:cNvPr>
          <p:cNvSpPr txBox="1">
            <a:spLocks/>
          </p:cNvSpPr>
          <p:nvPr/>
        </p:nvSpPr>
        <p:spPr>
          <a:xfrm>
            <a:off x="3081952" y="3603786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 5x2                                2x7</a:t>
            </a:r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16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1895929" y="3041077"/>
            <a:ext cx="8400141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4000" b="1" dirty="0" err="1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Dinamic</a:t>
            </a:r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Programming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8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80B304-17E6-747C-8984-AD960444163C}"/>
              </a:ext>
            </a:extLst>
          </p:cNvPr>
          <p:cNvSpPr txBox="1"/>
          <p:nvPr/>
        </p:nvSpPr>
        <p:spPr>
          <a:xfrm>
            <a:off x="575597" y="1904455"/>
            <a:ext cx="10273377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큰 문제를 작은 문제로 나누어 푸는 방법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모든 작은 문제를 한번 씩만 풀어 더욱 효율적으로 풀 수 있다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같은 문제가 반복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solution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 일정할 때 사용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177C8-40D6-DE92-3979-B15F01E8B8B6}"/>
              </a:ext>
            </a:extLst>
          </p:cNvPr>
          <p:cNvSpPr txBox="1"/>
          <p:nvPr/>
        </p:nvSpPr>
        <p:spPr>
          <a:xfrm>
            <a:off x="575598" y="1311408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동적 프로그래밍이란</a:t>
            </a:r>
            <a:r>
              <a:rPr lang="en-US" altLang="ko-KR" sz="2400" b="1" u="none" strike="noStrike" dirty="0">
                <a:effectLst/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?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D0D36-7364-A6FE-F950-272D30754CDC}"/>
              </a:ext>
            </a:extLst>
          </p:cNvPr>
          <p:cNvSpPr txBox="1"/>
          <p:nvPr/>
        </p:nvSpPr>
        <p:spPr>
          <a:xfrm>
            <a:off x="575597" y="3447251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Memorization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5B24B-EB5C-A7E2-E1D0-9088B4E4C6AA}"/>
              </a:ext>
            </a:extLst>
          </p:cNvPr>
          <p:cNvSpPr txBox="1"/>
          <p:nvPr/>
        </p:nvSpPr>
        <p:spPr>
          <a:xfrm>
            <a:off x="575596" y="4108105"/>
            <a:ext cx="10273377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반복되는 작은 문제에 대한 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solution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저장해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놓았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다가 가져다 쓰는 방식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점화식을 세우 문제 해결</a:t>
            </a:r>
            <a:endParaRPr lang="en" altLang="ko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많은 문제에 응용가능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DP</a:t>
            </a:r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400" b="1" dirty="0" err="1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Dinamic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Programming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00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80B304-17E6-747C-8984-AD960444163C}"/>
              </a:ext>
            </a:extLst>
          </p:cNvPr>
          <p:cNvSpPr txBox="1"/>
          <p:nvPr/>
        </p:nvSpPr>
        <p:spPr>
          <a:xfrm>
            <a:off x="575597" y="1904455"/>
            <a:ext cx="10273377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문제를 나눌 수 없을 때까지 나누어서 각각을 풀면서 다시 합병하여 문제의 답을 얻는 알고리즘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하향식 접근법으로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상위의 해답을 구하기 위해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 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아래로 내려가면서 하위의 해답을 구하는 방식</a:t>
            </a:r>
            <a:endParaRPr lang="en-US" altLang="ko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일반적으로 재귀로 구현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177C8-40D6-DE92-3979-B15F01E8B8B6}"/>
              </a:ext>
            </a:extLst>
          </p:cNvPr>
          <p:cNvSpPr txBox="1"/>
          <p:nvPr/>
        </p:nvSpPr>
        <p:spPr>
          <a:xfrm>
            <a:off x="575598" y="1311408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분할정복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D0D36-7364-A6FE-F950-272D30754CDC}"/>
              </a:ext>
            </a:extLst>
          </p:cNvPr>
          <p:cNvSpPr txBox="1"/>
          <p:nvPr/>
        </p:nvSpPr>
        <p:spPr>
          <a:xfrm>
            <a:off x="575597" y="3447251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DP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5B24B-EB5C-A7E2-E1D0-9088B4E4C6AA}"/>
              </a:ext>
            </a:extLst>
          </p:cNvPr>
          <p:cNvSpPr txBox="1"/>
          <p:nvPr/>
        </p:nvSpPr>
        <p:spPr>
          <a:xfrm>
            <a:off x="575596" y="4108105"/>
            <a:ext cx="10273377" cy="18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입력 크기가 작은 부분 문제들을 해결한 후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해당 부분 문제의 해를 활용해서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보다 큰 크기의 부분 문제를 해결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최종적으로 전체 문제를 해결하는 알고리즘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상향식 접근법으로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가장 최하위 해답을 구한 후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이를 저장하고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해당 결과값을 이용해서 상위 문제를 풀어가는 방식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DP</a:t>
            </a:r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vs</a:t>
            </a:r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분할정복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54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Example 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피보나치 수열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70A46EF-66E1-5A1A-8EEF-86DDC9F402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598" y="1211653"/>
            <a:ext cx="6400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0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11053: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가장 긴 증가하는 부분 수열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52D234C-FAC3-76D7-17AA-1D1983F4EC9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869" y="1362384"/>
            <a:ext cx="10780261" cy="49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1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11053: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가장 긴 증가하는 부분 수열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52E91CD3-EE29-2EE6-A997-FD0E7B4AD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05213"/>
              </p:ext>
            </p:extLst>
          </p:nvPr>
        </p:nvGraphicFramePr>
        <p:xfrm>
          <a:off x="2031999" y="2313692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17471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47076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621073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17528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435540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15877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493376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4457D366-25F2-EB38-D559-E55DEEDE7D7F}"/>
              </a:ext>
            </a:extLst>
          </p:cNvPr>
          <p:cNvSpPr txBox="1">
            <a:spLocks/>
          </p:cNvSpPr>
          <p:nvPr/>
        </p:nvSpPr>
        <p:spPr>
          <a:xfrm>
            <a:off x="2450734" y="1810060"/>
            <a:ext cx="888041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 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3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4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5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EA9B000-9291-A846-995C-2DA8F6567EE3}"/>
              </a:ext>
            </a:extLst>
          </p:cNvPr>
          <p:cNvSpPr txBox="1">
            <a:spLocks/>
          </p:cNvSpPr>
          <p:nvPr/>
        </p:nvSpPr>
        <p:spPr>
          <a:xfrm>
            <a:off x="730908" y="1823369"/>
            <a:ext cx="1398383" cy="4893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80F4E19-8C7C-8F00-996E-8065FD03AC48}"/>
              </a:ext>
            </a:extLst>
          </p:cNvPr>
          <p:cNvSpPr txBox="1">
            <a:spLocks/>
          </p:cNvSpPr>
          <p:nvPr/>
        </p:nvSpPr>
        <p:spPr>
          <a:xfrm>
            <a:off x="6698891" y="1306428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j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54B03BC-0A9B-F31E-3C0D-8A08F0AE3694}"/>
              </a:ext>
            </a:extLst>
          </p:cNvPr>
          <p:cNvSpPr txBox="1">
            <a:spLocks/>
          </p:cNvSpPr>
          <p:nvPr/>
        </p:nvSpPr>
        <p:spPr>
          <a:xfrm>
            <a:off x="2031998" y="3031944"/>
            <a:ext cx="7803980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[i] :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0~i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 수열의 최대값 가장 긴 증가하는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부분수열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1D69A1D-D601-2B41-EB6E-41745ED62D17}"/>
              </a:ext>
            </a:extLst>
          </p:cNvPr>
          <p:cNvSpPr txBox="1">
            <a:spLocks/>
          </p:cNvSpPr>
          <p:nvPr/>
        </p:nvSpPr>
        <p:spPr>
          <a:xfrm>
            <a:off x="2031999" y="3796657"/>
            <a:ext cx="6370962" cy="8989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for j = 0 ~ i-1 :</a:t>
            </a:r>
          </a:p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   If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&gt;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: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=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+ 1</a:t>
            </a:r>
          </a:p>
        </p:txBody>
      </p:sp>
    </p:spTree>
    <p:extLst>
      <p:ext uri="{BB962C8B-B14F-4D97-AF65-F5344CB8AC3E}">
        <p14:creationId xmlns:p14="http://schemas.microsoft.com/office/powerpoint/2010/main" val="425725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11054: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가장 긴 </a:t>
            </a:r>
            <a:r>
              <a:rPr kumimoji="1" lang="ko-KR" altLang="en-US" sz="2400" b="1" dirty="0" err="1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바이토닉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부분 수열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3DFF8E2-618F-323D-AA91-5882501DB5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598" y="1211653"/>
            <a:ext cx="10733950" cy="49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1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11054: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가장 긴 </a:t>
            </a:r>
            <a:r>
              <a:rPr kumimoji="1" lang="ko-KR" altLang="en-US" sz="2400" b="1" dirty="0" err="1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바이토닉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부분 수열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46F6054-E1C2-B28E-05A9-65EB905CB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6515"/>
              </p:ext>
            </p:extLst>
          </p:nvPr>
        </p:nvGraphicFramePr>
        <p:xfrm>
          <a:off x="2031999" y="2313692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17471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47076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621073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17528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435540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15877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49337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C1BC00E3-D402-3D09-237B-9AD2E1BE3D07}"/>
              </a:ext>
            </a:extLst>
          </p:cNvPr>
          <p:cNvSpPr txBox="1">
            <a:spLocks/>
          </p:cNvSpPr>
          <p:nvPr/>
        </p:nvSpPr>
        <p:spPr>
          <a:xfrm>
            <a:off x="2450734" y="1810060"/>
            <a:ext cx="888041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 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3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4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5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B3E1704-AFB8-2BC0-D8DA-8A06C834DBAE}"/>
              </a:ext>
            </a:extLst>
          </p:cNvPr>
          <p:cNvSpPr txBox="1">
            <a:spLocks/>
          </p:cNvSpPr>
          <p:nvPr/>
        </p:nvSpPr>
        <p:spPr>
          <a:xfrm>
            <a:off x="730908" y="1823369"/>
            <a:ext cx="1398383" cy="4893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665125E-CB6D-0299-4EED-9F7307348512}"/>
              </a:ext>
            </a:extLst>
          </p:cNvPr>
          <p:cNvSpPr txBox="1">
            <a:spLocks/>
          </p:cNvSpPr>
          <p:nvPr/>
        </p:nvSpPr>
        <p:spPr>
          <a:xfrm>
            <a:off x="2031999" y="1824117"/>
            <a:ext cx="7803980" cy="20837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dp1[i] :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0~i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수열중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가장 긴 증가하는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부분수열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dp2[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: 0~I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수열중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가장 긴 감소하는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부분수열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8969E94-69EF-769F-72F0-DB04CA9D8AD7}"/>
              </a:ext>
            </a:extLst>
          </p:cNvPr>
          <p:cNvSpPr txBox="1">
            <a:spLocks/>
          </p:cNvSpPr>
          <p:nvPr/>
        </p:nvSpPr>
        <p:spPr>
          <a:xfrm>
            <a:off x="2031999" y="3907870"/>
            <a:ext cx="6370962" cy="8989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for j = 0 ~ i-1 :</a:t>
            </a:r>
          </a:p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   If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&gt;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: 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= 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+ 1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41B24E8-F59C-3804-06B9-8E483A256E76}"/>
              </a:ext>
            </a:extLst>
          </p:cNvPr>
          <p:cNvSpPr txBox="1">
            <a:spLocks/>
          </p:cNvSpPr>
          <p:nvPr/>
        </p:nvSpPr>
        <p:spPr>
          <a:xfrm>
            <a:off x="2031999" y="4804093"/>
            <a:ext cx="6370962" cy="8989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for j = 0 ~ i-1 :</a:t>
            </a:r>
          </a:p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   If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&lt;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: 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= 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+ 1</a:t>
            </a:r>
          </a:p>
        </p:txBody>
      </p:sp>
    </p:spTree>
    <p:extLst>
      <p:ext uri="{BB962C8B-B14F-4D97-AF65-F5344CB8AC3E}">
        <p14:creationId xmlns:p14="http://schemas.microsoft.com/office/powerpoint/2010/main" val="206582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694</Words>
  <Application>Microsoft Macintosh PowerPoint</Application>
  <PresentationFormat>와이드스크린</PresentationFormat>
  <Paragraphs>146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NanumSquareOTF_ac</vt:lpstr>
      <vt:lpstr>NanumSquareOTF_ac Bold</vt:lpstr>
      <vt:lpstr>NanumSquareOTF_ac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허준환[ 학부재학 / 데이터과학과 ]</dc:creator>
  <cp:lastModifiedBy>허준환[ 학부재학 / 데이터과학과 ]</cp:lastModifiedBy>
  <cp:revision>38</cp:revision>
  <cp:lastPrinted>2022-11-17T02:36:49Z</cp:lastPrinted>
  <dcterms:created xsi:type="dcterms:W3CDTF">2022-09-30T06:36:40Z</dcterms:created>
  <dcterms:modified xsi:type="dcterms:W3CDTF">2022-11-22T05:26:06Z</dcterms:modified>
</cp:coreProperties>
</file>