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8AE5E-F4CF-4DFD-902C-AF4A30EB7FEB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76DFA-7BD5-4061-B386-2560F646C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107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E76C-CC2D-447C-8DDE-5708DC4765DC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040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26AD-54CD-4078-8BBE-B926C9A050F5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89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821A-FB84-4A34-B06D-FE72BDF5E1F6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66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5E53-79A4-43EF-9176-66E12C82420A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787624"/>
            <a:ext cx="9906000" cy="3723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양쪽 모서리가 둥근 사각형 6"/>
          <p:cNvSpPr/>
          <p:nvPr userDrawn="1"/>
        </p:nvSpPr>
        <p:spPr>
          <a:xfrm>
            <a:off x="681037" y="0"/>
            <a:ext cx="8543925" cy="116575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7" y="0"/>
            <a:ext cx="8543924" cy="114617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9E9D9B"/>
              </a:clrFrom>
              <a:clrTo>
                <a:srgbClr val="9E9D9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07" y="6356352"/>
            <a:ext cx="1556563" cy="48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73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E3E2-A802-4F77-A4BD-3C198C32C6A7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43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4454-C0C2-417A-81F1-9068FDFCA329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46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1550-3F75-4428-813E-E13D8E0218F8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18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2C1A-0CCA-4401-AC74-136D4B59C538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7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ACD0-F3EA-45B8-A247-1713C1A26232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14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BF9F-F5C9-4B31-B211-70AFDEBAF2C7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93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11F3-4421-42AF-B45F-DAD658858DB1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99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D35F3-03F3-4248-B22B-8EB166BA39E2}" type="datetime1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4B6AC-C1FE-4E24-8BB5-8F122553B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91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050771"/>
            <a:ext cx="9906000" cy="3807229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30905" y="1197340"/>
            <a:ext cx="8044190" cy="116409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Triangle">
              <a:avLst/>
            </a:prstTxWarp>
            <a:spAutoFit/>
          </a:bodyPr>
          <a:lstStyle/>
          <a:p>
            <a:pPr algn="ctr"/>
            <a:r>
              <a:rPr lang="en-US" altLang="ko-KR" sz="5400" b="1" cap="none" spc="0" dirty="0" smtClean="0">
                <a:ln w="0"/>
                <a:solidFill>
                  <a:schemeClr val="tx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Reduce traffic accidents</a:t>
            </a:r>
            <a:endParaRPr lang="en-US" altLang="ko-KR" sz="5400" b="1" cap="none" spc="0" dirty="0">
              <a:ln w="0"/>
              <a:solidFill>
                <a:schemeClr val="tx1"/>
              </a:solidFill>
              <a:effectLst>
                <a:reflection blurRad="6350" stA="50000" endA="300" endPos="50000" dist="29997" dir="5400000" sy="-100000" algn="bl" rotWithShape="0"/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clrChange>
              <a:clrFrom>
                <a:srgbClr val="9E9D9B"/>
              </a:clrFrom>
              <a:clrTo>
                <a:srgbClr val="9E9D9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945" y="107889"/>
            <a:ext cx="2543695" cy="99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4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09951" y="3332241"/>
            <a:ext cx="6134791" cy="166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빗면 4"/>
          <p:cNvSpPr/>
          <p:nvPr/>
        </p:nvSpPr>
        <p:spPr>
          <a:xfrm>
            <a:off x="2709951" y="2746765"/>
            <a:ext cx="1163782" cy="748145"/>
          </a:xfrm>
          <a:prstGeom prst="bevel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Ⅱ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73733" y="2827090"/>
            <a:ext cx="4971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교통사고 줄이기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종합대책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09951" y="2320565"/>
            <a:ext cx="6134791" cy="166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빗면 8"/>
          <p:cNvSpPr/>
          <p:nvPr/>
        </p:nvSpPr>
        <p:spPr>
          <a:xfrm>
            <a:off x="2709951" y="1738675"/>
            <a:ext cx="1163782" cy="748145"/>
          </a:xfrm>
          <a:prstGeom prst="bevel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Ⅰ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73733" y="1815414"/>
            <a:ext cx="4971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교통사고 발생시 조치 사항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09951" y="4326246"/>
            <a:ext cx="6134791" cy="166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빗면 11"/>
          <p:cNvSpPr/>
          <p:nvPr/>
        </p:nvSpPr>
        <p:spPr>
          <a:xfrm>
            <a:off x="2709951" y="3733745"/>
            <a:ext cx="1163782" cy="748145"/>
          </a:xfrm>
          <a:prstGeom prst="bevel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Ⅲ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3873732" y="3777576"/>
            <a:ext cx="4971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  <a:hlinkClick r:id="rId2" action="ppaction://hlinksldjump"/>
              </a:rPr>
              <a:t>교통사고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  <a:hlinkClick r:id="rId2" action="ppaction://hlinksldjump"/>
              </a:rPr>
              <a:t>발생현황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09951" y="5388162"/>
            <a:ext cx="6134791" cy="166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빗면 14"/>
          <p:cNvSpPr/>
          <p:nvPr/>
        </p:nvSpPr>
        <p:spPr>
          <a:xfrm>
            <a:off x="2709951" y="4806272"/>
            <a:ext cx="1163782" cy="748145"/>
          </a:xfrm>
          <a:prstGeom prst="bevel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Ⅳ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73733" y="4883011"/>
            <a:ext cx="4971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교통사고 줄이기 캠페인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09" b="67168"/>
          <a:stretch/>
        </p:blipFill>
        <p:spPr>
          <a:xfrm>
            <a:off x="457201" y="1702998"/>
            <a:ext cx="1889761" cy="179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7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Ⅰ.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교통사고 발생시 조치 사항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0463" y="1376738"/>
            <a:ext cx="7099675" cy="22226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Traffic accident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Accidents caused by traffic are sudject to the special cases of the traffic accident handing act regardless of the place</a:t>
            </a: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40463" y="3838432"/>
            <a:ext cx="8984498" cy="2222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피해자 구호조치</a:t>
            </a:r>
            <a:endParaRPr lang="en-US" altLang="ko-KR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교통사고가 발생한 경우에는 그 차의 운전자나 그 밖의 승무원은 즉시 정차하여 조치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사상자를 구호하는 등 필요한 조치 및 피해자에게 인적 사항 제공</a:t>
            </a: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동영상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243761" y="2194922"/>
            <a:ext cx="19812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3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Ⅱ.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교통사고 줄이기 종합대책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330904"/>
              </p:ext>
            </p:extLst>
          </p:nvPr>
        </p:nvGraphicFramePr>
        <p:xfrm>
          <a:off x="1770614" y="2867890"/>
          <a:ext cx="7454350" cy="3340392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490870">
                  <a:extLst>
                    <a:ext uri="{9D8B030D-6E8A-4147-A177-3AD203B41FA5}">
                      <a16:colId xmlns:a16="http://schemas.microsoft.com/office/drawing/2014/main" val="918381807"/>
                    </a:ext>
                  </a:extLst>
                </a:gridCol>
                <a:gridCol w="1490870">
                  <a:extLst>
                    <a:ext uri="{9D8B030D-6E8A-4147-A177-3AD203B41FA5}">
                      <a16:colId xmlns:a16="http://schemas.microsoft.com/office/drawing/2014/main" val="3905307919"/>
                    </a:ext>
                  </a:extLst>
                </a:gridCol>
                <a:gridCol w="1490870">
                  <a:extLst>
                    <a:ext uri="{9D8B030D-6E8A-4147-A177-3AD203B41FA5}">
                      <a16:colId xmlns:a16="http://schemas.microsoft.com/office/drawing/2014/main" val="4254817139"/>
                    </a:ext>
                  </a:extLst>
                </a:gridCol>
                <a:gridCol w="1490870">
                  <a:extLst>
                    <a:ext uri="{9D8B030D-6E8A-4147-A177-3AD203B41FA5}">
                      <a16:colId xmlns:a16="http://schemas.microsoft.com/office/drawing/2014/main" val="2191744551"/>
                    </a:ext>
                  </a:extLst>
                </a:gridCol>
                <a:gridCol w="1490870">
                  <a:extLst>
                    <a:ext uri="{9D8B030D-6E8A-4147-A177-3AD203B41FA5}">
                      <a16:colId xmlns:a16="http://schemas.microsoft.com/office/drawing/2014/main" val="3486814463"/>
                    </a:ext>
                  </a:extLst>
                </a:gridCol>
              </a:tblGrid>
              <a:tr h="8350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교통약자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어르신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어린이 교통사고 방지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안전한 보행 환경 구축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택시</a:t>
                      </a:r>
                      <a:r>
                        <a:rPr lang="en-US" altLang="ko-KR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ko-KR" altLang="en-US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화물</a:t>
                      </a:r>
                      <a:r>
                        <a:rPr lang="en-US" altLang="ko-KR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버스 교통사고 줄이기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교통안전</a:t>
                      </a:r>
                      <a:endParaRPr lang="en-US" altLang="ko-KR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문화확산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5860141"/>
                  </a:ext>
                </a:extLst>
              </a:tr>
              <a:tr h="8350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사업용차량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764621"/>
                  </a:ext>
                </a:extLst>
              </a:tr>
              <a:tr h="8350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도로교통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현장 응급대응 체계 강화</a:t>
                      </a:r>
                      <a:endParaRPr lang="en-US" altLang="ko-KR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도로별</a:t>
                      </a:r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응급대응 지원시설 도입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교통안전 맞춤형 교육 </a:t>
                      </a:r>
                      <a:endParaRPr lang="en-US" altLang="ko-KR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강화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267806"/>
                  </a:ext>
                </a:extLst>
              </a:tr>
              <a:tr h="8350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교통문화</a:t>
                      </a:r>
                      <a:endParaRPr lang="ko-KR" altLang="en-US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53714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배지 5"/>
          <p:cNvSpPr/>
          <p:nvPr/>
        </p:nvSpPr>
        <p:spPr>
          <a:xfrm>
            <a:off x="1770614" y="1920241"/>
            <a:ext cx="1487974" cy="947649"/>
          </a:xfrm>
          <a:prstGeom prst="plaqu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눈물 방울 6"/>
          <p:cNvSpPr/>
          <p:nvPr/>
        </p:nvSpPr>
        <p:spPr>
          <a:xfrm flipH="1">
            <a:off x="1770614" y="1920240"/>
            <a:ext cx="1487974" cy="947650"/>
          </a:xfrm>
          <a:prstGeom prst="teardrop">
            <a:avLst>
              <a:gd name="adj" fmla="val 3072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분야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배지 7"/>
          <p:cNvSpPr/>
          <p:nvPr/>
        </p:nvSpPr>
        <p:spPr>
          <a:xfrm>
            <a:off x="3258588" y="1920241"/>
            <a:ext cx="4471158" cy="947649"/>
          </a:xfrm>
          <a:prstGeom prst="plaqu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눈물 방울 8"/>
          <p:cNvSpPr/>
          <p:nvPr/>
        </p:nvSpPr>
        <p:spPr>
          <a:xfrm flipH="1">
            <a:off x="3258588" y="1920240"/>
            <a:ext cx="4471158" cy="947650"/>
          </a:xfrm>
          <a:prstGeom prst="teardrop">
            <a:avLst>
              <a:gd name="adj" fmla="val 3072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정책 과제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배지 9"/>
          <p:cNvSpPr/>
          <p:nvPr/>
        </p:nvSpPr>
        <p:spPr>
          <a:xfrm>
            <a:off x="7736987" y="1920241"/>
            <a:ext cx="1487974" cy="947649"/>
          </a:xfrm>
          <a:prstGeom prst="plaqu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눈물 방울 10"/>
          <p:cNvSpPr/>
          <p:nvPr/>
        </p:nvSpPr>
        <p:spPr>
          <a:xfrm flipH="1">
            <a:off x="7736984" y="1920240"/>
            <a:ext cx="1487977" cy="947650"/>
          </a:xfrm>
          <a:prstGeom prst="teardrop">
            <a:avLst>
              <a:gd name="adj" fmla="val 3072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기타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" name="순서도: 지연 11"/>
          <p:cNvSpPr/>
          <p:nvPr/>
        </p:nvSpPr>
        <p:spPr>
          <a:xfrm flipH="1">
            <a:off x="440573" y="4530437"/>
            <a:ext cx="1330039" cy="1662548"/>
          </a:xfrm>
          <a:prstGeom prst="flowChartDelay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기관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4" name="순서도: 지연 13"/>
          <p:cNvSpPr/>
          <p:nvPr/>
        </p:nvSpPr>
        <p:spPr>
          <a:xfrm flipH="1">
            <a:off x="440573" y="2875538"/>
            <a:ext cx="1330039" cy="1662548"/>
          </a:xfrm>
          <a:prstGeom prst="flowChartDelay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개인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263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19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B6AC-C1FE-4E24-8BB5-8F122553B6B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51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122</Words>
  <Application>Microsoft Office PowerPoint</Application>
  <PresentationFormat>A4 용지(210x297mm)</PresentationFormat>
  <Paragraphs>41</Paragraphs>
  <Slides>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굴림</vt:lpstr>
      <vt:lpstr>돋움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목차</vt:lpstr>
      <vt:lpstr>Ⅰ.교통사고 발생시 조치 사항</vt:lpstr>
      <vt:lpstr>Ⅱ. 교통사고 줄이기 종합대책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13</cp:revision>
  <dcterms:created xsi:type="dcterms:W3CDTF">2023-05-21T23:03:14Z</dcterms:created>
  <dcterms:modified xsi:type="dcterms:W3CDTF">2023-05-23T23:40:47Z</dcterms:modified>
</cp:coreProperties>
</file>