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71" r:id="rId12"/>
    <p:sldId id="270" r:id="rId13"/>
    <p:sldId id="266" r:id="rId14"/>
    <p:sldId id="267" r:id="rId15"/>
    <p:sldId id="268" r:id="rId16"/>
    <p:sldId id="269" r:id="rId17"/>
    <p:sldId id="265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59490-6087-47EF-92D6-2E15792B0361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B47C2-D977-486E-9B42-ECECA0AA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B47C2-D977-486E-9B42-ECECA0AA10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A004-71C2-98C0-FBAF-80D5B817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0EB72-FDC2-7B3B-06EC-80C435D7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210B8-5008-457F-4EC7-0325607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536D-9E8C-9BDD-21B7-95583C0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D9796-5252-E021-947A-639D61C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93DF-364B-A652-81F2-DF6A1D3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1C01F-C4D0-D18E-C183-F2EB8E39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1A3F0-66EA-00AB-EC46-766E8FB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18A9C-BFC5-7D11-B259-E805FA70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D0F71-CAE0-40C2-1A6A-B0A79B4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CCF02-9A8F-85E7-AACD-74BC96DF2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01531-3CCC-4395-FCA2-0A98D1ADB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C62F3-4701-ED02-E4A8-B810EB97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AF7B-0B73-884B-8AEC-5FC1151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BE91B-198C-C18D-F45E-1736EA6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DC39-5CEC-12FB-61BF-561F50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9E89-8F5A-0EE0-43D2-5A9A7D1A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D908-9B3C-305E-D91A-6967BE5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5F56-990E-5FC9-9BE2-1E9C40AF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81E3B-AC7E-CAD3-2AF9-A4B0968B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84F1-7CE8-7B1C-A3FE-2565CC6A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261E4-52E0-E8AA-BFB4-2116F15D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80CFE-6CF3-C8F2-5A34-21E4576B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C19A9-3407-9229-D688-E6293AD2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5DF70-9C6B-00C9-362C-8194FC4E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40F89-F46C-F002-CAF8-14F5671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F1E81-70F5-0B6E-3568-94D2058DD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E60E4-4EE2-EB5E-FF9E-2572F7E6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CD171-ED45-301F-CF60-55B3476D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E67DB-55DB-0C18-C440-F5479034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0CD93-6AC8-4EC7-8B6C-A3574BCF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97C69-2B1C-F340-5377-D03D6974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155AC-F89E-A649-A581-8DF69429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DB1DD-06DD-A3D0-9E6F-F09679FA0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40A9D-2140-753E-C404-636EA05F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8D6364-6861-4872-0726-43A39FADA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2A160-79EA-B051-3671-B785360B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86F76-EE98-0613-0914-9A2FF70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2A6E75-654C-06F0-0AB9-7F446F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4DD5-4EA2-67D9-4705-C9C0EAE6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00F16-633D-6773-D836-067258D7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FE37FC-A5F3-21D3-174A-80051597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085B2-CABA-2579-86C5-E95BBF46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7F6B4-A9B8-46A5-9F5D-CA1CBA20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810D9-8EA0-0468-4FE0-11425EB6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17B35-0936-D9E9-42D9-2559FF83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538E-8DD9-5734-3389-B014ACC9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E802B-2077-206D-D9BC-AA2152F6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46CED-339B-0838-7F4D-5601EB3D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34C5B-8990-C33E-BE72-9AAF069C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E1B9B-7DAC-47E0-4FC6-868AC057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20839-3EDB-CB72-AB65-4569B64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3590-F3E8-60C5-6896-84261CF9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08572-66EE-243A-27C0-1F7136A42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2A14C-C591-478E-D520-078BD5B1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C0246-850C-4F36-8857-903EEDD2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F6060-79AE-019A-58D1-D14C71D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CAE88-9CCA-61C4-4047-E3D165A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90025-D80C-BE86-4989-62FF2A6E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B3F23-4325-934B-0AE5-12062C83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DCFD-95AE-BD73-0630-79FD799D8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59E79-A9C1-D65A-87AF-00A7B8E6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52B92-D398-9823-60C8-A362FADD0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MovieInfoAPP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영화</a:t>
            </a:r>
            <a:r>
              <a:rPr dirty="0"/>
              <a:t> </a:t>
            </a:r>
            <a:r>
              <a:rPr dirty="0" err="1"/>
              <a:t>리뷰와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한눈에</a:t>
            </a:r>
            <a:r>
              <a:rPr dirty="0"/>
              <a:t>, </a:t>
            </a:r>
            <a:r>
              <a:rPr dirty="0" err="1"/>
              <a:t>MovieInfoAPP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CA2CD709-AFDB-E4A3-ADF0-6297385B264F}"/>
              </a:ext>
            </a:extLst>
          </p:cNvPr>
          <p:cNvSpPr txBox="1"/>
          <p:nvPr/>
        </p:nvSpPr>
        <p:spPr>
          <a:xfrm>
            <a:off x="400907" y="420563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Consolas" panose="020B0609020204030204" pitchFamily="49" charset="0"/>
              </a:rPr>
              <a:t>개발 및 배포를 위한 서버 아키텍처 구성도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369A5EB-5606-3407-328E-F1D1D8F94052}"/>
              </a:ext>
            </a:extLst>
          </p:cNvPr>
          <p:cNvSpPr/>
          <p:nvPr/>
        </p:nvSpPr>
        <p:spPr>
          <a:xfrm>
            <a:off x="547471" y="4349864"/>
            <a:ext cx="25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ECAF7C-CB00-5AA4-DE71-74F37450E47D}"/>
              </a:ext>
            </a:extLst>
          </p:cNvPr>
          <p:cNvSpPr txBox="1"/>
          <p:nvPr/>
        </p:nvSpPr>
        <p:spPr>
          <a:xfrm>
            <a:off x="540500" y="4406295"/>
            <a:ext cx="186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Window</a:t>
            </a:r>
            <a:r>
              <a:rPr lang="ko-KR" altLang="en-US" sz="1200" b="1" dirty="0">
                <a:latin typeface="Consolas" panose="020B0609020204030204" pitchFamily="49" charset="0"/>
              </a:rPr>
              <a:t>운영체제 </a:t>
            </a:r>
            <a:r>
              <a:rPr lang="en-US" altLang="ko-KR" sz="1200" b="1" dirty="0">
                <a:latin typeface="Consolas" panose="020B0609020204030204" pitchFamily="49" charset="0"/>
              </a:rPr>
              <a:t>(OS)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476538A-6546-94ED-DA55-240B50F0D454}"/>
              </a:ext>
            </a:extLst>
          </p:cNvPr>
          <p:cNvSpPr/>
          <p:nvPr/>
        </p:nvSpPr>
        <p:spPr>
          <a:xfrm>
            <a:off x="5924264" y="4402690"/>
            <a:ext cx="25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24F7CB-936D-2680-DF53-DA83C17836E1}"/>
              </a:ext>
            </a:extLst>
          </p:cNvPr>
          <p:cNvSpPr txBox="1"/>
          <p:nvPr/>
        </p:nvSpPr>
        <p:spPr>
          <a:xfrm>
            <a:off x="5916638" y="4422481"/>
            <a:ext cx="172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Linux</a:t>
            </a:r>
            <a:r>
              <a:rPr lang="ko-KR" altLang="en-US" sz="1200" b="1" dirty="0">
                <a:latin typeface="Consolas" panose="020B0609020204030204" pitchFamily="49" charset="0"/>
              </a:rPr>
              <a:t>운영체제 </a:t>
            </a:r>
            <a:r>
              <a:rPr lang="en-US" altLang="ko-KR" sz="1200" b="1" dirty="0">
                <a:latin typeface="Consolas" panose="020B0609020204030204" pitchFamily="49" charset="0"/>
              </a:rPr>
              <a:t>(OS)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393506-AA13-2D69-63BF-81025E73DCCE}"/>
              </a:ext>
            </a:extLst>
          </p:cNvPr>
          <p:cNvSpPr txBox="1"/>
          <p:nvPr/>
        </p:nvSpPr>
        <p:spPr>
          <a:xfrm>
            <a:off x="812922" y="4978590"/>
            <a:ext cx="198707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Project Folder/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- </a:t>
            </a:r>
            <a:r>
              <a:rPr lang="ko-KR" altLang="en-US" sz="1200" dirty="0">
                <a:latin typeface="Consolas" panose="020B0609020204030204" pitchFamily="49" charset="0"/>
              </a:rPr>
              <a:t>프로젝트 파일들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162B0F-58A7-1E01-AD1F-E5C17DB765DA}"/>
              </a:ext>
            </a:extLst>
          </p:cNvPr>
          <p:cNvSpPr txBox="1"/>
          <p:nvPr/>
        </p:nvSpPr>
        <p:spPr>
          <a:xfrm>
            <a:off x="3520934" y="2583368"/>
            <a:ext cx="158505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Consolas" panose="020B0609020204030204" pitchFamily="49" charset="0"/>
              </a:rPr>
              <a:t>Git hub(</a:t>
            </a:r>
            <a:r>
              <a:rPr lang="ko-KR" altLang="en-US" sz="1200" b="1" dirty="0">
                <a:latin typeface="Consolas" panose="020B0609020204030204" pitchFamily="49" charset="0"/>
              </a:rPr>
              <a:t>코드 공유</a:t>
            </a:r>
            <a:r>
              <a:rPr lang="en-US" altLang="ko-KR" sz="1200" b="1" dirty="0">
                <a:latin typeface="Consolas" panose="020B0609020204030204" pitchFamily="49" charset="0"/>
              </a:rPr>
              <a:t>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8F1E554-65DC-335B-3474-466A41ED7410}"/>
              </a:ext>
            </a:extLst>
          </p:cNvPr>
          <p:cNvCxnSpPr>
            <a:cxnSpLocks/>
            <a:stCxn id="125" idx="3"/>
            <a:endCxn id="162" idx="1"/>
          </p:cNvCxnSpPr>
          <p:nvPr/>
        </p:nvCxnSpPr>
        <p:spPr>
          <a:xfrm flipV="1">
            <a:off x="2800000" y="2721868"/>
            <a:ext cx="720934" cy="2487555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166847E-093B-4931-1276-5B545821A8D3}"/>
              </a:ext>
            </a:extLst>
          </p:cNvPr>
          <p:cNvSpPr txBox="1"/>
          <p:nvPr/>
        </p:nvSpPr>
        <p:spPr>
          <a:xfrm rot="17286588">
            <a:off x="2311372" y="3722710"/>
            <a:ext cx="151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add/commit/Push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7DDDDF-A5A5-D6E1-05DB-87DC20E802D8}"/>
              </a:ext>
            </a:extLst>
          </p:cNvPr>
          <p:cNvSpPr txBox="1"/>
          <p:nvPr/>
        </p:nvSpPr>
        <p:spPr>
          <a:xfrm>
            <a:off x="6181625" y="5098822"/>
            <a:ext cx="200527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Project Folder/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- </a:t>
            </a:r>
            <a:r>
              <a:rPr lang="ko-KR" altLang="en-US" sz="1200" dirty="0">
                <a:latin typeface="Consolas" panose="020B0609020204030204" pitchFamily="49" charset="0"/>
              </a:rPr>
              <a:t>프로젝트 파일들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57B5D03-F2B3-88C8-69F8-EE72A91F9474}"/>
              </a:ext>
            </a:extLst>
          </p:cNvPr>
          <p:cNvCxnSpPr>
            <a:cxnSpLocks/>
            <a:stCxn id="162" idx="3"/>
            <a:endCxn id="167" idx="0"/>
          </p:cNvCxnSpPr>
          <p:nvPr/>
        </p:nvCxnSpPr>
        <p:spPr>
          <a:xfrm>
            <a:off x="5105984" y="2721868"/>
            <a:ext cx="2078280" cy="2376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8A9C39C-BCDC-66B8-4316-2D5D474131E3}"/>
              </a:ext>
            </a:extLst>
          </p:cNvPr>
          <p:cNvSpPr txBox="1"/>
          <p:nvPr/>
        </p:nvSpPr>
        <p:spPr>
          <a:xfrm rot="3916272">
            <a:off x="5940074" y="3229264"/>
            <a:ext cx="122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프로그램 실행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5C7DEA-ED75-9004-CF69-B7FA3334A746}"/>
              </a:ext>
            </a:extLst>
          </p:cNvPr>
          <p:cNvSpPr txBox="1"/>
          <p:nvPr/>
        </p:nvSpPr>
        <p:spPr>
          <a:xfrm>
            <a:off x="540500" y="4574211"/>
            <a:ext cx="139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Local(</a:t>
            </a:r>
            <a:r>
              <a:rPr lang="ko-KR" alt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고정</a:t>
            </a:r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IP)</a:t>
            </a:r>
            <a:endParaRPr lang="ko-KR" altLang="en-U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515210-CD60-AED7-5CE6-A070BF1D629B}"/>
              </a:ext>
            </a:extLst>
          </p:cNvPr>
          <p:cNvSpPr txBox="1"/>
          <p:nvPr/>
        </p:nvSpPr>
        <p:spPr>
          <a:xfrm>
            <a:off x="5926217" y="4630289"/>
            <a:ext cx="163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Ubuntu-Web(</a:t>
            </a:r>
            <a:r>
              <a:rPr lang="ko-KR" alt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IP)</a:t>
            </a:r>
            <a:endParaRPr lang="ko-KR" altLang="en-U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4EE04CB-FEE4-E911-229C-C766293BCC62}"/>
              </a:ext>
            </a:extLst>
          </p:cNvPr>
          <p:cNvSpPr txBox="1"/>
          <p:nvPr/>
        </p:nvSpPr>
        <p:spPr>
          <a:xfrm>
            <a:off x="360832" y="3980870"/>
            <a:ext cx="186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Consolas" panose="020B0609020204030204" pitchFamily="49" charset="0"/>
              </a:rPr>
              <a:t>작업용 컴퓨터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4B5FACD-1270-CA06-5DB4-9BB8BBE4B581}"/>
              </a:ext>
            </a:extLst>
          </p:cNvPr>
          <p:cNvSpPr/>
          <p:nvPr/>
        </p:nvSpPr>
        <p:spPr>
          <a:xfrm>
            <a:off x="3960058" y="5096369"/>
            <a:ext cx="1629854" cy="3624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movie_db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0806F83-A28C-1808-9A3B-F2E0BA5B1250}"/>
              </a:ext>
            </a:extLst>
          </p:cNvPr>
          <p:cNvCxnSpPr>
            <a:cxnSpLocks/>
            <a:endCxn id="177" idx="3"/>
          </p:cNvCxnSpPr>
          <p:nvPr/>
        </p:nvCxnSpPr>
        <p:spPr>
          <a:xfrm flipH="1" flipV="1">
            <a:off x="5589912" y="5277574"/>
            <a:ext cx="1067097" cy="982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17AF039-7B9B-F213-424E-4FCC8EBDF5D1}"/>
              </a:ext>
            </a:extLst>
          </p:cNvPr>
          <p:cNvSpPr txBox="1"/>
          <p:nvPr/>
        </p:nvSpPr>
        <p:spPr>
          <a:xfrm rot="359661">
            <a:off x="5255654" y="5326260"/>
            <a:ext cx="16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</a:rPr>
              <a:t>내부 네트워크 연동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92AA1A0-2418-E0F0-146F-F0F547095E14}"/>
              </a:ext>
            </a:extLst>
          </p:cNvPr>
          <p:cNvSpPr/>
          <p:nvPr/>
        </p:nvSpPr>
        <p:spPr>
          <a:xfrm>
            <a:off x="324774" y="3916601"/>
            <a:ext cx="2895097" cy="238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71BC718-1709-1938-DB75-4F3D2A13F332}"/>
              </a:ext>
            </a:extLst>
          </p:cNvPr>
          <p:cNvSpPr/>
          <p:nvPr/>
        </p:nvSpPr>
        <p:spPr>
          <a:xfrm>
            <a:off x="3685039" y="3925975"/>
            <a:ext cx="4905155" cy="238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F7DE768-F282-511F-DB87-E43AC9FC610B}"/>
              </a:ext>
            </a:extLst>
          </p:cNvPr>
          <p:cNvSpPr/>
          <p:nvPr/>
        </p:nvSpPr>
        <p:spPr>
          <a:xfrm>
            <a:off x="3802013" y="4389989"/>
            <a:ext cx="1976321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96DB26E-54EB-93CE-9B17-F6AC29EA69E7}"/>
              </a:ext>
            </a:extLst>
          </p:cNvPr>
          <p:cNvSpPr txBox="1"/>
          <p:nvPr/>
        </p:nvSpPr>
        <p:spPr>
          <a:xfrm>
            <a:off x="3761789" y="4422482"/>
            <a:ext cx="172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Linux</a:t>
            </a:r>
            <a:r>
              <a:rPr lang="ko-KR" altLang="en-US" sz="1200" b="1" dirty="0">
                <a:latin typeface="Consolas" panose="020B0609020204030204" pitchFamily="49" charset="0"/>
              </a:rPr>
              <a:t>운영체제 </a:t>
            </a:r>
            <a:r>
              <a:rPr lang="en-US" altLang="ko-KR" sz="1200" b="1" dirty="0">
                <a:latin typeface="Consolas" panose="020B0609020204030204" pitchFamily="49" charset="0"/>
              </a:rPr>
              <a:t>(OS)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B016C58-C04D-1D3C-4655-489E629CCC61}"/>
              </a:ext>
            </a:extLst>
          </p:cNvPr>
          <p:cNvSpPr txBox="1"/>
          <p:nvPr/>
        </p:nvSpPr>
        <p:spPr>
          <a:xfrm>
            <a:off x="3797639" y="4641979"/>
            <a:ext cx="163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Ubuntu-DB(</a:t>
            </a:r>
            <a:r>
              <a:rPr lang="ko-KR" alt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IP)</a:t>
            </a:r>
            <a:endParaRPr lang="ko-KR" altLang="en-U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AC58871-4EDD-6509-CC82-FDDE8273538C}"/>
              </a:ext>
            </a:extLst>
          </p:cNvPr>
          <p:cNvSpPr txBox="1"/>
          <p:nvPr/>
        </p:nvSpPr>
        <p:spPr>
          <a:xfrm>
            <a:off x="3705955" y="3986679"/>
            <a:ext cx="186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Consolas" panose="020B0609020204030204" pitchFamily="49" charset="0"/>
              </a:rPr>
              <a:t>서버용 노트북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F5050EBB-7C3F-7AC3-20AD-A7414BA1B4FB}"/>
              </a:ext>
            </a:extLst>
          </p:cNvPr>
          <p:cNvCxnSpPr>
            <a:cxnSpLocks/>
            <a:stCxn id="167" idx="0"/>
            <a:endCxn id="222" idx="2"/>
          </p:cNvCxnSpPr>
          <p:nvPr/>
        </p:nvCxnSpPr>
        <p:spPr>
          <a:xfrm flipH="1" flipV="1">
            <a:off x="5916638" y="2267005"/>
            <a:ext cx="1267626" cy="28318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0817A8F-EB37-2234-5AEC-383D04B269A2}"/>
              </a:ext>
            </a:extLst>
          </p:cNvPr>
          <p:cNvSpPr txBox="1"/>
          <p:nvPr/>
        </p:nvSpPr>
        <p:spPr>
          <a:xfrm>
            <a:off x="4244788" y="1990006"/>
            <a:ext cx="3343700" cy="2769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</a:rPr>
              <a:t>Iptime</a:t>
            </a:r>
            <a:r>
              <a:rPr lang="en-US" altLang="ko-KR" sz="1200" b="1" dirty="0">
                <a:latin typeface="Consolas" panose="020B0609020204030204" pitchFamily="49" charset="0"/>
              </a:rPr>
              <a:t>(</a:t>
            </a:r>
            <a:r>
              <a:rPr lang="ko-KR" altLang="en-US" sz="1200" dirty="0" err="1">
                <a:latin typeface="Consolas" panose="020B0609020204030204" pitchFamily="49" charset="0"/>
              </a:rPr>
              <a:t>포트포워딩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: 22, 8080, 3306</a:t>
            </a:r>
            <a:r>
              <a:rPr lang="ko-KR" altLang="en-US" sz="1200" dirty="0">
                <a:latin typeface="Consolas" panose="020B0609020204030204" pitchFamily="49" charset="0"/>
              </a:rPr>
              <a:t>포트</a:t>
            </a:r>
            <a:r>
              <a:rPr lang="en-US" altLang="ko-KR" sz="1200" b="1" dirty="0">
                <a:latin typeface="Consolas" panose="020B0609020204030204" pitchFamily="49" charset="0"/>
              </a:rPr>
              <a:t>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61FC231C-E092-6B7A-492A-C7310C7BD12C}"/>
              </a:ext>
            </a:extLst>
          </p:cNvPr>
          <p:cNvCxnSpPr>
            <a:cxnSpLocks/>
            <a:stCxn id="222" idx="0"/>
            <a:endCxn id="231" idx="2"/>
          </p:cNvCxnSpPr>
          <p:nvPr/>
        </p:nvCxnSpPr>
        <p:spPr>
          <a:xfrm flipH="1" flipV="1">
            <a:off x="5891843" y="1734202"/>
            <a:ext cx="24795" cy="255804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3AD791F0-9FF7-9BCF-9CBE-2713A3870A29}"/>
              </a:ext>
            </a:extLst>
          </p:cNvPr>
          <p:cNvSpPr txBox="1"/>
          <p:nvPr/>
        </p:nvSpPr>
        <p:spPr>
          <a:xfrm>
            <a:off x="2798508" y="1272537"/>
            <a:ext cx="6186670" cy="46166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Consolas" panose="020B0609020204030204" pitchFamily="49" charset="0"/>
              </a:rPr>
              <a:t>도메인 연결 후 웹서버 운영</a:t>
            </a:r>
            <a:endParaRPr lang="en-US" altLang="ko-KR" sz="1200" b="1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latin typeface="Consolas" panose="020B0609020204030204" pitchFamily="49" charset="0"/>
              </a:rPr>
              <a:t>사용자 요청 → 공인</a:t>
            </a:r>
            <a:r>
              <a:rPr lang="en-US" altLang="ko-KR" sz="1200" b="1" dirty="0">
                <a:latin typeface="Consolas" panose="020B0609020204030204" pitchFamily="49" charset="0"/>
              </a:rPr>
              <a:t>IP → </a:t>
            </a:r>
            <a:r>
              <a:rPr lang="ko-KR" altLang="en-US" sz="1200" b="1" dirty="0" err="1">
                <a:latin typeface="Consolas" panose="020B0609020204030204" pitchFamily="49" charset="0"/>
              </a:rPr>
              <a:t>포트포워딩</a:t>
            </a:r>
            <a:r>
              <a:rPr lang="ko-KR" altLang="en-US" sz="1200" b="1" dirty="0">
                <a:latin typeface="Consolas" panose="020B0609020204030204" pitchFamily="49" charset="0"/>
              </a:rPr>
              <a:t> → </a:t>
            </a:r>
            <a:r>
              <a:rPr lang="en-US" altLang="ko-KR" sz="1200" b="1" dirty="0">
                <a:latin typeface="Consolas" panose="020B0609020204030204" pitchFamily="49" charset="0"/>
              </a:rPr>
              <a:t>Ubuntu-Web → </a:t>
            </a:r>
            <a:r>
              <a:rPr lang="ko-KR" altLang="en-US" sz="1200" b="1" dirty="0">
                <a:latin typeface="Consolas" panose="020B0609020204030204" pitchFamily="49" charset="0"/>
              </a:rPr>
              <a:t>데이터 조회 → 응답 반환</a:t>
            </a:r>
            <a:r>
              <a:rPr lang="en-US" altLang="ko-KR" sz="1200" b="1" dirty="0">
                <a:latin typeface="Consolas" panose="020B0609020204030204" pitchFamily="49" charset="0"/>
              </a:rPr>
              <a:t>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5F2F99E-DA7F-4F7D-AABA-B0E8AD722C1F}"/>
              </a:ext>
            </a:extLst>
          </p:cNvPr>
          <p:cNvSpPr txBox="1"/>
          <p:nvPr/>
        </p:nvSpPr>
        <p:spPr>
          <a:xfrm rot="3001788">
            <a:off x="5353317" y="3301487"/>
            <a:ext cx="107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clone/pull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FC6C60-1D22-04EF-4CE8-2C955F85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51" y="216673"/>
            <a:ext cx="4167554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F48E69-5F26-4139-71AF-76EAD2E3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86" y="3553588"/>
            <a:ext cx="5080883" cy="19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Database(</a:t>
            </a:r>
            <a:r>
              <a:rPr lang="en-US" dirty="0" err="1"/>
              <a:t>movie_db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60710A-7A76-AD71-0233-45ED9FD3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Table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Users : </a:t>
            </a:r>
            <a:r>
              <a:rPr lang="ko-KR" altLang="en-US" sz="1000" dirty="0">
                <a:latin typeface="Consolas" panose="020B0609020204030204" pitchFamily="49" charset="0"/>
              </a:rPr>
              <a:t>회원가입시 </a:t>
            </a:r>
            <a:r>
              <a:rPr lang="en-US" altLang="ko-KR" sz="1000" dirty="0">
                <a:latin typeface="Consolas" panose="020B0609020204030204" pitchFamily="49" charset="0"/>
              </a:rPr>
              <a:t>(id, name, password, </a:t>
            </a:r>
            <a:r>
              <a:rPr lang="en-US" altLang="ko-KR" sz="1000" dirty="0" err="1">
                <a:latin typeface="Consolas" panose="020B0609020204030204" pitchFamily="49" charset="0"/>
              </a:rPr>
              <a:t>user_ip</a:t>
            </a:r>
            <a:r>
              <a:rPr lang="en-US" altLang="ko-KR" sz="1000" dirty="0">
                <a:latin typeface="Consolas" panose="020B0609020204030204" pitchFamily="49" charset="0"/>
              </a:rPr>
              <a:t>, filename, </a:t>
            </a:r>
            <a:r>
              <a:rPr lang="en-US" altLang="ko-KR" sz="1000" dirty="0" err="1">
                <a:latin typeface="Consolas" panose="020B0609020204030204" pitchFamily="49" charset="0"/>
              </a:rPr>
              <a:t>reg_date</a:t>
            </a:r>
            <a:r>
              <a:rPr lang="en-US" altLang="ko-KR" sz="1000" dirty="0">
                <a:latin typeface="Consolas" panose="020B0609020204030204" pitchFamily="49" charset="0"/>
              </a:rPr>
              <a:t>) </a:t>
            </a:r>
            <a:r>
              <a:rPr lang="ko-KR" altLang="en-US" sz="1000" dirty="0">
                <a:latin typeface="Consolas" panose="020B0609020204030204" pitchFamily="49" charset="0"/>
              </a:rPr>
              <a:t>저장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Reports : </a:t>
            </a:r>
            <a:r>
              <a:rPr lang="ko-KR" altLang="en-US" sz="1000" dirty="0">
                <a:latin typeface="Consolas" panose="020B0609020204030204" pitchFamily="49" charset="0"/>
              </a:rPr>
              <a:t>리뷰 </a:t>
            </a:r>
            <a:r>
              <a:rPr lang="ko-KR" altLang="en-US" sz="1000" dirty="0" err="1">
                <a:latin typeface="Consolas" panose="020B0609020204030204" pitchFamily="49" charset="0"/>
              </a:rPr>
              <a:t>신고시</a:t>
            </a:r>
            <a:r>
              <a:rPr lang="ko-KR" altLang="en-US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post_id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writer_id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reporter_id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movie_title</a:t>
            </a:r>
            <a:r>
              <a:rPr lang="en-US" altLang="ko-KR" sz="1000" dirty="0">
                <a:latin typeface="Consolas" panose="020B0609020204030204" pitchFamily="49" charset="0"/>
              </a:rPr>
              <a:t>, content, </a:t>
            </a:r>
            <a:r>
              <a:rPr lang="en-US" altLang="ko-KR" sz="1000" dirty="0" err="1">
                <a:latin typeface="Consolas" panose="020B0609020204030204" pitchFamily="49" charset="0"/>
              </a:rPr>
              <a:t>reason_code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created_at</a:t>
            </a:r>
            <a:r>
              <a:rPr lang="en-US" altLang="ko-KR" sz="1000" dirty="0">
                <a:latin typeface="Consolas" panose="020B0609020204030204" pitchFamily="49" charset="0"/>
              </a:rPr>
              <a:t>) </a:t>
            </a:r>
            <a:r>
              <a:rPr lang="ko-KR" altLang="en-US" sz="1000" dirty="0">
                <a:latin typeface="Consolas" panose="020B0609020204030204" pitchFamily="49" charset="0"/>
              </a:rPr>
              <a:t>저장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- </a:t>
            </a:r>
            <a:r>
              <a:rPr lang="en-US" altLang="ko-KR" sz="1000" dirty="0" err="1">
                <a:latin typeface="Consolas" panose="020B0609020204030204" pitchFamily="49" charset="0"/>
              </a:rPr>
              <a:t>reason_code</a:t>
            </a:r>
            <a:r>
              <a:rPr lang="en-US" altLang="ko-KR" sz="1000" dirty="0">
                <a:latin typeface="Consolas" panose="020B0609020204030204" pitchFamily="49" charset="0"/>
              </a:rPr>
              <a:t>(1: </a:t>
            </a:r>
            <a:r>
              <a:rPr lang="ko-KR" altLang="en-US" sz="1000" dirty="0">
                <a:latin typeface="Consolas" panose="020B0609020204030204" pitchFamily="49" charset="0"/>
              </a:rPr>
              <a:t>욕설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  <a:r>
              <a:rPr lang="ko-KR" altLang="en-US" sz="1000" dirty="0">
                <a:latin typeface="Consolas" panose="020B0609020204030204" pitchFamily="49" charset="0"/>
              </a:rPr>
              <a:t>혐오</a:t>
            </a:r>
            <a:r>
              <a:rPr lang="en-US" altLang="ko-KR" sz="1000" dirty="0">
                <a:latin typeface="Consolas" panose="020B0609020204030204" pitchFamily="49" charset="0"/>
              </a:rPr>
              <a:t>, 2: </a:t>
            </a:r>
            <a:r>
              <a:rPr lang="ko-KR" altLang="en-US" sz="1000" dirty="0">
                <a:latin typeface="Consolas" panose="020B0609020204030204" pitchFamily="49" charset="0"/>
              </a:rPr>
              <a:t>스팸홍보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  <a:r>
              <a:rPr lang="ko-KR" altLang="en-US" sz="1000" dirty="0">
                <a:latin typeface="Consolas" panose="020B0609020204030204" pitchFamily="49" charset="0"/>
              </a:rPr>
              <a:t>도배</a:t>
            </a:r>
            <a:r>
              <a:rPr lang="en-US" altLang="ko-KR" sz="1000" dirty="0">
                <a:latin typeface="Consolas" panose="020B0609020204030204" pitchFamily="49" charset="0"/>
              </a:rPr>
              <a:t>, 3: </a:t>
            </a:r>
            <a:r>
              <a:rPr lang="ko-KR" altLang="en-US" sz="1000" dirty="0">
                <a:latin typeface="Consolas" panose="020B0609020204030204" pitchFamily="49" charset="0"/>
              </a:rPr>
              <a:t>음란물</a:t>
            </a:r>
            <a:r>
              <a:rPr lang="en-US" altLang="ko-KR" sz="1000" dirty="0">
                <a:latin typeface="Consolas" panose="020B0609020204030204" pitchFamily="49" charset="0"/>
              </a:rPr>
              <a:t>, 4: </a:t>
            </a:r>
            <a:r>
              <a:rPr lang="ko-KR" altLang="en-US" sz="1000" dirty="0">
                <a:latin typeface="Consolas" panose="020B0609020204030204" pitchFamily="49" charset="0"/>
              </a:rPr>
              <a:t>불법정보 포함</a:t>
            </a:r>
            <a:r>
              <a:rPr lang="en-US" altLang="ko-KR" sz="1000" dirty="0">
                <a:latin typeface="Consolas" panose="020B0609020204030204" pitchFamily="49" charset="0"/>
              </a:rPr>
              <a:t>, 5: </a:t>
            </a:r>
            <a:r>
              <a:rPr lang="ko-KR" altLang="en-US" sz="1000" dirty="0">
                <a:latin typeface="Consolas" panose="020B0609020204030204" pitchFamily="49" charset="0"/>
              </a:rPr>
              <a:t>개인정보 노출</a:t>
            </a:r>
            <a:r>
              <a:rPr lang="en-US" altLang="ko-KR" sz="1000" dirty="0">
                <a:latin typeface="Consolas" panose="020B0609020204030204" pitchFamily="49" charset="0"/>
              </a:rPr>
              <a:t>, 6: </a:t>
            </a:r>
            <a:r>
              <a:rPr lang="ko-KR" altLang="en-US" sz="1000" dirty="0">
                <a:latin typeface="Consolas" panose="020B0609020204030204" pitchFamily="49" charset="0"/>
              </a:rPr>
              <a:t>기타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Posts : </a:t>
            </a:r>
            <a:r>
              <a:rPr lang="ko-KR" altLang="en-US" sz="1000" dirty="0">
                <a:latin typeface="Consolas" panose="020B0609020204030204" pitchFamily="49" charset="0"/>
              </a:rPr>
              <a:t>리뷰 작성시 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userid</a:t>
            </a:r>
            <a:r>
              <a:rPr lang="en-US" altLang="ko-KR" sz="1000" dirty="0">
                <a:latin typeface="Consolas" panose="020B0609020204030204" pitchFamily="49" charset="0"/>
              </a:rPr>
              <a:t>, username, title, content, rating, spoiler, recommend, filename, </a:t>
            </a:r>
            <a:r>
              <a:rPr lang="en-US" altLang="ko-KR" sz="1000" dirty="0" err="1">
                <a:latin typeface="Consolas" panose="020B0609020204030204" pitchFamily="49" charset="0"/>
              </a:rPr>
              <a:t>movie_title</a:t>
            </a:r>
            <a:r>
              <a:rPr lang="en-US" altLang="ko-KR" sz="1000" dirty="0">
                <a:latin typeface="Consolas" panose="020B0609020204030204" pitchFamily="49" charset="0"/>
              </a:rPr>
              <a:t>, views,  report,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Movies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Movies_info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comments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2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r>
              <a:rPr lang="ko-KR" altLang="en-US" dirty="0"/>
              <a:t> 로그인</a:t>
            </a:r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CDD9D1-671B-31CD-E940-89A9CFE2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은 모든 리뷰 삭제가능</a:t>
            </a:r>
            <a:endParaRPr lang="en-US" altLang="ko-KR" dirty="0"/>
          </a:p>
          <a:p>
            <a:r>
              <a:rPr lang="en-US" altLang="ko-KR" dirty="0"/>
              <a:t>Admin </a:t>
            </a:r>
            <a:r>
              <a:rPr lang="ko-KR" altLang="en-US" dirty="0"/>
              <a:t>전용 </a:t>
            </a:r>
            <a:r>
              <a:rPr lang="en-US" altLang="ko-KR" dirty="0"/>
              <a:t>Reports</a:t>
            </a:r>
            <a:r>
              <a:rPr lang="ko-KR" altLang="en-US" dirty="0"/>
              <a:t>페이지 </a:t>
            </a:r>
            <a:r>
              <a:rPr lang="en-US" altLang="ko-KR" dirty="0"/>
              <a:t>: </a:t>
            </a:r>
            <a:r>
              <a:rPr lang="ko-KR" altLang="en-US" dirty="0" err="1"/>
              <a:t>신고당한</a:t>
            </a:r>
            <a:r>
              <a:rPr lang="ko-KR" altLang="en-US" dirty="0"/>
              <a:t> 리뷰 확인가능</a:t>
            </a:r>
            <a:endParaRPr lang="en-US" altLang="ko-KR" dirty="0"/>
          </a:p>
          <a:p>
            <a:r>
              <a:rPr lang="en-US" altLang="ko-KR" dirty="0"/>
              <a:t>Admin</a:t>
            </a:r>
            <a:r>
              <a:rPr lang="ko-KR" altLang="en-US" dirty="0"/>
              <a:t> 유저 탈퇴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12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 로그인</a:t>
            </a:r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CDD9D1-671B-31CD-E940-89A9CFE2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리뷰페이지 </a:t>
            </a:r>
            <a:r>
              <a:rPr lang="en-US" altLang="ko-KR" dirty="0"/>
              <a:t>: </a:t>
            </a:r>
            <a:r>
              <a:rPr lang="ko-KR" altLang="en-US" dirty="0"/>
              <a:t>리뷰 작성 기능 및 로그인한 아이디와 같은 아이디이면 자기자신 리뷰 수정 및 삭제 기능</a:t>
            </a:r>
            <a:r>
              <a:rPr lang="en-US" altLang="ko-KR" dirty="0"/>
              <a:t>, </a:t>
            </a:r>
            <a:r>
              <a:rPr lang="ko-KR" altLang="en-US" dirty="0"/>
              <a:t>다른 아이디이면 리뷰 추천 및 신고 기능</a:t>
            </a:r>
            <a:r>
              <a:rPr lang="en-US" altLang="ko-KR" dirty="0"/>
              <a:t>, </a:t>
            </a:r>
            <a:r>
              <a:rPr lang="ko-KR" altLang="en-US" dirty="0"/>
              <a:t>작성자 </a:t>
            </a:r>
            <a:r>
              <a:rPr lang="ko-KR" altLang="en-US" dirty="0" err="1"/>
              <a:t>클릭시</a:t>
            </a:r>
            <a:r>
              <a:rPr lang="ko-KR" altLang="en-US" dirty="0"/>
              <a:t> 해당 유저정보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04377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  <a:r>
              <a:rPr lang="ko-KR" altLang="en-US" dirty="0"/>
              <a:t> </a:t>
            </a:r>
            <a:r>
              <a:rPr lang="en-US" altLang="ko-KR" dirty="0"/>
              <a:t>rank(index)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AF0D68-69CF-AB72-0C56-86F7DB7D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63" y="1876017"/>
            <a:ext cx="6177892" cy="3427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FF00F8-9288-1390-108B-8D126E246786}"/>
              </a:ext>
            </a:extLst>
          </p:cNvPr>
          <p:cNvSpPr/>
          <p:nvPr/>
        </p:nvSpPr>
        <p:spPr>
          <a:xfrm>
            <a:off x="4055165" y="2436398"/>
            <a:ext cx="675861" cy="927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4CC-ED3A-A6AB-DEBE-BDA00D735572}"/>
              </a:ext>
            </a:extLst>
          </p:cNvPr>
          <p:cNvSpPr txBox="1"/>
          <p:nvPr/>
        </p:nvSpPr>
        <p:spPr>
          <a:xfrm>
            <a:off x="3936809" y="1472716"/>
            <a:ext cx="89639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Consolas" panose="020B0609020204030204" pitchFamily="49" charset="0"/>
              </a:rPr>
              <a:t>영화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426536-93FF-6360-0C15-C7532BA115BE}"/>
              </a:ext>
            </a:extLst>
          </p:cNvPr>
          <p:cNvSpPr/>
          <p:nvPr/>
        </p:nvSpPr>
        <p:spPr>
          <a:xfrm>
            <a:off x="4055165" y="3520482"/>
            <a:ext cx="675861" cy="113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5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  <a:r>
              <a:rPr lang="ko-KR" altLang="en-US" dirty="0"/>
              <a:t> </a:t>
            </a:r>
            <a:r>
              <a:rPr lang="en-US" altLang="ko-KR" dirty="0"/>
              <a:t>rank(index)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4CC-ED3A-A6AB-DEBE-BDA00D735572}"/>
              </a:ext>
            </a:extLst>
          </p:cNvPr>
          <p:cNvSpPr txBox="1"/>
          <p:nvPr/>
        </p:nvSpPr>
        <p:spPr>
          <a:xfrm>
            <a:off x="707666" y="1692978"/>
            <a:ext cx="755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영화 이미지 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BeautifulSoup</a:t>
            </a:r>
            <a:r>
              <a:rPr lang="ko-KR" altLang="en-US" sz="1200" dirty="0">
                <a:latin typeface="Consolas" panose="020B0609020204030204" pitchFamily="49" charset="0"/>
              </a:rPr>
              <a:t>을 사용하여 네이버 </a:t>
            </a:r>
            <a:r>
              <a:rPr lang="en-US" altLang="ko-KR" sz="1200" dirty="0" err="1">
                <a:latin typeface="Consolas" panose="020B0609020204030204" pitchFamily="49" charset="0"/>
              </a:rPr>
              <a:t>boxoffice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순위에서 이미지 및 영화제목 </a:t>
            </a:r>
            <a:r>
              <a:rPr lang="ko-KR" altLang="en-US" sz="1200" dirty="0" err="1">
                <a:latin typeface="Consolas" panose="020B0609020204030204" pitchFamily="49" charset="0"/>
              </a:rPr>
              <a:t>스크립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8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58817" y="1038387"/>
            <a:ext cx="1590261" cy="68704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4495" y="77863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 영역</a:t>
            </a:r>
          </a:p>
        </p:txBody>
      </p:sp>
    </p:spTree>
    <p:extLst>
      <p:ext uri="{BB962C8B-B14F-4D97-AF65-F5344CB8AC3E}">
        <p14:creationId xmlns:p14="http://schemas.microsoft.com/office/powerpoint/2010/main" val="103163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실시간 영화 API를 활용하여 영화 정보를 시각적으로 제공</a:t>
            </a:r>
          </a:p>
          <a:p>
            <a:r>
              <a:t>2. 회원가입 및 로그인 기능</a:t>
            </a:r>
          </a:p>
          <a:p>
            <a:r>
              <a:t>3. 리뷰 작성 및 관리 기능</a:t>
            </a:r>
          </a:p>
          <a:p>
            <a:r>
              <a:t>4. Kakaomap API를 활용한 영화관 검색</a:t>
            </a:r>
          </a:p>
          <a:p>
            <a:r>
              <a:t>5. YouTube API를 활용한 예고편 시청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실시간</a:t>
            </a:r>
            <a:r>
              <a:rPr dirty="0"/>
              <a:t> </a:t>
            </a:r>
            <a:r>
              <a:rPr dirty="0" err="1"/>
              <a:t>박스오피스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r>
              <a:rPr dirty="0"/>
              <a:t>-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및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r>
              <a:rPr dirty="0"/>
              <a:t>- </a:t>
            </a:r>
            <a:r>
              <a:rPr dirty="0" err="1"/>
              <a:t>위치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영화관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  <a:p>
            <a:r>
              <a:rPr dirty="0"/>
              <a:t>- </a:t>
            </a:r>
            <a:r>
              <a:rPr dirty="0" err="1"/>
              <a:t>유튜브</a:t>
            </a:r>
            <a:r>
              <a:rPr dirty="0"/>
              <a:t> </a:t>
            </a:r>
            <a:r>
              <a:rPr dirty="0" err="1"/>
              <a:t>예고편</a:t>
            </a:r>
            <a:r>
              <a:rPr dirty="0"/>
              <a:t> </a:t>
            </a:r>
            <a:r>
              <a:rPr dirty="0" err="1"/>
              <a:t>보기</a:t>
            </a:r>
            <a:endParaRPr dirty="0"/>
          </a:p>
          <a:p>
            <a:r>
              <a:rPr dirty="0"/>
              <a:t>- </a:t>
            </a:r>
            <a:r>
              <a:rPr dirty="0" err="1"/>
              <a:t>데이터베이스를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및 </a:t>
            </a:r>
            <a:r>
              <a:rPr dirty="0" err="1"/>
              <a:t>시각화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사용된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Python, Flask</a:t>
            </a:r>
          </a:p>
          <a:p>
            <a:r>
              <a:rPr dirty="0"/>
              <a:t>Frontend: HTML, CSS, JavaScript</a:t>
            </a:r>
          </a:p>
          <a:p>
            <a:r>
              <a:rPr dirty="0"/>
              <a:t>Database: MySQL</a:t>
            </a:r>
          </a:p>
          <a:p>
            <a:r>
              <a:rPr dirty="0"/>
              <a:t>Libraries: Pandas, Requests, </a:t>
            </a:r>
            <a:r>
              <a:rPr dirty="0" err="1"/>
              <a:t>BeautifulSoup</a:t>
            </a:r>
            <a:endParaRPr dirty="0"/>
          </a:p>
          <a:p>
            <a:r>
              <a:rPr dirty="0"/>
              <a:t>APIs: </a:t>
            </a:r>
            <a:r>
              <a:rPr dirty="0" err="1"/>
              <a:t>Kakaomap</a:t>
            </a:r>
            <a:r>
              <a:rPr dirty="0"/>
              <a:t> API, YouTube API</a:t>
            </a:r>
            <a:r>
              <a:rPr lang="en-US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데이터베이스 설계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users 테이블</a:t>
            </a:r>
          </a:p>
          <a:p>
            <a:r>
              <a:t>   - idx, id, name, password, user_ip, filename, reg_date</a:t>
            </a:r>
          </a:p>
          <a:p>
            <a:r>
              <a:t>2. posts 테이블</a:t>
            </a:r>
          </a:p>
          <a:p>
            <a:r>
              <a:t>   - id, userid, username, title, content, rating, spoiler, filename, movie_title, created_at, updated_at, views</a:t>
            </a:r>
          </a:p>
          <a:p>
            <a:r>
              <a:t>3. movies_info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  <a:p>
            <a:r>
              <a:t>4. movies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real_time_movie_status/</a:t>
            </a:r>
          </a:p>
          <a:p>
            <a:r>
              <a:t>   - movie.py: 라우트 연결</a:t>
            </a:r>
          </a:p>
          <a:p>
            <a:r>
              <a:t>   - models.py: 데이터베이스 함수 및 API 연동</a:t>
            </a:r>
          </a:p>
          <a:p>
            <a:r>
              <a:t>   - templates/: HTML 템플릿 디렉토리</a:t>
            </a:r>
          </a:p>
          <a:p>
            <a:r>
              <a:t>       - movie_base.html, movie_movies.html 등</a:t>
            </a:r>
          </a:p>
          <a:p>
            <a:r>
              <a:t>       - 카카오 지도 및 유튜브 API 활용 템플릿 포함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함수 및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movie.py</a:t>
            </a:r>
          </a:p>
          <a:p>
            <a:r>
              <a:t>   - movies(): 상영 중 영화 정보</a:t>
            </a:r>
          </a:p>
          <a:p>
            <a:r>
              <a:t>   - movie_map(): 카카오 지도 영화관 검색</a:t>
            </a:r>
          </a:p>
          <a:p>
            <a:r>
              <a:t>   - movie_youtube(title): 유튜브 예고편 보기</a:t>
            </a:r>
          </a:p>
          <a:p>
            <a:r>
              <a:t>2. models.py</a:t>
            </a:r>
          </a:p>
          <a:p>
            <a:r>
              <a:t>   - movies_images(): 영화 이미지 저장</a:t>
            </a:r>
          </a:p>
          <a:p>
            <a:r>
              <a:t>   - moives_info(): 박스오피스 API 데이터 수집</a:t>
            </a:r>
          </a:p>
          <a:p>
            <a:r>
              <a:t>   - insert_data(): 데이터베이스 저장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사용자 친화적인 영화 리뷰 및 정보 제공</a:t>
            </a:r>
          </a:p>
          <a:p>
            <a:r>
              <a:t>- 실시간 API 데이터 연동 경험</a:t>
            </a:r>
          </a:p>
          <a:p>
            <a:r>
              <a:t>- 데이터 시각화 및 사용자 경험 향상</a:t>
            </a:r>
          </a:p>
          <a:p>
            <a:r>
              <a:t>- 향후 개선점:</a:t>
            </a:r>
          </a:p>
          <a:p>
            <a:r>
              <a:t>  1. 리뷰 추천 알고리즘 고도화</a:t>
            </a:r>
          </a:p>
          <a:p>
            <a:r>
              <a:t>  2. 영화 랭킹 데이터 시각화 고도화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질문이 있으시면 말씀해 주세요!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761</Words>
  <Application>Microsoft Office PowerPoint</Application>
  <PresentationFormat>화면 슬라이드 쇼(4:3)</PresentationFormat>
  <Paragraphs>99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MovieInfoAPP</vt:lpstr>
      <vt:lpstr>프로젝트 개요</vt:lpstr>
      <vt:lpstr>주요 기능</vt:lpstr>
      <vt:lpstr>사용된 기술</vt:lpstr>
      <vt:lpstr>데이터베이스 설계</vt:lpstr>
      <vt:lpstr>프로젝트 구조</vt:lpstr>
      <vt:lpstr>주요 함수 및 API</vt:lpstr>
      <vt:lpstr>프로젝트 결과</vt:lpstr>
      <vt:lpstr>감사합니다</vt:lpstr>
      <vt:lpstr>PowerPoint 프레젠테이션</vt:lpstr>
      <vt:lpstr>PowerPoint 프레젠테이션</vt:lpstr>
      <vt:lpstr>Database(movie_db)</vt:lpstr>
      <vt:lpstr>admin 로그인</vt:lpstr>
      <vt:lpstr>user 로그인</vt:lpstr>
      <vt:lpstr>Movie rank(index)</vt:lpstr>
      <vt:lpstr>Movie rank(index)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MovieInfoAPP</dc:title>
  <dc:subject/>
  <dc:creator/>
  <cp:keywords/>
  <dc:description>generated using python-pptx</dc:description>
  <cp:lastModifiedBy>607-10</cp:lastModifiedBy>
  <cp:revision>4</cp:revision>
  <dcterms:created xsi:type="dcterms:W3CDTF">2013-01-27T09:14:16Z</dcterms:created>
  <dcterms:modified xsi:type="dcterms:W3CDTF">2025-02-03T07:54:28Z</dcterms:modified>
  <cp:category/>
</cp:coreProperties>
</file>