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9" r:id="rId5"/>
    <p:sldId id="257" r:id="rId6"/>
    <p:sldId id="260" r:id="rId7"/>
    <p:sldId id="267" r:id="rId8"/>
    <p:sldId id="268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7DC"/>
    <a:srgbClr val="8BA9D6"/>
    <a:srgbClr val="E8F1F2"/>
    <a:srgbClr val="95B1D9"/>
    <a:srgbClr val="84A4D4"/>
    <a:srgbClr val="6B91CD"/>
    <a:srgbClr val="F7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BA7F3-7113-8469-D6F2-9092276F2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4B0C8D-AAFB-DF06-D0B2-24AC62D60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F3F40-DB23-4F70-8A65-4E56624D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6AA11-53D7-E17A-56EF-46A07945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0488-39E2-23E3-582C-A1CD8CD2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7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55352-75B4-74F8-265B-C21B84F0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96C07-AA16-10DB-66F0-28C4CC299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4B46D-CD98-1451-71D7-DDF886156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A2FD08-938E-E151-205D-CEC262B7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377BA-C2D3-8F3B-FC3B-8D617D8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BC0B4-967D-0258-F77B-F897D4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040F5F-9E48-8EAC-BB01-F821A127B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747F-7082-3A03-EAF3-7B71313C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2EE70-BCE4-C00B-B6DC-6810198E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7F74C-52B7-0154-0700-E3C4470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6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B740-63FE-6C68-9ADE-F7FD14EF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2EA10-37DE-B29C-D595-39EFB69D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D339-00BB-1917-84E9-5C097FEA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DC33F-F6E1-0B16-427B-09BD021E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D57BA-FFC2-50CD-0D29-5D1BB770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6F99C-C2C4-4DB6-52FC-513D69F9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373BC-2EF6-E296-2973-65FEA61C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17874-A9F1-38C4-35F9-1AB312B1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0CE1A5-8056-6E57-B84C-FA2FF9D4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2A019-EBB3-4174-BF5B-C305115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4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D9A1-DD7C-3F09-A286-10A2C89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2502C-2804-D149-9800-E01DEF002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708741-308E-9197-D6A3-98338E888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84BDC-3357-9EBC-9FB7-23BF946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B579A-22EC-CEBD-B3E0-0F4A5DF4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497D1-B71B-C578-079B-7C17413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7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B08C-2D7D-3A72-159F-D107C2AE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0F5F11-4545-A24A-6455-52825F4F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0751BF-1D03-2030-095B-E7C3AD62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CC352-D1C6-0EF4-45B2-DC8A01981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2EB44-CEE3-4BFC-D8FC-D814089F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DDD289-4B7E-5448-C986-58741C64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9F5E84-44C3-C07C-45C2-70292C5A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6DABE-DCA3-B6F6-6274-24B5D5F3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A740-C286-DEE0-BD32-9B58CC05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513019-E4D7-6E8B-DFFD-99BA508D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03357C-AA17-60B6-D2EF-E97A185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F7922-ED2F-1B11-9A9F-1D2D68C7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A02A51-BEE1-91BF-559D-74A8A34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7E9A9A-4A7A-C093-8FE0-6DBA6A5A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F643-349F-B712-A584-29D0BCAD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1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0AA14-1622-5352-C945-C1ADD532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84DA3-FF66-83AE-99D5-26C2AC6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227014-A52A-4AC4-6049-E4B826421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CE7F4-CCCB-D4D4-25F7-C036A57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86CE1-69E8-50EA-7EE7-B18C47F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23E6E3-AEC5-708A-8BC9-5D546860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3C8E-16FA-5EEB-B57D-E8774862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81E8F-DF86-1444-9D89-EF92EC1BB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FA6E6A-299B-3614-862C-25F0968D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17169A-CFC4-2484-A895-41918C06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30706-3D20-D604-1E76-9532A2B7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A3D5E-019B-6CB7-F8D5-D6009303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0EBCD-77F9-F41E-EB93-93F72DCB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09830-5435-1911-5C0E-CCE0B5DE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1DAB48-1EEC-64DF-384D-8BC963836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C926A-7DE1-4B55-B528-7A84BAE6A19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3CF6E-0FE1-1BAB-DEFE-D28A7CC0A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4985E-0CB7-64D3-5C21-0001C759E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7679A-4D60-4FE7-9234-0A37E05B6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5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unhyuk000.monster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hyperlink" Target="https://junhyuk000.monster/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junhyuk000.monster/employment/" TargetMode="Externa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hyperlink" Target="https://junhyuk000.monster/popcornap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slide" Target="slide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10.xm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" Target="slide9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1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slide" Target="slide10.xml"/><Relationship Id="rId10" Type="http://schemas.openxmlformats.org/officeDocument/2006/relationships/image" Target="../media/image19.png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hyperlink" Target="https://fossil-bag-18e.notion.site/Programming-172e285b7865800ea4d7da30b8c6dc8f?pvs=4" TargetMode="Externa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11" Type="http://schemas.openxmlformats.org/officeDocument/2006/relationships/hyperlink" Target="https://github.com/junhyuk000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8B984B6-489F-9BD2-83CB-17273B540FC2}"/>
              </a:ext>
            </a:extLst>
          </p:cNvPr>
          <p:cNvSpPr txBox="1"/>
          <p:nvPr/>
        </p:nvSpPr>
        <p:spPr>
          <a:xfrm>
            <a:off x="3745067" y="2648931"/>
            <a:ext cx="47018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PORTFOLIO</a:t>
            </a:r>
            <a:endParaRPr lang="ko-KR" altLang="en-US" sz="6600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876AC-DCCD-CC0B-0ADE-3EB434A8AB6C}"/>
              </a:ext>
            </a:extLst>
          </p:cNvPr>
          <p:cNvSpPr txBox="1"/>
          <p:nvPr/>
        </p:nvSpPr>
        <p:spPr>
          <a:xfrm>
            <a:off x="5476972" y="37569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09240-6A07-3230-8BA9-AE325F6E4A79}"/>
              </a:ext>
            </a:extLst>
          </p:cNvPr>
          <p:cNvSpPr txBox="1"/>
          <p:nvPr/>
        </p:nvSpPr>
        <p:spPr>
          <a:xfrm>
            <a:off x="4181101" y="4126259"/>
            <a:ext cx="360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URL: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https://junhyuk000.monster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5A3B88-25C5-E981-63AD-5DD56930644E}"/>
              </a:ext>
            </a:extLst>
          </p:cNvPr>
          <p:cNvSpPr txBox="1"/>
          <p:nvPr/>
        </p:nvSpPr>
        <p:spPr>
          <a:xfrm>
            <a:off x="232567" y="149834"/>
            <a:ext cx="3975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URL</a:t>
            </a:r>
            <a:r>
              <a:rPr lang="ko-KR" altLang="en-US" sz="1200" b="1" dirty="0">
                <a:solidFill>
                  <a:schemeClr val="accent2">
                    <a:lumMod val="75000"/>
                  </a:schemeClr>
                </a:solidFill>
              </a:rPr>
              <a:t>을 통해 직접 만든 웹사이트로 보시면 더 좋습니다</a:t>
            </a: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4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hlinkClick r:id="rId6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2E2A29F-DE79-8ACE-00C1-687F1783A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155" y="671585"/>
            <a:ext cx="336345" cy="329188"/>
          </a:xfrm>
          <a:prstGeom prst="rect">
            <a:avLst/>
          </a:prstGeom>
        </p:spPr>
      </p:pic>
      <p:pic>
        <p:nvPicPr>
          <p:cNvPr id="14" name="그림 13">
            <a:hlinkClick r:id="rId9" action="ppaction://hlinksldjump"/>
            <a:extLst>
              <a:ext uri="{FF2B5EF4-FFF2-40B4-BE49-F238E27FC236}">
                <a16:creationId xmlns:a16="http://schemas.microsoft.com/office/drawing/2014/main" id="{FE90E63B-6C79-3CF0-8852-860E6787C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31B6DF-79B5-FCCD-578C-8AFC89DC51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05630" y="2140302"/>
            <a:ext cx="4580739" cy="3405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3B6612-C574-8E84-AB82-BAF524719E64}"/>
              </a:ext>
            </a:extLst>
          </p:cNvPr>
          <p:cNvSpPr txBox="1"/>
          <p:nvPr/>
        </p:nvSpPr>
        <p:spPr>
          <a:xfrm>
            <a:off x="4159527" y="1640249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atin typeface="Consolas" panose="020B0609020204030204" pitchFamily="49" charset="0"/>
              </a:rPr>
              <a:t>url</a:t>
            </a:r>
            <a:r>
              <a:rPr lang="ko-KR" altLang="en-US" sz="1200" b="1" dirty="0">
                <a:latin typeface="Consolas" panose="020B0609020204030204" pitchFamily="49" charset="0"/>
              </a:rPr>
              <a:t>을 통해 오시면 학습자료 확인 가능합니다</a:t>
            </a:r>
            <a:r>
              <a:rPr lang="en-US" altLang="ko-KR" sz="1200" b="1" dirty="0">
                <a:latin typeface="Consolas" panose="020B0609020204030204" pitchFamily="49" charset="0"/>
              </a:rPr>
              <a:t>!</a:t>
            </a:r>
          </a:p>
          <a:p>
            <a:pPr algn="ctr"/>
            <a:r>
              <a:rPr lang="en-US" altLang="ko-KR" sz="1200" b="1" dirty="0">
                <a:latin typeface="Consolas" panose="020B0609020204030204" pitchFamily="49" charset="0"/>
              </a:rPr>
              <a:t>url: </a:t>
            </a:r>
            <a:r>
              <a:rPr lang="en-US" altLang="ko-KR" sz="1200" b="1" dirty="0">
                <a:latin typeface="Consolas" panose="020B0609020204030204" pitchFamily="49" charset="0"/>
                <a:hlinkClick r:id="rId12"/>
              </a:rPr>
              <a:t>https://junhyuk000.monster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1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>
            <a:extLst>
              <a:ext uri="{FF2B5EF4-FFF2-40B4-BE49-F238E27FC236}">
                <a16:creationId xmlns:a16="http://schemas.microsoft.com/office/drawing/2014/main" id="{B0790859-7ACD-B2A2-45FC-26343F14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23" y="246755"/>
            <a:ext cx="11839463" cy="63252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DF5C44A-1AE0-1121-F25A-D4EFE5D0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662" y="4618849"/>
            <a:ext cx="1624098" cy="117428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AB2A046-CF7C-B27A-F718-58852A8B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914" y="4618849"/>
            <a:ext cx="1652033" cy="1174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928256-640D-F4F4-0722-9CB825D20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518" y="4627637"/>
            <a:ext cx="1667658" cy="1165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E5331-CAB5-9C21-6B75-184B818BE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652" y="4618849"/>
            <a:ext cx="1667712" cy="1183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86B7BD-4C88-A427-6150-3001CAF92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3446" y="4635103"/>
            <a:ext cx="1672957" cy="1166904"/>
          </a:xfrm>
          <a:prstGeom prst="rect">
            <a:avLst/>
          </a:prstGeom>
        </p:spPr>
      </p:pic>
      <p:sp>
        <p:nvSpPr>
          <p:cNvPr id="8" name="정육면체 7">
            <a:extLst>
              <a:ext uri="{FF2B5EF4-FFF2-40B4-BE49-F238E27FC236}">
                <a16:creationId xmlns:a16="http://schemas.microsoft.com/office/drawing/2014/main" id="{DE213E4A-4978-41F6-64FB-BF7C4DDB7802}"/>
              </a:ext>
            </a:extLst>
          </p:cNvPr>
          <p:cNvSpPr/>
          <p:nvPr/>
        </p:nvSpPr>
        <p:spPr>
          <a:xfrm>
            <a:off x="1453713" y="4201238"/>
            <a:ext cx="2153250" cy="1616722"/>
          </a:xfrm>
          <a:prstGeom prst="cube">
            <a:avLst/>
          </a:prstGeom>
          <a:solidFill>
            <a:schemeClr val="tx2">
              <a:lumMod val="5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EA93531-0183-553A-7CD9-6755DB5834D8}"/>
              </a:ext>
            </a:extLst>
          </p:cNvPr>
          <p:cNvSpPr/>
          <p:nvPr/>
        </p:nvSpPr>
        <p:spPr>
          <a:xfrm>
            <a:off x="3209919" y="4203348"/>
            <a:ext cx="2153250" cy="1616722"/>
          </a:xfrm>
          <a:prstGeom prst="cube">
            <a:avLst/>
          </a:prstGeom>
          <a:solidFill>
            <a:schemeClr val="tx2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E38B05C-0727-DE42-5EBF-190B12942E9C}"/>
              </a:ext>
            </a:extLst>
          </p:cNvPr>
          <p:cNvSpPr/>
          <p:nvPr/>
        </p:nvSpPr>
        <p:spPr>
          <a:xfrm>
            <a:off x="4946785" y="4201237"/>
            <a:ext cx="2153250" cy="1616722"/>
          </a:xfrm>
          <a:prstGeom prst="cub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82843466-1EFE-6AAB-CA14-1D4687B1D415}"/>
              </a:ext>
            </a:extLst>
          </p:cNvPr>
          <p:cNvSpPr/>
          <p:nvPr/>
        </p:nvSpPr>
        <p:spPr>
          <a:xfrm>
            <a:off x="6683597" y="4198500"/>
            <a:ext cx="2153250" cy="1616722"/>
          </a:xfrm>
          <a:prstGeom prst="cube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10742F30-3FAD-6057-4EB0-8427248460EE}"/>
              </a:ext>
            </a:extLst>
          </p:cNvPr>
          <p:cNvSpPr/>
          <p:nvPr/>
        </p:nvSpPr>
        <p:spPr>
          <a:xfrm>
            <a:off x="8437220" y="4193447"/>
            <a:ext cx="2153250" cy="1616722"/>
          </a:xfrm>
          <a:prstGeom prst="cub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ABE63-0B6D-D85A-52DB-90FF454D3402}"/>
              </a:ext>
            </a:extLst>
          </p:cNvPr>
          <p:cNvSpPr txBox="1"/>
          <p:nvPr/>
        </p:nvSpPr>
        <p:spPr>
          <a:xfrm>
            <a:off x="723921" y="644616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기술</a:t>
            </a:r>
            <a:endParaRPr lang="en-US" altLang="ko-KR" b="1" i="0" dirty="0">
              <a:solidFill>
                <a:schemeClr val="accent3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B8AB99E4-A81C-52CF-736A-4DB2DBCBB8CC}"/>
              </a:ext>
            </a:extLst>
          </p:cNvPr>
          <p:cNvSpPr/>
          <p:nvPr/>
        </p:nvSpPr>
        <p:spPr>
          <a:xfrm>
            <a:off x="1857842" y="4105546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28A758B-F26A-C024-0416-7EFF027C9D92}"/>
              </a:ext>
            </a:extLst>
          </p:cNvPr>
          <p:cNvSpPr/>
          <p:nvPr/>
        </p:nvSpPr>
        <p:spPr>
          <a:xfrm>
            <a:off x="1857842" y="3847135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24B0D74B-FC2A-6AF0-E8A0-87C4E1F2A02C}"/>
              </a:ext>
            </a:extLst>
          </p:cNvPr>
          <p:cNvSpPr/>
          <p:nvPr/>
        </p:nvSpPr>
        <p:spPr>
          <a:xfrm>
            <a:off x="1857842" y="358867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2C297353-E4E1-479B-1F21-180772016446}"/>
              </a:ext>
            </a:extLst>
          </p:cNvPr>
          <p:cNvSpPr/>
          <p:nvPr/>
        </p:nvSpPr>
        <p:spPr>
          <a:xfrm>
            <a:off x="1857842" y="3337020"/>
            <a:ext cx="1290476" cy="337044"/>
          </a:xfrm>
          <a:prstGeom prst="cub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D22E9CA5-8F35-2C6E-2F4C-7F03D37993A4}"/>
              </a:ext>
            </a:extLst>
          </p:cNvPr>
          <p:cNvSpPr/>
          <p:nvPr/>
        </p:nvSpPr>
        <p:spPr>
          <a:xfrm>
            <a:off x="3653006" y="4062040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" name="정육면체 17">
            <a:extLst>
              <a:ext uri="{FF2B5EF4-FFF2-40B4-BE49-F238E27FC236}">
                <a16:creationId xmlns:a16="http://schemas.microsoft.com/office/drawing/2014/main" id="{66C43AF8-EC4E-1DA7-28BA-F71EF767C8A8}"/>
              </a:ext>
            </a:extLst>
          </p:cNvPr>
          <p:cNvSpPr/>
          <p:nvPr/>
        </p:nvSpPr>
        <p:spPr>
          <a:xfrm>
            <a:off x="3645221" y="3797781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6E5D9E5C-BC98-AA32-BC7C-EEAE557585D4}"/>
              </a:ext>
            </a:extLst>
          </p:cNvPr>
          <p:cNvSpPr/>
          <p:nvPr/>
        </p:nvSpPr>
        <p:spPr>
          <a:xfrm>
            <a:off x="3646265" y="3531036"/>
            <a:ext cx="1290476" cy="337044"/>
          </a:xfrm>
          <a:prstGeom prst="cub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3E6FD64-4E5F-B922-72E7-D662F8755553}"/>
              </a:ext>
            </a:extLst>
          </p:cNvPr>
          <p:cNvSpPr/>
          <p:nvPr/>
        </p:nvSpPr>
        <p:spPr>
          <a:xfrm>
            <a:off x="5452585" y="4067674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991F2DF7-4E6F-F229-9709-FB8F5632A1BD}"/>
              </a:ext>
            </a:extLst>
          </p:cNvPr>
          <p:cNvSpPr/>
          <p:nvPr/>
        </p:nvSpPr>
        <p:spPr>
          <a:xfrm>
            <a:off x="5451507" y="3828250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8CFB976E-3EEA-DAF1-5F58-CC6091200D95}"/>
              </a:ext>
            </a:extLst>
          </p:cNvPr>
          <p:cNvSpPr/>
          <p:nvPr/>
        </p:nvSpPr>
        <p:spPr>
          <a:xfrm>
            <a:off x="5450429" y="3571621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DD659EF4-D541-9360-BF95-2739E080238B}"/>
              </a:ext>
            </a:extLst>
          </p:cNvPr>
          <p:cNvSpPr/>
          <p:nvPr/>
        </p:nvSpPr>
        <p:spPr>
          <a:xfrm>
            <a:off x="7125981" y="4115295"/>
            <a:ext cx="1290476" cy="337044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정육면체 23">
            <a:extLst>
              <a:ext uri="{FF2B5EF4-FFF2-40B4-BE49-F238E27FC236}">
                <a16:creationId xmlns:a16="http://schemas.microsoft.com/office/drawing/2014/main" id="{BAE2CEDF-D079-BCE7-1DCA-3289CAF8247F}"/>
              </a:ext>
            </a:extLst>
          </p:cNvPr>
          <p:cNvSpPr/>
          <p:nvPr/>
        </p:nvSpPr>
        <p:spPr>
          <a:xfrm>
            <a:off x="8876268" y="4131584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정육면체 25">
            <a:extLst>
              <a:ext uri="{FF2B5EF4-FFF2-40B4-BE49-F238E27FC236}">
                <a16:creationId xmlns:a16="http://schemas.microsoft.com/office/drawing/2014/main" id="{C8739E9F-0FB3-0B2C-A388-51580930C507}"/>
              </a:ext>
            </a:extLst>
          </p:cNvPr>
          <p:cNvSpPr/>
          <p:nvPr/>
        </p:nvSpPr>
        <p:spPr>
          <a:xfrm>
            <a:off x="8875726" y="3873490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A1A00-6223-F7EE-5DD5-AF51E872E791}"/>
              </a:ext>
            </a:extLst>
          </p:cNvPr>
          <p:cNvSpPr txBox="1"/>
          <p:nvPr/>
        </p:nvSpPr>
        <p:spPr>
          <a:xfrm>
            <a:off x="2142380" y="3395574"/>
            <a:ext cx="9610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Python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00B587-9703-BCB1-5EC3-25461F6589E0}"/>
              </a:ext>
            </a:extLst>
          </p:cNvPr>
          <p:cNvSpPr txBox="1"/>
          <p:nvPr/>
        </p:nvSpPr>
        <p:spPr>
          <a:xfrm>
            <a:off x="2176670" y="3647031"/>
            <a:ext cx="762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Flask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118362-FFE8-3B90-7659-F1B62BB8B5F0}"/>
              </a:ext>
            </a:extLst>
          </p:cNvPr>
          <p:cNvSpPr txBox="1"/>
          <p:nvPr/>
        </p:nvSpPr>
        <p:spPr>
          <a:xfrm>
            <a:off x="2035837" y="3903513"/>
            <a:ext cx="1156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Gunicorn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526C32-A75B-1895-9CC1-2434C772FC68}"/>
              </a:ext>
            </a:extLst>
          </p:cNvPr>
          <p:cNvSpPr txBox="1"/>
          <p:nvPr/>
        </p:nvSpPr>
        <p:spPr>
          <a:xfrm>
            <a:off x="2128360" y="4153674"/>
            <a:ext cx="989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Gevent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360A3F-9211-42B0-0496-D39CE17876ED}"/>
              </a:ext>
            </a:extLst>
          </p:cNvPr>
          <p:cNvSpPr txBox="1"/>
          <p:nvPr/>
        </p:nvSpPr>
        <p:spPr>
          <a:xfrm>
            <a:off x="3981980" y="3588670"/>
            <a:ext cx="749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HTML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DBA271-B44E-6CCB-A564-A6CF67935624}"/>
              </a:ext>
            </a:extLst>
          </p:cNvPr>
          <p:cNvSpPr txBox="1"/>
          <p:nvPr/>
        </p:nvSpPr>
        <p:spPr>
          <a:xfrm>
            <a:off x="4006394" y="3871418"/>
            <a:ext cx="612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CSS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DE1355-CF57-B285-9B9D-4778198FC1CC}"/>
              </a:ext>
            </a:extLst>
          </p:cNvPr>
          <p:cNvSpPr txBox="1"/>
          <p:nvPr/>
        </p:nvSpPr>
        <p:spPr>
          <a:xfrm>
            <a:off x="3717473" y="4144786"/>
            <a:ext cx="1259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JavaScript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F570A0-D2B2-7F65-0A89-CF4F0B365DE2}"/>
              </a:ext>
            </a:extLst>
          </p:cNvPr>
          <p:cNvSpPr txBox="1"/>
          <p:nvPr/>
        </p:nvSpPr>
        <p:spPr>
          <a:xfrm>
            <a:off x="5706951" y="3632721"/>
            <a:ext cx="918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pandas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0ED714-96F9-00C1-42CF-1C525E27A9ED}"/>
              </a:ext>
            </a:extLst>
          </p:cNvPr>
          <p:cNvSpPr txBox="1"/>
          <p:nvPr/>
        </p:nvSpPr>
        <p:spPr>
          <a:xfrm>
            <a:off x="5607445" y="3903513"/>
            <a:ext cx="11352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requests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A43AC0-26C2-26B9-36E0-ECEBDB0B0E2F}"/>
              </a:ext>
            </a:extLst>
          </p:cNvPr>
          <p:cNvSpPr txBox="1"/>
          <p:nvPr/>
        </p:nvSpPr>
        <p:spPr>
          <a:xfrm>
            <a:off x="5416684" y="4131584"/>
            <a:ext cx="1586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BeautifulSoup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FE31C7A3-65BA-6C3B-37BB-D7A9926DBFC3}"/>
              </a:ext>
            </a:extLst>
          </p:cNvPr>
          <p:cNvSpPr txBox="1"/>
          <p:nvPr/>
        </p:nvSpPr>
        <p:spPr>
          <a:xfrm>
            <a:off x="7524499" y="3847135"/>
            <a:ext cx="904695" cy="578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MySQL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BDD8C-D6E8-DEF6-0B77-A8A64F25EEF5}"/>
              </a:ext>
            </a:extLst>
          </p:cNvPr>
          <p:cNvSpPr txBox="1"/>
          <p:nvPr/>
        </p:nvSpPr>
        <p:spPr>
          <a:xfrm>
            <a:off x="8901022" y="4201082"/>
            <a:ext cx="1317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Kakaomap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FAFE0F-CD86-978F-CF4A-F72056E41C18}"/>
              </a:ext>
            </a:extLst>
          </p:cNvPr>
          <p:cNvSpPr txBox="1"/>
          <p:nvPr/>
        </p:nvSpPr>
        <p:spPr>
          <a:xfrm>
            <a:off x="8914606" y="3943853"/>
            <a:ext cx="12904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 err="1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Youtube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 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8C25BCD4-2109-8E63-331E-BE1CFE247A6E}"/>
              </a:ext>
            </a:extLst>
          </p:cNvPr>
          <p:cNvSpPr/>
          <p:nvPr/>
        </p:nvSpPr>
        <p:spPr>
          <a:xfrm>
            <a:off x="8875726" y="3621185"/>
            <a:ext cx="1290476" cy="337044"/>
          </a:xfrm>
          <a:prstGeom prst="cub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145CA2-A33F-ABD4-C279-F04D75C9E55E}"/>
              </a:ext>
            </a:extLst>
          </p:cNvPr>
          <p:cNvSpPr txBox="1"/>
          <p:nvPr/>
        </p:nvSpPr>
        <p:spPr>
          <a:xfrm>
            <a:off x="8816492" y="3697988"/>
            <a:ext cx="1672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공공데이터 </a:t>
            </a:r>
            <a:r>
              <a:rPr lang="en-US" altLang="ko-KR" sz="1200" b="1" dirty="0">
                <a:solidFill>
                  <a:schemeClr val="bg1"/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Source Han Sans KR Bold"/>
              </a:rPr>
              <a:t>API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구름 49">
            <a:extLst>
              <a:ext uri="{FF2B5EF4-FFF2-40B4-BE49-F238E27FC236}">
                <a16:creationId xmlns:a16="http://schemas.microsoft.com/office/drawing/2014/main" id="{F75E99DD-5F6A-3237-73C5-90435E022CEE}"/>
              </a:ext>
            </a:extLst>
          </p:cNvPr>
          <p:cNvSpPr/>
          <p:nvPr/>
        </p:nvSpPr>
        <p:spPr>
          <a:xfrm>
            <a:off x="3591822" y="614699"/>
            <a:ext cx="5265648" cy="1932207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rgbClr val="95B1D9"/>
              </a:gs>
              <a:gs pos="83000">
                <a:srgbClr val="84A4D4"/>
              </a:gs>
              <a:gs pos="100000">
                <a:srgbClr val="6B91CD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2BD8A8-EF74-6F38-A2D6-E05B1061C368}"/>
              </a:ext>
            </a:extLst>
          </p:cNvPr>
          <p:cNvSpPr txBox="1"/>
          <p:nvPr/>
        </p:nvSpPr>
        <p:spPr>
          <a:xfrm>
            <a:off x="4642619" y="1022392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Actions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0925EB-FABC-736E-D561-400F362D13F9}"/>
              </a:ext>
            </a:extLst>
          </p:cNvPr>
          <p:cNvSpPr txBox="1"/>
          <p:nvPr/>
        </p:nvSpPr>
        <p:spPr>
          <a:xfrm>
            <a:off x="6115908" y="87544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</a:rPr>
              <a:t>Git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3E6C5A-A7BC-2BD8-60AD-EA2F9864F654}"/>
              </a:ext>
            </a:extLst>
          </p:cNvPr>
          <p:cNvSpPr txBox="1"/>
          <p:nvPr/>
        </p:nvSpPr>
        <p:spPr>
          <a:xfrm>
            <a:off x="7174866" y="1013948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Docker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E1C53D-6FE2-A647-EEC5-8CAC5AFDDA5D}"/>
              </a:ext>
            </a:extLst>
          </p:cNvPr>
          <p:cNvSpPr txBox="1"/>
          <p:nvPr/>
        </p:nvSpPr>
        <p:spPr>
          <a:xfrm>
            <a:off x="4487556" y="1446681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Ubuntu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7E3450-4221-A455-3464-4F393620F4DE}"/>
              </a:ext>
            </a:extLst>
          </p:cNvPr>
          <p:cNvSpPr txBox="1"/>
          <p:nvPr/>
        </p:nvSpPr>
        <p:spPr>
          <a:xfrm>
            <a:off x="5900570" y="137542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Lightsail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4BCCF0-4756-C762-6C24-C30A8F27BED7}"/>
              </a:ext>
            </a:extLst>
          </p:cNvPr>
          <p:cNvSpPr txBox="1"/>
          <p:nvPr/>
        </p:nvSpPr>
        <p:spPr>
          <a:xfrm>
            <a:off x="7174866" y="145310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EC2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788C22E-B0E5-2A48-3F66-11BB8ED8DF2B}"/>
              </a:ext>
            </a:extLst>
          </p:cNvPr>
          <p:cNvSpPr txBox="1"/>
          <p:nvPr/>
        </p:nvSpPr>
        <p:spPr>
          <a:xfrm>
            <a:off x="4943928" y="1804234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Scikit-learn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50A12B-33D8-57CF-C824-141B44430CA7}"/>
              </a:ext>
            </a:extLst>
          </p:cNvPr>
          <p:cNvSpPr txBox="1"/>
          <p:nvPr/>
        </p:nvSpPr>
        <p:spPr>
          <a:xfrm>
            <a:off x="6827288" y="1806286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openCV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75EC4B-35C1-E2F1-18DF-DE1532B03A7B}"/>
              </a:ext>
            </a:extLst>
          </p:cNvPr>
          <p:cNvSpPr txBox="1"/>
          <p:nvPr/>
        </p:nvSpPr>
        <p:spPr>
          <a:xfrm>
            <a:off x="5970323" y="2042349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tensorflow</a:t>
            </a:r>
            <a:endParaRPr lang="ko-KR" altLang="en-US" sz="1200" b="1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85333227-7BE0-3617-8F72-738CA5D81D51}"/>
              </a:ext>
            </a:extLst>
          </p:cNvPr>
          <p:cNvSpPr/>
          <p:nvPr/>
        </p:nvSpPr>
        <p:spPr>
          <a:xfrm>
            <a:off x="5451997" y="3318666"/>
            <a:ext cx="1290476" cy="337044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EA17B-C554-0F6C-217F-5D2212ABFD1F}"/>
              </a:ext>
            </a:extLst>
          </p:cNvPr>
          <p:cNvSpPr txBox="1"/>
          <p:nvPr/>
        </p:nvSpPr>
        <p:spPr>
          <a:xfrm>
            <a:off x="5900570" y="3333247"/>
            <a:ext cx="4436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17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7CF1A2-AA2A-B738-2407-12FD1183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60197"/>
            <a:ext cx="11668125" cy="6276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95CA6F-5387-9D75-10BF-D3017C6D996E}"/>
              </a:ext>
            </a:extLst>
          </p:cNvPr>
          <p:cNvSpPr txBox="1"/>
          <p:nvPr/>
        </p:nvSpPr>
        <p:spPr>
          <a:xfrm>
            <a:off x="1004608" y="716753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아키텍처</a:t>
            </a:r>
            <a:endParaRPr lang="en-US" altLang="ko-KR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E619E-33EF-1DD9-EE00-D9E98B480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7" y="2717667"/>
            <a:ext cx="460603" cy="4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6" y="60803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6FE4-9CD4-0A8E-0A99-7DA9699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531" y="650547"/>
            <a:ext cx="311084" cy="292038"/>
          </a:xfrm>
          <a:prstGeom prst="rect">
            <a:avLst/>
          </a:prstGeom>
        </p:spPr>
      </p:pic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2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28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4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0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hlinkClick r:id="rId3" action="ppaction://hlinksldjump"/>
            <a:extLst>
              <a:ext uri="{FF2B5EF4-FFF2-40B4-BE49-F238E27FC236}">
                <a16:creationId xmlns:a16="http://schemas.microsoft.com/office/drawing/2014/main" id="{DCADA4EA-0C12-5E33-7D6C-ABFAB7274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937" y="649107"/>
            <a:ext cx="285750" cy="303068"/>
          </a:xfrm>
          <a:prstGeom prst="rect">
            <a:avLst/>
          </a:prstGeom>
        </p:spPr>
      </p:pic>
      <p:pic>
        <p:nvPicPr>
          <p:cNvPr id="16" name="그림 15">
            <a:hlinkClick r:id="rId5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995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7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235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9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7905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5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969085E-3E12-4C5B-8D4D-B89FD2D59CD6}"/>
              </a:ext>
            </a:extLst>
          </p:cNvPr>
          <p:cNvSpPr/>
          <p:nvPr/>
        </p:nvSpPr>
        <p:spPr>
          <a:xfrm>
            <a:off x="1451094" y="2598037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FA73DC-6017-11D8-9519-D882190348F3}"/>
              </a:ext>
            </a:extLst>
          </p:cNvPr>
          <p:cNvSpPr txBox="1"/>
          <p:nvPr/>
        </p:nvSpPr>
        <p:spPr>
          <a:xfrm>
            <a:off x="1679859" y="1406842"/>
            <a:ext cx="88825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Flask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기반 웹 개발과 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머신러닝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·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딥러닝을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 활용한 데이터 솔루션을 구축하는 개발자 </a:t>
            </a:r>
            <a:r>
              <a:rPr lang="ko-KR" altLang="en-US" sz="1600" b="1" i="0" u="sng" dirty="0" err="1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신준혁</a:t>
            </a:r>
            <a:r>
              <a:rPr lang="ko-KR" altLang="en-US" sz="1600" b="1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입니다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설계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MySQL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데이터 관리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서버 운영 및 도메인 배포까지 경험하며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  <a:br>
              <a:rPr lang="ko-KR" altLang="en-US" sz="1600" b="1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ko-KR" altLang="en-US" sz="1600" b="1" i="0" u="sng" dirty="0">
                <a:solidFill>
                  <a:srgbClr val="001F3F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소통과 협업</a:t>
            </a:r>
            <a:r>
              <a:rPr lang="ko-KR" altLang="en-US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cs typeface="roboto" panose="02000000000000000000" pitchFamily="2" charset="0"/>
              </a:rPr>
              <a:t>을 통해 최적의 솔루션을 도출하는 것을 중요하게 생각합니다</a:t>
            </a:r>
            <a:r>
              <a:rPr lang="en-US" altLang="ko-KR" sz="1600" b="1" i="0" dirty="0">
                <a:solidFill>
                  <a:srgbClr val="5555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ko-KR" altLang="en-US" sz="1600" b="1" dirty="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B07C04-3440-61A9-2657-606A0830E408}"/>
              </a:ext>
            </a:extLst>
          </p:cNvPr>
          <p:cNvCxnSpPr/>
          <p:nvPr/>
        </p:nvCxnSpPr>
        <p:spPr>
          <a:xfrm>
            <a:off x="1607293" y="5099904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D42A2F-B2C2-E688-4E41-34F99E4C351D}"/>
              </a:ext>
            </a:extLst>
          </p:cNvPr>
          <p:cNvCxnSpPr/>
          <p:nvPr/>
        </p:nvCxnSpPr>
        <p:spPr>
          <a:xfrm>
            <a:off x="1608861" y="5525682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83D275-EB28-EE07-7AB4-F2B66537F8B4}"/>
              </a:ext>
            </a:extLst>
          </p:cNvPr>
          <p:cNvCxnSpPr/>
          <p:nvPr/>
        </p:nvCxnSpPr>
        <p:spPr>
          <a:xfrm>
            <a:off x="1618291" y="4620705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인간의 얼굴, 스크린샷, 웹사이트이(가) 표시된 사진&#10;&#10;자동 생성된 설명">
            <a:extLst>
              <a:ext uri="{FF2B5EF4-FFF2-40B4-BE49-F238E27FC236}">
                <a16:creationId xmlns:a16="http://schemas.microsoft.com/office/drawing/2014/main" id="{E835C089-E653-1947-875D-62462D859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76" y="2702891"/>
            <a:ext cx="2226297" cy="119045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750F592-30DF-CF9D-CD59-E179EC2221E5}"/>
              </a:ext>
            </a:extLst>
          </p:cNvPr>
          <p:cNvSpPr txBox="1"/>
          <p:nvPr/>
        </p:nvSpPr>
        <p:spPr>
          <a:xfrm>
            <a:off x="2876056" y="3918248"/>
            <a:ext cx="1590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DF-C90B-98C4-42E0-A45DB965C85E}"/>
              </a:ext>
            </a:extLst>
          </p:cNvPr>
          <p:cNvSpPr txBox="1"/>
          <p:nvPr/>
        </p:nvSpPr>
        <p:spPr>
          <a:xfrm>
            <a:off x="1868078" y="433248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2B9502-685A-B907-9E85-A43BD24257A7}"/>
              </a:ext>
            </a:extLst>
          </p:cNvPr>
          <p:cNvSpPr txBox="1"/>
          <p:nvPr/>
        </p:nvSpPr>
        <p:spPr>
          <a:xfrm>
            <a:off x="1858648" y="476455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95CA1B-99BA-6E63-F1F3-6CC5DC0B3F33}"/>
              </a:ext>
            </a:extLst>
          </p:cNvPr>
          <p:cNvSpPr txBox="1"/>
          <p:nvPr/>
        </p:nvSpPr>
        <p:spPr>
          <a:xfrm>
            <a:off x="1839798" y="520322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40F6CD-1A39-41B9-6A5A-07E49B827C18}"/>
              </a:ext>
            </a:extLst>
          </p:cNvPr>
          <p:cNvSpPr txBox="1"/>
          <p:nvPr/>
        </p:nvSpPr>
        <p:spPr>
          <a:xfrm>
            <a:off x="3383012" y="4343169"/>
            <a:ext cx="1987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PopcornAPP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(ID:user,PW:1234)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0DDEC-1A7C-7CC8-E1EE-A70078C8418A}"/>
              </a:ext>
            </a:extLst>
          </p:cNvPr>
          <p:cNvSpPr txBox="1"/>
          <p:nvPr/>
        </p:nvSpPr>
        <p:spPr>
          <a:xfrm>
            <a:off x="3085464" y="4679168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scikit-learn, session, API, MySQL, HTML, CSS, JavaScript</a:t>
            </a:r>
            <a:endParaRPr lang="ko-KR" altLang="en-US" sz="10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E931210-8CEC-E1BD-D0F0-423879145D94}"/>
              </a:ext>
            </a:extLst>
          </p:cNvPr>
          <p:cNvSpPr/>
          <p:nvPr/>
        </p:nvSpPr>
        <p:spPr>
          <a:xfrm>
            <a:off x="1982319" y="5670573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147A0E0-1FF2-254F-FEB2-62A596292E24}"/>
              </a:ext>
            </a:extLst>
          </p:cNvPr>
          <p:cNvSpPr/>
          <p:nvPr/>
        </p:nvSpPr>
        <p:spPr>
          <a:xfrm>
            <a:off x="3115115" y="5662717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70" name="사각형: 둥근 모서리 69">
            <a:hlinkClick r:id="rId12"/>
            <a:extLst>
              <a:ext uri="{FF2B5EF4-FFF2-40B4-BE49-F238E27FC236}">
                <a16:creationId xmlns:a16="http://schemas.microsoft.com/office/drawing/2014/main" id="{1E8B3B60-E61B-E886-F877-2A97C536BED2}"/>
              </a:ext>
            </a:extLst>
          </p:cNvPr>
          <p:cNvSpPr/>
          <p:nvPr/>
        </p:nvSpPr>
        <p:spPr>
          <a:xfrm>
            <a:off x="4279887" y="5664285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C37DEE-4141-449D-0FF0-316CB7DAE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83672"/>
              </p:ext>
            </p:extLst>
          </p:nvPr>
        </p:nvGraphicFramePr>
        <p:xfrm>
          <a:off x="2929377" y="5040911"/>
          <a:ext cx="2896365" cy="4572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br>
                        <a:rPr lang="ko-KR" altLang="en-US" sz="1000" b="1" dirty="0">
                          <a:effectLst/>
                        </a:rPr>
                      </a:br>
                      <a:r>
                        <a:rPr lang="ko-KR" altLang="en-US" sz="1000" b="1" dirty="0">
                          <a:effectLst/>
                        </a:rPr>
                        <a:t>영화 정보 및 영화 추첨 시스템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3805020-507D-15BB-73FF-608CCC01391C}"/>
              </a:ext>
            </a:extLst>
          </p:cNvPr>
          <p:cNvSpPr/>
          <p:nvPr/>
        </p:nvSpPr>
        <p:spPr>
          <a:xfrm>
            <a:off x="6279187" y="2609032"/>
            <a:ext cx="4541260" cy="35916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F63653D-028B-14A2-959A-DD8831CB271C}"/>
              </a:ext>
            </a:extLst>
          </p:cNvPr>
          <p:cNvCxnSpPr/>
          <p:nvPr/>
        </p:nvCxnSpPr>
        <p:spPr>
          <a:xfrm>
            <a:off x="6435386" y="5110899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67D2E55-6ED5-FD19-5691-07D77143A35B}"/>
              </a:ext>
            </a:extLst>
          </p:cNvPr>
          <p:cNvCxnSpPr/>
          <p:nvPr/>
        </p:nvCxnSpPr>
        <p:spPr>
          <a:xfrm>
            <a:off x="6436954" y="5536677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FB5DD4C-0ADC-F72B-0240-B24232E1ED16}"/>
              </a:ext>
            </a:extLst>
          </p:cNvPr>
          <p:cNvCxnSpPr/>
          <p:nvPr/>
        </p:nvCxnSpPr>
        <p:spPr>
          <a:xfrm>
            <a:off x="6446384" y="4631700"/>
            <a:ext cx="420745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7860A6E-8824-D1B9-22C9-0A6F984D61A5}"/>
              </a:ext>
            </a:extLst>
          </p:cNvPr>
          <p:cNvSpPr txBox="1"/>
          <p:nvPr/>
        </p:nvSpPr>
        <p:spPr>
          <a:xfrm>
            <a:off x="7242852" y="3938321"/>
            <a:ext cx="26139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📌 </a:t>
            </a:r>
            <a:r>
              <a:rPr lang="en-US" altLang="ko-KR" sz="1200" b="1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Total_Employment_Site</a:t>
            </a:r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F654F76-45E3-4DC4-EC2B-C0483C4C4CAA}"/>
              </a:ext>
            </a:extLst>
          </p:cNvPr>
          <p:cNvSpPr txBox="1"/>
          <p:nvPr/>
        </p:nvSpPr>
        <p:spPr>
          <a:xfrm>
            <a:off x="6696171" y="434347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이름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F162CF-5D4F-CEC1-9A2B-F29834DA1BD4}"/>
              </a:ext>
            </a:extLst>
          </p:cNvPr>
          <p:cNvSpPr txBox="1"/>
          <p:nvPr/>
        </p:nvSpPr>
        <p:spPr>
          <a:xfrm>
            <a:off x="6686741" y="4775554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</a:t>
            </a:r>
            <a:r>
              <a:rPr lang="ko-KR" altLang="en-US" sz="1000" b="1" dirty="0">
                <a:solidFill>
                  <a:srgbClr val="007BFF"/>
                </a:solidFill>
                <a:latin typeface="Roboto" panose="02000000000000000000" pitchFamily="2" charset="0"/>
              </a:rPr>
              <a:t>기술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BDBE63-65B4-8C8A-E040-CCB7E582E142}"/>
              </a:ext>
            </a:extLst>
          </p:cNvPr>
          <p:cNvSpPr txBox="1"/>
          <p:nvPr/>
        </p:nvSpPr>
        <p:spPr>
          <a:xfrm>
            <a:off x="6667891" y="5214219"/>
            <a:ext cx="10063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프로젝트 내용</a:t>
            </a:r>
            <a:r>
              <a:rPr lang="en-US" altLang="ko-KR" sz="1000" b="1" i="0" dirty="0">
                <a:solidFill>
                  <a:srgbClr val="007BFF"/>
                </a:solidFill>
                <a:effectLst/>
                <a:latin typeface="Roboto" panose="02000000000000000000" pitchFamily="2" charset="0"/>
              </a:rPr>
              <a:t>:</a:t>
            </a:r>
            <a:endParaRPr lang="ko-KR" altLang="en-US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98C110-E9AD-0863-E0CF-78A3B1DE6FAD}"/>
              </a:ext>
            </a:extLst>
          </p:cNvPr>
          <p:cNvSpPr txBox="1"/>
          <p:nvPr/>
        </p:nvSpPr>
        <p:spPr>
          <a:xfrm>
            <a:off x="8539161" y="4348754"/>
            <a:ext cx="1538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Total Employment Site</a:t>
            </a:r>
            <a:endParaRPr lang="ko-KR" altLang="en-US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CD3E7F-BB7E-8E8C-2068-143AFC5F547F}"/>
              </a:ext>
            </a:extLst>
          </p:cNvPr>
          <p:cNvSpPr txBox="1"/>
          <p:nvPr/>
        </p:nvSpPr>
        <p:spPr>
          <a:xfrm>
            <a:off x="7913557" y="4690163"/>
            <a:ext cx="2404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selenium, HTML, CSS</a:t>
            </a:r>
            <a:endParaRPr lang="ko-KR" altLang="en-US" sz="1000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9C4A9D74-F2D1-7D4B-1A8F-F003C759E6F5}"/>
              </a:ext>
            </a:extLst>
          </p:cNvPr>
          <p:cNvSpPr/>
          <p:nvPr/>
        </p:nvSpPr>
        <p:spPr>
          <a:xfrm>
            <a:off x="6810412" y="5681568"/>
            <a:ext cx="975523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📂 </a:t>
            </a:r>
            <a:r>
              <a:rPr lang="en-US" altLang="ko-KR" sz="1000" dirty="0">
                <a:solidFill>
                  <a:schemeClr val="bg1"/>
                </a:solidFill>
              </a:rPr>
              <a:t>PDF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D53828B9-7820-B5CA-6704-2E722F307855}"/>
              </a:ext>
            </a:extLst>
          </p:cNvPr>
          <p:cNvSpPr/>
          <p:nvPr/>
        </p:nvSpPr>
        <p:spPr>
          <a:xfrm>
            <a:off x="7943208" y="5673712"/>
            <a:ext cx="1042106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📊 </a:t>
            </a:r>
            <a:r>
              <a:rPr lang="en-US" altLang="ko-KR" sz="1000" dirty="0">
                <a:solidFill>
                  <a:schemeClr val="bg1"/>
                </a:solidFill>
              </a:rPr>
              <a:t>WBS </a:t>
            </a:r>
            <a:r>
              <a:rPr lang="ko-KR" altLang="en-US" sz="1000" dirty="0">
                <a:solidFill>
                  <a:schemeClr val="bg1"/>
                </a:solidFill>
              </a:rPr>
              <a:t>보기</a:t>
            </a:r>
          </a:p>
        </p:txBody>
      </p:sp>
      <p:sp>
        <p:nvSpPr>
          <p:cNvPr id="85" name="사각형: 둥근 모서리 84">
            <a:hlinkClick r:id="rId13"/>
            <a:extLst>
              <a:ext uri="{FF2B5EF4-FFF2-40B4-BE49-F238E27FC236}">
                <a16:creationId xmlns:a16="http://schemas.microsoft.com/office/drawing/2014/main" id="{10049E04-36E4-039E-3B29-1A7371FBBB85}"/>
              </a:ext>
            </a:extLst>
          </p:cNvPr>
          <p:cNvSpPr/>
          <p:nvPr/>
        </p:nvSpPr>
        <p:spPr>
          <a:xfrm>
            <a:off x="9107980" y="5675280"/>
            <a:ext cx="1260949" cy="348040"/>
          </a:xfrm>
          <a:prstGeom prst="roundRect">
            <a:avLst/>
          </a:prstGeom>
          <a:solidFill>
            <a:srgbClr val="8BA9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🔗프로젝트 이동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FDCC7436-470E-E660-3504-B6D39B5FF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21191"/>
              </p:ext>
            </p:extLst>
          </p:nvPr>
        </p:nvGraphicFramePr>
        <p:xfrm>
          <a:off x="7913557" y="5211250"/>
          <a:ext cx="2896365" cy="304800"/>
        </p:xfrm>
        <a:graphic>
          <a:graphicData uri="http://schemas.openxmlformats.org/drawingml/2006/table">
            <a:tbl>
              <a:tblPr/>
              <a:tblGrid>
                <a:gridCol w="2896365">
                  <a:extLst>
                    <a:ext uri="{9D8B030D-6E8A-4147-A177-3AD203B41FA5}">
                      <a16:colId xmlns:a16="http://schemas.microsoft.com/office/drawing/2014/main" val="401158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000" b="1" dirty="0">
                          <a:effectLst/>
                        </a:rPr>
                        <a:t>구직 사이트 크롤링하여 제공하는 사이트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90196"/>
                  </a:ext>
                </a:extLst>
              </a:tr>
            </a:tbl>
          </a:graphicData>
        </a:graphic>
      </p:graphicFrame>
      <p:pic>
        <p:nvPicPr>
          <p:cNvPr id="19" name="그림 1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064A091-09E5-0EEC-D5BB-ED8C1A4B33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61" y="2702891"/>
            <a:ext cx="2226297" cy="12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63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9" y="61902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5" y="63002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21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7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hlinkClick r:id="rId2" action="ppaction://hlinksldjump"/>
            <a:extLst>
              <a:ext uri="{FF2B5EF4-FFF2-40B4-BE49-F238E27FC236}">
                <a16:creationId xmlns:a16="http://schemas.microsoft.com/office/drawing/2014/main" id="{0C4CAEE2-AA9F-9755-E28B-ADC1D806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02" y="668351"/>
            <a:ext cx="293407" cy="279095"/>
          </a:xfrm>
          <a:prstGeom prst="rect">
            <a:avLst/>
          </a:prstGeom>
        </p:spPr>
      </p:pic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242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6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12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81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8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3560" y="651956"/>
            <a:ext cx="307005" cy="330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2FF099-DB3A-E043-AD59-6C47090A5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12621" y="638947"/>
            <a:ext cx="329045" cy="33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7E4C3E-5909-4231-0A4D-5F9A3E1D4529}"/>
              </a:ext>
            </a:extLst>
          </p:cNvPr>
          <p:cNvSpPr txBox="1"/>
          <p:nvPr/>
        </p:nvSpPr>
        <p:spPr>
          <a:xfrm>
            <a:off x="5690842" y="141787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roboto" panose="02000000000000000000" pitchFamily="2" charset="0"/>
                <a:cs typeface="roboto" panose="02000000000000000000" pitchFamily="2" charset="0"/>
              </a:rPr>
              <a:t>이 력 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624801A-87C5-1A31-A87C-74D06B00A6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4874" y="1237932"/>
            <a:ext cx="4732255" cy="5392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92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475365" y="2139884"/>
            <a:ext cx="7241270" cy="39309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About Me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안녕하세요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 운영과 클라우드 환경 구축에 대한 열정을 가진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신준혁입니다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2015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년부터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2022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년까지 전자공학을 전공하며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시스템과 네트워크에 대한 이해를 쌓아왔으며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년에는 정보처리기사 자격증을 취득하여 체계적인 소프트웨어 및 시스템 운영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2024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년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10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월부터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AIoT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활용한 빅데이터 분석 산업 교육을 수강하며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데이터 기반의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 대한 이해도를 높이고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인프라와 서버 운영은 단순한 기술이 아니라 원활한 소통과 협업이 필수 요소라고 생각합니다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베트남 출장 경험을 통해 다양한 사람들과 협업하고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의견을 조율하며 더 나은 솔루션을 도출하는 과정에서 커뮤니케이션의 중요성을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깨달았습니다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저는 협업 능력을 발전시켜 다양한 환경에서 효과적으로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인프라를 운영할 수 있도록 노력하겠습니다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특히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클라우드 및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온프레미스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환경에서의 서버 운영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관리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보안 및 자동화 도구 활용 역량을 더욱 심화하여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IT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시스템을 안정적으로 운영하고 발전시킬 수 있는 전문가가 되고자 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8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3129787" y="2111603"/>
            <a:ext cx="6109965" cy="33182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Experience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최근에는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Ubuntu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가상환경에서 웹 서버와 데이터 서버를 구축하는 프로젝트를 진행하였으며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위해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Python, Flask, Blueprint, HTML, API, MySQL, Selenium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을 활용하였습니다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서버 운영의 안정성을 고려하여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Iptime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포트 포워딩을 통해 도메인 연결을 구현하였고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Git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Docker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이용해 효율적으로 관리하였습니다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바탕으로 서버 구축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네트워크 설정 및 보안에 대한 실무적 감각을 키웠습니다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또한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AWS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환경에서도 직접 서버를 운영해본 경험이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Lightsail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및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EC2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활용하여 클라우드 환경에서의 서비스 운영 및 배포를 경험하였으며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이를 체계적으로 정리하여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PPT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로 기록하였습니다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이러한 경험을 통해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On-Premise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와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Cloud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환경을 모두 경험하며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각각의 특성과 운영 방식을 비교 분석할 수 있는 역량을 갖추게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782588" y="1438676"/>
            <a:ext cx="632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0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hlinkClick r:id="rId2" action="ppaction://hlinksldjump"/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hlinkClick r:id="rId3" action="ppaction://hlinksldjump"/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hlinkClick r:id="rId4" action="ppaction://hlinksldjump"/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hlinkClick r:id="rId5" action="ppaction://hlinksldjump"/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hlinkClick r:id="rId4" action="ppaction://hlinksldjump"/>
            <a:extLst>
              <a:ext uri="{FF2B5EF4-FFF2-40B4-BE49-F238E27FC236}">
                <a16:creationId xmlns:a16="http://schemas.microsoft.com/office/drawing/2014/main" id="{D8E6F84F-3C48-4B9A-BD6C-B31F1C1B6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238" y="687070"/>
            <a:ext cx="355023" cy="294409"/>
          </a:xfrm>
          <a:prstGeom prst="rect">
            <a:avLst/>
          </a:prstGeom>
        </p:spPr>
      </p:pic>
      <p:pic>
        <p:nvPicPr>
          <p:cNvPr id="20" name="그림 19">
            <a:hlinkClick r:id="rId5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2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3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E14508-8602-0FA3-6A8D-FD3D27AAC0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7796" y="662750"/>
            <a:ext cx="305768" cy="2927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6C5F2BA-FBEA-1887-AEF8-621BF1B92E3F}"/>
              </a:ext>
            </a:extLst>
          </p:cNvPr>
          <p:cNvSpPr/>
          <p:nvPr/>
        </p:nvSpPr>
        <p:spPr>
          <a:xfrm>
            <a:off x="2060586" y="2102177"/>
            <a:ext cx="8374885" cy="42232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Career</a:t>
            </a:r>
          </a:p>
          <a:p>
            <a:pPr algn="l"/>
            <a:endParaRPr lang="en-US" altLang="ko-KR" sz="12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지원 분야와 관련은 없지만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해당 베트남 출장 경험을 토대로 소통과 협업이 필수적인 요소라고 생각하게 되었습니다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텍슨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전장설계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사원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228600" indent="-228600" algn="l">
              <a:buAutoNum type="arabicParenR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POWIN Waratah ES, CS</a:t>
            </a:r>
          </a:p>
          <a:p>
            <a:pPr marL="228600" indent="-228600" algn="l">
              <a:buAutoNum type="arabicParenR"/>
            </a:pP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BOM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검토자료 작성 및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를 작성 후 베트남 직원들을 교육하여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모든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전장품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테스트로 인하여 안전한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ESS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제작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프로젝트명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Fluence GEn7 Alpha prototype</a:t>
            </a:r>
          </a:p>
          <a:p>
            <a:pPr algn="l"/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소속회사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Texon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-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회로도 파악 후 부품 선정 및 회로설계 오류 파악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Check Sheet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작성</a:t>
            </a:r>
          </a:p>
          <a:p>
            <a:pPr marL="171450" indent="-171450" algn="l">
              <a:buFontTx/>
              <a:buChar char="-"/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업무 성과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회로 설계 오류를 파악 하여 피드백을 하여 회로도를 수정하고 전기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Function Test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진행 하여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Prototype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완성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한국전기안전공사 기술진단부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인턴</a:t>
            </a:r>
            <a:endParaRPr lang="en-US" altLang="ko-KR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ko-KR" altLang="en-US" sz="12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주요 역할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멀티미터기를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사용한 누락전류 측정 및 열화상 카메라를 사용한 전기점검 수행</a:t>
            </a:r>
          </a:p>
          <a:p>
            <a:pPr algn="ctr"/>
            <a:endParaRPr lang="ko-KR" altLang="en-US" sz="12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557BCB-273C-984A-E786-5BB4F7FAB5A9}"/>
              </a:ext>
            </a:extLst>
          </p:cNvPr>
          <p:cNvSpPr/>
          <p:nvPr/>
        </p:nvSpPr>
        <p:spPr>
          <a:xfrm>
            <a:off x="4531915" y="1395166"/>
            <a:ext cx="3130340" cy="395926"/>
          </a:xfrm>
          <a:prstGeom prst="roundRect">
            <a:avLst/>
          </a:prstGeom>
          <a:solidFill>
            <a:srgbClr val="9CB7D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CBF2B-FE2B-6F45-2C37-79A29B92D65E}"/>
              </a:ext>
            </a:extLst>
          </p:cNvPr>
          <p:cNvSpPr txBox="1"/>
          <p:nvPr/>
        </p:nvSpPr>
        <p:spPr>
          <a:xfrm>
            <a:off x="4675330" y="1436065"/>
            <a:ext cx="889987" cy="304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About ME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1852E-936A-CA8C-4326-67E55110A1D0}"/>
              </a:ext>
            </a:extLst>
          </p:cNvPr>
          <p:cNvSpPr txBox="1"/>
          <p:nvPr/>
        </p:nvSpPr>
        <p:spPr>
          <a:xfrm>
            <a:off x="5712670" y="1448097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Experience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AB715-BA5B-C0C1-6D64-C969974BE126}"/>
              </a:ext>
            </a:extLst>
          </p:cNvPr>
          <p:cNvSpPr txBox="1"/>
          <p:nvPr/>
        </p:nvSpPr>
        <p:spPr>
          <a:xfrm>
            <a:off x="6826358" y="1443680"/>
            <a:ext cx="696223" cy="3046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Career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4F44CB-2DB8-C966-5234-8BAAD21A89E9}"/>
              </a:ext>
            </a:extLst>
          </p:cNvPr>
          <p:cNvCxnSpPr/>
          <p:nvPr/>
        </p:nvCxnSpPr>
        <p:spPr>
          <a:xfrm>
            <a:off x="5572815" y="1413060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BC9BCE3-368B-C3A1-7486-E534931104CC}"/>
              </a:ext>
            </a:extLst>
          </p:cNvPr>
          <p:cNvCxnSpPr/>
          <p:nvPr/>
        </p:nvCxnSpPr>
        <p:spPr>
          <a:xfrm>
            <a:off x="6715028" y="1414632"/>
            <a:ext cx="0" cy="3507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86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95B1D9"/>
            </a:gs>
            <a:gs pos="83000">
              <a:srgbClr val="84A4D4"/>
            </a:gs>
            <a:gs pos="100000">
              <a:srgbClr val="6B91CD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ABAD8F-53FC-ADE2-38C2-B74B94F28684}"/>
              </a:ext>
            </a:extLst>
          </p:cNvPr>
          <p:cNvSpPr/>
          <p:nvPr/>
        </p:nvSpPr>
        <p:spPr>
          <a:xfrm>
            <a:off x="0" y="0"/>
            <a:ext cx="12192000" cy="1084081"/>
          </a:xfrm>
          <a:prstGeom prst="rect">
            <a:avLst/>
          </a:prstGeom>
          <a:solidFill>
            <a:srgbClr val="F7F9F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  <a:alpha val="8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71DA51C-D0DC-BF82-D5AB-BE313AA08E45}"/>
              </a:ext>
            </a:extLst>
          </p:cNvPr>
          <p:cNvSpPr/>
          <p:nvPr/>
        </p:nvSpPr>
        <p:spPr>
          <a:xfrm>
            <a:off x="4732259" y="60803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BF21949-62D8-2E73-32FB-5A958D60957D}"/>
              </a:ext>
            </a:extLst>
          </p:cNvPr>
          <p:cNvSpPr/>
          <p:nvPr/>
        </p:nvSpPr>
        <p:spPr>
          <a:xfrm>
            <a:off x="5337145" y="619025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411EA97B-53D6-76BF-C975-A1E4A7486F01}"/>
              </a:ext>
            </a:extLst>
          </p:cNvPr>
          <p:cNvSpPr/>
          <p:nvPr/>
        </p:nvSpPr>
        <p:spPr>
          <a:xfrm>
            <a:off x="5942031" y="630020"/>
            <a:ext cx="471342" cy="358219"/>
          </a:xfrm>
          <a:prstGeom prst="flowChartTerminator">
            <a:avLst/>
          </a:prstGeom>
          <a:solidFill>
            <a:srgbClr val="95B1D9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F35A162D-0E2B-C6A9-B65F-03288584FE14}"/>
              </a:ext>
            </a:extLst>
          </p:cNvPr>
          <p:cNvSpPr/>
          <p:nvPr/>
        </p:nvSpPr>
        <p:spPr>
          <a:xfrm>
            <a:off x="6546917" y="641015"/>
            <a:ext cx="471342" cy="358219"/>
          </a:xfrm>
          <a:prstGeom prst="flowChartTerminator">
            <a:avLst/>
          </a:prstGeom>
          <a:solidFill>
            <a:srgbClr val="E8F1F2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1BF947AF-224A-66D8-48D7-0A0F72045543}"/>
              </a:ext>
            </a:extLst>
          </p:cNvPr>
          <p:cNvSpPr/>
          <p:nvPr/>
        </p:nvSpPr>
        <p:spPr>
          <a:xfrm>
            <a:off x="7151803" y="652010"/>
            <a:ext cx="471342" cy="358219"/>
          </a:xfrm>
          <a:prstGeom prst="flowChartTerminator">
            <a:avLst/>
          </a:prstGeom>
          <a:solidFill>
            <a:srgbClr val="9CB7DC"/>
          </a:solidFill>
          <a:ln>
            <a:noFill/>
          </a:ln>
          <a:effectLst>
            <a:outerShdw blurRad="50800" dist="254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hlinkClick r:id="rId2" action="ppaction://hlinksldjump"/>
            <a:extLst>
              <a:ext uri="{FF2B5EF4-FFF2-40B4-BE49-F238E27FC236}">
                <a16:creationId xmlns:a16="http://schemas.microsoft.com/office/drawing/2014/main" id="{503DB56B-720C-BBF2-F01E-82111DC85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908" y="671597"/>
            <a:ext cx="299132" cy="2912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8571FF7-6D80-6CD3-4B76-86ABC0877E45}"/>
              </a:ext>
            </a:extLst>
          </p:cNvPr>
          <p:cNvSpPr txBox="1"/>
          <p:nvPr/>
        </p:nvSpPr>
        <p:spPr>
          <a:xfrm>
            <a:off x="5454978" y="153851"/>
            <a:ext cx="145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PORTFOLIO</a:t>
            </a:r>
          </a:p>
        </p:txBody>
      </p:sp>
      <p:pic>
        <p:nvPicPr>
          <p:cNvPr id="3" name="그림 2">
            <a:hlinkClick r:id="rId4" action="ppaction://hlinksldjump"/>
            <a:extLst>
              <a:ext uri="{FF2B5EF4-FFF2-40B4-BE49-F238E27FC236}">
                <a16:creationId xmlns:a16="http://schemas.microsoft.com/office/drawing/2014/main" id="{516B5730-C3F9-1DF9-8A6D-FB3B358C4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556" y="651956"/>
            <a:ext cx="307005" cy="330620"/>
          </a:xfrm>
          <a:prstGeom prst="rect">
            <a:avLst/>
          </a:prstGeom>
        </p:spPr>
      </p:pic>
      <p:pic>
        <p:nvPicPr>
          <p:cNvPr id="2" name="그림 1">
            <a:hlinkClick r:id="rId6" action="ppaction://hlinksldjump"/>
            <a:extLst>
              <a:ext uri="{FF2B5EF4-FFF2-40B4-BE49-F238E27FC236}">
                <a16:creationId xmlns:a16="http://schemas.microsoft.com/office/drawing/2014/main" id="{5CA148E6-89D5-93A1-FF49-453C8701E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940" y="649107"/>
            <a:ext cx="285750" cy="3030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93DC34-5D3B-EB7B-7FA2-7B59EA3EB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0533" y="664050"/>
            <a:ext cx="336345" cy="314876"/>
          </a:xfrm>
          <a:prstGeom prst="rect">
            <a:avLst/>
          </a:prstGeom>
        </p:spPr>
      </p:pic>
      <p:pic>
        <p:nvPicPr>
          <p:cNvPr id="8" name="그림 7">
            <a:hlinkClick r:id="rId9" action="ppaction://hlinksldjump"/>
            <a:extLst>
              <a:ext uri="{FF2B5EF4-FFF2-40B4-BE49-F238E27FC236}">
                <a16:creationId xmlns:a16="http://schemas.microsoft.com/office/drawing/2014/main" id="{7407CB88-218F-3D6A-1B27-8D16BA6DE8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0998" y="668351"/>
            <a:ext cx="293407" cy="27909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371DAB8-8F13-F680-C9C2-701F9D40DDBE}"/>
              </a:ext>
            </a:extLst>
          </p:cNvPr>
          <p:cNvSpPr/>
          <p:nvPr/>
        </p:nvSpPr>
        <p:spPr>
          <a:xfrm>
            <a:off x="3193822" y="1845297"/>
            <a:ext cx="5804355" cy="31674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B8F5A-1F33-948F-EF7D-11131CA67790}"/>
              </a:ext>
            </a:extLst>
          </p:cNvPr>
          <p:cNvSpPr txBox="1"/>
          <p:nvPr/>
        </p:nvSpPr>
        <p:spPr>
          <a:xfrm>
            <a:off x="5221400" y="2121030"/>
            <a:ext cx="1749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📞 </a:t>
            </a:r>
            <a:r>
              <a:rPr lang="en-US" altLang="ko-KR" b="1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Contact Me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13E8EB-5492-923C-2CB2-AFDB9F505DD2}"/>
              </a:ext>
            </a:extLst>
          </p:cNvPr>
          <p:cNvSpPr txBox="1"/>
          <p:nvPr/>
        </p:nvSpPr>
        <p:spPr>
          <a:xfrm>
            <a:off x="4628414" y="2490362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궁금한 점이 있다면 언제든지 연락주세요</a:t>
            </a:r>
            <a:r>
              <a:rPr lang="en-US" altLang="ko-KR" sz="12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!</a:t>
            </a:r>
            <a:endParaRPr lang="ko-KR" altLang="en-US" sz="12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273FC1E-C1C8-8CDA-96CD-4B69B56D9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52757"/>
              </p:ext>
            </p:extLst>
          </p:nvPr>
        </p:nvGraphicFramePr>
        <p:xfrm>
          <a:off x="4015819" y="2911119"/>
          <a:ext cx="4004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848">
                  <a:extLst>
                    <a:ext uri="{9D8B030D-6E8A-4147-A177-3AD203B41FA5}">
                      <a16:colId xmlns:a16="http://schemas.microsoft.com/office/drawing/2014/main" val="685032860"/>
                    </a:ext>
                  </a:extLst>
                </a:gridCol>
                <a:gridCol w="2758867">
                  <a:extLst>
                    <a:ext uri="{9D8B030D-6E8A-4147-A177-3AD203B41FA5}">
                      <a16:colId xmlns:a16="http://schemas.microsoft.com/office/drawing/2014/main" val="335374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📧 이메일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junhyuk000@naver.com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570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 전화번호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010-8856-9125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97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💻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github.com/junhyuk000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501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🗒️ </a:t>
                      </a:r>
                      <a:r>
                        <a:rPr lang="en-US" altLang="ko-KR" sz="12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Notion</a:t>
                      </a:r>
                      <a:endParaRPr lang="ko-KR" alt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467886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notion</a:t>
                      </a:r>
                      <a:r>
                        <a:rPr lang="en-US" sz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.so/Programming</a:t>
                      </a:r>
                      <a:endParaRPr lang="en-US" sz="1200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9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667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Consolas</vt:lpstr>
      <vt:lpstr>Roboto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607-10</dc:creator>
  <cp:lastModifiedBy>607-10</cp:lastModifiedBy>
  <cp:revision>14</cp:revision>
  <dcterms:created xsi:type="dcterms:W3CDTF">2025-02-12T04:43:15Z</dcterms:created>
  <dcterms:modified xsi:type="dcterms:W3CDTF">2025-02-21T00:28:59Z</dcterms:modified>
</cp:coreProperties>
</file>