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413C0-8A06-4737-8307-431E54574877}">
  <a:tblStyle styleId="{68D413C0-8A06-4737-8307-431E54574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7" autoAdjust="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44a6bdc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a344a6bdc3_2_5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a344a6bdc3_2_5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462f9bff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3462f9bff_8_2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ga3462f9bff_8_2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462f9bff_1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a3462f9bff_10_21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ga3462f9bff_10_21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344a6bdc3_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a344a6bdc3_6_6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</p:txBody>
      </p:sp>
      <p:sp>
        <p:nvSpPr>
          <p:cNvPr id="279" name="Google Shape;279;ga344a6bdc3_6_6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3462f9bff_1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a3462f9bff_10_3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293" name="Google Shape;293;ga3462f9bff_10_3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3462f9bff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a3462f9bff_6_3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a3462f9bff_6_3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344a6bdc3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a344a6bdc3_2_9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ga344a6bdc3_2_9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3462f9bff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a3462f9bff_6_1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ga3462f9bff_6_1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3462f9bff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a3462f9bff_6_13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ga3462f9bff_6_13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3462f9bf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a3462f9bff_8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ga3462f9bff_8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344a6bdc3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a344a6bdc3_2_10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ga344a6bdc3_2_10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44a6bdc3_2_6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a344a6bd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3462f9bf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a3462f9bff_8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ga3462f9bff_8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35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462f9bff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a3462f9bff_8_68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a3462f9bff_8_68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44a6bdc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a344a6bdc3_6_7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ga344a6bdc3_6_7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44a6bdc3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344a6bdc3_6_2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63" name="Google Shape;163;ga344a6bdc3_6_29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462f9bff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3462f9bff_2_3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a3462f9bff_2_3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3462f9bff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a3462f9bff_2_6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ga3462f9bff_2_60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3462f9bff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a3462f9bff_10_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ga3462f9bff_10_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3462f9bff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a3462f9bff_8_1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a3462f9bff_8_1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364803" y="2576014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/>
          <p:nvPr/>
        </p:nvSpPr>
        <p:spPr>
          <a:xfrm>
            <a:off x="264463" y="4790468"/>
            <a:ext cx="3204878" cy="34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>
            <a:off x="364803" y="299183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6"/>
          <p:cNvCxnSpPr/>
          <p:nvPr/>
        </p:nvCxnSpPr>
        <p:spPr>
          <a:xfrm>
            <a:off x="364803" y="3224336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6"/>
          <p:cNvCxnSpPr/>
          <p:nvPr/>
        </p:nvCxnSpPr>
        <p:spPr>
          <a:xfrm>
            <a:off x="364803" y="3458798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6"/>
          <p:cNvCxnSpPr/>
          <p:nvPr/>
        </p:nvCxnSpPr>
        <p:spPr>
          <a:xfrm>
            <a:off x="364803" y="3692638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16" descr="cosmetic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2671" y="4807745"/>
            <a:ext cx="878469" cy="13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">
  <p:cSld name="내지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364803" y="410894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7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4825603"/>
            <a:ext cx="675000" cy="10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>
  <p:cSld name="표지_텍스트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8"/>
          <p:cNvCxnSpPr/>
          <p:nvPr/>
        </p:nvCxnSpPr>
        <p:spPr>
          <a:xfrm>
            <a:off x="364803" y="2576014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8"/>
          <p:cNvCxnSpPr/>
          <p:nvPr/>
        </p:nvCxnSpPr>
        <p:spPr>
          <a:xfrm>
            <a:off x="364803" y="299183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8"/>
          <p:cNvCxnSpPr/>
          <p:nvPr/>
        </p:nvCxnSpPr>
        <p:spPr>
          <a:xfrm>
            <a:off x="364803" y="3224336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8"/>
          <p:cNvCxnSpPr/>
          <p:nvPr/>
        </p:nvCxnSpPr>
        <p:spPr>
          <a:xfrm>
            <a:off x="364803" y="3458798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8"/>
          <p:cNvCxnSpPr/>
          <p:nvPr/>
        </p:nvCxnSpPr>
        <p:spPr>
          <a:xfrm>
            <a:off x="364803" y="3692638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8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2671" y="4807745"/>
            <a:ext cx="878469" cy="1321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2059" y="185057"/>
            <a:ext cx="8338457" cy="138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sz="54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68519" y="3003798"/>
            <a:ext cx="8418281" cy="22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64463" y="4790468"/>
            <a:ext cx="3204878" cy="34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텍스트">
  <p:cSld name="내지_텍스트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364803" y="410894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9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4825603"/>
            <a:ext cx="675000" cy="1015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68300" y="428625"/>
            <a:ext cx="8394700" cy="63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sz="40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68300" y="1181101"/>
            <a:ext cx="1905000" cy="23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sz="1200" b="1">
                <a:solidFill>
                  <a:srgbClr val="3D3C3E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2336800" y="1181101"/>
            <a:ext cx="6426200" cy="24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sz="1200" b="1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>
  <p:cSld name="빈화면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rsyed.com/2018/01/07/numerical-approach-to-studying-vehicle-dynamics-with-a-half-car-suspension-mode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260726" y="548450"/>
            <a:ext cx="85965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Malgun Gothic"/>
              <a:buNone/>
            </a:pPr>
            <a:r>
              <a:rPr lang="ko" sz="5400" b="1" dirty="0">
                <a:solidFill>
                  <a:srgbClr val="1C314E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 Project</a:t>
            </a:r>
            <a:endParaRPr sz="5400" b="1" dirty="0">
              <a:solidFill>
                <a:srgbClr val="1C314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Malgun Gothic"/>
              <a:buNone/>
            </a:pPr>
            <a:endParaRPr sz="1000" b="1" dirty="0">
              <a:solidFill>
                <a:srgbClr val="1C314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364803" y="1491803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21"/>
          <p:cNvSpPr/>
          <p:nvPr/>
        </p:nvSpPr>
        <p:spPr>
          <a:xfrm>
            <a:off x="0" y="-53855"/>
            <a:ext cx="9144000" cy="83882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0" y="5062817"/>
            <a:ext cx="9144000" cy="83882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20282DB-A187-434B-A2B2-BD3B672B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" altLang="ko-KR" b="1" dirty="0">
                <a:solidFill>
                  <a:srgbClr val="1C314E"/>
                </a:solidFill>
                <a:latin typeface="Malgun Gothic"/>
                <a:ea typeface="Malgun Gothic"/>
                <a:cs typeface="Malgun Gothic"/>
                <a:sym typeface="Malgun Gothic"/>
              </a:rPr>
              <a:t>Semi Active Suspension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0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30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시뮬레이션 모델링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70800"/>
            <a:ext cx="8839199" cy="31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00" y="4139537"/>
            <a:ext cx="7037393" cy="568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3420275" y="3082775"/>
            <a:ext cx="962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Rear(Crs)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3645350" y="3342125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7;p21">
            <a:extLst>
              <a:ext uri="{FF2B5EF4-FFF2-40B4-BE49-F238E27FC236}">
                <a16:creationId xmlns:a16="http://schemas.microsoft.com/office/drawing/2014/main" id="{DEF3CA38-DE35-4131-B991-A7EB2E6AC9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31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31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 Controller 모델링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25" y="686575"/>
            <a:ext cx="5730000" cy="26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088" y="3376875"/>
            <a:ext cx="2129625" cy="16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00" y="3376875"/>
            <a:ext cx="2390935" cy="15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075" y="3376875"/>
            <a:ext cx="2284375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2503525" y="1544125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3625" y="711775"/>
            <a:ext cx="1473801" cy="24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/>
          <p:nvPr/>
        </p:nvSpPr>
        <p:spPr>
          <a:xfrm>
            <a:off x="2503525" y="1968050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284200" y="1278050"/>
            <a:ext cx="81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Front(Cfs)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2284200" y="1697675"/>
            <a:ext cx="962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Rear(Crs)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7425" y="711775"/>
            <a:ext cx="1473801" cy="24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/>
          <p:nvPr/>
        </p:nvSpPr>
        <p:spPr>
          <a:xfrm>
            <a:off x="6110975" y="775800"/>
            <a:ext cx="2391000" cy="41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6823900" y="812100"/>
            <a:ext cx="103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Body(mc)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6824451" y="1395275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Cfs</a:t>
            </a:r>
            <a:endParaRPr sz="1200"/>
          </a:p>
        </p:txBody>
      </p:sp>
      <p:sp>
        <p:nvSpPr>
          <p:cNvPr id="268" name="Google Shape;268;p31"/>
          <p:cNvSpPr txBox="1"/>
          <p:nvPr/>
        </p:nvSpPr>
        <p:spPr>
          <a:xfrm>
            <a:off x="8283301" y="1395275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Crs</a:t>
            </a:r>
            <a:endParaRPr sz="1200"/>
          </a:p>
        </p:txBody>
      </p:sp>
      <p:sp>
        <p:nvSpPr>
          <p:cNvPr id="269" name="Google Shape;269;p31"/>
          <p:cNvSpPr txBox="1"/>
          <p:nvPr/>
        </p:nvSpPr>
        <p:spPr>
          <a:xfrm>
            <a:off x="7303401" y="2075200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Zf</a:t>
            </a:r>
            <a:endParaRPr sz="1200"/>
          </a:p>
        </p:txBody>
      </p:sp>
      <p:sp>
        <p:nvSpPr>
          <p:cNvPr id="270" name="Google Shape;270;p31"/>
          <p:cNvSpPr txBox="1"/>
          <p:nvPr/>
        </p:nvSpPr>
        <p:spPr>
          <a:xfrm>
            <a:off x="8770801" y="2056838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Zr</a:t>
            </a:r>
            <a:endParaRPr sz="1200"/>
          </a:p>
        </p:txBody>
      </p:sp>
      <p:sp>
        <p:nvSpPr>
          <p:cNvPr id="271" name="Google Shape;271;p31"/>
          <p:cNvSpPr txBox="1"/>
          <p:nvPr/>
        </p:nvSpPr>
        <p:spPr>
          <a:xfrm>
            <a:off x="8793001" y="833988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Zc</a:t>
            </a:r>
            <a:endParaRPr sz="1200"/>
          </a:p>
        </p:txBody>
      </p:sp>
      <p:sp>
        <p:nvSpPr>
          <p:cNvPr id="272" name="Google Shape;272;p31"/>
          <p:cNvSpPr txBox="1"/>
          <p:nvPr/>
        </p:nvSpPr>
        <p:spPr>
          <a:xfrm>
            <a:off x="6375201" y="2010300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mf</a:t>
            </a:r>
            <a:endParaRPr sz="1200"/>
          </a:p>
        </p:txBody>
      </p:sp>
      <p:sp>
        <p:nvSpPr>
          <p:cNvPr id="273" name="Google Shape;273;p31"/>
          <p:cNvSpPr txBox="1"/>
          <p:nvPr/>
        </p:nvSpPr>
        <p:spPr>
          <a:xfrm>
            <a:off x="7867101" y="2010300"/>
            <a:ext cx="487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mr</a:t>
            </a:r>
            <a:endParaRPr sz="1200"/>
          </a:p>
        </p:txBody>
      </p:sp>
      <p:cxnSp>
        <p:nvCxnSpPr>
          <p:cNvPr id="274" name="Google Shape;274;p31"/>
          <p:cNvCxnSpPr/>
          <p:nvPr/>
        </p:nvCxnSpPr>
        <p:spPr>
          <a:xfrm rot="10800000">
            <a:off x="8793001" y="734088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31"/>
          <p:cNvCxnSpPr/>
          <p:nvPr/>
        </p:nvCxnSpPr>
        <p:spPr>
          <a:xfrm rot="10800000">
            <a:off x="8793001" y="1940238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17;p21">
            <a:extLst>
              <a:ext uri="{FF2B5EF4-FFF2-40B4-BE49-F238E27FC236}">
                <a16:creationId xmlns:a16="http://schemas.microsoft.com/office/drawing/2014/main" id="{0D6462D7-EEB3-4D16-B8A7-F0AE5B92EFB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2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32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263450" y="96000"/>
            <a:ext cx="625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Controller 모델링 (Ground hook)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3" y="670800"/>
            <a:ext cx="5861473" cy="24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50" y="2953349"/>
            <a:ext cx="2668369" cy="1675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700" y="3553424"/>
            <a:ext cx="42100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1575350" y="4356025"/>
            <a:ext cx="222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/>
              <a:t>xb = zc, xw = zf or zr</a:t>
            </a:r>
            <a:endParaRPr i="1"/>
          </a:p>
        </p:txBody>
      </p:sp>
      <p:pic>
        <p:nvPicPr>
          <p:cNvPr id="11" name="Google Shape;117;p21">
            <a:extLst>
              <a:ext uri="{FF2B5EF4-FFF2-40B4-BE49-F238E27FC236}">
                <a16:creationId xmlns:a16="http://schemas.microsoft.com/office/drawing/2014/main" id="{7EDC8C7B-5768-4348-986A-4C81C7E77F2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3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33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Controller 모델링 (sky hook)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735000"/>
            <a:ext cx="6682047" cy="23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00" y="3391200"/>
            <a:ext cx="3486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650" y="3042600"/>
            <a:ext cx="2545684" cy="165961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1575350" y="4356025"/>
            <a:ext cx="222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/>
              <a:t>xb = zc, xw = zf or zr</a:t>
            </a:r>
            <a:endParaRPr i="1"/>
          </a:p>
        </p:txBody>
      </p:sp>
      <p:pic>
        <p:nvPicPr>
          <p:cNvPr id="11" name="Google Shape;117;p21">
            <a:extLst>
              <a:ext uri="{FF2B5EF4-FFF2-40B4-BE49-F238E27FC236}">
                <a16:creationId xmlns:a16="http://schemas.microsoft.com/office/drawing/2014/main" id="{F62BCF19-C6F4-47ED-8965-D5B087C28A9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34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34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63450" y="96000"/>
            <a:ext cx="625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Controller 모델링 (Hybrid hook)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01" y="3070502"/>
            <a:ext cx="2955875" cy="18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20" y="519154"/>
            <a:ext cx="2831275" cy="20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5560324" y="2553234"/>
            <a:ext cx="222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 dirty="0"/>
              <a:t>xb = zc, xw = zf or zr</a:t>
            </a:r>
            <a:endParaRPr i="1" dirty="0"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25" y="1052800"/>
            <a:ext cx="4821995" cy="30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7;p21">
            <a:extLst>
              <a:ext uri="{FF2B5EF4-FFF2-40B4-BE49-F238E27FC236}">
                <a16:creationId xmlns:a16="http://schemas.microsoft.com/office/drawing/2014/main" id="{1E8AB122-DCFB-48AC-A0A7-9BC2E425A86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5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4" name="Google Shape;324;p35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263450" y="96000"/>
            <a:ext cx="603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시뮬레이션 결과 (Body Displacement)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447250" y="659700"/>
            <a:ext cx="798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0" y="1132475"/>
            <a:ext cx="4214175" cy="2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625" y="1105336"/>
            <a:ext cx="4289575" cy="303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21">
            <a:extLst>
              <a:ext uri="{FF2B5EF4-FFF2-40B4-BE49-F238E27FC236}">
                <a16:creationId xmlns:a16="http://schemas.microsoft.com/office/drawing/2014/main" id="{ECF0536C-CA61-415D-AC11-B35C1AE639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36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36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263450" y="96000"/>
            <a:ext cx="80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시뮬레이션 결과 (Front / Rear Displacement)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447250" y="659700"/>
            <a:ext cx="798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76" y="622929"/>
            <a:ext cx="3276600" cy="23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976" y="2973625"/>
            <a:ext cx="3276600" cy="2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591575"/>
            <a:ext cx="3276599" cy="231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000" y="2973625"/>
            <a:ext cx="3276599" cy="2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7;p21">
            <a:extLst>
              <a:ext uri="{FF2B5EF4-FFF2-40B4-BE49-F238E27FC236}">
                <a16:creationId xmlns:a16="http://schemas.microsoft.com/office/drawing/2014/main" id="{48AD70F6-0F47-44BC-929C-6A69B2BF00D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7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37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263450" y="96000"/>
            <a:ext cx="603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시뮬레이션 결과 (Pitch)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447250" y="659700"/>
            <a:ext cx="798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339" y="1379613"/>
            <a:ext cx="4157836" cy="294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00" y="1375800"/>
            <a:ext cx="4157825" cy="294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21">
            <a:extLst>
              <a:ext uri="{FF2B5EF4-FFF2-40B4-BE49-F238E27FC236}">
                <a16:creationId xmlns:a16="http://schemas.microsoft.com/office/drawing/2014/main" id="{FE4BAFE7-B719-4EA8-BD70-4E7C897E2EA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38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38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63450" y="96000"/>
            <a:ext cx="699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시뮬레이션 결과 (Pitch Angular Velocity)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5" y="1276175"/>
            <a:ext cx="4042224" cy="2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300" y="1276175"/>
            <a:ext cx="4042224" cy="285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7;p21">
            <a:extLst>
              <a:ext uri="{FF2B5EF4-FFF2-40B4-BE49-F238E27FC236}">
                <a16:creationId xmlns:a16="http://schemas.microsoft.com/office/drawing/2014/main" id="{AB8B838A-0266-4A6D-AE90-6D8561B328D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39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9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7688936" y="3537892"/>
            <a:ext cx="1876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60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263454" y="95997"/>
            <a:ext cx="410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1065900" y="735988"/>
            <a:ext cx="7843500" cy="2402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① 제어결과 Body displacement 측면에서 SkyHook &gt; Hybrid Hook &gt; Passive &gt; Ground Hook 순으로 성능이 우수했다.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② Front / Rear Displacement의 결과 4가지 컨트롤러가 거의 비슷한 성능이 나타났다.</a:t>
            </a: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③ Pitch를 분석한 결과 </a:t>
            </a:r>
            <a:r>
              <a:rPr lang="ko" sz="1300" dirty="0">
                <a:solidFill>
                  <a:schemeClr val="dk1"/>
                </a:solidFill>
              </a:rPr>
              <a:t> SkyHook &gt; Hybrid Hook &gt; Passive &gt; Ground Hook 순으로 </a:t>
            </a:r>
            <a:r>
              <a:rPr lang="ko-KR" altLang="en-US" sz="1300" dirty="0">
                <a:solidFill>
                  <a:schemeClr val="dk1"/>
                </a:solidFill>
              </a:rPr>
              <a:t>성능이 우수한 것을 확인 할 수 있었다</a:t>
            </a:r>
            <a:r>
              <a:rPr lang="en-US" altLang="ko-KR" sz="1300" dirty="0">
                <a:solidFill>
                  <a:schemeClr val="dk1"/>
                </a:solidFill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dk1"/>
                </a:solidFill>
              </a:rPr>
              <a:t>④ Pitch Angular Velocity를 분석한 결과 SkyHook &gt; Hybrid Hook &gt; Passive &gt; Ground Hook 순으로 0에 빠르게 수렴하는 것을 확인했다.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1252200" y="3307553"/>
            <a:ext cx="7657200" cy="13242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/>
              <a:t>      이론적으로 접근했을 때 처음에 Hybrid Hook이 가장 우수할 것으로 생각이 되었지만,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/>
              <a:t>      실제 시뮬레이션 결과 SkyHook이 가장 우수한 Semi Active Suspension인 것을 알 수 있었다.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/>
              <a:t>      이유는 앞서 소개</a:t>
            </a:r>
            <a:r>
              <a:rPr lang="ko-KR" altLang="en-US" sz="1300" dirty="0"/>
              <a:t>한</a:t>
            </a:r>
            <a:r>
              <a:rPr lang="ko" sz="1300" dirty="0"/>
              <a:t> </a:t>
            </a:r>
            <a:r>
              <a:rPr lang="ko-KR" altLang="en-US" sz="1300" dirty="0"/>
              <a:t>것과 같이 </a:t>
            </a:r>
            <a:r>
              <a:rPr lang="en-US" altLang="ko-KR" sz="1300" dirty="0" err="1"/>
              <a:t>SkyHook</a:t>
            </a:r>
            <a:r>
              <a:rPr lang="ko-KR" altLang="en-US" sz="1300" dirty="0"/>
              <a:t>은 바디에 전달되는 충격을 감쇠하지만 </a:t>
            </a:r>
            <a:r>
              <a:rPr lang="en-US" altLang="ko-KR" sz="1300" dirty="0"/>
              <a:t>Hybrid</a:t>
            </a:r>
            <a:r>
              <a:rPr lang="ko-KR" altLang="en-US" sz="1300" dirty="0"/>
              <a:t>의 경우 </a:t>
            </a:r>
            <a:endParaRPr lang="en-US" altLang="ko-KR"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300" dirty="0"/>
              <a:t>      Ground</a:t>
            </a:r>
            <a:r>
              <a:rPr lang="ko-KR" altLang="en-US" sz="1300" dirty="0"/>
              <a:t>의 특성을 반영할 때 충격이 바디에 그대로 전달되기 때문이다</a:t>
            </a:r>
            <a:r>
              <a:rPr lang="ko" sz="1300" dirty="0"/>
              <a:t>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384" name="Google Shape;384;p39"/>
          <p:cNvSpPr/>
          <p:nvPr/>
        </p:nvSpPr>
        <p:spPr>
          <a:xfrm>
            <a:off x="71800" y="736138"/>
            <a:ext cx="1354200" cy="24027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시뮬레이션 </a:t>
            </a: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결과 분석</a:t>
            </a:r>
            <a:endParaRPr sz="1600" b="1"/>
          </a:p>
        </p:txBody>
      </p:sp>
      <p:sp>
        <p:nvSpPr>
          <p:cNvPr id="385" name="Google Shape;385;p39"/>
          <p:cNvSpPr/>
          <p:nvPr/>
        </p:nvSpPr>
        <p:spPr>
          <a:xfrm>
            <a:off x="71800" y="3307553"/>
            <a:ext cx="1354200" cy="1324200"/>
          </a:xfrm>
          <a:prstGeom prst="flowChartAlternateProcess">
            <a:avLst/>
          </a:prstGeom>
          <a:solidFill>
            <a:srgbClr val="6FA8D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고찰</a:t>
            </a:r>
            <a:endParaRPr sz="1600" b="1"/>
          </a:p>
        </p:txBody>
      </p:sp>
      <p:sp>
        <p:nvSpPr>
          <p:cNvPr id="386" name="Google Shape;386;p39"/>
          <p:cNvSpPr txBox="1"/>
          <p:nvPr/>
        </p:nvSpPr>
        <p:spPr>
          <a:xfrm>
            <a:off x="263450" y="96000"/>
            <a:ext cx="603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263450" y="89350"/>
            <a:ext cx="603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결과에 대한 고찰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Google Shape;117;p21">
            <a:extLst>
              <a:ext uri="{FF2B5EF4-FFF2-40B4-BE49-F238E27FC236}">
                <a16:creationId xmlns:a16="http://schemas.microsoft.com/office/drawing/2014/main" id="{21C429D4-276D-496C-BB5B-0C8B354396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61772" y="1301668"/>
            <a:ext cx="5173304" cy="353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Table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Road Condition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시뮬레이션 모델링 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 Model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시뮬레이션 결과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결과에 대한 고찰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7.  Reference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06074" y="422645"/>
            <a:ext cx="8531851" cy="66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Malgun Gothic"/>
              <a:buNone/>
            </a:pPr>
            <a:r>
              <a:rPr lang="ko" sz="2800" b="1" dirty="0">
                <a:solidFill>
                  <a:srgbClr val="1D314E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dirty="0"/>
          </a:p>
        </p:txBody>
      </p:sp>
      <p:sp>
        <p:nvSpPr>
          <p:cNvPr id="125" name="Google Shape;125;p22"/>
          <p:cNvSpPr/>
          <p:nvPr/>
        </p:nvSpPr>
        <p:spPr>
          <a:xfrm>
            <a:off x="0" y="-53855"/>
            <a:ext cx="9144000" cy="83882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0" y="5062817"/>
            <a:ext cx="9144000" cy="83882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364474" y="2571760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22"/>
          <p:cNvCxnSpPr/>
          <p:nvPr/>
        </p:nvCxnSpPr>
        <p:spPr>
          <a:xfrm>
            <a:off x="364474" y="2117573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364474" y="1701197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364474" y="2985235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364474" y="3398710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31;p22">
            <a:extLst>
              <a:ext uri="{FF2B5EF4-FFF2-40B4-BE49-F238E27FC236}">
                <a16:creationId xmlns:a16="http://schemas.microsoft.com/office/drawing/2014/main" id="{2367F365-57BF-420A-B77B-BA18DAE9B424}"/>
              </a:ext>
            </a:extLst>
          </p:cNvPr>
          <p:cNvCxnSpPr/>
          <p:nvPr/>
        </p:nvCxnSpPr>
        <p:spPr>
          <a:xfrm>
            <a:off x="364474" y="3822120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31;p22">
            <a:extLst>
              <a:ext uri="{FF2B5EF4-FFF2-40B4-BE49-F238E27FC236}">
                <a16:creationId xmlns:a16="http://schemas.microsoft.com/office/drawing/2014/main" id="{12F03649-84DD-4334-8D22-CA803F4DF2EB}"/>
              </a:ext>
            </a:extLst>
          </p:cNvPr>
          <p:cNvCxnSpPr/>
          <p:nvPr/>
        </p:nvCxnSpPr>
        <p:spPr>
          <a:xfrm>
            <a:off x="364474" y="4245530"/>
            <a:ext cx="4767900" cy="22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17;p21">
            <a:extLst>
              <a:ext uri="{FF2B5EF4-FFF2-40B4-BE49-F238E27FC236}">
                <a16:creationId xmlns:a16="http://schemas.microsoft.com/office/drawing/2014/main" id="{CC8F0B1D-767C-4815-8C28-7BA69E9E19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38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38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63450" y="96000"/>
            <a:ext cx="699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2400" b="1" dirty="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" sz="2400" b="1" dirty="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" sz="2400" b="1" dirty="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r>
              <a:rPr lang="ko" sz="2400" b="1" dirty="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 b="1" dirty="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E6D2-35DB-4687-9A0C-80F81F3426B3}"/>
              </a:ext>
            </a:extLst>
          </p:cNvPr>
          <p:cNvSpPr txBox="1"/>
          <p:nvPr/>
        </p:nvSpPr>
        <p:spPr>
          <a:xfrm>
            <a:off x="364803" y="854783"/>
            <a:ext cx="7840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Mathworks</a:t>
            </a:r>
            <a:endParaRPr lang="en-US" altLang="ko-KR" dirty="0"/>
          </a:p>
          <a:p>
            <a:r>
              <a:rPr lang="en-US" altLang="ko-KR" dirty="0"/>
              <a:t>2. https://x-engineer.org/projects/modeling-simulation-automotive-suspension/</a:t>
            </a:r>
          </a:p>
          <a:p>
            <a:r>
              <a:rPr lang="en-US" altLang="ko-KR" dirty="0"/>
              <a:t>3. https://m.youtube.com/watch?v=B_M4cXIMlB8</a:t>
            </a:r>
          </a:p>
          <a:p>
            <a:r>
              <a:rPr lang="en-US" altLang="ko-KR" dirty="0"/>
              <a:t>4. SEMI-ACTIVE SUSPENSION SYSTEM DESIGN FOR QUARTER CAR MODEL</a:t>
            </a:r>
          </a:p>
          <a:p>
            <a:r>
              <a:rPr lang="en-US" altLang="ko-KR" dirty="0"/>
              <a:t>AND ITS ANALYSIS WITH PASSIVE SUSPENSION MODEL</a:t>
            </a:r>
          </a:p>
          <a:p>
            <a:r>
              <a:rPr lang="en-US" altLang="ko-KR" dirty="0"/>
              <a:t>5. </a:t>
            </a:r>
            <a:r>
              <a:rPr lang="en-US" altLang="ko-KR" dirty="0">
                <a:hlinkClick r:id="rId3"/>
              </a:rPr>
              <a:t>Numerical approach to studying vehicle dynamics with a half-car suspension model – Najam R Syed (nrsyed.com)</a:t>
            </a:r>
            <a:endParaRPr lang="ko-KR" altLang="en-US" dirty="0"/>
          </a:p>
        </p:txBody>
      </p:sp>
      <p:pic>
        <p:nvPicPr>
          <p:cNvPr id="8" name="Google Shape;117;p21">
            <a:extLst>
              <a:ext uri="{FF2B5EF4-FFF2-40B4-BE49-F238E27FC236}">
                <a16:creationId xmlns:a16="http://schemas.microsoft.com/office/drawing/2014/main" id="{05B610B8-F9F2-4281-9395-3530A92FCF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5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3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3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63454" y="95997"/>
            <a:ext cx="410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Malgun Gothic"/>
              <a:buAutoNum type="arabicPeriod"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Table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26150" y="1047750"/>
          <a:ext cx="4006200" cy="3596400"/>
        </p:xfrm>
        <a:graphic>
          <a:graphicData uri="http://schemas.openxmlformats.org/drawingml/2006/table">
            <a:tbl>
              <a:tblPr>
                <a:noFill/>
                <a:tableStyleId>{68D413C0-8A06-4737-8307-431E54574877}</a:tableStyleId>
              </a:tblPr>
              <a:tblGrid>
                <a:gridCol w="20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Parameter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Value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(sprung mass)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 Kg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mf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unsprung mass)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 Kg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mr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(rear unsprung mass)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35.5 Kg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lf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axle to cog)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 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lr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(cog to rear axle)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 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kfs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suspension spring rates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19960 N/m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krs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(rear suspension spring rates)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17500 N/m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4669750" y="1047750"/>
          <a:ext cx="4006200" cy="3383040"/>
        </p:xfrm>
        <a:graphic>
          <a:graphicData uri="http://schemas.openxmlformats.org/drawingml/2006/table">
            <a:tbl>
              <a:tblPr>
                <a:noFill/>
                <a:tableStyleId>{68D413C0-8A06-4737-8307-431E54574877}</a:tableStyleId>
              </a:tblPr>
              <a:tblGrid>
                <a:gridCol w="20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Parameter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Value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kft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tire spring rates)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175500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krt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(rear tire spring rates)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175500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cfs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suspension damping coefficient)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1290 Ns/m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crs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(rear suspension damping coefficient)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1620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crt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(rear tire damping constant)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cft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(front tire damping constant)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Ns/m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iyy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(inertia of body mass)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2460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Kg-m</a:t>
                      </a:r>
                      <a:r>
                        <a:rPr lang="ko" sz="800" baseline="30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" name="Google Shape;117;p21">
            <a:extLst>
              <a:ext uri="{FF2B5EF4-FFF2-40B4-BE49-F238E27FC236}">
                <a16:creationId xmlns:a16="http://schemas.microsoft.com/office/drawing/2014/main" id="{53FF9AFA-B7EA-4A07-9DDF-50069AAD2D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4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4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Road Condition 1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47250" y="659700"/>
            <a:ext cx="798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600" y="1685225"/>
            <a:ext cx="3252900" cy="23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783525" y="4603975"/>
            <a:ext cx="1102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Scenario 1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450" y="2993550"/>
            <a:ext cx="2369961" cy="17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00" y="732650"/>
            <a:ext cx="3080580" cy="21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4419600" y="2716000"/>
            <a:ext cx="642300" cy="2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17;p21">
            <a:extLst>
              <a:ext uri="{FF2B5EF4-FFF2-40B4-BE49-F238E27FC236}">
                <a16:creationId xmlns:a16="http://schemas.microsoft.com/office/drawing/2014/main" id="{4B6097A5-0381-49F1-BDC5-E60B8BEAEA4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5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5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Road Condition 2 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47250" y="659700"/>
            <a:ext cx="798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50" y="1710013"/>
            <a:ext cx="3261051" cy="230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49" y="2966675"/>
            <a:ext cx="2817065" cy="17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752875" y="4617100"/>
            <a:ext cx="1102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Scenario 2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13" y="706975"/>
            <a:ext cx="3127530" cy="221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4361025" y="2724738"/>
            <a:ext cx="642300" cy="2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17;p21">
            <a:extLst>
              <a:ext uri="{FF2B5EF4-FFF2-40B4-BE49-F238E27FC236}">
                <a16:creationId xmlns:a16="http://schemas.microsoft.com/office/drawing/2014/main" id="{84DCF833-E04C-4F44-BCF6-6B5128B85D5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6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26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시뮬레이션 모델링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25" y="1176976"/>
            <a:ext cx="4050501" cy="1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6050"/>
            <a:ext cx="4419600" cy="25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013" y="3394725"/>
            <a:ext cx="6713574" cy="14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21">
            <a:extLst>
              <a:ext uri="{FF2B5EF4-FFF2-40B4-BE49-F238E27FC236}">
                <a16:creationId xmlns:a16="http://schemas.microsoft.com/office/drawing/2014/main" id="{48DC2E06-40BE-4921-A267-A45FAE6C7A0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7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7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시뮬레이션 모델링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0" y="972013"/>
            <a:ext cx="8839201" cy="289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3" y="4182126"/>
            <a:ext cx="8307275" cy="5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2704400" y="2373388"/>
            <a:ext cx="81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Front(Cfs)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2743325" y="3129450"/>
            <a:ext cx="962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Rear(Crs)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2923725" y="2666688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968400" y="3388800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17;p21">
            <a:extLst>
              <a:ext uri="{FF2B5EF4-FFF2-40B4-BE49-F238E27FC236}">
                <a16:creationId xmlns:a16="http://schemas.microsoft.com/office/drawing/2014/main" id="{5828FBF7-80B9-40D2-B4C8-B59B4A20C97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8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28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시뮬레이션 모델링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8" y="804926"/>
            <a:ext cx="8839199" cy="29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0" y="4187376"/>
            <a:ext cx="8496774" cy="55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7;p21">
            <a:extLst>
              <a:ext uri="{FF2B5EF4-FFF2-40B4-BE49-F238E27FC236}">
                <a16:creationId xmlns:a16="http://schemas.microsoft.com/office/drawing/2014/main" id="{A4F658C1-3662-47E0-AA5E-6A639DCA7D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9"/>
          <p:cNvCxnSpPr/>
          <p:nvPr/>
        </p:nvCxnSpPr>
        <p:spPr>
          <a:xfrm>
            <a:off x="364803" y="511747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29"/>
          <p:cNvSpPr txBox="1"/>
          <p:nvPr/>
        </p:nvSpPr>
        <p:spPr>
          <a:xfrm>
            <a:off x="6965576" y="146423"/>
            <a:ext cx="1896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r>
              <a:rPr lang="ko" sz="10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050">
                <a:solidFill>
                  <a:srgbClr val="0C0C0C"/>
                </a:solidFill>
              </a:rPr>
              <a:t>19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0" y="-53855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0" y="5062817"/>
            <a:ext cx="9144000" cy="84000"/>
          </a:xfrm>
          <a:prstGeom prst="rect">
            <a:avLst/>
          </a:prstGeom>
          <a:solidFill>
            <a:srgbClr val="21798F"/>
          </a:solidFill>
          <a:ln w="25400" cap="flat" cmpd="sng">
            <a:solidFill>
              <a:srgbClr val="2179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63449" y="96000"/>
            <a:ext cx="526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시뮬레이션 모델링</a:t>
            </a:r>
            <a:endParaRPr sz="2400" b="1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0" y="795625"/>
            <a:ext cx="8371748" cy="303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367" y="4167288"/>
            <a:ext cx="6678858" cy="5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334700" y="1594500"/>
            <a:ext cx="81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Front(Cfs)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554025" y="1887800"/>
            <a:ext cx="291000" cy="24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7;p21">
            <a:extLst>
              <a:ext uri="{FF2B5EF4-FFF2-40B4-BE49-F238E27FC236}">
                <a16:creationId xmlns:a16="http://schemas.microsoft.com/office/drawing/2014/main" id="{DBD48D42-571C-40CA-9B23-D73C79C2FE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3082" r="11964" b="35328"/>
          <a:stretch/>
        </p:blipFill>
        <p:spPr>
          <a:xfrm>
            <a:off x="7984450" y="4644425"/>
            <a:ext cx="1134725" cy="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621</Words>
  <Application>Microsoft Office PowerPoint</Application>
  <PresentationFormat>화면 슬라이드 쇼(16:9)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Symbols</vt:lpstr>
      <vt:lpstr>Malgun Gothic</vt:lpstr>
      <vt:lpstr>Arial</vt:lpstr>
      <vt:lpstr>Simple Light</vt:lpstr>
      <vt:lpstr>Office 테마</vt:lpstr>
      <vt:lpstr>Final Project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Semi Active Suspension</dc:title>
  <cp:lastModifiedBy>최 준혁</cp:lastModifiedBy>
  <cp:revision>34</cp:revision>
  <dcterms:modified xsi:type="dcterms:W3CDTF">2021-03-02T01:22:48Z</dcterms:modified>
</cp:coreProperties>
</file>