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embeddedFontLst>
    <p:embeddedFont>
      <p:font typeface="Average" panose="020B0600000101010101" charset="0"/>
      <p:regular r:id="rId18"/>
    </p:embeddedFont>
    <p:embeddedFont>
      <p:font typeface="Oswald" panose="020B0600000101010101" charset="0"/>
      <p:regular r:id="rId19"/>
      <p:bold r:id="rId20"/>
    </p:embeddedFont>
    <p:embeddedFont>
      <p:font typeface="Oswald Regular" panose="020B0600000101010101" charset="0"/>
      <p:regular r:id="rId21"/>
      <p:bold r:id="rId22"/>
    </p:embeddedFont>
    <p:embeddedFont>
      <p:font typeface="Verdana" panose="020B0604030504040204" pitchFamily="34" charset="0"/>
      <p:regular r:id="rId23"/>
      <p:bold r:id="rId24"/>
      <p:italic r:id="rId25"/>
      <p:bold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8B1C191-7ACC-48D0-8337-BF84B7EADF99}">
  <a:tblStyle styleId="{38B1C191-7ACC-48D0-8337-BF84B7EADF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54" y="6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7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6d24852d0b_0_10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6d24852d0b_0_107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구조는 이미 가지고 있던 구조를 사용하였다.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1, 2, 3, 4는 약간씩 변화를 주어 에포크를 아주 작은 수로 accuracy를 계산했는데 모델1이 제일 좋은 결과가 나와서 모델1에서 러닝레이트랑 에포크랑 수정하여서 결과를 측정하였습니다. 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6d24852d0b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6d24852d0b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가장 accuracy가 높았을때가 epoch가 20/ learning rate가 0.001일때 였다.</a:t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6d24852d0b_0_10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6d24852d0b_0_10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6d24852d0b_0_10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6d24852d0b_0_10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d24852d0b_0_10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d24852d0b_0_10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7c11981b94_1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7c11981b94_1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6d24852d0b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6d24852d0b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24852d0b_0_10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6d24852d0b_0_10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7c11981b94_1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7c11981b94_1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7c11981b94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7c11981b94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7c110dab50_0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7c110dab50_0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csv 파일을 가지고 와서 list로 변환한 다음에 PIL (pillow)를 이용하여 image file로 만들기 위해 numpy array로 변환한 다음 Image resize를 통해 저장을 하였다.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28 by 28을 한 이유는 MNIST dataset의 크기와 비슷하게 하려 하였다.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7c11981b94_1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7c11981b94_1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그래서 앞에서 설명들였던 전처리를 하면은 File system이 다음과 같이 정리됩니다.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정리하면은 File system이 Class이름의 폴더 안에 해당 데이터들이 놓여진 구조를 갖게 되는데요.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이렇게 정리되면 Dataset중에 ImageFolder라는 dataset과 호환될 수 있어서 이렇게 정리하고 ImageFolder를 사용했습니다.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7c11981b94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7c11981b94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해당 코드는 Data를 어떻게 load 했는지를 설명하고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data_transforms는 우리가 이미지를 받을때에 기본적으로 전처리를 해주는 것으로 train 및 test에 똑같은 전처리를 해준것을 볼 수 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이후에 ImageFolder로 dataset를 만들고 이를 데이터로더로 받아서 사용했습니다.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6d24852d0b_0_10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6d24852d0b_0_10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구조는 다음과 같습니다.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저희는 baseline으로 조원중에서 이미 코드로 갖고 있었던 모델 구조를 사용했습니다.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모델 구조를 보시면 앞에는 Conv2d-Batchnorm2d-ReLU-</a:t>
            </a:r>
            <a:r>
              <a:rPr lang="ko">
                <a:solidFill>
                  <a:schemeClr val="dk1"/>
                </a:solidFill>
              </a:rPr>
              <a:t>Conv2d-Batchnorm2d-ReLU-Maxpool2d</a:t>
            </a:r>
            <a:r>
              <a:rPr lang="ko"/>
              <a:t>를 한 block으로 보면은  block 2개를 사용했고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Fully connected layer에서는 layer 두개를 두어 마지막에 batch_size*2350*1 사이즈의 vector를 output이 나옵니다.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g"/><Relationship Id="rId3" Type="http://schemas.openxmlformats.org/officeDocument/2006/relationships/hyperlink" Target="https://github.com/junhyung9985/Hanguel_Database" TargetMode="External"/><Relationship Id="rId7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jpg"/><Relationship Id="rId5" Type="http://schemas.openxmlformats.org/officeDocument/2006/relationships/image" Target="../media/image12.jpg"/><Relationship Id="rId4" Type="http://schemas.openxmlformats.org/officeDocument/2006/relationships/image" Target="../media/image11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Oswald"/>
                <a:ea typeface="Oswald"/>
                <a:cs typeface="Oswald"/>
                <a:sym typeface="Oswald"/>
              </a:rPr>
              <a:t>HanDB: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4000">
                <a:latin typeface="Oswald"/>
                <a:ea typeface="Oswald"/>
                <a:cs typeface="Oswald"/>
                <a:sym typeface="Oswald"/>
              </a:rPr>
              <a:t>handwritten Hangeul classification</a:t>
            </a:r>
            <a:endParaRPr sz="40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Team 3 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21100506 이승재 21300126 김승우 21800180 김준형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Experimental Results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33" name="Google Shape;133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1: baseline code (resized 28 by 28 &amp; lr=0.0005) → </a:t>
            </a:r>
            <a:r>
              <a:rPr lang="ko" sz="2000" b="1">
                <a:latin typeface="Oswald"/>
                <a:ea typeface="Oswald"/>
                <a:cs typeface="Oswald"/>
                <a:sym typeface="Oswald"/>
              </a:rPr>
              <a:t> 0.8754</a:t>
            </a:r>
            <a:endParaRPr sz="2000" b="1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2: baseline code with lr = 0.0001 → 0.8734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3: baseline code with resizing 32 by 32 &amp; additional layers → 0.8162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5560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SzPts val="2000"/>
              <a:buFont typeface="Oswald"/>
              <a:buChar char="-"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Model 4: model 2 without normalization → 0.8381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2000">
                <a:latin typeface="Oswald"/>
                <a:ea typeface="Oswald"/>
                <a:cs typeface="Oswald"/>
                <a:sym typeface="Oswald"/>
              </a:rPr>
              <a:t>→ The result implies that Model 1 is the best prototype model to start with.</a:t>
            </a:r>
            <a:endParaRPr sz="20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Experimental Results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aphicFrame>
        <p:nvGraphicFramePr>
          <p:cNvPr id="139" name="Google Shape;139;p23"/>
          <p:cNvGraphicFramePr/>
          <p:nvPr/>
        </p:nvGraphicFramePr>
        <p:xfrm>
          <a:off x="1580575" y="15449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{38B1C191-7ACC-48D0-8337-BF84B7EADF99}</a:tableStyleId>
              </a:tblPr>
              <a:tblGrid>
                <a:gridCol w="12483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48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48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483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483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589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lr \ epoch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10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20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30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50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9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0.0001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0.9277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0.9310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0.9322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9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0.0005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0.9278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0.9305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0.9271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946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>
                          <a:latin typeface="Oswald"/>
                          <a:ea typeface="Oswald"/>
                          <a:cs typeface="Oswald"/>
                          <a:sym typeface="Oswald"/>
                        </a:rPr>
                        <a:t>0.001</a:t>
                      </a:r>
                      <a:endParaRPr b="1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0.9303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b="1" u="sng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0.9329</a:t>
                      </a:r>
                      <a:endParaRPr b="1" u="sng"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0.9292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>
                          <a:latin typeface="Oswald"/>
                          <a:ea typeface="Oswald"/>
                          <a:cs typeface="Oswald"/>
                          <a:sym typeface="Oswald"/>
                        </a:rPr>
                        <a:t>0.9293</a:t>
                      </a:r>
                      <a:endParaRPr>
                        <a:latin typeface="Oswald"/>
                        <a:ea typeface="Oswald"/>
                        <a:cs typeface="Oswald"/>
                        <a:sym typeface="Oswald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0" name="Google Shape;140;p23"/>
          <p:cNvSpPr txBox="1"/>
          <p:nvPr/>
        </p:nvSpPr>
        <p:spPr>
          <a:xfrm rot="-5400000">
            <a:off x="500150" y="2655775"/>
            <a:ext cx="15585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learning rate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1" name="Google Shape;141;p23"/>
          <p:cNvSpPr txBox="1"/>
          <p:nvPr/>
        </p:nvSpPr>
        <p:spPr>
          <a:xfrm>
            <a:off x="3716550" y="1084225"/>
            <a:ext cx="1558500" cy="4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epoch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42" name="Google Shape;142;p23"/>
          <p:cNvSpPr txBox="1"/>
          <p:nvPr/>
        </p:nvSpPr>
        <p:spPr>
          <a:xfrm>
            <a:off x="526800" y="4232225"/>
            <a:ext cx="8090400" cy="6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 sz="1800">
                <a:latin typeface="Oswald"/>
                <a:ea typeface="Oswald"/>
                <a:cs typeface="Oswald"/>
                <a:sym typeface="Oswald"/>
              </a:rPr>
              <a:t>The result illustrates that the highest accuracy showed on lower epoch when the learning rates get higher.</a:t>
            </a:r>
            <a:endParaRPr sz="18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Conclusion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48" name="Google Shape;148;p2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The experiment result implies that there is inverse proportion between ‘learning rate’ and ‘epoch’. If ‘learning rate’ is large, the accuracy score showed highest when epoch is small enough.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As the number of epochs bigger, it has possibility to lead overfitting the model.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While implementing the data loader, we can learn how to make dataset for data loader.</a:t>
            </a:r>
            <a:endParaRPr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ko"/>
              <a:t>Because we are referring open source software to construct CNN model, we experienced how to adjust open source into our own model.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Role and Contribution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aphicFrame>
        <p:nvGraphicFramePr>
          <p:cNvPr id="154" name="Google Shape;154;p25"/>
          <p:cNvGraphicFramePr/>
          <p:nvPr>
            <p:extLst>
              <p:ext uri="{D42A27DB-BD31-4B8C-83A1-F6EECF244321}">
                <p14:modId xmlns:p14="http://schemas.microsoft.com/office/powerpoint/2010/main" val="1688407205"/>
              </p:ext>
            </p:extLst>
          </p:nvPr>
        </p:nvGraphicFramePr>
        <p:xfrm>
          <a:off x="311700" y="1383550"/>
          <a:ext cx="8454700" cy="3856473"/>
        </p:xfrm>
        <a:graphic>
          <a:graphicData uri="http://schemas.openxmlformats.org/drawingml/2006/table">
            <a:tbl>
              <a:tblPr>
                <a:noFill/>
                <a:tableStyleId>{38B1C191-7ACC-48D0-8337-BF84B7EADF99}</a:tableStyleId>
              </a:tblPr>
              <a:tblGrid>
                <a:gridCol w="19469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44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553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083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71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Member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Role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Is leader?</a:t>
                      </a:r>
                      <a:endParaRPr sz="1800" b="1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800" b="1"/>
                        <a:t>Contribution (%)</a:t>
                      </a:r>
                      <a:endParaRPr sz="1800" b="1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59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200" baseline="-25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21100506 이승재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 dirty="0"/>
                        <a:t>Researching, PPT</a:t>
                      </a:r>
                      <a:r>
                        <a:rPr lang="en-US" altLang="ko" sz="2500" baseline="-25000" dirty="0"/>
                        <a:t>, Model</a:t>
                      </a:r>
                      <a:r>
                        <a:rPr lang="ko-KR" altLang="en-US" sz="2500" baseline="-25000" dirty="0"/>
                        <a:t> </a:t>
                      </a:r>
                      <a:r>
                        <a:rPr lang="en-US" altLang="ko-KR" sz="2500" baseline="-25000" dirty="0"/>
                        <a:t>evaluation</a:t>
                      </a:r>
                      <a:endParaRPr sz="2500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X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20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59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200" baseline="-25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21300126 김승우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Preprocessing, Model refining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X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40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5937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3200" baseline="-25000">
                          <a:latin typeface="Average"/>
                          <a:ea typeface="Average"/>
                          <a:cs typeface="Average"/>
                          <a:sym typeface="Average"/>
                        </a:rPr>
                        <a:t>21800180 김준형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 dirty="0"/>
                        <a:t>Preprocessing, Model refining and evaluation</a:t>
                      </a:r>
                      <a:endParaRPr sz="2500" baseline="-2500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/>
                        <a:t>O</a:t>
                      </a:r>
                      <a:endParaRPr sz="2500" baseline="-250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2500" baseline="-25000" dirty="0"/>
                        <a:t>40</a:t>
                      </a:r>
                      <a:endParaRPr sz="2500" baseline="-2500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수행 후 소감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160" name="Google Shape;160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21100506 이승재: 잘하지 못했는데 두 학우님이 잘 알려주셔서 함께 프로젝트를 했다기보다는 배웠던것 같습니다.  처음 dataset을 가지고 머신러닝을 접해본 것 같아 좋은 시간이었던 것 같습니다.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21300126 김승우:  처음으로 한 dataset에 대하여 전처리하고 모델을 구성하여 실제 accuracy를 구하는 과정을 경험할 수 있는 경험을 하였습니다. 많이 부족했지만 이 프로젝트를 통해 어떻게 실제 모델을 구현하는지 배울 수 있었고, 이 경험을 바탕으로 앞으로 새로운 프로젝트를 어떻게 착수할 수 있을지 배우는 좋은 시간이 된 것 같습니다.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"/>
              <a:buChar char="●"/>
            </a:pPr>
            <a:r>
              <a:rPr lang="ko" sz="1400">
                <a:latin typeface="Oswald"/>
                <a:ea typeface="Oswald"/>
                <a:cs typeface="Oswald"/>
                <a:sym typeface="Oswald"/>
              </a:rPr>
              <a:t>21800180 김준형: 이번 기회를 통해서 세상에서 유일한 한글 데이터셋을 다룰 수 있어서 좋았고 특히나 .hgu1이라는 특이한 파일을 binary 형태로 읽어서 파일 추출하는게 힘들긴 하였지만은 귀중한 경험이었던 것 같았습니다. 처음으로 데이터를 DataLoader에 옮기는 작업을 직접 해보는 등 이번 프로젝트를 통해서 많은 경험을 쌓을 수 있었고 보람찼습니다.</a:t>
            </a:r>
            <a:endParaRPr sz="1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>
            <a:spLocks noGrp="1"/>
          </p:cNvSpPr>
          <p:nvPr>
            <p:ph type="body" idx="1"/>
          </p:nvPr>
        </p:nvSpPr>
        <p:spPr>
          <a:xfrm>
            <a:off x="311700" y="3633175"/>
            <a:ext cx="8520600" cy="93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/>
              <a:t>For more informations and implementation, here is out project’s github repository</a:t>
            </a:r>
            <a:endParaRPr/>
          </a:p>
          <a:p>
            <a:pPr marL="0" lvl="0" indent="0" algn="l" rtl="0">
              <a:spcBef>
                <a:spcPts val="1600"/>
              </a:spcBef>
              <a:spcAft>
                <a:spcPts val="1600"/>
              </a:spcAft>
              <a:buNone/>
            </a:pPr>
            <a:r>
              <a:rPr lang="ko" u="sng">
                <a:solidFill>
                  <a:schemeClr val="hlink"/>
                </a:solidFill>
                <a:hlinkClick r:id="rId3"/>
              </a:rPr>
              <a:t>https://github.com/junhyung9985/Hanguel_Database</a:t>
            </a:r>
            <a:endParaRPr/>
          </a:p>
        </p:txBody>
      </p:sp>
      <p:pic>
        <p:nvPicPr>
          <p:cNvPr id="166" name="Google Shape;166;p27"/>
          <p:cNvPicPr preferRelativeResize="0"/>
          <p:nvPr/>
        </p:nvPicPr>
        <p:blipFill rotWithShape="1">
          <a:blip r:embed="rId4">
            <a:alphaModFix/>
          </a:blip>
          <a:srcRect r="-5552" b="-5552"/>
          <a:stretch/>
        </p:blipFill>
        <p:spPr>
          <a:xfrm>
            <a:off x="39890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124362" y="1230838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4485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405100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0" name="Google Shape;17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884588" y="1230850"/>
            <a:ext cx="1440000" cy="144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Table of Contents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1"/>
          </p:nvPr>
        </p:nvSpPr>
        <p:spPr>
          <a:xfrm>
            <a:off x="311700" y="12468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Description of preprocessor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Model design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Experimental results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-3810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Oswald"/>
              <a:buAutoNum type="arabicPeriod"/>
            </a:pPr>
            <a:r>
              <a:rPr lang="ko" sz="2400">
                <a:latin typeface="Oswald"/>
                <a:ea typeface="Oswald"/>
                <a:cs typeface="Oswald"/>
                <a:sym typeface="Oswald"/>
              </a:rPr>
              <a:t>Conclusion</a:t>
            </a:r>
            <a:endParaRPr sz="2400">
              <a:latin typeface="Oswald"/>
              <a:ea typeface="Oswald"/>
              <a:cs typeface="Oswald"/>
              <a:sym typeface="Oswald"/>
            </a:endParaRPr>
          </a:p>
          <a:p>
            <a:pPr marL="457200" lvl="0" indent="0" algn="l" rtl="0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endParaRPr sz="2400"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Preprocessing Steps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pic>
        <p:nvPicPr>
          <p:cNvPr id="67" name="Google Shape;67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74375" y="2430160"/>
            <a:ext cx="2982875" cy="953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24100" y="4034250"/>
            <a:ext cx="683425" cy="683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69" name="Google Shape;69;p15"/>
          <p:cNvPicPr preferRelativeResize="0"/>
          <p:nvPr/>
        </p:nvPicPr>
        <p:blipFill rotWithShape="1">
          <a:blip r:embed="rId5">
            <a:alphaModFix/>
          </a:blip>
          <a:srcRect r="21389"/>
          <a:stretch/>
        </p:blipFill>
        <p:spPr>
          <a:xfrm>
            <a:off x="3333397" y="1430900"/>
            <a:ext cx="4852601" cy="253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0" name="Google Shape;70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51450" y="1152475"/>
            <a:ext cx="2343150" cy="379095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1" name="Google Shape;71;p15"/>
          <p:cNvCxnSpPr/>
          <p:nvPr/>
        </p:nvCxnSpPr>
        <p:spPr>
          <a:xfrm>
            <a:off x="5754300" y="1864525"/>
            <a:ext cx="108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2" name="Google Shape;72;p15"/>
          <p:cNvCxnSpPr/>
          <p:nvPr/>
        </p:nvCxnSpPr>
        <p:spPr>
          <a:xfrm>
            <a:off x="5754300" y="3515963"/>
            <a:ext cx="10800" cy="385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Saving .csv files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sp>
        <p:nvSpPr>
          <p:cNvPr id="78" name="Google Shape;78;p16"/>
          <p:cNvSpPr txBox="1">
            <a:spLocks noGrp="1"/>
          </p:cNvSpPr>
          <p:nvPr>
            <p:ph type="body" idx="1"/>
          </p:nvPr>
        </p:nvSpPr>
        <p:spPr>
          <a:xfrm>
            <a:off x="4883075" y="1457275"/>
            <a:ext cx="39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From DisplayHGU1.cpp in HangulDB,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modified the function, LogImage() to save csv files without headers.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 saved file names as each classes separately.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369599" y="857800"/>
            <a:ext cx="5456201" cy="4574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Getting files from the directory (import)</a:t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 rotWithShape="1">
          <a:blip r:embed="rId3">
            <a:alphaModFix/>
          </a:blip>
          <a:srcRect l="9093" t="24826" r="10500" b="15464"/>
          <a:stretch/>
        </p:blipFill>
        <p:spPr>
          <a:xfrm>
            <a:off x="192575" y="2183125"/>
            <a:ext cx="5494124" cy="2117100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7"/>
          <p:cNvSpPr txBox="1">
            <a:spLocks noGrp="1"/>
          </p:cNvSpPr>
          <p:nvPr>
            <p:ph type="body" idx="1"/>
          </p:nvPr>
        </p:nvSpPr>
        <p:spPr>
          <a:xfrm>
            <a:off x="5906100" y="2485075"/>
            <a:ext cx="2926200" cy="136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Get all the files listed in each train and test directory.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Saving image files (export)</a:t>
            </a:r>
            <a:endParaRPr/>
          </a:p>
        </p:txBody>
      </p:sp>
      <p:sp>
        <p:nvSpPr>
          <p:cNvPr id="92" name="Google Shape;92;p18"/>
          <p:cNvSpPr txBox="1">
            <a:spLocks noGrp="1"/>
          </p:cNvSpPr>
          <p:nvPr>
            <p:ph type="body" idx="1"/>
          </p:nvPr>
        </p:nvSpPr>
        <p:spPr>
          <a:xfrm flipH="1">
            <a:off x="233800" y="4416350"/>
            <a:ext cx="8598600" cy="375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Save image files from csv files and resize into 28 by 28.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93" name="Google Shape;93;p18"/>
          <p:cNvPicPr preferRelativeResize="0"/>
          <p:nvPr/>
        </p:nvPicPr>
        <p:blipFill rotWithShape="1">
          <a:blip r:embed="rId3">
            <a:alphaModFix/>
          </a:blip>
          <a:srcRect l="6926" t="43766" r="8607" b="11257"/>
          <a:stretch/>
        </p:blipFill>
        <p:spPr>
          <a:xfrm>
            <a:off x="428075" y="1271700"/>
            <a:ext cx="8210050" cy="30680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9"/>
          <p:cNvPicPr preferRelativeResize="0"/>
          <p:nvPr/>
        </p:nvPicPr>
        <p:blipFill rotWithShape="1">
          <a:blip r:embed="rId3">
            <a:alphaModFix/>
          </a:blip>
          <a:srcRect l="7022" t="2353" r="7965"/>
          <a:stretch/>
        </p:blipFill>
        <p:spPr>
          <a:xfrm>
            <a:off x="423050" y="1188925"/>
            <a:ext cx="3711150" cy="36771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Dataset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00" name="Google Shape;100;p19"/>
          <p:cNvSpPr txBox="1">
            <a:spLocks noGrp="1"/>
          </p:cNvSpPr>
          <p:nvPr>
            <p:ph type="body" idx="1"/>
          </p:nvPr>
        </p:nvSpPr>
        <p:spPr>
          <a:xfrm>
            <a:off x="4883100" y="1319275"/>
            <a:ext cx="3949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After preprocessing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The file system can be illustrated like this. 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457200" lvl="0" indent="-342900" algn="l" rtl="0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SzPts val="1800"/>
              <a:buFont typeface="Oswald"/>
              <a:buChar char="-"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 This tree-diagram implies that the system is compatible to ImageFolder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Preprocessor - DataLoader</a:t>
            </a:r>
            <a:endParaRPr>
              <a:latin typeface="Oswald"/>
              <a:ea typeface="Oswald"/>
              <a:cs typeface="Oswald"/>
              <a:sym typeface="Oswald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20"/>
          <p:cNvSpPr txBox="1">
            <a:spLocks noGrp="1"/>
          </p:cNvSpPr>
          <p:nvPr>
            <p:ph type="body" idx="1"/>
          </p:nvPr>
        </p:nvSpPr>
        <p:spPr>
          <a:xfrm>
            <a:off x="311700" y="46177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ko">
                <a:latin typeface="Oswald"/>
                <a:ea typeface="Oswald"/>
                <a:cs typeface="Oswald"/>
                <a:sym typeface="Oswald"/>
              </a:rPr>
              <a:t>Loading data into DataLoader using ImageFolder.</a:t>
            </a:r>
            <a:endParaRPr>
              <a:latin typeface="Oswald"/>
              <a:ea typeface="Oswald"/>
              <a:cs typeface="Oswald"/>
              <a:sym typeface="Oswald"/>
            </a:endParaRPr>
          </a:p>
        </p:txBody>
      </p:sp>
      <p:pic>
        <p:nvPicPr>
          <p:cNvPr id="107" name="Google Shape;107;p20"/>
          <p:cNvPicPr preferRelativeResize="0"/>
          <p:nvPr/>
        </p:nvPicPr>
        <p:blipFill rotWithShape="1">
          <a:blip r:embed="rId3">
            <a:alphaModFix/>
          </a:blip>
          <a:srcRect l="5688" t="18509" r="14528" b="13914"/>
          <a:stretch/>
        </p:blipFill>
        <p:spPr>
          <a:xfrm>
            <a:off x="937025" y="1141850"/>
            <a:ext cx="7269949" cy="3475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Model Design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  <p:grpSp>
        <p:nvGrpSpPr>
          <p:cNvPr id="113" name="Google Shape;113;p21"/>
          <p:cNvGrpSpPr/>
          <p:nvPr/>
        </p:nvGrpSpPr>
        <p:grpSpPr>
          <a:xfrm>
            <a:off x="751697" y="2571748"/>
            <a:ext cx="7640610" cy="2545494"/>
            <a:chOff x="152400" y="1591425"/>
            <a:chExt cx="8839206" cy="3249705"/>
          </a:xfrm>
        </p:grpSpPr>
        <p:pic>
          <p:nvPicPr>
            <p:cNvPr id="114" name="Google Shape;114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52400" y="1591425"/>
              <a:ext cx="8839196" cy="324970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5" name="Google Shape;115;p21"/>
            <p:cNvSpPr txBox="1"/>
            <p:nvPr/>
          </p:nvSpPr>
          <p:spPr>
            <a:xfrm>
              <a:off x="1360475" y="4116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6" name="Google Shape;116;p21"/>
            <p:cNvSpPr txBox="1"/>
            <p:nvPr/>
          </p:nvSpPr>
          <p:spPr>
            <a:xfrm>
              <a:off x="1066572" y="2634514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17" name="Google Shape;117;p21"/>
            <p:cNvSpPr txBox="1"/>
            <p:nvPr/>
          </p:nvSpPr>
          <p:spPr>
            <a:xfrm>
              <a:off x="2917450" y="40551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8" name="Google Shape;118;p21"/>
            <p:cNvSpPr txBox="1"/>
            <p:nvPr/>
          </p:nvSpPr>
          <p:spPr>
            <a:xfrm>
              <a:off x="4474425" y="3879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19" name="Google Shape;119;p21"/>
            <p:cNvSpPr txBox="1"/>
            <p:nvPr/>
          </p:nvSpPr>
          <p:spPr>
            <a:xfrm>
              <a:off x="5864025" y="3879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0" name="Google Shape;120;p21"/>
            <p:cNvSpPr txBox="1"/>
            <p:nvPr/>
          </p:nvSpPr>
          <p:spPr>
            <a:xfrm>
              <a:off x="6955600" y="41165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500">
                  <a:latin typeface="Verdana"/>
                  <a:ea typeface="Verdana"/>
                  <a:cs typeface="Verdana"/>
                  <a:sym typeface="Verdana"/>
                </a:rPr>
                <a:t>Batch normalization</a:t>
              </a:r>
              <a:endParaRPr sz="5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1" name="Google Shape;121;p21"/>
            <p:cNvSpPr txBox="1"/>
            <p:nvPr/>
          </p:nvSpPr>
          <p:spPr>
            <a:xfrm>
              <a:off x="2800350" y="25476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2" name="Google Shape;122;p21"/>
            <p:cNvSpPr txBox="1"/>
            <p:nvPr/>
          </p:nvSpPr>
          <p:spPr>
            <a:xfrm>
              <a:off x="4385846" y="2474469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3" name="Google Shape;123;p21"/>
            <p:cNvSpPr txBox="1"/>
            <p:nvPr/>
          </p:nvSpPr>
          <p:spPr>
            <a:xfrm>
              <a:off x="5934250" y="251030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700">
                  <a:latin typeface="Average"/>
                  <a:ea typeface="Average"/>
                  <a:cs typeface="Average"/>
                  <a:sym typeface="Average"/>
                </a:rPr>
                <a:t>padding=1</a:t>
              </a:r>
              <a:endParaRPr sz="700">
                <a:latin typeface="Average"/>
                <a:ea typeface="Average"/>
                <a:cs typeface="Average"/>
                <a:sym typeface="Average"/>
              </a:endParaRPr>
            </a:p>
          </p:txBody>
        </p:sp>
        <p:sp>
          <p:nvSpPr>
            <p:cNvPr id="124" name="Google Shape;124;p21"/>
            <p:cNvSpPr txBox="1"/>
            <p:nvPr/>
          </p:nvSpPr>
          <p:spPr>
            <a:xfrm>
              <a:off x="2978675" y="37279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Max pooling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 (2 x 2)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5" name="Google Shape;125;p21"/>
            <p:cNvSpPr txBox="1"/>
            <p:nvPr/>
          </p:nvSpPr>
          <p:spPr>
            <a:xfrm>
              <a:off x="6036375" y="3490950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Max pooling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 (2 x 2)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  <p:sp>
          <p:nvSpPr>
            <p:cNvPr id="126" name="Google Shape;126;p21"/>
            <p:cNvSpPr txBox="1"/>
            <p:nvPr/>
          </p:nvSpPr>
          <p:spPr>
            <a:xfrm>
              <a:off x="8219106" y="4459757"/>
              <a:ext cx="772500" cy="23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" sz="600">
                  <a:latin typeface="Verdana"/>
                  <a:ea typeface="Verdana"/>
                  <a:cs typeface="Verdana"/>
                  <a:sym typeface="Verdana"/>
                </a:rPr>
                <a:t>Output vector</a:t>
              </a:r>
              <a:endParaRPr sz="600">
                <a:latin typeface="Verdana"/>
                <a:ea typeface="Verdana"/>
                <a:cs typeface="Verdana"/>
                <a:sym typeface="Verdana"/>
              </a:endParaRPr>
            </a:p>
          </p:txBody>
        </p:sp>
      </p:grpSp>
      <p:sp>
        <p:nvSpPr>
          <p:cNvPr id="127" name="Google Shape;127;p21"/>
          <p:cNvSpPr txBox="1"/>
          <p:nvPr/>
        </p:nvSpPr>
        <p:spPr>
          <a:xfrm>
            <a:off x="460875" y="1017725"/>
            <a:ext cx="6343500" cy="161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Input: Tensor sized (batch_size, 3, 28, 28)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Convolution Layer: contains two blocks and each block contains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Conv2d - BatchNorm2d - ReLU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Conv2d - BatchNorm2d - ReLU - MaxPool2d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Fully connected Layer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914400" lvl="1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○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Linear - BatchNorm1d - ReLU - Linear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  <a:p>
            <a:pPr marL="457200" lvl="0" indent="-3175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Font typeface="Oswald Regular"/>
              <a:buChar char="●"/>
            </a:pPr>
            <a:r>
              <a:rPr lang="ko">
                <a:latin typeface="Oswald Regular"/>
                <a:ea typeface="Oswald Regular"/>
                <a:cs typeface="Oswald Regular"/>
                <a:sym typeface="Oswald Regular"/>
              </a:rPr>
              <a:t>Output: Tensor sized (batch_size, 2350,1)</a:t>
            </a:r>
            <a:endParaRPr>
              <a:latin typeface="Oswald Regular"/>
              <a:ea typeface="Oswald Regular"/>
              <a:cs typeface="Oswald Regular"/>
              <a:sym typeface="Oswald Regula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885</Words>
  <Application>Microsoft Office PowerPoint</Application>
  <PresentationFormat>화면 슬라이드 쇼(16:9)</PresentationFormat>
  <Paragraphs>122</Paragraphs>
  <Slides>15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1" baseType="lpstr">
      <vt:lpstr>Arial</vt:lpstr>
      <vt:lpstr>Verdana</vt:lpstr>
      <vt:lpstr>Average</vt:lpstr>
      <vt:lpstr>Oswald</vt:lpstr>
      <vt:lpstr>Oswald Regular</vt:lpstr>
      <vt:lpstr>Simple Light</vt:lpstr>
      <vt:lpstr>HanDB: handwritten Hangeul classification</vt:lpstr>
      <vt:lpstr>Table of Contents</vt:lpstr>
      <vt:lpstr>Preprocessing Steps</vt:lpstr>
      <vt:lpstr>Preprocessor - Saving .csv files</vt:lpstr>
      <vt:lpstr>Preprocessor - Getting files from the directory (import)</vt:lpstr>
      <vt:lpstr>Preprocessor - Saving image files (export)</vt:lpstr>
      <vt:lpstr>Preprocessor - Dataset</vt:lpstr>
      <vt:lpstr>Preprocessor - DataLoader </vt:lpstr>
      <vt:lpstr>Model Design</vt:lpstr>
      <vt:lpstr>Experimental Results</vt:lpstr>
      <vt:lpstr>Experimental Results </vt:lpstr>
      <vt:lpstr>Conclusion</vt:lpstr>
      <vt:lpstr>Role and Contribution</vt:lpstr>
      <vt:lpstr>수행 후 소감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HanDB: handwritten Hangeul classification</dc:title>
  <cp:lastModifiedBy>Kim Junhyung</cp:lastModifiedBy>
  <cp:revision>1</cp:revision>
  <dcterms:modified xsi:type="dcterms:W3CDTF">2020-01-05T12:44:10Z</dcterms:modified>
</cp:coreProperties>
</file>