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86" r:id="rId4"/>
    <p:sldId id="288" r:id="rId5"/>
    <p:sldId id="289" r:id="rId6"/>
    <p:sldId id="290" r:id="rId7"/>
    <p:sldId id="287" r:id="rId8"/>
    <p:sldId id="291" r:id="rId9"/>
    <p:sldId id="292" r:id="rId10"/>
    <p:sldId id="297" r:id="rId11"/>
    <p:sldId id="275" r:id="rId12"/>
    <p:sldId id="276" r:id="rId13"/>
    <p:sldId id="279" r:id="rId14"/>
    <p:sldId id="282" r:id="rId15"/>
    <p:sldId id="294" r:id="rId16"/>
    <p:sldId id="295" r:id="rId17"/>
    <p:sldId id="296" r:id="rId18"/>
    <p:sldId id="277" r:id="rId19"/>
    <p:sldId id="281" r:id="rId20"/>
    <p:sldId id="293" r:id="rId21"/>
    <p:sldId id="299" r:id="rId22"/>
    <p:sldId id="29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1: </a:t>
            </a:r>
            <a:br>
              <a:rPr lang="en-US" altLang="ko-KR" dirty="0" smtClean="0"/>
            </a:br>
            <a:r>
              <a:rPr lang="en-US" altLang="ko-KR" dirty="0" smtClean="0"/>
              <a:t>Simple Sentiment Analysis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48" y="371112"/>
            <a:ext cx="8435280" cy="490066"/>
          </a:xfrm>
        </p:spPr>
        <p:txBody>
          <a:bodyPr/>
          <a:lstStyle/>
          <a:p>
            <a:r>
              <a:rPr lang="en-US" altLang="ko-KR" sz="4400" dirty="0" smtClean="0"/>
              <a:t>Additional Knowledge for Exercise (3)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12" y="1054051"/>
            <a:ext cx="8686800" cy="49251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(float(x))</a:t>
            </a:r>
          </a:p>
          <a:p>
            <a:pPr lvl="1"/>
            <a:r>
              <a:rPr lang="en-US" altLang="ko-KR" dirty="0"/>
              <a:t>Convert a string type x into integer type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sz="1400" dirty="0"/>
          </a:p>
          <a:p>
            <a:r>
              <a:rPr lang="en-US" altLang="ko-KR" dirty="0" smtClean="0"/>
              <a:t>List comprehension</a:t>
            </a:r>
          </a:p>
          <a:p>
            <a:pPr lvl="1"/>
            <a:r>
              <a:rPr lang="en-US" altLang="ko-KR" dirty="0" smtClean="0"/>
              <a:t>Make a list of value that satisfies the condition</a:t>
            </a:r>
          </a:p>
          <a:p>
            <a:pPr lvl="1"/>
            <a:r>
              <a:rPr lang="en-US" altLang="ko-KR" dirty="0" smtClean="0"/>
              <a:t>list = [value for loop (condition)]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87" y="4938220"/>
            <a:ext cx="2095500" cy="1400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5947916"/>
            <a:ext cx="800100" cy="276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983098"/>
            <a:ext cx="1428750" cy="1533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156" y="1984996"/>
            <a:ext cx="1428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 Review and Sentiment Analysis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Amazon</a:t>
            </a:r>
          </a:p>
          <a:p>
            <a:pPr lvl="1"/>
            <a:r>
              <a:rPr lang="en-US" altLang="ko-KR" dirty="0" smtClean="0"/>
              <a:t>Product information</a:t>
            </a:r>
          </a:p>
          <a:p>
            <a:pPr lvl="1"/>
            <a:r>
              <a:rPr lang="en-US" altLang="ko-KR" dirty="0" smtClean="0"/>
              <a:t>Also, product review</a:t>
            </a:r>
          </a:p>
          <a:p>
            <a:r>
              <a:rPr lang="en-US" altLang="ko-KR" dirty="0" smtClean="0"/>
              <a:t>Product review</a:t>
            </a:r>
          </a:p>
          <a:p>
            <a:pPr lvl="1"/>
            <a:r>
              <a:rPr lang="en-US" altLang="ko-KR" dirty="0" smtClean="0"/>
              <a:t>Some are positive</a:t>
            </a:r>
          </a:p>
          <a:p>
            <a:pPr lvl="1"/>
            <a:r>
              <a:rPr lang="en-US" altLang="ko-KR" dirty="0" smtClean="0"/>
              <a:t>Some are negative</a:t>
            </a:r>
          </a:p>
          <a:p>
            <a:r>
              <a:rPr lang="en-US" altLang="ko-KR" dirty="0" smtClean="0"/>
              <a:t>What-if we have 10,000 reviews and want to find the negative ones?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4881356"/>
            <a:ext cx="8435280" cy="163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39" y="1600200"/>
            <a:ext cx="4536504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Why simple word searching doesn’t work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There are universal good and bad words</a:t>
            </a:r>
          </a:p>
          <a:p>
            <a:pPr lvl="1"/>
            <a:r>
              <a:rPr lang="en-US" altLang="ko-KR" dirty="0" smtClean="0"/>
              <a:t>Excellent, good, super…</a:t>
            </a:r>
          </a:p>
          <a:p>
            <a:pPr lvl="1"/>
            <a:r>
              <a:rPr lang="en-US" altLang="ko-KR" dirty="0" smtClean="0"/>
              <a:t>Horrible, worst, never…</a:t>
            </a:r>
          </a:p>
          <a:p>
            <a:r>
              <a:rPr lang="en-US" altLang="ko-KR" dirty="0" smtClean="0"/>
              <a:t>How about this?</a:t>
            </a:r>
          </a:p>
          <a:p>
            <a:pPr lvl="1"/>
            <a:r>
              <a:rPr lang="en-US" altLang="ko-KR" dirty="0" smtClean="0"/>
              <a:t>Cool?</a:t>
            </a:r>
          </a:p>
          <a:p>
            <a:pPr lvl="2"/>
            <a:r>
              <a:rPr lang="en-US" altLang="ko-KR" dirty="0" smtClean="0"/>
              <a:t>Cool Beer</a:t>
            </a:r>
          </a:p>
          <a:p>
            <a:pPr lvl="1"/>
            <a:r>
              <a:rPr lang="en-US" altLang="ko-KR" dirty="0"/>
              <a:t>Hot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Hot Pizza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Big?</a:t>
            </a:r>
          </a:p>
          <a:p>
            <a:pPr lvl="2"/>
            <a:r>
              <a:rPr lang="en-US" altLang="ko-KR" dirty="0" smtClean="0"/>
              <a:t>Big LCD</a:t>
            </a:r>
          </a:p>
          <a:p>
            <a:pPr lvl="1"/>
            <a:r>
              <a:rPr lang="en-US" altLang="ko-KR" dirty="0" smtClean="0"/>
              <a:t>Small?</a:t>
            </a:r>
          </a:p>
          <a:p>
            <a:pPr lvl="2"/>
            <a:r>
              <a:rPr lang="en-US" altLang="ko-KR" dirty="0" smtClean="0"/>
              <a:t>Small Size</a:t>
            </a:r>
          </a:p>
          <a:p>
            <a:r>
              <a:rPr lang="en-US" altLang="ko-KR" dirty="0" smtClean="0"/>
              <a:t>Searching and counting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Probabilistic approach</a:t>
            </a:r>
            <a:endParaRPr lang="en-US" altLang="ko-KR" dirty="0" smtClean="0"/>
          </a:p>
          <a:p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30" name="Picture 6" descr="Margherita Pizza Plano Deli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86" y="2852936"/>
            <a:ext cx="2664446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itudenews.wpengine.netdna-cdn.com/wp-content/uploads/2013/06/BEER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14" y="2827060"/>
            <a:ext cx="2866066" cy="179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SyxyIyS14Z2iCz_FWThDNPhPcdA9YgfrvmPhIa1LlC18aFKhau1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03" y="4693871"/>
            <a:ext cx="2195257" cy="17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0.tqn.com/d/create/1/0/-/W/J/-/lost-sony-camer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27" y="4681002"/>
            <a:ext cx="2697239" cy="19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Of Words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statistical analyses</a:t>
            </a:r>
          </a:p>
          <a:p>
            <a:pPr lvl="1"/>
            <a:r>
              <a:rPr lang="en-US" altLang="ko-KR" dirty="0" smtClean="0"/>
              <a:t>We turned the review text into a vector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 vector &lt;1,0,0,1&gt;</a:t>
            </a:r>
          </a:p>
          <a:p>
            <a:pPr lvl="1"/>
            <a:r>
              <a:rPr lang="en-US" altLang="ko-KR" dirty="0" smtClean="0"/>
              <a:t>A word list &lt;I, cool, </a:t>
            </a:r>
            <a:r>
              <a:rPr lang="en-US" altLang="ko-KR" dirty="0" err="1" smtClean="0"/>
              <a:t>lcd</a:t>
            </a:r>
            <a:r>
              <a:rPr lang="en-US" altLang="ko-KR" dirty="0" smtClean="0"/>
              <a:t>, reliant&gt;</a:t>
            </a:r>
          </a:p>
          <a:p>
            <a:pPr lvl="1"/>
            <a:r>
              <a:rPr lang="en-US" altLang="ko-KR" dirty="0" smtClean="0"/>
              <a:t>Together,</a:t>
            </a:r>
          </a:p>
          <a:p>
            <a:pPr lvl="2"/>
            <a:r>
              <a:rPr lang="en-US" altLang="ko-KR" dirty="0" smtClean="0"/>
              <a:t>The review contains words: “I” and “reliant”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082" b="23002"/>
          <a:stretch/>
        </p:blipFill>
        <p:spPr>
          <a:xfrm>
            <a:off x="2062346" y="2420888"/>
            <a:ext cx="5224988" cy="23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Conditional Probability and Bayes Theorem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Let’s observe word “actually” and “positive” review</a:t>
            </a:r>
          </a:p>
          <a:p>
            <a:pPr lvl="1"/>
            <a:r>
              <a:rPr lang="en-US" altLang="ko-KR" dirty="0" smtClean="0"/>
              <a:t>Hypothesis (H): Review is something that we want to know</a:t>
            </a:r>
          </a:p>
          <a:p>
            <a:pPr lvl="1"/>
            <a:r>
              <a:rPr lang="en-US" altLang="ko-KR" dirty="0" smtClean="0"/>
              <a:t>Evidence (E): Word is something that we can observe</a:t>
            </a:r>
          </a:p>
          <a:p>
            <a:r>
              <a:rPr lang="en-US" altLang="ko-KR" dirty="0" smtClean="0"/>
              <a:t>What you just found out is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/>
              <a:t>E=“</a:t>
            </a:r>
            <a:r>
              <a:rPr lang="en-US" altLang="ko-KR" dirty="0" err="1"/>
              <a:t>actually</a:t>
            </a:r>
            <a:r>
              <a:rPr lang="en-US" altLang="ko-KR" dirty="0" err="1" smtClean="0"/>
              <a:t>”|H</a:t>
            </a:r>
            <a:r>
              <a:rPr lang="en-US" altLang="ko-KR" dirty="0" smtClean="0"/>
              <a:t>=“positive”)</a:t>
            </a:r>
          </a:p>
          <a:p>
            <a:pPr lvl="2"/>
            <a:r>
              <a:rPr lang="en-US" altLang="ko-KR" dirty="0" smtClean="0"/>
              <a:t>=</a:t>
            </a:r>
            <a:r>
              <a:rPr lang="en-US" altLang="ko-KR" dirty="0"/>
              <a:t>P(H=“</a:t>
            </a:r>
            <a:r>
              <a:rPr lang="en-US" altLang="ko-KR" dirty="0" smtClean="0"/>
              <a:t>positive” and E</a:t>
            </a:r>
            <a:r>
              <a:rPr lang="en-US" altLang="ko-KR" dirty="0"/>
              <a:t>=“actually</a:t>
            </a:r>
            <a:r>
              <a:rPr lang="en-US" altLang="ko-KR" dirty="0" smtClean="0"/>
              <a:t>”) / P(</a:t>
            </a:r>
            <a:r>
              <a:rPr lang="en-US" altLang="ko-KR" dirty="0"/>
              <a:t>H=“positive”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Our what-if question is </a:t>
            </a:r>
          </a:p>
          <a:p>
            <a:pPr lvl="1"/>
            <a:r>
              <a:rPr lang="en-US" altLang="ko-KR" dirty="0" smtClean="0"/>
              <a:t>We know E, we don’t know H, can we find out H with E?</a:t>
            </a:r>
          </a:p>
          <a:p>
            <a:pPr lvl="1"/>
            <a:r>
              <a:rPr lang="en-US" altLang="ko-KR" dirty="0" smtClean="0"/>
              <a:t>Then what we need is P(H|E), not P(E|H)</a:t>
            </a:r>
          </a:p>
          <a:p>
            <a:pPr lvl="1"/>
            <a:r>
              <a:rPr lang="en-US" altLang="ko-KR" dirty="0" smtClean="0"/>
              <a:t>What can we do?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5399679"/>
                <a:ext cx="3384376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99679"/>
                <a:ext cx="338437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 Review and Sentiment Analysis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Amazon</a:t>
            </a:r>
          </a:p>
          <a:p>
            <a:pPr lvl="1"/>
            <a:r>
              <a:rPr lang="en-US" altLang="ko-KR" dirty="0" smtClean="0"/>
              <a:t>Product information</a:t>
            </a:r>
          </a:p>
          <a:p>
            <a:pPr lvl="1"/>
            <a:r>
              <a:rPr lang="en-US" altLang="ko-KR" dirty="0" smtClean="0"/>
              <a:t>Also, product review</a:t>
            </a:r>
          </a:p>
          <a:p>
            <a:r>
              <a:rPr lang="en-US" altLang="ko-KR" dirty="0" smtClean="0"/>
              <a:t>Product review</a:t>
            </a:r>
          </a:p>
          <a:p>
            <a:pPr lvl="1"/>
            <a:r>
              <a:rPr lang="en-US" altLang="ko-KR" dirty="0" smtClean="0"/>
              <a:t>Some are positive</a:t>
            </a:r>
          </a:p>
          <a:p>
            <a:pPr lvl="1"/>
            <a:r>
              <a:rPr lang="en-US" altLang="ko-KR" dirty="0" smtClean="0"/>
              <a:t>Some are negative</a:t>
            </a:r>
          </a:p>
          <a:p>
            <a:r>
              <a:rPr lang="en-US" altLang="ko-KR" dirty="0" smtClean="0"/>
              <a:t>What-if we have 10,000 reviews and want to find the negative ones?</a:t>
            </a:r>
          </a:p>
          <a:p>
            <a:r>
              <a:rPr lang="en-US" altLang="ko-KR" dirty="0" smtClean="0"/>
              <a:t>Bayes theorem</a:t>
            </a:r>
          </a:p>
          <a:p>
            <a:pPr lvl="1"/>
            <a:r>
              <a:rPr lang="en-US" altLang="ko-KR" dirty="0" smtClean="0"/>
              <a:t>E: observation of a word</a:t>
            </a:r>
          </a:p>
          <a:p>
            <a:pPr lvl="1"/>
            <a:r>
              <a:rPr lang="en-US" altLang="ko-KR" dirty="0" smtClean="0"/>
              <a:t>H: sentiment label</a:t>
            </a:r>
          </a:p>
          <a:p>
            <a:pPr lvl="1"/>
            <a:r>
              <a:rPr lang="en-US" altLang="ko-KR" dirty="0" smtClean="0"/>
              <a:t>Given E, we want to know H</a:t>
            </a:r>
          </a:p>
          <a:p>
            <a:r>
              <a:rPr lang="en-US" altLang="ko-KR" dirty="0" smtClean="0"/>
              <a:t>But what if we have many words?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86" y="2780928"/>
            <a:ext cx="4672301" cy="907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2032"/>
            <a:ext cx="3546955" cy="1343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86635" y="4844422"/>
                <a:ext cx="3384376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35" y="4844422"/>
                <a:ext cx="3384376" cy="782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Many Words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792"/>
                <a:ext cx="8435280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Many words == many evidence E, such as E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E</a:t>
                </a:r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, E</a:t>
                </a:r>
                <a:r>
                  <a:rPr lang="en-US" altLang="ko-KR" baseline="-25000" dirty="0" smtClean="0"/>
                  <a:t>3</a:t>
                </a:r>
                <a:r>
                  <a:rPr lang="en-US" altLang="ko-KR" dirty="0" smtClean="0"/>
                  <a:t>, E</a:t>
                </a:r>
                <a:r>
                  <a:rPr lang="en-US" altLang="ko-KR" baseline="-25000" dirty="0" smtClean="0"/>
                  <a:t>4</a:t>
                </a:r>
                <a:r>
                  <a:rPr lang="en-US" altLang="ko-KR" dirty="0" smtClean="0"/>
                  <a:t>…</a:t>
                </a:r>
              </a:p>
              <a:p>
                <a:pPr lvl="1"/>
                <a:r>
                  <a:rPr lang="en-US" altLang="ko-KR" dirty="0" smtClean="0"/>
                  <a:t>Let’s imagine that a review has N words</a:t>
                </a:r>
              </a:p>
              <a:p>
                <a:pPr lvl="2"/>
                <a:r>
                  <a:rPr lang="en-US" altLang="ko-KR" dirty="0" smtClean="0"/>
                  <a:t>We have E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… E</a:t>
                </a:r>
                <a:r>
                  <a:rPr lang="en-US" altLang="ko-KR" baseline="-25000" dirty="0" smtClean="0"/>
                  <a:t>N</a:t>
                </a:r>
              </a:p>
              <a:p>
                <a:pPr lvl="1"/>
                <a:r>
                  <a:rPr lang="en-US" altLang="ko-KR" dirty="0" smtClean="0"/>
                  <a:t>Now we make a simple but big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assumption</a:t>
                </a:r>
              </a:p>
              <a:p>
                <a:pPr lvl="2"/>
                <a:r>
                  <a:rPr lang="en-US" altLang="ko-KR" dirty="0" smtClean="0"/>
                  <a:t>Each word usage is independent to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other word usages given a sentiment label</a:t>
                </a:r>
              </a:p>
              <a:p>
                <a:pPr lvl="2"/>
                <a:r>
                  <a:rPr lang="en-US" altLang="ko-KR" dirty="0" smtClean="0"/>
                  <a:t>Not true, but make things easy</a:t>
                </a:r>
              </a:p>
              <a:p>
                <a:pPr lvl="2"/>
                <a:r>
                  <a:rPr lang="en-US" altLang="ko-KR" dirty="0" smtClean="0"/>
                  <a:t>This means that E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,..E</a:t>
                </a:r>
                <a:r>
                  <a:rPr lang="en-US" altLang="ko-KR" baseline="-25000" dirty="0" smtClean="0"/>
                  <a:t>N</a:t>
                </a:r>
                <a:r>
                  <a:rPr lang="en-US" altLang="ko-KR" dirty="0" smtClean="0"/>
                  <a:t> are independent events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If the </a:t>
                </a:r>
                <a:r>
                  <a:rPr lang="en-US" altLang="ko-KR" dirty="0" err="1" smtClean="0"/>
                  <a:t>d</a:t>
                </a:r>
                <a:r>
                  <a:rPr lang="en-US" altLang="ko-KR" baseline="30000" dirty="0" err="1" smtClean="0"/>
                  <a:t>th</a:t>
                </a:r>
                <a:r>
                  <a:rPr lang="en-US" altLang="ko-KR" dirty="0" smtClean="0"/>
                  <a:t> review is given,</a:t>
                </a:r>
              </a:p>
              <a:p>
                <a:pPr lvl="1"/>
                <a:r>
                  <a:rPr lang="en-US" altLang="ko-KR" dirty="0" smtClean="0"/>
                  <a:t>The most likely sentiment label is</a:t>
                </a:r>
              </a:p>
              <a:p>
                <a:pPr lvl="2"/>
                <a:r>
                  <a:rPr lang="en-US" altLang="ko-KR" dirty="0" smtClean="0"/>
                  <a:t>h with the highest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792"/>
                <a:ext cx="8435280" cy="4925144"/>
              </a:xfrm>
              <a:blipFill>
                <a:blip r:embed="rId2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83765" y="2204864"/>
                <a:ext cx="3672408" cy="1512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65" y="2204864"/>
                <a:ext cx="3672408" cy="1512402"/>
              </a:xfrm>
              <a:prstGeom prst="rect">
                <a:avLst/>
              </a:prstGeom>
              <a:blipFill rotWithShape="0"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9183" y="4728041"/>
                <a:ext cx="3672408" cy="1844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altLang="ko-KR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sz="2400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: # of words in </a:t>
                </a:r>
                <a:r>
                  <a:rPr lang="en-US" altLang="ko-KR" sz="2000" i="1" dirty="0"/>
                  <a:t>d </a:t>
                </a:r>
                <a:r>
                  <a:rPr lang="en-US" altLang="ko-KR" sz="2000" i="1" dirty="0" err="1" smtClean="0"/>
                  <a:t>th</a:t>
                </a:r>
                <a:r>
                  <a:rPr lang="en-US" altLang="ko-KR" sz="2000" i="1" dirty="0" smtClean="0"/>
                  <a:t> </a:t>
                </a:r>
                <a:r>
                  <a:rPr lang="en-US" altLang="ko-KR" sz="2000" dirty="0" smtClean="0"/>
                  <a:t>review</a:t>
                </a:r>
                <a:endParaRPr lang="ko-KR" altLang="en-US" sz="20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83" y="4728041"/>
                <a:ext cx="3672408" cy="1844159"/>
              </a:xfrm>
              <a:prstGeom prst="rect">
                <a:avLst/>
              </a:prstGeom>
              <a:blipFill rotWithShape="0">
                <a:blip r:embed="rId4"/>
                <a:stretch>
                  <a:fillRect l="-2322" b="-7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Locate your folder where you downloaded .csv file</a:t>
            </a:r>
          </a:p>
          <a:p>
            <a:pPr lvl="1"/>
            <a:r>
              <a:rPr lang="en-US" altLang="ko-KR" dirty="0" smtClean="0"/>
              <a:t>Open the file with the text editor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‘main.py’ opens the dataset in Python</a:t>
            </a:r>
          </a:p>
          <a:p>
            <a:pPr lvl="1"/>
            <a:r>
              <a:rPr lang="en-US" altLang="ko-KR" dirty="0" smtClean="0"/>
              <a:t>word.csv</a:t>
            </a:r>
          </a:p>
          <a:p>
            <a:pPr lvl="1"/>
            <a:r>
              <a:rPr lang="en-US" altLang="ko-KR" dirty="0" smtClean="0"/>
              <a:t>sentidata.csv</a:t>
            </a:r>
          </a:p>
          <a:p>
            <a:r>
              <a:rPr lang="en-US" altLang="ko-KR" dirty="0" smtClean="0"/>
              <a:t>See what it stores</a:t>
            </a:r>
          </a:p>
          <a:p>
            <a:pPr lvl="1"/>
            <a:r>
              <a:rPr lang="en-US" altLang="ko-KR" dirty="0" err="1" smtClean="0"/>
              <a:t>sentidata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Row: 198 product reviews</a:t>
            </a:r>
          </a:p>
          <a:p>
            <a:pPr lvl="2"/>
            <a:r>
              <a:rPr lang="en-US" altLang="ko-KR" dirty="0" smtClean="0"/>
              <a:t>Col: </a:t>
            </a:r>
          </a:p>
          <a:p>
            <a:pPr lvl="3"/>
            <a:r>
              <a:rPr lang="en-US" altLang="ko-KR" dirty="0" smtClean="0"/>
              <a:t>0-28624: whether the review contains a certain word (1) or not (0)</a:t>
            </a:r>
          </a:p>
          <a:p>
            <a:pPr lvl="3"/>
            <a:r>
              <a:rPr lang="en-US" altLang="ko-KR" dirty="0"/>
              <a:t>28625: </a:t>
            </a:r>
            <a:r>
              <a:rPr lang="en-US" altLang="ko-KR" dirty="0" smtClean="0"/>
              <a:t>whether the review is positive (1) or not (0)</a:t>
            </a:r>
          </a:p>
          <a:p>
            <a:pPr lvl="1"/>
            <a:r>
              <a:rPr lang="en-US" altLang="ko-KR" dirty="0" smtClean="0"/>
              <a:t>words</a:t>
            </a:r>
          </a:p>
          <a:p>
            <a:pPr lvl="2"/>
            <a:r>
              <a:rPr lang="en-US" altLang="ko-KR" dirty="0" smtClean="0"/>
              <a:t>Row: 28624 words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56" r="62679" b="83971"/>
          <a:stretch/>
        </p:blipFill>
        <p:spPr>
          <a:xfrm>
            <a:off x="786408" y="2316152"/>
            <a:ext cx="493772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53" y="2316152"/>
            <a:ext cx="2610991" cy="27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49012"/>
            <a:ext cx="4467225" cy="2305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79998"/>
          </a:xfrm>
        </p:spPr>
        <p:txBody>
          <a:bodyPr/>
          <a:lstStyle/>
          <a:p>
            <a:r>
              <a:rPr lang="en-US" altLang="ko-KR" dirty="0" smtClean="0"/>
              <a:t>Tasks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451" y="1054636"/>
            <a:ext cx="8435280" cy="57416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Complete the below codes in ‘SentiAnalyzer.py’</a:t>
            </a:r>
          </a:p>
          <a:p>
            <a:r>
              <a:rPr lang="en-US" altLang="ko-KR" dirty="0" smtClean="0"/>
              <a:t>You can run the program with ‘main.py’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28" y="4113076"/>
            <a:ext cx="5514272" cy="26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main.py</a:t>
            </a:r>
          </a:p>
          <a:p>
            <a:pPr lvl="1"/>
            <a:r>
              <a:rPr lang="en-US" altLang="ko-KR" dirty="0" smtClean="0"/>
              <a:t>Runs the codes in the </a:t>
            </a:r>
            <a:br>
              <a:rPr lang="en-US" altLang="ko-KR" dirty="0" smtClean="0"/>
            </a:br>
            <a:r>
              <a:rPr lang="en-US" altLang="ko-KR" dirty="0" smtClean="0"/>
              <a:t>SentiAnalyzer.py</a:t>
            </a:r>
          </a:p>
          <a:p>
            <a:r>
              <a:rPr lang="en-US" altLang="ko-KR" dirty="0" smtClean="0"/>
              <a:t>Why </a:t>
            </a:r>
          </a:p>
          <a:p>
            <a:pPr lvl="1"/>
            <a:r>
              <a:rPr lang="en-US" altLang="ko-KR" dirty="0" err="1" smtClean="0"/>
              <a:t>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 are negative values?</a:t>
            </a:r>
          </a:p>
          <a:p>
            <a:pPr lvl="1"/>
            <a:r>
              <a:rPr lang="en-US" altLang="ko-KR" dirty="0" smtClean="0"/>
              <a:t>Why use logs?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05" y="4525089"/>
            <a:ext cx="448627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90680"/>
            <a:ext cx="3343275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721" y="4186981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Expected </a:t>
            </a:r>
            <a:r>
              <a:rPr lang="en-US" altLang="ko-KR" b="1" dirty="0" err="1" smtClean="0"/>
              <a:t>Resuls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79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python via </a:t>
            </a:r>
            <a:r>
              <a:rPr lang="en-US" altLang="ko-KR" b="1" dirty="0" smtClean="0"/>
              <a:t>Anaconda</a:t>
            </a:r>
          </a:p>
          <a:p>
            <a:pPr marL="708660" lvl="2">
              <a:buClr>
                <a:schemeClr val="accent1"/>
              </a:buClr>
            </a:pPr>
            <a:r>
              <a:rPr lang="en-US" altLang="ko-KR" dirty="0"/>
              <a:t>We will use </a:t>
            </a:r>
            <a:r>
              <a:rPr lang="en-US" altLang="ko-KR" b="1" dirty="0" err="1"/>
              <a:t>numpy</a:t>
            </a:r>
            <a:r>
              <a:rPr lang="en-US" altLang="ko-KR" dirty="0"/>
              <a:t> library from next </a:t>
            </a:r>
            <a:r>
              <a:rPr lang="en-US" altLang="ko-KR" dirty="0" smtClean="0"/>
              <a:t>class</a:t>
            </a:r>
          </a:p>
          <a:p>
            <a:pPr marL="708660" lvl="2">
              <a:buClr>
                <a:schemeClr val="accent1"/>
              </a:buClr>
            </a:pPr>
            <a:r>
              <a:rPr lang="en-US" altLang="ko-KR" dirty="0" smtClean="0"/>
              <a:t>Search ‘python anaconda’ and download Python 3.6 version</a:t>
            </a:r>
          </a:p>
          <a:p>
            <a:endParaRPr lang="en-US" altLang="ko-K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56564" y="2680798"/>
            <a:ext cx="6430873" cy="3628122"/>
            <a:chOff x="1381487" y="2680798"/>
            <a:chExt cx="6430873" cy="36281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487" y="2680798"/>
              <a:ext cx="6430873" cy="362812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771800" y="5112862"/>
              <a:ext cx="1814262" cy="1052442"/>
            </a:xfrm>
            <a:prstGeom prst="rect">
              <a:avLst/>
            </a:pr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Announcement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python via </a:t>
            </a:r>
            <a:r>
              <a:rPr lang="en-US" altLang="ko-KR" b="1" dirty="0" smtClean="0"/>
              <a:t>Anaconda</a:t>
            </a:r>
          </a:p>
          <a:p>
            <a:pPr lvl="1"/>
            <a:r>
              <a:rPr lang="en-US" altLang="ko-KR" dirty="0" smtClean="0"/>
              <a:t>We will use </a:t>
            </a:r>
            <a:r>
              <a:rPr lang="en-US" altLang="ko-KR" b="1" dirty="0" err="1" smtClean="0"/>
              <a:t>numpy</a:t>
            </a:r>
            <a:r>
              <a:rPr lang="en-US" altLang="ko-KR" dirty="0" smtClean="0"/>
              <a:t> library from next class</a:t>
            </a:r>
          </a:p>
          <a:p>
            <a:pPr lvl="1"/>
            <a:r>
              <a:rPr lang="en-US" altLang="ko-KR" dirty="0" smtClean="0"/>
              <a:t>There are many convenient functions provided by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Matrix multiplication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777240" lvl="2" indent="0">
              <a:buNone/>
            </a:pPr>
            <a:endParaRPr lang="en-US" altLang="ko-KR" sz="2400" dirty="0"/>
          </a:p>
          <a:p>
            <a:pPr lvl="2"/>
            <a:r>
              <a:rPr lang="en-US" altLang="ko-KR" dirty="0" smtClean="0"/>
              <a:t>Find index of list with condition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40968"/>
            <a:ext cx="1714500" cy="1343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142020"/>
            <a:ext cx="323850" cy="2762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869160"/>
            <a:ext cx="1733550" cy="1571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986" y="6130164"/>
            <a:ext cx="400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6" y="1465293"/>
            <a:ext cx="8571900" cy="526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52" y="12865"/>
            <a:ext cx="8136904" cy="944399"/>
          </a:xfrm>
        </p:spPr>
        <p:txBody>
          <a:bodyPr/>
          <a:lstStyle/>
          <a:p>
            <a:r>
              <a:rPr lang="en-US" altLang="ko-KR" dirty="0" smtClean="0"/>
              <a:t>Programming Environment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1190" y="1561461"/>
            <a:ext cx="2088232" cy="3168352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475656" y="1596529"/>
            <a:ext cx="7577566" cy="3881267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01190" y="5085184"/>
            <a:ext cx="8952031" cy="1772816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152303" y="1508426"/>
            <a:ext cx="1740177" cy="408406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147463" y="862971"/>
            <a:ext cx="2016224" cy="576064"/>
          </a:xfrm>
          <a:prstGeom prst="wedgeRectCallou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File Lists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130008" y="823611"/>
            <a:ext cx="2016224" cy="576064"/>
          </a:xfrm>
          <a:prstGeom prst="wedgeRectCallout">
            <a:avLst>
              <a:gd name="adj1" fmla="val -19370"/>
              <a:gd name="adj2" fmla="val 84688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Execution Buttons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63918" y="5985825"/>
            <a:ext cx="2016224" cy="576064"/>
          </a:xfrm>
          <a:prstGeom prst="wedgeRectCallout">
            <a:avLst>
              <a:gd name="adj1" fmla="val -108452"/>
              <a:gd name="adj2" fmla="val -63420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 Result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0306" y="2504643"/>
            <a:ext cx="2768352" cy="108314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</a:p>
          <a:p>
            <a:pPr algn="ctr"/>
            <a:r>
              <a:rPr lang="en-US" altLang="ko-KR" dirty="0" smtClean="0"/>
              <a:t>Editor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4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5085184"/>
            <a:ext cx="53054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5" y="2204864"/>
            <a:ext cx="53054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796135" y="1412776"/>
            <a:ext cx="2857153" cy="936104"/>
          </a:xfrm>
          <a:prstGeom prst="wedgeRectCallout">
            <a:avLst>
              <a:gd name="adj1" fmla="val -98622"/>
              <a:gd name="adj2" fmla="val 501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variable statements</a:t>
            </a:r>
          </a:p>
          <a:p>
            <a:pPr algn="ctr"/>
            <a:r>
              <a:rPr lang="en-US" altLang="ko-KR" dirty="0" smtClean="0"/>
              <a:t>Both of ‘ and “ work as wrappers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868144" y="2492896"/>
            <a:ext cx="2857153" cy="936104"/>
          </a:xfrm>
          <a:prstGeom prst="wedgeRectCallout">
            <a:avLst>
              <a:gd name="adj1" fmla="val -67771"/>
              <a:gd name="adj2" fmla="val -105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value equivalence test, quite simple!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68143" y="3717032"/>
            <a:ext cx="3096345" cy="936104"/>
          </a:xfrm>
          <a:prstGeom prst="wedgeRectCallout">
            <a:avLst>
              <a:gd name="adj1" fmla="val -92324"/>
              <a:gd name="adj2" fmla="val -871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variable is actually a linear collection of letters, and the letters have indexes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82294" y="322992"/>
          <a:ext cx="609600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8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-1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323528" y="4149080"/>
            <a:ext cx="1728193" cy="936104"/>
          </a:xfrm>
          <a:prstGeom prst="wedgeRectCallout">
            <a:avLst>
              <a:gd name="adj1" fmla="val 61642"/>
              <a:gd name="adj2" fmla="val -739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 how the string operators work!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004046" y="5094750"/>
            <a:ext cx="1728193" cy="936104"/>
          </a:xfrm>
          <a:prstGeom prst="wedgeRectCallout">
            <a:avLst>
              <a:gd name="adj1" fmla="val -149048"/>
              <a:gd name="adj2" fmla="val -1302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Existence check in collection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447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in Sequence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17" y="2348880"/>
            <a:ext cx="53054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17" y="4402262"/>
            <a:ext cx="5305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612938" y="1484784"/>
            <a:ext cx="2423558" cy="648072"/>
          </a:xfrm>
          <a:prstGeom prst="wedgeRectCallout">
            <a:avLst>
              <a:gd name="adj1" fmla="val -94519"/>
              <a:gd name="adj2" fmla="val 1496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Simple index of a sequence, or an array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252898" y="3424833"/>
            <a:ext cx="2423558" cy="648072"/>
          </a:xfrm>
          <a:prstGeom prst="wedgeRectCallout">
            <a:avLst>
              <a:gd name="adj1" fmla="val -145345"/>
              <a:gd name="adj2" fmla="val -1220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x:y </a:t>
            </a:r>
            <a:r>
              <a:rPr lang="en-US" altLang="ko-KR" dirty="0" smtClean="0">
                <a:sym typeface="Wingdings" pitchFamily="2" charset="2"/>
              </a:rPr>
              <a:t> from x to y</a:t>
            </a:r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180890" y="4434494"/>
            <a:ext cx="2423558" cy="648072"/>
          </a:xfrm>
          <a:prstGeom prst="wedgeRectCallout">
            <a:avLst>
              <a:gd name="adj1" fmla="val -108551"/>
              <a:gd name="adj2" fmla="val -1640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x:y:z </a:t>
            </a:r>
            <a:r>
              <a:rPr lang="en-US" altLang="ko-KR" dirty="0" smtClean="0">
                <a:sym typeface="Wingdings" pitchFamily="2" charset="2"/>
              </a:rPr>
              <a:t> from x to y with z steps</a:t>
            </a:r>
            <a:endParaRPr lang="ko-KR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452697" y="5661248"/>
            <a:ext cx="3456385" cy="864096"/>
          </a:xfrm>
          <a:prstGeom prst="wedgeRectCallout">
            <a:avLst>
              <a:gd name="adj1" fmla="val -61639"/>
              <a:gd name="adj2" fmla="val -237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Default: </a:t>
            </a:r>
          </a:p>
          <a:p>
            <a:pPr algn="ctr"/>
            <a:r>
              <a:rPr lang="en-US" altLang="ko-KR" dirty="0" smtClean="0"/>
              <a:t>y = the length of the sequence</a:t>
            </a:r>
          </a:p>
          <a:p>
            <a:pPr algn="ctr"/>
            <a:r>
              <a:rPr lang="en-US" altLang="ko-KR" dirty="0" smtClean="0"/>
              <a:t>z = 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816" y="1281534"/>
            <a:ext cx="3775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index applies to strings</a:t>
            </a:r>
          </a:p>
          <a:p>
            <a:r>
              <a:rPr lang="en-US" altLang="ko-KR" dirty="0" smtClean="0"/>
              <a:t>as well as tuples, lists</a:t>
            </a:r>
          </a:p>
          <a:p>
            <a:r>
              <a:rPr lang="en-US" altLang="ko-KR" dirty="0" smtClean="0">
                <a:sym typeface="Wingdings" pitchFamily="2" charset="2"/>
              </a:rPr>
              <a:t> Applies to any sequence variables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4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25144"/>
          </a:xfrm>
        </p:spPr>
        <p:txBody>
          <a:bodyPr/>
          <a:lstStyle/>
          <a:p>
            <a:r>
              <a:rPr lang="en-US" altLang="ko-KR" dirty="0" smtClean="0"/>
              <a:t>A loop statement</a:t>
            </a:r>
          </a:p>
          <a:p>
            <a:r>
              <a:rPr lang="en-US" altLang="ko-KR" dirty="0" smtClean="0"/>
              <a:t>The most common loop statement in programming languages</a:t>
            </a:r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 for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variable</a:t>
            </a:r>
            <a:r>
              <a:rPr lang="en-US" altLang="ko-KR" dirty="0" smtClean="0"/>
              <a:t> in </a:t>
            </a:r>
            <a:r>
              <a:rPr lang="en-US" altLang="ko-KR" i="1" dirty="0" smtClean="0"/>
              <a:t>sequence</a:t>
            </a:r>
            <a:r>
              <a:rPr lang="en-US" altLang="ko-KR" b="1" dirty="0" smtClean="0"/>
              <a:t>:</a:t>
            </a:r>
            <a:endParaRPr lang="en-US" altLang="ko-KR" b="1" dirty="0"/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 for </a:t>
            </a:r>
            <a:r>
              <a:rPr lang="en-US" altLang="ko-KR" i="1" dirty="0" smtClean="0"/>
              <a:t>loop</a:t>
            </a:r>
            <a:endParaRPr lang="en-US" altLang="ko-KR" i="1" dirty="0"/>
          </a:p>
          <a:p>
            <a:pPr marL="777240" lvl="2" indent="0">
              <a:buNone/>
            </a:pPr>
            <a:r>
              <a:rPr lang="en-US" altLang="ko-KR" b="1" dirty="0" smtClean="0"/>
              <a:t>else</a:t>
            </a:r>
            <a:r>
              <a:rPr lang="en-US" altLang="ko-KR" b="1" dirty="0"/>
              <a:t>:</a:t>
            </a:r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when for-loop is finished 	without a break</a:t>
            </a:r>
          </a:p>
          <a:p>
            <a:r>
              <a:rPr lang="en-US" altLang="ko-KR" dirty="0" smtClean="0"/>
              <a:t>Some useful statements for loops</a:t>
            </a:r>
          </a:p>
          <a:p>
            <a:pPr lvl="1"/>
            <a:r>
              <a:rPr lang="en-US" altLang="ko-KR" i="1" dirty="0" smtClean="0"/>
              <a:t>continue</a:t>
            </a:r>
          </a:p>
          <a:p>
            <a:pPr lvl="1"/>
            <a:r>
              <a:rPr lang="en-US" altLang="ko-KR" i="1" dirty="0" smtClean="0"/>
              <a:t>break</a:t>
            </a:r>
            <a:endParaRPr lang="en-US" altLang="ko-K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27" y="188640"/>
            <a:ext cx="43243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27" y="5157192"/>
            <a:ext cx="43243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Program Structure</a:t>
            </a:r>
            <a:br>
              <a:rPr lang="en-US" altLang="ko-KR" dirty="0" smtClean="0"/>
            </a:br>
            <a:r>
              <a:rPr lang="en-US" altLang="ko-KR" dirty="0" smtClean="0"/>
              <a:t>- Another Hello World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444" y="1600200"/>
            <a:ext cx="2999556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second Python program in this class</a:t>
            </a:r>
          </a:p>
          <a:p>
            <a:r>
              <a:rPr lang="en-US" altLang="ko-KR" dirty="0" smtClean="0"/>
              <a:t>Object-oriented program</a:t>
            </a:r>
          </a:p>
          <a:p>
            <a:pPr lvl="1"/>
            <a:r>
              <a:rPr lang="en-US" altLang="ko-KR" dirty="0" err="1" smtClean="0"/>
              <a:t>HelloWorld</a:t>
            </a:r>
            <a:r>
              <a:rPr lang="en-US" altLang="ko-KR" dirty="0" smtClean="0"/>
              <a:t> is an object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__, __del__, and </a:t>
            </a:r>
            <a:r>
              <a:rPr lang="en-US" altLang="ko-KR" dirty="0" err="1" smtClean="0"/>
              <a:t>performAverage</a:t>
            </a:r>
            <a:r>
              <a:rPr lang="en-US" altLang="ko-KR" dirty="0" smtClean="0"/>
              <a:t> are methods</a:t>
            </a:r>
          </a:p>
          <a:p>
            <a:r>
              <a:rPr lang="en-US" altLang="ko-KR" dirty="0" smtClean="0"/>
              <a:t>Largely in two parts</a:t>
            </a:r>
          </a:p>
          <a:p>
            <a:pPr lvl="1"/>
            <a:r>
              <a:rPr lang="en-US" altLang="ko-KR" dirty="0" smtClean="0"/>
              <a:t>Definition part</a:t>
            </a:r>
          </a:p>
          <a:p>
            <a:pPr lvl="1"/>
            <a:r>
              <a:rPr lang="en-US" altLang="ko-KR" dirty="0" smtClean="0"/>
              <a:t>Execution part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5" y="4509120"/>
            <a:ext cx="51244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6769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5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48" y="371112"/>
            <a:ext cx="8435280" cy="490066"/>
          </a:xfrm>
        </p:spPr>
        <p:txBody>
          <a:bodyPr/>
          <a:lstStyle/>
          <a:p>
            <a:r>
              <a:rPr lang="en-US" altLang="ko-KR" sz="4400" dirty="0" smtClean="0"/>
              <a:t>Additional Knowledge for Exercise (1)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12" y="1054051"/>
            <a:ext cx="8686800" cy="492514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sentidata</a:t>
            </a:r>
            <a:r>
              <a:rPr lang="en-US" altLang="ko-KR" dirty="0" smtClean="0"/>
              <a:t> = [ ]</a:t>
            </a:r>
          </a:p>
          <a:p>
            <a:pPr marL="1143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for loop (</a:t>
            </a:r>
            <a:r>
              <a:rPr lang="en-US" altLang="ko-KR" dirty="0" err="1" smtClean="0"/>
              <a:t>sentidata.append</a:t>
            </a:r>
            <a:r>
              <a:rPr lang="en-US" altLang="ko-KR" dirty="0" smtClean="0"/>
              <a:t>(row))</a:t>
            </a:r>
          </a:p>
          <a:p>
            <a:pPr lvl="1"/>
            <a:r>
              <a:rPr lang="en-US" altLang="ko-KR" dirty="0" smtClean="0"/>
              <a:t>Create a 2-D array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sz="1600" dirty="0"/>
          </a:p>
          <a:p>
            <a:r>
              <a:rPr lang="en-US" altLang="ko-KR" dirty="0" smtClean="0"/>
              <a:t>zip(v1,v2)</a:t>
            </a:r>
          </a:p>
          <a:p>
            <a:pPr lvl="1"/>
            <a:r>
              <a:rPr lang="en-US" altLang="ko-KR" dirty="0" smtClean="0"/>
              <a:t>Call elementwise pair of vector v1 and v2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40225"/>
            <a:ext cx="2628684" cy="111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57" y="2605288"/>
            <a:ext cx="1799832" cy="6948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817092"/>
            <a:ext cx="2513386" cy="11621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57" y="5015027"/>
            <a:ext cx="945194" cy="7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48" y="371112"/>
            <a:ext cx="8435280" cy="490066"/>
          </a:xfrm>
        </p:spPr>
        <p:txBody>
          <a:bodyPr/>
          <a:lstStyle/>
          <a:p>
            <a:r>
              <a:rPr lang="en-US" altLang="ko-KR" sz="4400" dirty="0" smtClean="0"/>
              <a:t>Additional Knowledge for Exercise (2)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12" y="1054051"/>
            <a:ext cx="8686800" cy="4925144"/>
          </a:xfrm>
        </p:spPr>
        <p:txBody>
          <a:bodyPr>
            <a:normAutofit/>
          </a:bodyPr>
          <a:lstStyle/>
          <a:p>
            <a:r>
              <a:rPr lang="en-US" altLang="ko-KR" dirty="0"/>
              <a:t>enumerate(list)</a:t>
            </a:r>
          </a:p>
          <a:p>
            <a:pPr lvl="1"/>
            <a:r>
              <a:rPr lang="en-US" altLang="ko-KR" dirty="0"/>
              <a:t>Call index and value together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sum(list)</a:t>
            </a:r>
          </a:p>
          <a:p>
            <a:pPr lvl="1"/>
            <a:r>
              <a:rPr lang="en-US" altLang="ko-KR" dirty="0" smtClean="0"/>
              <a:t>Sum of list</a:t>
            </a:r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0" y="4365104"/>
            <a:ext cx="2198449" cy="792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57" y="4819650"/>
            <a:ext cx="598370" cy="3375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30" y="1988840"/>
            <a:ext cx="2912684" cy="10801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957" y="2216001"/>
            <a:ext cx="741096" cy="8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5030</TotalTime>
  <Words>844</Words>
  <Application>Microsoft Office PowerPoint</Application>
  <PresentationFormat>On-screen Show (4:3)</PresentationFormat>
  <Paragraphs>274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발표 템플릿</vt:lpstr>
      <vt:lpstr>IE 362 Lecture 1:  Simple Sentiment Analysis</vt:lpstr>
      <vt:lpstr>Short recap</vt:lpstr>
      <vt:lpstr>Programming Environment</vt:lpstr>
      <vt:lpstr>String</vt:lpstr>
      <vt:lpstr>Index in Sequence</vt:lpstr>
      <vt:lpstr>for</vt:lpstr>
      <vt:lpstr>Python Program Structure - Another Hello World</vt:lpstr>
      <vt:lpstr>Additional Knowledge for Exercise (1)</vt:lpstr>
      <vt:lpstr>Additional Knowledge for Exercise (2)</vt:lpstr>
      <vt:lpstr>Additional Knowledge for Exercise (3)</vt:lpstr>
      <vt:lpstr>Offline class plan</vt:lpstr>
      <vt:lpstr>Product Review and Sentiment Analysis</vt:lpstr>
      <vt:lpstr>Why simple word searching doesn’t work</vt:lpstr>
      <vt:lpstr>Bag Of Words</vt:lpstr>
      <vt:lpstr>Conditional Probability and Bayes Theorem</vt:lpstr>
      <vt:lpstr>Product Review and Sentiment Analysis</vt:lpstr>
      <vt:lpstr>Many Words</vt:lpstr>
      <vt:lpstr>Dataset</vt:lpstr>
      <vt:lpstr>Tasks</vt:lpstr>
      <vt:lpstr>Expected Result</vt:lpstr>
      <vt:lpstr>Announcement</vt:lpstr>
      <vt:lpstr>Announcement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96</cp:revision>
  <dcterms:created xsi:type="dcterms:W3CDTF">2011-08-19T05:41:09Z</dcterms:created>
  <dcterms:modified xsi:type="dcterms:W3CDTF">2018-03-02T03:49:20Z</dcterms:modified>
</cp:coreProperties>
</file>