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275" r:id="rId11"/>
    <p:sldId id="339" r:id="rId12"/>
    <p:sldId id="35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IE </a:t>
            </a:r>
            <a:r>
              <a:rPr lang="en-US" altLang="ko-KR" smtClean="0"/>
              <a:t>260 </a:t>
            </a:r>
            <a:r>
              <a:rPr lang="en-US" altLang="ko-KR" dirty="0" smtClean="0"/>
              <a:t>Lecture 10: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Genetic Algorithm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0622"/>
            <a:ext cx="8784976" cy="994122"/>
          </a:xfrm>
        </p:spPr>
        <p:txBody>
          <a:bodyPr/>
          <a:lstStyle/>
          <a:p>
            <a:r>
              <a:rPr lang="en-US" altLang="ko-KR" sz="4400" dirty="0" smtClean="0"/>
              <a:t>To-Do: Complete Genetic Algorithm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60" cy="36724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First, you need to read the code carefully</a:t>
            </a:r>
          </a:p>
          <a:p>
            <a:pPr lvl="1"/>
            <a:r>
              <a:rPr lang="en-US" altLang="ko-KR" dirty="0" smtClean="0"/>
              <a:t>These codes will be used to finish Homework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Complete the following methods in TravelingSalesmanProblem.py</a:t>
            </a:r>
          </a:p>
          <a:p>
            <a:pPr lvl="1"/>
            <a:r>
              <a:rPr lang="en-US" altLang="ko-KR" dirty="0" err="1" smtClean="0"/>
              <a:t>performEvolution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Look for the appropriate method to perform the genetic algorithm</a:t>
            </a:r>
          </a:p>
          <a:p>
            <a:pPr lvl="1"/>
            <a:r>
              <a:rPr lang="en-US" altLang="ko-KR" dirty="0" err="1" smtClean="0"/>
              <a:t>calculateTotalDistance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Iterate the genotype of the solution to calculate the distance</a:t>
            </a:r>
          </a:p>
          <a:p>
            <a:pPr lvl="1"/>
            <a:r>
              <a:rPr lang="en-US" altLang="ko-KR" dirty="0" err="1" smtClean="0"/>
              <a:t>CalculateDistance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Complete the method considering the mathematical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 “GUIExecution.py”</a:t>
            </a:r>
          </a:p>
          <a:p>
            <a:pPr lvl="1"/>
            <a:r>
              <a:rPr lang="en-US" altLang="ko-KR" dirty="0" smtClean="0"/>
              <a:t>Visualize the genetic algorithm process</a:t>
            </a:r>
          </a:p>
          <a:p>
            <a:r>
              <a:rPr lang="en-US" altLang="ko-KR" dirty="0" smtClean="0"/>
              <a:t>Execute “TSPExecution.py”</a:t>
            </a:r>
          </a:p>
          <a:p>
            <a:pPr lvl="1"/>
            <a:r>
              <a:rPr lang="en-US" altLang="ko-KR" dirty="0" smtClean="0"/>
              <a:t>Console only result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2460"/>
            <a:ext cx="4496302" cy="3438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5" y="4219594"/>
            <a:ext cx="3971619" cy="1846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925654"/>
            <a:ext cx="1714500" cy="1809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6926" y="1198218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Genetic Algorithm</a:t>
            </a:r>
          </a:p>
          <a:p>
            <a:pPr algn="ctr"/>
            <a:r>
              <a:rPr lang="en-US" altLang="ko-KR" b="1" dirty="0" smtClean="0"/>
              <a:t>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13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Encoding step</a:t>
            </a:r>
          </a:p>
          <a:p>
            <a:pPr lvl="1"/>
            <a:r>
              <a:rPr lang="en-US" altLang="ko-KR" dirty="0" smtClean="0"/>
              <a:t>How to represent a solution as a vector of genes</a:t>
            </a:r>
          </a:p>
          <a:p>
            <a:pPr lvl="2"/>
            <a:r>
              <a:rPr lang="en-US" altLang="ko-KR" dirty="0" smtClean="0"/>
              <a:t>Traveling 3 cities: Total 3! cases</a:t>
            </a:r>
          </a:p>
          <a:p>
            <a:pPr lvl="2"/>
            <a:r>
              <a:rPr lang="en-US" altLang="ko-KR" dirty="0" smtClean="0"/>
              <a:t>Ex. (Seoul, Kwangju, </a:t>
            </a:r>
            <a:r>
              <a:rPr lang="en-US" altLang="ko-KR" dirty="0" err="1" smtClean="0"/>
              <a:t>Daejeon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Three possible encoding strategies</a:t>
            </a:r>
          </a:p>
          <a:p>
            <a:pPr lvl="2"/>
            <a:r>
              <a:rPr lang="en-US" altLang="ko-KR" dirty="0" smtClean="0"/>
              <a:t>Convenience of the representation</a:t>
            </a:r>
          </a:p>
          <a:p>
            <a:pPr lvl="3"/>
            <a:r>
              <a:rPr lang="en-US" altLang="ko-KR" dirty="0" smtClean="0"/>
              <a:t>K-</a:t>
            </a:r>
            <a:r>
              <a:rPr lang="en-US" altLang="ko-KR" dirty="0" err="1" smtClean="0"/>
              <a:t>ary</a:t>
            </a:r>
            <a:r>
              <a:rPr lang="en-US" altLang="ko-KR" dirty="0"/>
              <a:t> </a:t>
            </a:r>
            <a:r>
              <a:rPr lang="en-US" altLang="ko-KR" dirty="0" smtClean="0"/>
              <a:t>coding</a:t>
            </a:r>
          </a:p>
          <a:p>
            <a:pPr lvl="3"/>
            <a:r>
              <a:rPr lang="en-US" altLang="ko-KR" dirty="0" smtClean="0"/>
              <a:t>(0, 1, 2) when 3-ary coding </a:t>
            </a:r>
            <a:r>
              <a:rPr lang="en-US" altLang="ko-KR" dirty="0" smtClean="0">
                <a:sym typeface="Wingdings" pitchFamily="2" charset="2"/>
              </a:rPr>
              <a:t>  012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Convenience of the future operations</a:t>
            </a:r>
          </a:p>
          <a:p>
            <a:pPr lvl="3"/>
            <a:r>
              <a:rPr lang="en-US" altLang="ko-KR" dirty="0" smtClean="0"/>
              <a:t>binary coding </a:t>
            </a:r>
          </a:p>
          <a:p>
            <a:pPr lvl="3"/>
            <a:r>
              <a:rPr lang="en-US" altLang="ko-KR" dirty="0"/>
              <a:t>(00, 01, 10) when binary coding </a:t>
            </a:r>
            <a:r>
              <a:rPr lang="en-US" altLang="ko-KR" dirty="0">
                <a:sym typeface="Wingdings" pitchFamily="2" charset="2"/>
              </a:rPr>
              <a:t> 000110</a:t>
            </a:r>
          </a:p>
          <a:p>
            <a:pPr lvl="2"/>
            <a:r>
              <a:rPr lang="en-US" altLang="ko-KR" dirty="0" smtClean="0"/>
              <a:t>Adaptation to the problem at hand</a:t>
            </a:r>
          </a:p>
          <a:p>
            <a:pPr lvl="3"/>
            <a:r>
              <a:rPr lang="en-US" altLang="ko-KR" dirty="0" smtClean="0"/>
              <a:t>Position based coding (0 = Seoul, 1 = Kwangju, 2 = </a:t>
            </a:r>
            <a:r>
              <a:rPr lang="en-US" altLang="ko-KR" dirty="0" err="1" smtClean="0"/>
              <a:t>Daejeon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(1, 2, 0) when position based coding </a:t>
            </a:r>
            <a:r>
              <a:rPr lang="en-US" altLang="ko-KR" dirty="0" smtClean="0">
                <a:sym typeface="Wingdings" pitchFamily="2" charset="2"/>
              </a:rPr>
              <a:t> 120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948264" y="295905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Seoul</a:t>
            </a:r>
            <a:endParaRPr lang="ko-KR" altLang="en-US" sz="1400" b="1" dirty="0"/>
          </a:p>
        </p:txBody>
      </p:sp>
      <p:sp>
        <p:nvSpPr>
          <p:cNvPr id="8" name="Oval 7"/>
          <p:cNvSpPr/>
          <p:nvPr/>
        </p:nvSpPr>
        <p:spPr>
          <a:xfrm>
            <a:off x="6198588" y="400506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Kwangju</a:t>
            </a:r>
            <a:endParaRPr lang="ko-KR" alt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7884368" y="400506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Daejeon</a:t>
            </a:r>
            <a:endParaRPr lang="ko-KR" altLang="en-US" sz="1200" b="1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6738648" y="3333977"/>
            <a:ext cx="367796" cy="6710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7278708" y="4224689"/>
            <a:ext cx="605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7" idx="5"/>
          </p:cNvCxnSpPr>
          <p:nvPr/>
        </p:nvCxnSpPr>
        <p:spPr>
          <a:xfrm flipH="1" flipV="1">
            <a:off x="7870204" y="3333977"/>
            <a:ext cx="554224" cy="671087"/>
          </a:xfrm>
          <a:prstGeom prst="straightConnector1">
            <a:avLst/>
          </a:prstGeom>
          <a:ln w="508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Encoding </a:t>
            </a:r>
            <a:r>
              <a:rPr lang="en-US" altLang="ko-KR" sz="4000" dirty="0" smtClean="0"/>
              <a:t>: position based coding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Adaptation to the problem at hand</a:t>
            </a:r>
          </a:p>
          <a:p>
            <a:pPr lvl="1"/>
            <a:r>
              <a:rPr lang="en-US" altLang="ko-KR" dirty="0"/>
              <a:t>Position based coding (0 = Seoul, 1 = Kwangju, 2 = </a:t>
            </a:r>
            <a:r>
              <a:rPr lang="en-US" altLang="ko-KR" dirty="0" err="1"/>
              <a:t>Daejeon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(1, 2, 0) when position based coding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120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How to?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The value on position </a:t>
            </a:r>
            <a:r>
              <a:rPr lang="en-US" altLang="ko-KR" i="1" dirty="0" smtClean="0">
                <a:sym typeface="Wingdings" pitchFamily="2" charset="2"/>
              </a:rPr>
              <a:t>i</a:t>
            </a:r>
          </a:p>
          <a:p>
            <a:pPr lvl="3"/>
            <a:r>
              <a:rPr lang="en-US" altLang="ko-KR" dirty="0" smtClean="0"/>
              <a:t>The city to visit next to visiting the city of </a:t>
            </a:r>
            <a:r>
              <a:rPr lang="en-US" altLang="ko-KR" i="1" dirty="0" smtClean="0"/>
              <a:t>i</a:t>
            </a:r>
          </a:p>
          <a:p>
            <a:pPr lvl="3"/>
            <a:r>
              <a:rPr lang="en-US" altLang="ko-KR" dirty="0" smtClean="0"/>
              <a:t>1,2,0</a:t>
            </a:r>
          </a:p>
          <a:p>
            <a:pPr lvl="4"/>
            <a:r>
              <a:rPr lang="en-US" altLang="ko-KR" dirty="0" smtClean="0"/>
              <a:t>1 </a:t>
            </a:r>
            <a:r>
              <a:rPr lang="en-US" altLang="ko-KR" dirty="0" smtClean="0">
                <a:sym typeface="Wingdings" pitchFamily="2" charset="2"/>
              </a:rPr>
              <a:t> Kwangju is the city to visit next to visiting Seoul</a:t>
            </a:r>
          </a:p>
          <a:p>
            <a:pPr lvl="4"/>
            <a:r>
              <a:rPr lang="en-US" altLang="ko-KR" dirty="0" smtClean="0">
                <a:sym typeface="Wingdings" pitchFamily="2" charset="2"/>
              </a:rPr>
              <a:t>2  </a:t>
            </a:r>
            <a:r>
              <a:rPr lang="en-US" altLang="ko-KR" dirty="0" err="1" smtClean="0">
                <a:sym typeface="Wingdings" pitchFamily="2" charset="2"/>
              </a:rPr>
              <a:t>Daejeon</a:t>
            </a:r>
            <a:r>
              <a:rPr lang="en-US" altLang="ko-KR" dirty="0" smtClean="0">
                <a:sym typeface="Wingdings" pitchFamily="2" charset="2"/>
              </a:rPr>
              <a:t> is the city to visit next to visiting Kwangju</a:t>
            </a:r>
          </a:p>
          <a:p>
            <a:pPr lvl="4"/>
            <a:r>
              <a:rPr lang="en-US" altLang="ko-KR" dirty="0" smtClean="0">
                <a:sym typeface="Wingdings" pitchFamily="2" charset="2"/>
              </a:rPr>
              <a:t>0  Seoul is the city to visit next to visiting </a:t>
            </a:r>
            <a:r>
              <a:rPr lang="en-US" altLang="ko-KR" dirty="0" err="1" smtClean="0">
                <a:sym typeface="Wingdings" pitchFamily="2" charset="2"/>
              </a:rPr>
              <a:t>Daejeon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/>
              <a:t>Is this any different to K-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 encoding?</a:t>
            </a:r>
          </a:p>
          <a:p>
            <a:pPr lvl="2"/>
            <a:r>
              <a:rPr lang="en-US" altLang="ko-KR" dirty="0" smtClean="0"/>
              <a:t>In K-</a:t>
            </a:r>
            <a:r>
              <a:rPr lang="en-US" altLang="ko-KR" dirty="0" err="1" smtClean="0"/>
              <a:t>ary</a:t>
            </a:r>
            <a:r>
              <a:rPr lang="en-US" altLang="ko-KR" dirty="0" smtClean="0"/>
              <a:t> encoding: 012 == 120 == 201</a:t>
            </a:r>
          </a:p>
          <a:p>
            <a:pPr lvl="3"/>
            <a:r>
              <a:rPr lang="en-US" altLang="ko-KR" dirty="0" smtClean="0"/>
              <a:t>Three representations are the same</a:t>
            </a:r>
          </a:p>
          <a:p>
            <a:pPr lvl="2"/>
            <a:r>
              <a:rPr lang="en-US" altLang="ko-KR" dirty="0" smtClean="0"/>
              <a:t>In position based encoding: 012 != 120 != 201</a:t>
            </a:r>
          </a:p>
          <a:p>
            <a:pPr lvl="3"/>
            <a:r>
              <a:rPr lang="en-US" altLang="ko-KR" dirty="0" smtClean="0"/>
              <a:t>No more wasted representations</a:t>
            </a:r>
          </a:p>
          <a:p>
            <a:pPr lvl="3"/>
            <a:r>
              <a:rPr lang="en-US" altLang="ko-KR" dirty="0" smtClean="0"/>
              <a:t>Now, some invalid solutions exist! </a:t>
            </a:r>
          </a:p>
          <a:p>
            <a:pPr lvl="4"/>
            <a:r>
              <a:rPr lang="en-US" altLang="ko-KR" dirty="0" smtClean="0"/>
              <a:t>Is 012 valid?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948264" y="468004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Seoul</a:t>
            </a:r>
            <a:endParaRPr lang="ko-KR" alt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6198588" y="572605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Kwangju</a:t>
            </a:r>
            <a:endParaRPr lang="ko-KR" alt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7884368" y="5726054"/>
            <a:ext cx="1080120" cy="43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Daejeon</a:t>
            </a:r>
            <a:endParaRPr lang="ko-KR" altLang="en-US" sz="1200" b="1" dirty="0"/>
          </a:p>
        </p:txBody>
      </p: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 flipH="1">
            <a:off x="6738648" y="5054967"/>
            <a:ext cx="367796" cy="6710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7278708" y="5945679"/>
            <a:ext cx="6056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5"/>
          </p:cNvCxnSpPr>
          <p:nvPr/>
        </p:nvCxnSpPr>
        <p:spPr>
          <a:xfrm flipH="1" flipV="1">
            <a:off x="7870204" y="5054967"/>
            <a:ext cx="554224" cy="671087"/>
          </a:xfrm>
          <a:prstGeom prst="straightConnector1">
            <a:avLst/>
          </a:prstGeom>
          <a:ln w="508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step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Selection is the most delicate part of the GA</a:t>
            </a:r>
          </a:p>
          <a:p>
            <a:pPr lvl="1"/>
            <a:r>
              <a:rPr lang="en-US" altLang="ko-KR" dirty="0" smtClean="0"/>
              <a:t>Natural selection</a:t>
            </a:r>
          </a:p>
          <a:p>
            <a:pPr lvl="1"/>
            <a:r>
              <a:rPr lang="en-US" altLang="ko-KR" dirty="0" smtClean="0"/>
              <a:t>Selection is based upon the fitness</a:t>
            </a:r>
          </a:p>
          <a:p>
            <a:pPr lvl="1"/>
            <a:r>
              <a:rPr lang="en-US" altLang="ko-KR" dirty="0" smtClean="0"/>
              <a:t>However, just adapting to the environment that we have is enough?</a:t>
            </a:r>
          </a:p>
          <a:p>
            <a:pPr lvl="2"/>
            <a:r>
              <a:rPr lang="en-US" altLang="ko-KR" dirty="0" smtClean="0"/>
              <a:t>Often falls into a local optimum</a:t>
            </a:r>
          </a:p>
          <a:p>
            <a:pPr lvl="1"/>
            <a:r>
              <a:rPr lang="en-US" altLang="ko-KR" dirty="0" smtClean="0"/>
              <a:t>To obtain a global optimum</a:t>
            </a:r>
          </a:p>
          <a:p>
            <a:pPr lvl="2"/>
            <a:r>
              <a:rPr lang="en-US" altLang="ko-KR" dirty="0" smtClean="0"/>
              <a:t>You have to swallow some bitter tasting pills at the beginning.</a:t>
            </a:r>
          </a:p>
          <a:p>
            <a:pPr lvl="2"/>
            <a:r>
              <a:rPr lang="en-US" altLang="ko-KR" dirty="0" smtClean="0"/>
              <a:t>Accept the inferior population</a:t>
            </a:r>
          </a:p>
          <a:p>
            <a:pPr lvl="2"/>
            <a:r>
              <a:rPr lang="en-US" altLang="ko-KR" dirty="0" smtClean="0"/>
              <a:t>See what they eventually contribute to the solution populations</a:t>
            </a:r>
          </a:p>
          <a:p>
            <a:r>
              <a:rPr lang="en-US" altLang="ko-KR" dirty="0" smtClean="0"/>
              <a:t>Hence, the selection is not just dropping the inferior solutions</a:t>
            </a:r>
          </a:p>
          <a:p>
            <a:pPr lvl="1"/>
            <a:r>
              <a:rPr lang="en-US" altLang="ko-KR" dirty="0" smtClean="0"/>
              <a:t>Delicately balance </a:t>
            </a:r>
          </a:p>
          <a:p>
            <a:pPr lvl="2"/>
            <a:r>
              <a:rPr lang="en-US" altLang="ko-KR" dirty="0" smtClean="0"/>
              <a:t>the bigger portion of good solutions </a:t>
            </a:r>
          </a:p>
          <a:p>
            <a:pPr lvl="2"/>
            <a:r>
              <a:rPr lang="en-US" altLang="ko-KR" dirty="0" smtClean="0"/>
              <a:t>the smaller portion of bad solutions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508104" y="788705"/>
            <a:ext cx="3312368" cy="2543901"/>
            <a:chOff x="611560" y="4221087"/>
            <a:chExt cx="3312368" cy="2543901"/>
          </a:xfrm>
        </p:grpSpPr>
        <p:pic>
          <p:nvPicPr>
            <p:cNvPr id="55" name="Picture 2" descr="http://www.woorimtech.com/gino/img/fillcont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221087"/>
              <a:ext cx="3312368" cy="254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708282" y="4700430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22624" y="5085184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00044" y="5484280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14386" y="5869034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30862" y="6253788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560" y="4221087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420124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55450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99014" y="4221089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411760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47086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90650" y="4221089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021028" y="4652069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27132" y="501865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7132" y="543698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29266" y="5821740"/>
              <a:ext cx="111064" cy="967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027132" y="620436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56354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62458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362458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64592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362458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699918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06022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706022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708156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706022" y="6205427"/>
              <a:ext cx="111064" cy="9672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035244" y="465420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041348" y="5020791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041348" y="543912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043482" y="582387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041348" y="620649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356228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362332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362332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364466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362332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691554" y="465420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697658" y="5020791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697658" y="543912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699792" y="582387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697658" y="620649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037252" y="4653136"/>
              <a:ext cx="111064" cy="9672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3356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043356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45490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043356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Straight Arrow Connector 102"/>
          <p:cNvCxnSpPr>
            <a:endCxn id="77" idx="0"/>
          </p:cNvCxnSpPr>
          <p:nvPr/>
        </p:nvCxnSpPr>
        <p:spPr>
          <a:xfrm flipH="1">
            <a:off x="6314534" y="2771978"/>
            <a:ext cx="281928" cy="106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036874" y="2770911"/>
            <a:ext cx="281928" cy="106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884620" y="2502277"/>
            <a:ext cx="0" cy="2686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748862" y="2492702"/>
            <a:ext cx="0" cy="28778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753358" y="2101326"/>
            <a:ext cx="0" cy="28778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688377" y="1973786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051090" y="1975864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374208" y="1978370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707400" y="1693435"/>
            <a:ext cx="0" cy="2969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095775" y="1325342"/>
            <a:ext cx="0" cy="2969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717772" y="1587342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images.zap2it.com/images/movie-170803/ice-age-dawn-of-the-dinosaurs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41034"/>
            <a:ext cx="3312368" cy="22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5941538" y="5949280"/>
            <a:ext cx="25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Dinosaur in the ice age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77573" y="404664"/>
            <a:ext cx="391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Optimum vs. Local Optimum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3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Crossover step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474840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Through the selection step, we find two solutions to be the parent of a new solution</a:t>
            </a:r>
          </a:p>
          <a:p>
            <a:pPr lvl="1"/>
            <a:r>
              <a:rPr lang="en-US" altLang="ko-KR" dirty="0" smtClean="0"/>
              <a:t>The new solution is generated by mixing up the genes of the two solutions</a:t>
            </a:r>
          </a:p>
          <a:p>
            <a:pPr lvl="1"/>
            <a:r>
              <a:rPr lang="en-US" altLang="ko-KR" dirty="0" smtClean="0"/>
              <a:t>Mixing up == crossover</a:t>
            </a:r>
          </a:p>
          <a:p>
            <a:pPr lvl="1"/>
            <a:r>
              <a:rPr lang="en-US" altLang="ko-KR" dirty="0" smtClean="0"/>
              <a:t>The best case scenario:</a:t>
            </a:r>
          </a:p>
          <a:p>
            <a:pPr lvl="2"/>
            <a:r>
              <a:rPr lang="en-US" altLang="ko-KR" dirty="0" smtClean="0"/>
              <a:t>The new solution takes the best parts from the two solutions</a:t>
            </a:r>
          </a:p>
          <a:p>
            <a:pPr lvl="1"/>
            <a:r>
              <a:rPr lang="en-US" altLang="ko-KR" dirty="0" smtClean="0"/>
              <a:t>The worst case scenario:</a:t>
            </a:r>
          </a:p>
          <a:p>
            <a:pPr lvl="2"/>
            <a:r>
              <a:rPr lang="en-US" altLang="ko-KR" dirty="0" smtClean="0"/>
              <a:t>The new solution takes the worst parts from the two solutions</a:t>
            </a:r>
          </a:p>
          <a:p>
            <a:pPr lvl="1"/>
            <a:r>
              <a:rPr lang="en-US" altLang="ko-KR" dirty="0" smtClean="0"/>
              <a:t>Hence, we need a good crossover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218" name="Picture 2" descr="http://www.uic.edu/classes/bios/bios100/lecturesf04am/crossingover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6632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upload.wikimedia.org/wikipedia/commons/thumb/c/ca/George_bernard_shaw.jpg/240px-George_bernard_sh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433741" cy="21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upload.wikimedia.org/wikipedia/commons/thumb/5/5f/Isadora_Duncan_portrait.jpg/220px-Isadora_Duncan_portra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717032"/>
            <a:ext cx="1436246" cy="21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292080" y="2708920"/>
            <a:ext cx="3528392" cy="720080"/>
          </a:xfrm>
          <a:prstGeom prst="wedgeRectCallout">
            <a:avLst>
              <a:gd name="adj1" fmla="val 28430"/>
              <a:gd name="adj2" fmla="val 876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"Think of it!" she said, </a:t>
            </a:r>
            <a:r>
              <a:rPr lang="en-US" altLang="ko-KR" sz="1600" i="1" dirty="0"/>
              <a:t>"With your brains and my body, what a wonder it would be."</a:t>
            </a:r>
            <a:endParaRPr lang="ko-KR" alt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5296518" y="6093296"/>
            <a:ext cx="3528392" cy="720080"/>
          </a:xfrm>
          <a:prstGeom prst="wedgeRectCallout">
            <a:avLst>
              <a:gd name="adj1" fmla="val -31106"/>
              <a:gd name="adj2" fmla="val -724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Shaw thought for a moment and replied, </a:t>
            </a:r>
            <a:r>
              <a:rPr lang="en-US" altLang="ko-KR" sz="1600" i="1" dirty="0"/>
              <a:t>"Yes, but what if it had my body and your brains?"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71656" y="5301208"/>
            <a:ext cx="2474587" cy="8002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George Bernard Shaw</a:t>
            </a:r>
          </a:p>
          <a:p>
            <a:pPr algn="ctr"/>
            <a:r>
              <a:rPr lang="en-US" altLang="ko-KR" sz="1400" b="1" dirty="0" smtClean="0"/>
              <a:t>Playwright and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Co-founder of LSE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44932" y="5301208"/>
            <a:ext cx="1851020" cy="8002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Isadora Duncan</a:t>
            </a:r>
          </a:p>
          <a:p>
            <a:pPr algn="ctr"/>
            <a:r>
              <a:rPr lang="en-US" altLang="ko-KR" sz="1400" b="1" dirty="0" smtClean="0"/>
              <a:t>The creator of 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modern dance</a:t>
            </a:r>
          </a:p>
        </p:txBody>
      </p:sp>
    </p:spTree>
    <p:extLst>
      <p:ext uri="{BB962C8B-B14F-4D97-AF65-F5344CB8AC3E}">
        <p14:creationId xmlns:p14="http://schemas.microsoft.com/office/powerpoint/2010/main" val="41971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Mutation step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Problem of hill-climbing</a:t>
            </a:r>
          </a:p>
          <a:p>
            <a:pPr lvl="1"/>
            <a:r>
              <a:rPr lang="en-US" altLang="ko-KR" dirty="0" smtClean="0"/>
              <a:t>Equal to problem of Nazi</a:t>
            </a:r>
          </a:p>
          <a:p>
            <a:pPr lvl="1"/>
            <a:r>
              <a:rPr lang="en-US" altLang="ko-KR" dirty="0" smtClean="0"/>
              <a:t>Strong driving force in pursuing a goal</a:t>
            </a:r>
          </a:p>
          <a:p>
            <a:pPr lvl="1"/>
            <a:r>
              <a:rPr lang="en-US" altLang="ko-KR" dirty="0" smtClean="0"/>
              <a:t>However, does not see a long-term evolution</a:t>
            </a:r>
          </a:p>
          <a:p>
            <a:pPr lvl="2"/>
            <a:r>
              <a:rPr lang="en-US" altLang="ko-KR" dirty="0" smtClean="0"/>
              <a:t>Hence, they eliminate the diversity of population</a:t>
            </a:r>
          </a:p>
          <a:p>
            <a:pPr lvl="2"/>
            <a:r>
              <a:rPr lang="en-US" altLang="ko-KR" dirty="0" smtClean="0"/>
              <a:t>No starting points for the new ways to improve</a:t>
            </a:r>
          </a:p>
          <a:p>
            <a:r>
              <a:rPr lang="en-US" altLang="ko-KR" dirty="0" smtClean="0"/>
              <a:t>In GA, What-if we eliminate the diversity of the population through the selection and the crossover step?</a:t>
            </a:r>
          </a:p>
          <a:p>
            <a:pPr lvl="1"/>
            <a:r>
              <a:rPr lang="en-US" altLang="ko-KR" dirty="0" smtClean="0"/>
              <a:t>At the end of the day, what we are going to play with is </a:t>
            </a:r>
            <a:r>
              <a:rPr lang="en-US" altLang="ko-KR" b="1" dirty="0" smtClean="0"/>
              <a:t>selected</a:t>
            </a:r>
            <a:r>
              <a:rPr lang="en-US" altLang="ko-KR" dirty="0" smtClean="0"/>
              <a:t> parents</a:t>
            </a:r>
          </a:p>
          <a:p>
            <a:pPr lvl="1"/>
            <a:r>
              <a:rPr lang="en-US" altLang="ko-KR" dirty="0" smtClean="0"/>
              <a:t>Sometimes, you need to think outside the box</a:t>
            </a:r>
          </a:p>
          <a:p>
            <a:r>
              <a:rPr lang="en-US" altLang="ko-KR" dirty="0" smtClean="0"/>
              <a:t>Therefore, you need a </a:t>
            </a:r>
            <a:r>
              <a:rPr lang="en-US" altLang="ko-KR" b="1" dirty="0" smtClean="0"/>
              <a:t>mutation</a:t>
            </a:r>
          </a:p>
          <a:p>
            <a:pPr lvl="1"/>
            <a:r>
              <a:rPr lang="en-US" altLang="ko-KR" dirty="0" smtClean="0"/>
              <a:t>In biology, mutation is one cause of producing much stronger viruses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652120" y="381043"/>
            <a:ext cx="3312368" cy="2543901"/>
            <a:chOff x="611560" y="4221087"/>
            <a:chExt cx="3312368" cy="2543901"/>
          </a:xfrm>
        </p:grpSpPr>
        <p:pic>
          <p:nvPicPr>
            <p:cNvPr id="55" name="Picture 2" descr="http://www.woorimtech.com/gino/img/fillcont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221087"/>
              <a:ext cx="3312368" cy="254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708282" y="4700430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22624" y="5085184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00044" y="5484280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14386" y="5869034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30862" y="6253788"/>
              <a:ext cx="2736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560" y="4221087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420124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55450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99014" y="4221089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411760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47086" y="4221088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90650" y="4221089"/>
              <a:ext cx="0" cy="25438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021028" y="4652069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027132" y="501865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7132" y="543698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29266" y="5821740"/>
              <a:ext cx="111064" cy="967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027132" y="620436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56354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62458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362458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64592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362458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699918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06022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706022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708156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706022" y="6205427"/>
              <a:ext cx="111064" cy="9672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035244" y="465420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041348" y="5020791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041348" y="543912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043482" y="582387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041348" y="620649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356228" y="4653136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362332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362332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364466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362332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691554" y="465420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2697658" y="5020791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697658" y="5439120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699792" y="582387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697658" y="620649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037252" y="4653136"/>
              <a:ext cx="111064" cy="9672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3356" y="5019724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043356" y="5438053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45490" y="582280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043356" y="6205427"/>
              <a:ext cx="111064" cy="9672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Straight Arrow Connector 102"/>
          <p:cNvCxnSpPr>
            <a:endCxn id="77" idx="0"/>
          </p:cNvCxnSpPr>
          <p:nvPr/>
        </p:nvCxnSpPr>
        <p:spPr>
          <a:xfrm flipH="1">
            <a:off x="6458550" y="2364316"/>
            <a:ext cx="281928" cy="106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180890" y="2363249"/>
            <a:ext cx="281928" cy="106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28636" y="2094615"/>
            <a:ext cx="0" cy="26863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892878" y="2085040"/>
            <a:ext cx="0" cy="28778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97374" y="1693664"/>
            <a:ext cx="0" cy="28778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832393" y="1566124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195106" y="1568202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518224" y="1570708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851416" y="1285773"/>
            <a:ext cx="0" cy="2969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239791" y="917680"/>
            <a:ext cx="0" cy="29693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861788" y="1179680"/>
            <a:ext cx="277660" cy="18085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1.bp.blogspot.com/_6J2a_68vVcg/S0E4Qo-z4WI/AAAAAAAAB3Y/Xf0w3VHebrc/s320/mu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27" y="3501008"/>
            <a:ext cx="160017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AutoShape 4" descr="data:image/jpeg;base64,/9j/4AAQSkZJRgABAQAAAQABAAD/2wCEAAkGBhQQEBUUEBQUFRQUFBUUFRUVEhQUFRQVFBQVFBUUFBQXGyYeGBkkGRgUHy8gJCcpLCwsFR8xNTAqNSYrLCkBCQoKDgwOGg8PGiwkHyQpLCwpLCwsKSwpLCwsLCwpKSksLCwsLCwsKSksLCksKSwsLCwpLCwsKSwpKSwsKSksLP/AABEIAMMBAwMBIgACEQEDEQH/xAAcAAABBQEBAQAAAAAAAAAAAAAAAQMEBQYCBwj/xABGEAACAQIDAwULDAIBAgcAAAABAgADEQQSIQUxQQYTIlFhIzJScXKBkZKhstEHFBYzQlOCorHB0vBi4ZNz8RUXNENjg8L/xAAaAQACAwEBAAAAAAAAAAAAAAACAwAEBQEG/8QAMBEAAgIBBAECBQMCBwAAAAAAAAECAxEEEiExQVFxExQiMmEFM5Ej8CRSYqGxwdH/2gAMAwEAAhEDEQA/APHMZi35x+m/ft9pvCPbOae0am4u/rt8ZxjG7o/lt7xjNpeqm65boAtZ7JL4p/Df12+Ma+eP4b+s3xnKv1xCsK2MZ/VH+CIm4OnVqBm5xlRLZmLMbX3AW3k2Pona4oA6tVI/6pX0ydsoNVp0sKiXNWsWY8WGiKB2Cznzz2b/AMusHUoBXoKMoyhkuraDiw3+eY11+yWGXa6d0cngdbEPvV3trpnNxGRjKnhv6zfGarltyRTBODSdircHtcecb5meamjpKfmPtK90XW8M5GKqeG/rt8Yvzt/Df12+MXm4c3NJaDAjeL89fw39dvjG2xj+G/rt8YOtpwwidRU8Y8nUzr57U8N/Xb4w+e1PDf12+M4FOPUMNdgDM91tLIa5O6JrNuZ7deZrfrEq1Kq72f1j8Z6byX+TF8VSBrHmaZ1UABqjAi4J4KPbrukTlbyCqYJMwAq0lPfjRlB4su7zyh8ys4Lvy3HZ5x89qeG/rN8YfPX8N/Xb4zvEYazG27hGjSmgqptZwUnw8DyYx7d+/rt8Zy2Nfw39dvjG7aTrm5adblFQXgEPntTw39ZvjD57U8N/Xb4xOaic3E/LTO5OvntTw39dvjD57U8N/Xb4zjm4c3BdE0TJ389qeG/rt8YfPX8N/Xb4xopALF7JZxg6Pri6h+2/rN8Z02Pfw39dvjGC3VOLSw5KtbY9+Qex446p4b+u3xh89qeG/rt8Y1li3ERtzy2EOjF1D9t/Xb4zr5243u/rt8ZHLRIScY9LPv8A+HDWbIxr8yvSb7X2m8I9sIzscdxX8XvGJO77CYRTY2mOcfy294yOaUl4z6x/Lb3jGrTXelrkuhe5jFjFUx4LOgkTLRNfbL+QlL1Nt8lmBV8QKjEXpEgKTrlqI3TA6gRY/wDUE9Pr7CTCCrWpVamY06jBS/QuFJvk3MQbds89+SnZr87VdQD3KwUnVu6KfNoGAJ/3Nht/aiVcOytVo6AhqVZlVlI/wZCb+cdk8vrION7jnPsbGn5gvB53y8wVemENevzwaxW4CtuudBw3TIc+RwH988tuU+02r1AbkgCy+ICw/vbKbWeg0mao45Tx4KGpalN46Ojij1D0f7ifOT1D++eOUqZJtabKj8m5Vb4mvSok/YF6rKep8nRW3HU2hXaqVf3Tx7oTCpy4SMM9e/ARFa3C80nKbkZUwVmJD0272ou69r2I4G2vUeuZwjWLVzs+rdkjht4aO1xFvsj2/GWey8DUxAbIo7nlZrDcGbKDv6zKsAdf6zScids/NsSNAy1RzTLe2jEWI03g2MDUb/hvbL/gZTt3rcezpgsSq0zSrqtNQubogs1rC1iv7yu29UxRFYuab0LVLLYBlAva/En0yzNbPQAVc6MLGzup4EEZATutqJntr40UcFUDZwoLavULu2bvtWAbqGoE8xHnBuKPlnjT4krpYeiNHFE/ZX0R7EsrMTcakm2vE3tujKqDuM9VHKik5mDLsmYDZFSsjuiFsgBNhotza59unZLLZGwGzd0NhxB6jvNjxE1vyW4o60lol1qOqtUuMqCwAuDv1Ptje3eTOKo1Xd6LLSUlgy9JQNdPFb2THsvm5Pk0K6YJJ+TM8odicynOUwCoOVxY9Encw7DqOwjtEzfzk9Q9B+M3VHFLWVka5FRQAQQCCNNQd4Oh8d+BmKxlAo7LbvWI3dRlzS6iyWYyk+CvqalF7l0xrnCeAj2Fw71GyqoJPsHEnqEj6zR8i6YOLpq9gjE5824jqN+Hxlm3UOEXjIiqG+STHMLyapMBmqPv6RWkCtrHVDmu2tuEpNq7NNEixDI3euBa/YQdx7J9L4TaeFWhmDUgpbICtrZvB6I39k8X+UzBKmKJpjudUZ+zNcgkDh1+eZ1GottsUW+y3ZTBQbS6PP4oUmSSkMs3IaD/ADMznIYFGdCiI5aFxLMdJVDx/IO5jbjSJli1YvCKnCLm+PB3wajY31C/i94wi7G+oX8XvGEuIAz2MHdH8tveMaVbyTi07o/lt7xljyf2dzlS53Lv89905fNU1ubDgtzwNYDYLvq11UWOguderUDrlq2FoomVaRLXJ5x3JJG7RFsoIPj3y9wZVe1elppc3VtSP7reREoAOunfAtew0PEegiebt1l9nGcL8F6NUEXvyf7ZGEZ1ZCwdUa4NmGUsNL98NesTrl5Rw+M7quUOg49B2HVro3tlaqZatNweic9PdvuMyns3SbU3ypGpbt67HKeDzugnTcMLqATcjdw9EjilqPPN3jtnKSWt9kqbdTC362mTFAAdo3HXjw6prabV7JYn/JUnXnlGl+TvYYqYh6ri64ak9e2hBdR0L+fX8M9f2ZjKKKUv0lTMxy8ANb23eIzz75P6BTB4gqOlWKU1J4AA3uOrMyjzzZ4vHhaANMKlR11IpFswKg3NmXXUbyfFMv8AVLlZqHjpcIuaat7PdlTtdKWIVqY+rY5cpUrbMDuB3a2YTyTEbAKsVtqCRv6jaesbTxCu4FJAC/SLBcrMwW/SG/dczzjllnp12ZWYZz3ovYN9rW/n/FG/pWqjXKUJddk1lPCkVP0fPUPT/qdYGglGuhqGwR1JI1tlIbdxja7Rcalm03jM3tBMZcZj0iTr6fGZe1OrjZHbBYKcIbXk9U2lg8VTQV9nVWNOoA3N6EC/SvTzblN727fNMRt7H18QypinOdty2yqLaWNuJJnewOWlfBAIGz0r25t9R12U7147tNNxlTyj2wcZiM+UIL2VRqFHj3k9syKIOuxNpNIvWXKUH6nTcmz/AE/6gmwLHS3VvPwjOHqMBbnnAG4XO709ckU6btqKrsOy5HsM9JGcZx4S/wBjNaSZofk+2u1I1KNMvfnFdQlixt0Wy3Vr6dhOs9W2rtdaeFY11YDIbqxzFhl3HQanqtPBlwzUmzIzBhqCAVN+w347p6hyS5P1cTRZ8SzOXUqucklPTPN6up1yz6mnRKMo8+DyzZlcLVUkHKCLjjv3SVylqpVql0QLoAde+PXabDb3IFsKyimdaqNoLBiyEFxc8MpB/CZk8ZsR1XOEYrxYKSvrDSan6dGG74meesFW+T27Cn2XQvUHlfvNVyeFOljV5xFZTnUg8LrvlDsSn3UeUf1k7bhy1ND9o8esS1ZUrMx/0iap7Gn+T2PZlWmHemVp82WuAocknIosQEyg3HXwmM+UzatFVellBqsqBAF6KoGJY367gADzxzknyjx2JXm0pUFsMrV2BzW67XuT7JTfKZsc03pPe4ylGdtCXuz3PAaE6cLWmFo4RWoSm8GndJ/DconnzsY3rJPN33Tk0p7KK3c5MNke0LR004ZIarByMVN0FOkWsJzTGkpS/ea/Afg02x63cV/F7xhF2PQPMr5/eMIn+sTgZr7POd/Lb3jLXZI5pN1umdeG5bX7OEnPg+m3lN7xlXVxeV8vAlh2d+V1HmEs/qzSpS/J3TfcP18Wquy2tem79e5WBHZrb0y02Z0gDu0C27Qqtb0N7JmMeCGBtYhaovcbjTOl+MlpjGRKTDjXsQOo0qd/aL+aeXx5L+S923VFOnTfTo1Uv27xujFDHF6h7NPON8b5T4sPhej4aeMaxyiUpqturQdp4k8TDicfZNxGIAsDxt+omLpIecy23Mb27DaW3KDHZMtt4/vwkDmA9s31jIah0YZrsSeG8Ag6aacJ3OHkFs9H5KUylBMxy58QGqZtGXpZlBU7uBseoR3aeOxGHWoME4JpEB0KhiFcZlZD4O8W4Wnn+B24MPTddSzHUcAy37d+p1t4t8ueQO3y2KqNV1NRUuNe9Q5be0TNsrlucy9VNcR8kvk1WepWq1MSxJVAF+zZnYDo23HdMxy6quXXMSQC9iRYkDLYn0+2beli6I2jXp5SFYKQp3lqYDsR5ibeSfPiPlFqWxKqDcKgN77yxOvZoFFuyHR+5z6A3tbHj1KBal10Mj02NyCSpHo8855yLQRncKilmbQAC5N+FpoGf2N1MQToeEk0qtyD2awxWyKy6vSqLrYXRhc8Bu37/RI9ZGpnKwKsNCCCCPGDOcPomGuyRWrDdfXsk3ZmPNJ+GV9DfcDfRtN/H0ypFtw9M1uG5DYirSV+iue5CsWBAtddLb24e20jn8PnOA4QlN8LIYJ6j4qmaZvU5xcgIBGa4sCLWtfsn0TgaeQEAWv1ftPEPk4r4ejjM2McI1HMFv0l5wdHMWW4sBfXdfjPbMFtrDuLpWot4qqH95VszKXI7PHBnPlSwrNgg6jWm4a/2hodQeGvp0nkvJzFslZcjspva6kjTiNJ7btrlJg+adMRWp5WBUqHDMfEq3N/NwnhHOCnX6FynOaEixKZuI4G1jJWs8Bp4XI9ytwarVz3LFsxJAUXszKCbC19NTx80z1OrZw7C9mvlvYHQX8XDWX3KZ+6MOAZwOGjOzj3pmS+p8f7CXVZKUEs8IrzSUso9CwfyoLRUBMMbgWJNYC/UdElNyk5Q1doFGq2VAL06aAnvgNWJOp7ezdMqzzSck6ArU2QmzLex/x32iFXFPcuw3bKfDZSjZbMHK7kGvaY5U2dURQSwIvl1A3g2Iv1b/RNNQwoUVaQ4ZQe3Myn9BMW20WNQk6gsxt4zeWq7JweYvAiUV5LLDYbnFuOBsRxBHAxz/woyNsjGc1XGfRahytroCfteY/qZtGwVuE9VpNQrq8vvyULFtZ57tGllYjq+EXZmF5xgvXJfKSnlrsPJ90SRyVwbM6sFJCsCbDcB1yrJf4h+zDTW3k9Dr8lVRsoFgAOviAYk1GOe9Q9HgvuiEyvmbS3sRkXQBmJ4Fj6CTPPauLFkYk3ILadedpsNqY3oVteFT/9TAVWIRDYbjY+cn9Ze/VeoplPSN8slDFhmIy2OR9eJuttfb6ZY42sBQp9lYN4hly/sJR4J+kx/wAGlnisnMZrdLnAt+y9/wBp59rkvp5RN5SVLUrKdDlYi/Hd/fHJeHYtkNxYKOOt7dUquUGIuiDTvD7CI/hqimmutujYm3wnY9BN8nO26uZ0Ukam510A8YkLa2Oy1V5prZBYFXqNbSxtnnWEqKuLFswA3FW1va9wSDxlXjcSXqsxuTc98bnzwsci2zRNsV61UqoJs2XN/kcza9pAHpkrZ1NtnVEqVwQLlOiQTuve192kzdLbFTNcsd99/Hdf0R/a+1GdQhvoQfOAwv7YEo7uGHGe36kes7X5RbLxCK5rhaigFHVKgqofV18R0nl3KvaHPOrAhsq5MwBGcKxs1jqNDuMpOeiGoSPbAroUHk7O9yWBFeOYfEsjBlJDKQwIOoI1BEjxY/BXybLFcu+dp0xUS9RL3tYKTawa1jr2C3HrlXyp2ymJdXQdK1iezhft3yhvEi1VFNNDnfJpp+RwVZMpbXqr3tSoPE7Dhbr6tJXxbxjSYpSaJdHFlWBHX/3lwmPvuMzqnWWNKsLaRc4oZCTLI4yRsZjbgWO439P/AGkc1LyJWO/xr+hgxjyFKbLY1M2HZje+ccSdLDjKxqnt+J/a0k4erfDuOoqf1leza+YfoIyPTQM30OM8veReMy4ix+0CPPlv+0zpMmbGr5K6HqYToCfJqK208tTFHrzW8wIExaqTcgHTU9g3XPVr+snbSxl6lS32mN/FeWfJPDK6YgNuZFp+K5LX8xVT5o/T0u2W1HLJlRXe6g67rDTTxTdckdtCvRyOe6UwAf8AJfst4+B8Q65gMTQak7I28GxsdPZJWxMWaeIQrxOU9obT4HzS3pLHTbtfsxFsd8Sy5Zf+pa3gp7gl/wDJtt1MLSrtUFxYrcC9iym2kzHKV71id/RX9JxszaKJhqyMTmcoVsL3te9zwmjZKML/AKusCvhqyvaz1iry1pOcyg20G7wRlPHrEJ5xsmp3Ffxe8YSg7IZ8FlNof2nijar/APZ+pmYZr017Lj23Ek47FHPUGY98/wCpkAt0fFeM/U7FNxx6AUx25HsK9zbruCew2+HtkmtW7iR/8gPvayBRqlSSD7I4z3pDX7e7zTHfLHp8FhtqoDaxv0f1bWc0KxCC7Ium43v7JDxNTMfMBxk6lh2AFmI8ikPFvYg75zpBZy+CIqhn0N2JsOkAu7rYaj0SIwt/b+2S9oU8jDeSRe5Km4tpoJzzyumWyq2muuo8etju7IQDIqtadVapbfOq2GK9RHWpDD2RsmQ4JeKkSLOnDmEISECEISECEISEFMcpNGzFVpxnUSQ8aqNcHyv2nPORM2h8YP6ziQTeSXhb80/Vp1dfpkImS8LbI999tPSJEMi8kl0gvOqb2IM4hCAO73165c8ncZzfOX3HKfReUlo7TrFVIt32ks6W1VWKb8HJLKHMdiecqMw0uf8AU72WndAfB18/CRCZJo1Mo0Pjj9KviXb5e7BlwsEnaz5nv2CRKKXtedVamaJQO6X7sTtz+AY8I2Wy8IgpKLeFx/yMWGy27kvn94wlTCGmQxi90fy2/UyKj2BHXJmMPdH8tveMgwddFJRwDBgJ2T0B442RC8zQzuq27xCSKe06ii2bQbrgHdukRjEnMEyPV8Q1Q3bfa2626NRQIhnSErA1QLq25hbQC/8Ab2mkPJekKAPSapoWswXfwUHQ/vMirWOktl2wWFqhNgNAAGF+FweHiibIyeNpZonWs71kk4jAYaiOnzpYi4DKV/bX0ysxWNUqERcq+0+OMYjElzrbzACNQowxy2BO1PiKSQkIQjBAQhCQgQhCQgQhFkIEIRyhSzacTuuQNerWQg7hj0H8Q6v7aRZJFPLzgPD9mtI5kxhnX0JFESEhwcDW3b/08XbFqJawBvpfz8Y2TH6bbo+ipWSw2RvAgpxck6zQzTZjVCKwkKyckaQpQfdCnFtJWYXodNfspu4r+L3jCN7IPcV/F7xhKzGGaxh7o/lt7xjCnLrHsYe6P5be8Yw50jL4qdfPgCLwx18SNbi+YC/WCOMiRYkx0sDXLIQhCdBFvARIshDobpyZIxKgKotra57byNIjrWBREhCQ4EIQkIEIQkIEIQkIEuNrbKWnSpOl+kozXN+kRe49o9EqUW5A6zNFtKpmpKvYB7NJZpr3xkElwzNzpGsQRw1iERJX6BLrDupsbL0nYm9jplBPmuZU4jvjbdcw582tw/vGcQcfU2NlZuio+gkIoESFgUEdpnSNTtI/TvEzj6HLwvEvC81NwAp3QSB3RE3Qc/1F7E8Gp2Oe4r+L3jCc7HPcV/F7xhK77DM9jfrH8tveMjuZIxv1j+W3vGRqk7a/6bBXZxCEJmBhCEJCBCEJCD2JqXPiAE5prv7B+4nEcXcf7xjK45ZGxqEIRZAhCEhAhCEhAhCEhB7CjpiW2LboL/eBlVhO+8xk/Ev0R/eBmhpuIMYvtZXYjvj4zGo9iO+PjjMp2LEmLCEIoEBLJDoCckTucsJYsj9JxHM6UzmKsTD7kdY5FiQmimALwMEhwMEhp/WvY4abZH1K/i94wibI+pX8XvGEQ+wyhxi90fy294yNUElYz6x/Lb3jItXfG6mKVXH4BXY3CEJlBhCEJCBCEJCBJtWuMlslt2sj0KeZgBJOLokLci2suUrFcpBxUsNogwhJFPBOy5gt1118W+UzkYuXCRHhFMBICJCWB2PUspAvcX3jj/q0i4nCtTNmFjvncDZU2QWZJ4GYQhOCh7DN0pMxDaDx/tG8BhCwuBuNt8fxNA6aHfL9DxBocq5KGcEfFVlZdEAPXIUl16ZAOhkSL1axMTz5Cd0984j1Ab4rTx3WJHH0KEiNTnVoWms61txgDIxOkGs5iodZjwwprIY5liWndzDNNf4cfyBk54QSdMdJwkW1ixJehPBpdkfUr+L3jCGyPqV/F7xhEPsIo8Z9Y/lt7xkSpvkvGDuj+W3vGRKm+N1f7aOR7OIoiR/DiUKaviz2hMKKxurvkoSNW3y9qqVXUkvU4huEITLCJ2zN5PZHdqVbqB2xjBmw88MYdB45p/DS02f77Hq1qtwIcuMNVy4c+JvbpKiWDm1G3YPabypSvufoiU2ODbXoV5jmHTMyjrIHtjUkYH6xfKETFZaQldmnerKLbj3qDyR+plszSm2x348kfqZf1EEocGlqdRKde1kCEITOMwuNmm1Pxkx96kvuQGHHNYiocpNHCVKq34lai6ecaeeXuJ5PUqD1seCpwowyV6A06VavdFo261YOT1aTQhaoLbjx/L9C9G1qCWTznGN0T/eMrJ61t/k6GXaKURnqDD4CqqILs5qFC+VRqbX1mO5L8ksV8+w3OYauqc/SzM1GoFVc4uSSNABxlW+3e84xwVp/UzLWjlGaqvt2rQx1ShSZeaGLqKOipuDXIJDWvrLfboxFXatXZ9BlKtV5kdFbBSozMW32AzEnsgUzcbE8C2ljswVoWnquK5M4XEirhcPi8I5VB8zRWfnTVpKS4clApz9Lcx4Sk2WUw2y0rVaauHxr0K1MizFBSzadTAjS/VNT5luOVHnPQOxZ7PPiIlp6jszkKiPWxGHqCrg6uCxL06l+lTdVDczVG9XGvjlV8n+16uKxtHD1WXmylT7Cj6ui7LqBfeomPKTy8INJeTFAzU4LkBVr4cVqLo90zKgBzMRvUHdmuCLdYlPjuUNbEJlqsCLg2CKNRcbwO0zZfJP865w5AvzW/dM97Zrf+1b7e6/Dr4TSttsVKmml/wBgxjFyx2YjZ2yqmIrLRpqS7G1rd7beW6gOMs+UnI9sCql6iNmYgAAg6C5OvDd6RPeDToBqvMij84yjnLZc9yOhzuXpW8c8F5aHFfOm+e9/9nL9Xkvpzf8Aj7b79YiOondascYXXlhOCjEd2R9Sv4veMIuyB3Ffxe8YR7TyKKPGfWP5be8ZBY6ydjD3R/Lb3jIJha1/TFEiJJFHdGI9T3RWh/cz+Dsh0mRqm+PyPU3y1r3mC9zkTmEITHDJuHHRE5xe4R6jTsB4o1jRoJsWvFGPwiESWFf6r1ZXiWdRe5kdn6ShT9svYKPkq5K2aRzqX3X/AFkaP4H6xPKH6xEe0cXZozllLttbVB5I/Uy4lVtwdJT2Eeg/7ly+WYliz7SrhCEolYvtn4llpCzEXBU2JF1vuNt4hUxLFAhZsgNwmY5QTxC7gd8j4YdyHn/UwBmlW1tQ3PA+2Pqhi4qPntbNnbNYCwGa97aDTskNuUOJOhxFb/lf4x2seifFKmV9ThtcANnSuQbjQjUEbweuS6O0KudqnOPnYWZ87ZiDvu17mQpIp7oOninPkFndKsyMGUlWBuCCQQRxBG6OVcdUcZWdmBYvYsSM53tYnvj1xm0Saya7FnYx9RFZEd1R++UMQreUBoYzh8U1Ns1NmVhezKSpFxY6jshVEamPfHbYw0x6numzwnyiNQwwo0KWRlQKtTnAcp4vkyC5vc7954zF0zpOry/GuFtcd6zg4pOL4J+ztt1cPXFem55y5JJJOe/fB/CB43/WW/KvlkMeig0cjK1w3Oh94sRbIOzjwmYJnN4FsYblLHKIpNLBptkfUr+L3jCJsc9xX8XvGEDeQvcRybw+du5/ab7b9Z/ykc8mcP8Ad/nqfyhCBqekRCfRnD/d/nqfyjo5M4f7v89T+UIQdN2zrF+jWH+7/PU/lG35M4e/1f56n8okI7UPMDiE+jOH+7/PU/lD6M4f7v8APU/lFhM8Icp8n6Fx0Dv+8qfyjmL5NYfTuf56n8oQljLcHk6RhyZw/wB3+ep/KTavJrD5D0D/AMlTr8qEIuHTOxIX0Zw/3f56n8o5Q5NYfMvc+I+3U6/KhCLQKLc8nqHgH/kqfykPafJvDkLdOv7dTs/yhCPk+B8uiB9GcP8Ad/nqfyh9GcP93+ep/KLCIEFjR5NYcU1tT/PU/lGm5NYfwD/yVP5QhHxYzwN1uTOHy94f+Sp/KRvozh/u/wA9T+UWECzsBifRnD/d/nqfynacmsP93+ep/KEJKvuOHX0aw/3f56n8ofRnD/d/nqfyiwl5NnGctyZw9vq/z1P5Rv6M4f7v89T+UWEq6j7iIVOTWH+7/PU/lOjyZw/3f56n8oQlit/QjjE+jOH+7/PU/lE+jOH+7/PU/lCETM6i52dydoCmLIeP26nhH/KEIRR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5" name="AutoShape 6" descr="data:image/jpeg;base64,/9j/4AAQSkZJRgABAQAAAQABAAD/2wCEAAkGBhQQEBUUEBQUFRQUFBUUFRUVEhQUFRQVFBQVFBUUFBQXGyYeGBkkGRgUHy8gJCcpLCwsFR8xNTAqNSYrLCkBCQoKDgwOGg8PGiwkHyQpLCwpLCwsKSwpLCwsLCwpKSksLCwsLCwsKSksLCksKSwsLCwpLCwsKSwpKSwsKSksLP/AABEIAMMBAwMBIgACEQEDEQH/xAAcAAABBQEBAQAAAAAAAAAAAAAAAQMEBQYCBwj/xABGEAACAQIDAwULDAIBAgcAAAABAgADEQQSIQUxQQYTIlFhIzJScXKBkZKhstEHFBYzQlOCorHB0vBi4ZNz8RUXNENjg8L/xAAaAQACAwEBAAAAAAAAAAAAAAACAwAEBQEG/8QAMBEAAgIBBAECBQMCBwAAAAAAAAECAxEEEiExQVFxExQiMmEFM5Ej8CRSYqGxwdH/2gAMAwEAAhEDEQA/APHMZi35x+m/ft9pvCPbOae0am4u/rt8ZxjG7o/lt7xjNpeqm65boAtZ7JL4p/Df12+Ma+eP4b+s3xnKv1xCsK2MZ/VH+CIm4OnVqBm5xlRLZmLMbX3AW3k2Pona4oA6tVI/6pX0ydsoNVp0sKiXNWsWY8WGiKB2Cznzz2b/AMusHUoBXoKMoyhkuraDiw3+eY11+yWGXa6d0cngdbEPvV3trpnNxGRjKnhv6zfGarltyRTBODSdircHtcecb5meamjpKfmPtK90XW8M5GKqeG/rt8Yvzt/Df12+MXm4c3NJaDAjeL89fw39dvjG2xj+G/rt8YOtpwwidRU8Y8nUzr57U8N/Xb4w+e1PDf12+M4FOPUMNdgDM91tLIa5O6JrNuZ7deZrfrEq1Kq72f1j8Z6byX+TF8VSBrHmaZ1UABqjAi4J4KPbrukTlbyCqYJMwAq0lPfjRlB4su7zyh8ys4Lvy3HZ5x89qeG/rN8YfPX8N/Xb4zvEYazG27hGjSmgqptZwUnw8DyYx7d+/rt8Zy2Nfw39dvjG7aTrm5adblFQXgEPntTw39ZvjD57U8N/Xb4xOaic3E/LTO5OvntTw39dvjD57U8N/Xb4zjm4c3BdE0TJ389qeG/rt8YfPX8N/Xb4xopALF7JZxg6Pri6h+2/rN8Z02Pfw39dvjGC3VOLSw5KtbY9+Qex446p4b+u3xh89qeG/rt8Y1li3ERtzy2EOjF1D9t/Xb4zr5243u/rt8ZHLRIScY9LPv8A+HDWbIxr8yvSb7X2m8I9sIzscdxX8XvGJO77CYRTY2mOcfy294yOaUl4z6x/Lb3jGrTXelrkuhe5jFjFUx4LOgkTLRNfbL+QlL1Nt8lmBV8QKjEXpEgKTrlqI3TA6gRY/wDUE9Pr7CTCCrWpVamY06jBS/QuFJvk3MQbds89+SnZr87VdQD3KwUnVu6KfNoGAJ/3Nht/aiVcOytVo6AhqVZlVlI/wZCb+cdk8vrION7jnPsbGn5gvB53y8wVemENevzwaxW4CtuudBw3TIc+RwH988tuU+02r1AbkgCy+ICw/vbKbWeg0mao45Tx4KGpalN46Ojij1D0f7ifOT1D++eOUqZJtabKj8m5Vb4mvSok/YF6rKep8nRW3HU2hXaqVf3Tx7oTCpy4SMM9e/ARFa3C80nKbkZUwVmJD0272ou69r2I4G2vUeuZwjWLVzs+rdkjht4aO1xFvsj2/GWey8DUxAbIo7nlZrDcGbKDv6zKsAdf6zScids/NsSNAy1RzTLe2jEWI03g2MDUb/hvbL/gZTt3rcezpgsSq0zSrqtNQubogs1rC1iv7yu29UxRFYuab0LVLLYBlAva/En0yzNbPQAVc6MLGzup4EEZATutqJntr40UcFUDZwoLavULu2bvtWAbqGoE8xHnBuKPlnjT4krpYeiNHFE/ZX0R7EsrMTcakm2vE3tujKqDuM9VHKik5mDLsmYDZFSsjuiFsgBNhotza59unZLLZGwGzd0NhxB6jvNjxE1vyW4o60lol1qOqtUuMqCwAuDv1Ptje3eTOKo1Xd6LLSUlgy9JQNdPFb2THsvm5Pk0K6YJJ+TM8odicynOUwCoOVxY9Encw7DqOwjtEzfzk9Q9B+M3VHFLWVka5FRQAQQCCNNQd4Oh8d+BmKxlAo7LbvWI3dRlzS6iyWYyk+CvqalF7l0xrnCeAj2Fw71GyqoJPsHEnqEj6zR8i6YOLpq9gjE5824jqN+Hxlm3UOEXjIiqG+STHMLyapMBmqPv6RWkCtrHVDmu2tuEpNq7NNEixDI3euBa/YQdx7J9L4TaeFWhmDUgpbICtrZvB6I39k8X+UzBKmKJpjudUZ+zNcgkDh1+eZ1GottsUW+y3ZTBQbS6PP4oUmSSkMs3IaD/ADMznIYFGdCiI5aFxLMdJVDx/IO5jbjSJli1YvCKnCLm+PB3wajY31C/i94wi7G+oX8XvGEuIAz2MHdH8tveMaVbyTi07o/lt7xljyf2dzlS53Lv89905fNU1ubDgtzwNYDYLvq11UWOguderUDrlq2FoomVaRLXJ5x3JJG7RFsoIPj3y9wZVe1elppc3VtSP7reREoAOunfAtew0PEegiebt1l9nGcL8F6NUEXvyf7ZGEZ1ZCwdUa4NmGUsNL98NesTrl5Rw+M7quUOg49B2HVro3tlaqZatNweic9PdvuMyns3SbU3ypGpbt67HKeDzugnTcMLqATcjdw9EjilqPPN3jtnKSWt9kqbdTC362mTFAAdo3HXjw6prabV7JYn/JUnXnlGl+TvYYqYh6ri64ak9e2hBdR0L+fX8M9f2ZjKKKUv0lTMxy8ANb23eIzz75P6BTB4gqOlWKU1J4AA3uOrMyjzzZ4vHhaANMKlR11IpFswKg3NmXXUbyfFMv8AVLlZqHjpcIuaat7PdlTtdKWIVqY+rY5cpUrbMDuB3a2YTyTEbAKsVtqCRv6jaesbTxCu4FJAC/SLBcrMwW/SG/dczzjllnp12ZWYZz3ovYN9rW/n/FG/pWqjXKUJddk1lPCkVP0fPUPT/qdYGglGuhqGwR1JI1tlIbdxja7Rcalm03jM3tBMZcZj0iTr6fGZe1OrjZHbBYKcIbXk9U2lg8VTQV9nVWNOoA3N6EC/SvTzblN727fNMRt7H18QypinOdty2yqLaWNuJJnewOWlfBAIGz0r25t9R12U7147tNNxlTyj2wcZiM+UIL2VRqFHj3k9syKIOuxNpNIvWXKUH6nTcmz/AE/6gmwLHS3VvPwjOHqMBbnnAG4XO709ckU6btqKrsOy5HsM9JGcZx4S/wBjNaSZofk+2u1I1KNMvfnFdQlixt0Wy3Vr6dhOs9W2rtdaeFY11YDIbqxzFhl3HQanqtPBlwzUmzIzBhqCAVN+w347p6hyS5P1cTRZ8SzOXUqucklPTPN6up1yz6mnRKMo8+DyzZlcLVUkHKCLjjv3SVylqpVql0QLoAde+PXabDb3IFsKyimdaqNoLBiyEFxc8MpB/CZk8ZsR1XOEYrxYKSvrDSan6dGG74meesFW+T27Cn2XQvUHlfvNVyeFOljV5xFZTnUg8LrvlDsSn3UeUf1k7bhy1ND9o8esS1ZUrMx/0iap7Gn+T2PZlWmHemVp82WuAocknIosQEyg3HXwmM+UzatFVellBqsqBAF6KoGJY367gADzxzknyjx2JXm0pUFsMrV2BzW67XuT7JTfKZsc03pPe4ylGdtCXuz3PAaE6cLWmFo4RWoSm8GndJ/DconnzsY3rJPN33Tk0p7KK3c5MNke0LR004ZIarByMVN0FOkWsJzTGkpS/ea/Afg02x63cV/F7xhF2PQPMr5/eMIn+sTgZr7POd/Lb3jLXZI5pN1umdeG5bX7OEnPg+m3lN7xlXVxeV8vAlh2d+V1HmEs/qzSpS/J3TfcP18Wquy2tem79e5WBHZrb0y02Z0gDu0C27Qqtb0N7JmMeCGBtYhaovcbjTOl+MlpjGRKTDjXsQOo0qd/aL+aeXx5L+S923VFOnTfTo1Uv27xujFDHF6h7NPON8b5T4sPhej4aeMaxyiUpqturQdp4k8TDicfZNxGIAsDxt+omLpIecy23Mb27DaW3KDHZMtt4/vwkDmA9s31jIah0YZrsSeG8Ag6aacJ3OHkFs9H5KUylBMxy58QGqZtGXpZlBU7uBseoR3aeOxGHWoME4JpEB0KhiFcZlZD4O8W4Wnn+B24MPTddSzHUcAy37d+p1t4t8ueQO3y2KqNV1NRUuNe9Q5be0TNsrlucy9VNcR8kvk1WepWq1MSxJVAF+zZnYDo23HdMxy6quXXMSQC9iRYkDLYn0+2beli6I2jXp5SFYKQp3lqYDsR5ibeSfPiPlFqWxKqDcKgN77yxOvZoFFuyHR+5z6A3tbHj1KBal10Mj02NyCSpHo8855yLQRncKilmbQAC5N+FpoGf2N1MQToeEk0qtyD2awxWyKy6vSqLrYXRhc8Bu37/RI9ZGpnKwKsNCCCCPGDOcPomGuyRWrDdfXsk3ZmPNJ+GV9DfcDfRtN/H0ypFtw9M1uG5DYirSV+iue5CsWBAtddLb24e20jn8PnOA4QlN8LIYJ6j4qmaZvU5xcgIBGa4sCLWtfsn0TgaeQEAWv1ftPEPk4r4ejjM2McI1HMFv0l5wdHMWW4sBfXdfjPbMFtrDuLpWot4qqH95VszKXI7PHBnPlSwrNgg6jWm4a/2hodQeGvp0nkvJzFslZcjspva6kjTiNJ7btrlJg+adMRWp5WBUqHDMfEq3N/NwnhHOCnX6FynOaEixKZuI4G1jJWs8Bp4XI9ytwarVz3LFsxJAUXszKCbC19NTx80z1OrZw7C9mvlvYHQX8XDWX3KZ+6MOAZwOGjOzj3pmS+p8f7CXVZKUEs8IrzSUso9CwfyoLRUBMMbgWJNYC/UdElNyk5Q1doFGq2VAL06aAnvgNWJOp7ezdMqzzSck6ArU2QmzLex/x32iFXFPcuw3bKfDZSjZbMHK7kGvaY5U2dURQSwIvl1A3g2Iv1b/RNNQwoUVaQ4ZQe3Myn9BMW20WNQk6gsxt4zeWq7JweYvAiUV5LLDYbnFuOBsRxBHAxz/woyNsjGc1XGfRahytroCfteY/qZtGwVuE9VpNQrq8vvyULFtZ57tGllYjq+EXZmF5xgvXJfKSnlrsPJ90SRyVwbM6sFJCsCbDcB1yrJf4h+zDTW3k9Dr8lVRsoFgAOviAYk1GOe9Q9HgvuiEyvmbS3sRkXQBmJ4Fj6CTPPauLFkYk3ILadedpsNqY3oVteFT/9TAVWIRDYbjY+cn9Ze/VeoplPSN8slDFhmIy2OR9eJuttfb6ZY42sBQp9lYN4hly/sJR4J+kx/wAGlnisnMZrdLnAt+y9/wBp59rkvp5RN5SVLUrKdDlYi/Hd/fHJeHYtkNxYKOOt7dUquUGIuiDTvD7CI/hqimmutujYm3wnY9BN8nO26uZ0Ukam510A8YkLa2Oy1V5prZBYFXqNbSxtnnWEqKuLFswA3FW1va9wSDxlXjcSXqsxuTc98bnzwsci2zRNsV61UqoJs2XN/kcza9pAHpkrZ1NtnVEqVwQLlOiQTuve192kzdLbFTNcsd99/Hdf0R/a+1GdQhvoQfOAwv7YEo7uGHGe36kes7X5RbLxCK5rhaigFHVKgqofV18R0nl3KvaHPOrAhsq5MwBGcKxs1jqNDuMpOeiGoSPbAroUHk7O9yWBFeOYfEsjBlJDKQwIOoI1BEjxY/BXybLFcu+dp0xUS9RL3tYKTawa1jr2C3HrlXyp2ymJdXQdK1iezhft3yhvEi1VFNNDnfJpp+RwVZMpbXqr3tSoPE7Dhbr6tJXxbxjSYpSaJdHFlWBHX/3lwmPvuMzqnWWNKsLaRc4oZCTLI4yRsZjbgWO439P/AGkc1LyJWO/xr+hgxjyFKbLY1M2HZje+ccSdLDjKxqnt+J/a0k4erfDuOoqf1leza+YfoIyPTQM30OM8veReMy4ix+0CPPlv+0zpMmbGr5K6HqYToCfJqK208tTFHrzW8wIExaqTcgHTU9g3XPVr+snbSxl6lS32mN/FeWfJPDK6YgNuZFp+K5LX8xVT5o/T0u2W1HLJlRXe6g67rDTTxTdckdtCvRyOe6UwAf8AJfst4+B8Q65gMTQak7I28GxsdPZJWxMWaeIQrxOU9obT4HzS3pLHTbtfsxFsd8Sy5Zf+pa3gp7gl/wDJtt1MLSrtUFxYrcC9iym2kzHKV71id/RX9JxszaKJhqyMTmcoVsL3te9zwmjZKML/AKusCvhqyvaz1iry1pOcyg20G7wRlPHrEJ5xsmp3Ffxe8YSg7IZ8FlNof2nijar/APZ+pmYZr017Lj23Ek47FHPUGY98/wCpkAt0fFeM/U7FNxx6AUx25HsK9zbruCew2+HtkmtW7iR/8gPvayBRqlSSD7I4z3pDX7e7zTHfLHp8FhtqoDaxv0f1bWc0KxCC7Ium43v7JDxNTMfMBxk6lh2AFmI8ikPFvYg75zpBZy+CIqhn0N2JsOkAu7rYaj0SIwt/b+2S9oU8jDeSRe5Km4tpoJzzyumWyq2muuo8etju7IQDIqtadVapbfOq2GK9RHWpDD2RsmQ4JeKkSLOnDmEISECEISECEISEFMcpNGzFVpxnUSQ8aqNcHyv2nPORM2h8YP6ziQTeSXhb80/Vp1dfpkImS8LbI999tPSJEMi8kl0gvOqb2IM4hCAO73165c8ncZzfOX3HKfReUlo7TrFVIt32ks6W1VWKb8HJLKHMdiecqMw0uf8AU72WndAfB18/CRCZJo1Mo0Pjj9KviXb5e7BlwsEnaz5nv2CRKKXtedVamaJQO6X7sTtz+AY8I2Wy8IgpKLeFx/yMWGy27kvn94wlTCGmQxi90fy2/UyKj2BHXJmMPdH8tveMgwddFJRwDBgJ2T0B442RC8zQzuq27xCSKe06ii2bQbrgHdukRjEnMEyPV8Q1Q3bfa2626NRQIhnSErA1QLq25hbQC/8Ab2mkPJekKAPSapoWswXfwUHQ/vMirWOktl2wWFqhNgNAAGF+FweHiibIyeNpZonWs71kk4jAYaiOnzpYi4DKV/bX0ysxWNUqERcq+0+OMYjElzrbzACNQowxy2BO1PiKSQkIQjBAQhCQgQhCQgQhFkIEIRyhSzacTuuQNerWQg7hj0H8Q6v7aRZJFPLzgPD9mtI5kxhnX0JFESEhwcDW3b/08XbFqJawBvpfz8Y2TH6bbo+ipWSw2RvAgpxck6zQzTZjVCKwkKyckaQpQfdCnFtJWYXodNfspu4r+L3jCN7IPcV/F7xhKzGGaxh7o/lt7xjCnLrHsYe6P5be8Yw50jL4qdfPgCLwx18SNbi+YC/WCOMiRYkx0sDXLIQhCdBFvARIshDobpyZIxKgKotra57byNIjrWBREhCQ4EIQkIEIQkIEIQkIEuNrbKWnSpOl+kozXN+kRe49o9EqUW5A6zNFtKpmpKvYB7NJZpr3xkElwzNzpGsQRw1iERJX6BLrDupsbL0nYm9jplBPmuZU4jvjbdcw582tw/vGcQcfU2NlZuio+gkIoESFgUEdpnSNTtI/TvEzj6HLwvEvC81NwAp3QSB3RE3Qc/1F7E8Gp2Oe4r+L3jCc7HPcV/F7xhK77DM9jfrH8tveMjuZIxv1j+W3vGRqk7a/6bBXZxCEJmBhCEJCBCEJCD2JqXPiAE5prv7B+4nEcXcf7xjK45ZGxqEIRZAhCEhAhCEhAhCEhB7CjpiW2LboL/eBlVhO+8xk/Ev0R/eBmhpuIMYvtZXYjvj4zGo9iO+PjjMp2LEmLCEIoEBLJDoCckTucsJYsj9JxHM6UzmKsTD7kdY5FiQmimALwMEhwMEhp/WvY4abZH1K/i94wibI+pX8XvGEQ+wyhxi90fy294yNUElYz6x/Lb3jItXfG6mKVXH4BXY3CEJlBhCEJCBCEJCBJtWuMlslt2sj0KeZgBJOLokLci2suUrFcpBxUsNogwhJFPBOy5gt1118W+UzkYuXCRHhFMBICJCWB2PUspAvcX3jj/q0i4nCtTNmFjvncDZU2QWZJ4GYQhOCh7DN0pMxDaDx/tG8BhCwuBuNt8fxNA6aHfL9DxBocq5KGcEfFVlZdEAPXIUl16ZAOhkSL1axMTz5Cd0984j1Ab4rTx3WJHH0KEiNTnVoWms61txgDIxOkGs5iodZjwwprIY5liWndzDNNf4cfyBk54QSdMdJwkW1ixJehPBpdkfUr+L3jCGyPqV/F7xhEPsIo8Z9Y/lt7xkSpvkvGDuj+W3vGRKm+N1f7aOR7OIoiR/DiUKaviz2hMKKxurvkoSNW3y9qqVXUkvU4huEITLCJ2zN5PZHdqVbqB2xjBmw88MYdB45p/DS02f77Hq1qtwIcuMNVy4c+JvbpKiWDm1G3YPabypSvufoiU2ODbXoV5jmHTMyjrIHtjUkYH6xfKETFZaQldmnerKLbj3qDyR+plszSm2x348kfqZf1EEocGlqdRKde1kCEITOMwuNmm1Pxkx96kvuQGHHNYiocpNHCVKq34lai6ecaeeXuJ5PUqD1seCpwowyV6A06VavdFo261YOT1aTQhaoLbjx/L9C9G1qCWTznGN0T/eMrJ61t/k6GXaKURnqDD4CqqILs5qFC+VRqbX1mO5L8ksV8+w3OYauqc/SzM1GoFVc4uSSNABxlW+3e84xwVp/UzLWjlGaqvt2rQx1ShSZeaGLqKOipuDXIJDWvrLfboxFXatXZ9BlKtV5kdFbBSozMW32AzEnsgUzcbE8C2ljswVoWnquK5M4XEirhcPi8I5VB8zRWfnTVpKS4clApz9Lcx4Sk2WUw2y0rVaauHxr0K1MizFBSzadTAjS/VNT5luOVHnPQOxZ7PPiIlp6jszkKiPWxGHqCrg6uCxL06l+lTdVDczVG9XGvjlV8n+16uKxtHD1WXmylT7Cj6ui7LqBfeomPKTy8INJeTFAzU4LkBVr4cVqLo90zKgBzMRvUHdmuCLdYlPjuUNbEJlqsCLg2CKNRcbwO0zZfJP865w5AvzW/dM97Zrf+1b7e6/Dr4TSttsVKmml/wBgxjFyx2YjZ2yqmIrLRpqS7G1rd7beW6gOMs+UnI9sCql6iNmYgAAg6C5OvDd6RPeDToBqvMij84yjnLZc9yOhzuXpW8c8F5aHFfOm+e9/9nL9Xkvpzf8Aj7b79YiOondascYXXlhOCjEd2R9Sv4veMIuyB3Ffxe8YR7TyKKPGfWP5be8ZBY6ydjD3R/Lb3jIJha1/TFEiJJFHdGI9T3RWh/cz+Dsh0mRqm+PyPU3y1r3mC9zkTmEITHDJuHHRE5xe4R6jTsB4o1jRoJsWvFGPwiESWFf6r1ZXiWdRe5kdn6ShT9svYKPkq5K2aRzqX3X/AFkaP4H6xPKH6xEe0cXZozllLttbVB5I/Uy4lVtwdJT2Eeg/7ly+WYliz7SrhCEolYvtn4llpCzEXBU2JF1vuNt4hUxLFAhZsgNwmY5QTxC7gd8j4YdyHn/UwBmlW1tQ3PA+2Pqhi4qPntbNnbNYCwGa97aDTskNuUOJOhxFb/lf4x2seifFKmV9ThtcANnSuQbjQjUEbweuS6O0KudqnOPnYWZ87ZiDvu17mQpIp7oOninPkFndKsyMGUlWBuCCQQRxBG6OVcdUcZWdmBYvYsSM53tYnvj1xm0Saya7FnYx9RFZEd1R++UMQreUBoYzh8U1Ns1NmVhezKSpFxY6jshVEamPfHbYw0x6numzwnyiNQwwo0KWRlQKtTnAcp4vkyC5vc7954zF0zpOry/GuFtcd6zg4pOL4J+ztt1cPXFem55y5JJJOe/fB/CB43/WW/KvlkMeig0cjK1w3Oh94sRbIOzjwmYJnN4FsYblLHKIpNLBptkfUr+L3jCJsc9xX8XvGEDeQvcRybw+du5/ab7b9Z/ykc8mcP8Ad/nqfyhCBqekRCfRnD/d/nqfyjo5M4f7v89T+UIQdN2zrF+jWH+7/PU/lG35M4e/1f56n8okI7UPMDiE+jOH+7/PU/lD6M4f7v8APU/lFhM8Icp8n6Fx0Dv+8qfyjmL5NYfTuf56n8oQljLcHk6RhyZw/wB3+ep/KTavJrD5D0D/AMlTr8qEIuHTOxIX0Zw/3f56n8o5Q5NYfMvc+I+3U6/KhCLQKLc8nqHgH/kqfykPafJvDkLdOv7dTs/yhCPk+B8uiB9GcP8Ad/nqfyh9GcP93+ep/KLCIEFjR5NYcU1tT/PU/lGm5NYfwD/yVP5QhHxYzwN1uTOHy94f+Sp/KRvozh/u/wA9T+UWECzsBifRnD/d/nqfynacmsP93+ep/KEJKvuOHX0aw/3f56n8ofRnD/d/nqfyiwl5NnGctyZw9vq/z1P5Rv6M4f7v89T+UWEq6j7iIVOTWH+7/PU/lOjyZw/3f56n8oQlit/QjjE+jOH+7/PU/lE+jOH+7/PU/lCETM6i52dydoCmLIeP26nhH/KEIRRD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img.filmous.com/static/photos/23473/1_mid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64" y="4653136"/>
            <a:ext cx="15240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897374" y="3723089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Many times, freak!</a:t>
            </a:r>
            <a:endParaRPr lang="ko-KR" alt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864363" y="6024441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Few times, solution!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04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Substitution step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N = the size of population, or the number of solutions in our hands</a:t>
            </a:r>
          </a:p>
          <a:p>
            <a:r>
              <a:rPr lang="en-US" altLang="ko-KR" dirty="0" smtClean="0"/>
              <a:t>K = the size of offspring, or the number of new solutions </a:t>
            </a:r>
          </a:p>
          <a:p>
            <a:r>
              <a:rPr lang="en-US" altLang="ko-KR" dirty="0" smtClean="0"/>
              <a:t>We need to create a feedback system to utilize the new solutions in the iteration process</a:t>
            </a:r>
          </a:p>
          <a:p>
            <a:pPr lvl="1"/>
            <a:r>
              <a:rPr lang="en-US" altLang="ko-KR" dirty="0" smtClean="0"/>
              <a:t>How much feedback are we going to provide?</a:t>
            </a:r>
          </a:p>
          <a:p>
            <a:pPr lvl="2"/>
            <a:r>
              <a:rPr lang="en-US" altLang="ko-KR" dirty="0" smtClean="0"/>
              <a:t>K/N = generation gap</a:t>
            </a:r>
          </a:p>
          <a:p>
            <a:pPr lvl="2"/>
            <a:r>
              <a:rPr lang="en-US" altLang="ko-KR" dirty="0"/>
              <a:t>K/N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1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Replacing the most of the population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Called generational GA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Dynamic, but slow</a:t>
            </a:r>
          </a:p>
          <a:p>
            <a:pPr lvl="2"/>
            <a:r>
              <a:rPr lang="en-US" altLang="ko-KR" dirty="0"/>
              <a:t>K/N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1/N</a:t>
            </a:r>
          </a:p>
          <a:p>
            <a:pPr lvl="3"/>
            <a:r>
              <a:rPr lang="en-US" altLang="ko-KR" dirty="0" smtClean="0"/>
              <a:t>Replace just one solution of the population</a:t>
            </a:r>
          </a:p>
          <a:p>
            <a:pPr lvl="3"/>
            <a:r>
              <a:rPr lang="en-US" altLang="ko-KR" dirty="0" smtClean="0"/>
              <a:t>Called steady-state GA</a:t>
            </a:r>
          </a:p>
          <a:p>
            <a:pPr lvl="3"/>
            <a:r>
              <a:rPr lang="en-US" altLang="ko-KR" dirty="0" smtClean="0"/>
              <a:t>Steady, but fast</a:t>
            </a:r>
          </a:p>
          <a:p>
            <a:r>
              <a:rPr lang="en-US" altLang="ko-KR" dirty="0" smtClean="0"/>
              <a:t>Who to replace?</a:t>
            </a:r>
          </a:p>
          <a:p>
            <a:pPr lvl="1"/>
            <a:r>
              <a:rPr lang="en-US" altLang="ko-KR" dirty="0" smtClean="0"/>
              <a:t>Inferior solutions? </a:t>
            </a:r>
            <a:r>
              <a:rPr lang="en-US" altLang="ko-KR" dirty="0" smtClean="0">
                <a:sym typeface="Wingdings" pitchFamily="2" charset="2"/>
              </a:rPr>
              <a:t> Replacing the bottom K solutions with the new ones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Fast convergence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Parent?  Replacing the worse parent solution with the new one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Bigger diversity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up and execute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6215056" cy="382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3885956" y="1268760"/>
            <a:ext cx="4934515" cy="864096"/>
          </a:xfrm>
          <a:prstGeom prst="wedgeRectCallout">
            <a:avLst>
              <a:gd name="adj1" fmla="val -24028"/>
              <a:gd name="adj2" fmla="val 814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Fixed number of iterations OR stop when no more diversities OR stop when reaching a plateau OR Time constraints</a:t>
            </a:r>
            <a:endParaRPr lang="ko-KR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16216" y="2708920"/>
            <a:ext cx="2627784" cy="1584176"/>
          </a:xfrm>
          <a:prstGeom prst="wedgeRectCallout">
            <a:avLst>
              <a:gd name="adj1" fmla="val -64029"/>
              <a:gd name="adj2" fmla="val -3579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Large population: more diversity, slower convergence</a:t>
            </a:r>
          </a:p>
          <a:p>
            <a:pPr algn="ctr"/>
            <a:r>
              <a:rPr lang="en-US" altLang="ko-KR" dirty="0" smtClean="0"/>
              <a:t>Small population: opposite pros and cons</a:t>
            </a:r>
          </a:p>
          <a:p>
            <a:pPr algn="ctr"/>
            <a:r>
              <a:rPr lang="en-US" altLang="ko-KR" dirty="0" smtClean="0"/>
              <a:t>Usually 20~50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0" y="3501008"/>
            <a:ext cx="2627784" cy="1584176"/>
          </a:xfrm>
          <a:prstGeom prst="wedgeRectCallout">
            <a:avLst>
              <a:gd name="adj1" fmla="val 37111"/>
              <a:gd name="adj2" fmla="val -875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Uniform</a:t>
            </a:r>
            <a:r>
              <a:rPr lang="en-US" altLang="ko-KR" dirty="0" smtClean="0"/>
              <a:t> random draw or shuffling: keep the diversity in the initial population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9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6270</TotalTime>
  <Words>864</Words>
  <Application>Microsoft Office PowerPoint</Application>
  <PresentationFormat>On-screen Show 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발표 템플릿</vt:lpstr>
      <vt:lpstr>IE 260 Lecture 10:  Genetic Algorithm</vt:lpstr>
      <vt:lpstr>Short recap</vt:lpstr>
      <vt:lpstr>Encoding</vt:lpstr>
      <vt:lpstr>Encoding : position based coding</vt:lpstr>
      <vt:lpstr>Selection step</vt:lpstr>
      <vt:lpstr>Crossover step</vt:lpstr>
      <vt:lpstr>Mutation step</vt:lpstr>
      <vt:lpstr>Substitution step</vt:lpstr>
      <vt:lpstr>Setting up and execute</vt:lpstr>
      <vt:lpstr>Offline class plan</vt:lpstr>
      <vt:lpstr>To-Do: Complete Genetic Algorithm</vt:lpstr>
      <vt:lpstr>Expected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170</cp:revision>
  <dcterms:created xsi:type="dcterms:W3CDTF">2011-08-19T05:41:09Z</dcterms:created>
  <dcterms:modified xsi:type="dcterms:W3CDTF">2018-04-29T22:01:34Z</dcterms:modified>
</cp:coreProperties>
</file>