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93" r:id="rId4"/>
    <p:sldId id="294" r:id="rId5"/>
    <p:sldId id="303" r:id="rId6"/>
    <p:sldId id="307" r:id="rId7"/>
    <p:sldId id="275" r:id="rId8"/>
    <p:sldId id="276" r:id="rId9"/>
    <p:sldId id="304" r:id="rId10"/>
    <p:sldId id="305" r:id="rId11"/>
    <p:sldId id="306" r:id="rId12"/>
    <p:sldId id="30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2: </a:t>
            </a:r>
            <a:br>
              <a:rPr lang="en-US" altLang="ko-KR" dirty="0" smtClean="0"/>
            </a:br>
            <a:r>
              <a:rPr lang="en-US" altLang="ko-KR" dirty="0" smtClean="0"/>
              <a:t>Implementing Class with Diagram 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  <a:r>
              <a:rPr lang="en-US" altLang="ko-KR" dirty="0" smtClean="0"/>
              <a:t>2. </a:t>
            </a:r>
            <a:r>
              <a:rPr lang="en-US" altLang="ko-KR" b="1" i="1" dirty="0" err="1"/>
              <a:t>runWholeAnalysis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how to count the correct case for multiple trials</a:t>
            </a:r>
          </a:p>
          <a:p>
            <a:pPr lvl="1"/>
            <a:r>
              <a:rPr lang="en-US" altLang="ko-KR" dirty="0" smtClean="0"/>
              <a:t>You need to count the correct cases</a:t>
            </a:r>
          </a:p>
          <a:p>
            <a:pPr lvl="1"/>
            <a:r>
              <a:rPr lang="en-US" altLang="ko-KR" dirty="0" smtClean="0"/>
              <a:t>You need to store the count</a:t>
            </a:r>
          </a:p>
          <a:p>
            <a:r>
              <a:rPr lang="en-US" altLang="ko-KR" dirty="0" smtClean="0"/>
              <a:t>Vary the training dataset size</a:t>
            </a:r>
          </a:p>
          <a:p>
            <a:pPr lvl="1"/>
            <a:r>
              <a:rPr lang="en-US" altLang="ko-KR" dirty="0" smtClean="0"/>
              <a:t>By looping with 30 case interval</a:t>
            </a:r>
          </a:p>
          <a:p>
            <a:pPr lvl="1"/>
            <a:r>
              <a:rPr lang="en-US" altLang="ko-KR" dirty="0" smtClean="0"/>
              <a:t>Create the training size as “j”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24682"/>
            <a:ext cx="6391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  <a:r>
              <a:rPr lang="en-US" altLang="ko-KR" dirty="0" smtClean="0"/>
              <a:t>3. </a:t>
            </a:r>
            <a:r>
              <a:rPr lang="en-US" altLang="ko-KR" b="1" i="1" dirty="0" err="1"/>
              <a:t>runExperiments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how to calculate the average performance and the confidence interval</a:t>
            </a:r>
          </a:p>
          <a:p>
            <a:pPr lvl="1"/>
            <a:r>
              <a:rPr lang="en-US" altLang="ko-KR" dirty="0" smtClean="0"/>
              <a:t>Calculating the standard deviation with a single pass of a loop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56895"/>
            <a:ext cx="6172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720080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98" y="1340768"/>
            <a:ext cx="2153954" cy="4709120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</a:t>
            </a:r>
          </a:p>
          <a:p>
            <a:pPr lvl="1"/>
            <a:r>
              <a:rPr lang="en-US" altLang="ko-KR" dirty="0" smtClean="0"/>
              <a:t>But, the chart might not look same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28" y="980728"/>
            <a:ext cx="6038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Design as House </a:t>
            </a:r>
            <a:r>
              <a:rPr lang="en-US" altLang="ko-KR" dirty="0" err="1" smtClean="0"/>
              <a:t>Floorplan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After your graduation, some of you will be constructors of software</a:t>
            </a:r>
          </a:p>
          <a:p>
            <a:pPr lvl="1"/>
            <a:r>
              <a:rPr lang="en-US" altLang="ko-KR" dirty="0" smtClean="0"/>
              <a:t>Mainly design</a:t>
            </a:r>
          </a:p>
          <a:p>
            <a:pPr lvl="1"/>
            <a:r>
              <a:rPr lang="en-US" altLang="ko-KR" dirty="0" smtClean="0"/>
              <a:t>Some coding </a:t>
            </a:r>
          </a:p>
          <a:p>
            <a:r>
              <a:rPr lang="en-US" altLang="ko-KR" dirty="0" smtClean="0"/>
              <a:t>Need to learn how to communicate your colleagues</a:t>
            </a:r>
          </a:p>
          <a:p>
            <a:pPr lvl="1"/>
            <a:r>
              <a:rPr lang="en-US" altLang="ko-KR" dirty="0" smtClean="0"/>
              <a:t>Learn standard</a:t>
            </a:r>
          </a:p>
          <a:p>
            <a:pPr lvl="1"/>
            <a:r>
              <a:rPr lang="en-US" altLang="ko-KR" dirty="0" smtClean="0"/>
              <a:t>Learn how to represent your design to your boss</a:t>
            </a:r>
          </a:p>
          <a:p>
            <a:r>
              <a:rPr lang="en-US" altLang="ko-KR" dirty="0" smtClean="0"/>
              <a:t>In software engineering,</a:t>
            </a:r>
          </a:p>
          <a:p>
            <a:pPr lvl="1"/>
            <a:r>
              <a:rPr lang="en-US" altLang="ko-KR" dirty="0" smtClean="0"/>
              <a:t>UML is the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http://www.openscenegraph.org/projects/osg/raw-attachment/wiki/Support/ReferenceGuides/Osg/osg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4023736" cy="31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48" y="1363992"/>
            <a:ext cx="2506220" cy="20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87" y="2371492"/>
            <a:ext cx="1805548" cy="90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7" y="6043922"/>
            <a:ext cx="4044305" cy="49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4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0952"/>
            <a:ext cx="8321842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UML notation : Class and 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9828" y="1517564"/>
            <a:ext cx="1379538" cy="609600"/>
            <a:chOff x="759828" y="1742778"/>
            <a:chExt cx="1379538" cy="609600"/>
          </a:xfrm>
        </p:grpSpPr>
        <p:sp>
          <p:nvSpPr>
            <p:cNvPr id="30736" name="Rectangle 22"/>
            <p:cNvSpPr>
              <a:spLocks noChangeArrowheads="1"/>
            </p:cNvSpPr>
            <p:nvPr/>
          </p:nvSpPr>
          <p:spPr bwMode="auto">
            <a:xfrm>
              <a:off x="759828" y="1988840"/>
              <a:ext cx="1379538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i="1" dirty="0" smtClean="0">
                  <a:latin typeface="Arial Narrow" pitchFamily="34" charset="0"/>
                </a:rPr>
                <a:t>Person</a:t>
              </a:r>
              <a:endParaRPr lang="en-US" altLang="ko-KR" sz="1800" i="1" dirty="0">
                <a:latin typeface="Arial Narrow" pitchFamily="34" charset="0"/>
              </a:endParaRPr>
            </a:p>
          </p:txBody>
        </p:sp>
        <p:sp>
          <p:nvSpPr>
            <p:cNvPr id="30739" name="Text Box 25"/>
            <p:cNvSpPr txBox="1">
              <a:spLocks noChangeArrowheads="1"/>
            </p:cNvSpPr>
            <p:nvPr/>
          </p:nvSpPr>
          <p:spPr bwMode="auto">
            <a:xfrm>
              <a:off x="832853" y="1742778"/>
              <a:ext cx="1233488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Abstract class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10977" y="1501174"/>
            <a:ext cx="1431925" cy="624403"/>
            <a:chOff x="4640262" y="1726388"/>
            <a:chExt cx="1431925" cy="624403"/>
          </a:xfrm>
        </p:grpSpPr>
        <p:sp>
          <p:nvSpPr>
            <p:cNvPr id="30737" name="Rectangle 23"/>
            <p:cNvSpPr>
              <a:spLocks noChangeArrowheads="1"/>
            </p:cNvSpPr>
            <p:nvPr/>
          </p:nvSpPr>
          <p:spPr bwMode="auto">
            <a:xfrm>
              <a:off x="4665663" y="1987253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u="sng" dirty="0" smtClean="0">
                  <a:latin typeface="Arial Narrow" pitchFamily="34" charset="0"/>
                </a:rPr>
                <a:t>Park::Customer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0" name="Text Box 26"/>
            <p:cNvSpPr txBox="1">
              <a:spLocks noChangeArrowheads="1"/>
            </p:cNvSpPr>
            <p:nvPr/>
          </p:nvSpPr>
          <p:spPr bwMode="auto">
            <a:xfrm>
              <a:off x="4640262" y="1726388"/>
              <a:ext cx="14319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Named instance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38144" y="1484784"/>
            <a:ext cx="1655762" cy="607841"/>
            <a:chOff x="6738144" y="1709998"/>
            <a:chExt cx="1655762" cy="607841"/>
          </a:xfrm>
        </p:grpSpPr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6916652" y="1954301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u="sng" dirty="0" smtClean="0">
                  <a:latin typeface="Arial Narrow" pitchFamily="34" charset="0"/>
                </a:rPr>
                <a:t>:Customer</a:t>
              </a:r>
              <a:endParaRPr lang="en-US" altLang="ko-KR" sz="1800" u="sng" dirty="0">
                <a:latin typeface="Arial Narrow" pitchFamily="34" charset="0"/>
              </a:endParaRPr>
            </a:p>
          </p:txBody>
        </p:sp>
        <p:sp>
          <p:nvSpPr>
            <p:cNvPr id="30741" name="Text Box 27"/>
            <p:cNvSpPr txBox="1">
              <a:spLocks noChangeArrowheads="1"/>
            </p:cNvSpPr>
            <p:nvPr/>
          </p:nvSpPr>
          <p:spPr bwMode="auto">
            <a:xfrm>
              <a:off x="6738144" y="1709998"/>
              <a:ext cx="165576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Unnamed instance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34609" y="1517564"/>
            <a:ext cx="1381125" cy="609600"/>
            <a:chOff x="2538413" y="1742778"/>
            <a:chExt cx="1381125" cy="609600"/>
          </a:xfrm>
        </p:grpSpPr>
        <p:sp>
          <p:nvSpPr>
            <p:cNvPr id="30744" name="Rectangle 22"/>
            <p:cNvSpPr>
              <a:spLocks noChangeArrowheads="1"/>
            </p:cNvSpPr>
            <p:nvPr/>
          </p:nvSpPr>
          <p:spPr bwMode="auto">
            <a:xfrm>
              <a:off x="2538413" y="1988840"/>
              <a:ext cx="1381125" cy="36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 smtClean="0">
                  <a:latin typeface="Arial Narrow" pitchFamily="34" charset="0"/>
                </a:rPr>
                <a:t>Customer</a:t>
              </a:r>
              <a:endParaRPr lang="en-US" altLang="ko-KR" sz="1800" dirty="0">
                <a:latin typeface="Arial Narrow" pitchFamily="34" charset="0"/>
              </a:endParaRP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001168" y="1742778"/>
              <a:ext cx="4556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ko-KR" sz="1600" dirty="0"/>
                <a:t>Class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80" y="2924944"/>
            <a:ext cx="4752528" cy="256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164406" y="2276872"/>
            <a:ext cx="1935986" cy="504056"/>
          </a:xfrm>
          <a:prstGeom prst="wedgeRectCallout">
            <a:avLst>
              <a:gd name="adj1" fmla="val -108514"/>
              <a:gd name="adj2" fmla="val 9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Name</a:t>
            </a:r>
            <a:endParaRPr lang="ko-KR" alt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1043608" y="2276872"/>
            <a:ext cx="1935986" cy="504056"/>
          </a:xfrm>
          <a:prstGeom prst="wedgeRectCallout">
            <a:avLst>
              <a:gd name="adj1" fmla="val 99987"/>
              <a:gd name="adj2" fmla="val 9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Name</a:t>
            </a:r>
            <a:endParaRPr lang="ko-KR" alt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5508104" y="3212976"/>
            <a:ext cx="3419872" cy="1028006"/>
          </a:xfrm>
          <a:prstGeom prst="wedgeRectCallout">
            <a:avLst>
              <a:gd name="adj1" fmla="val -61243"/>
              <a:gd name="adj2" fmla="val 21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 variables</a:t>
            </a:r>
          </a:p>
          <a:p>
            <a:pPr algn="ctr"/>
            <a:r>
              <a:rPr lang="en-US" altLang="ko-KR" dirty="0" smtClean="0"/>
              <a:t>+-#(name):(type)=(default value)</a:t>
            </a:r>
            <a:endParaRPr lang="ko-KR" altLang="en-US" dirty="0"/>
          </a:p>
        </p:txBody>
      </p:sp>
      <p:sp>
        <p:nvSpPr>
          <p:cNvPr id="42" name="Rectangular Callout 41"/>
          <p:cNvSpPr/>
          <p:nvPr/>
        </p:nvSpPr>
        <p:spPr>
          <a:xfrm>
            <a:off x="5206716" y="5538042"/>
            <a:ext cx="3419872" cy="1028006"/>
          </a:xfrm>
          <a:prstGeom prst="wedgeRectCallout">
            <a:avLst>
              <a:gd name="adj1" fmla="val -30169"/>
              <a:gd name="adj2" fmla="val -619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Methods</a:t>
            </a:r>
          </a:p>
          <a:p>
            <a:pPr algn="ctr"/>
            <a:r>
              <a:rPr lang="en-US" altLang="ko-KR" dirty="0" smtClean="0"/>
              <a:t>+-#(name)(arguments):(type)</a:t>
            </a:r>
            <a:endParaRPr lang="ko-KR" altLang="en-US" dirty="0"/>
          </a:p>
        </p:txBody>
      </p:sp>
      <p:sp>
        <p:nvSpPr>
          <p:cNvPr id="43" name="Rectangular Callout 42"/>
          <p:cNvSpPr/>
          <p:nvPr/>
        </p:nvSpPr>
        <p:spPr>
          <a:xfrm>
            <a:off x="72433" y="4581128"/>
            <a:ext cx="1935986" cy="1440160"/>
          </a:xfrm>
          <a:prstGeom prst="wedgeRectCallout">
            <a:avLst>
              <a:gd name="adj1" fmla="val 56159"/>
              <a:gd name="adj2" fmla="val -1087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Visibility options</a:t>
            </a:r>
          </a:p>
          <a:p>
            <a:pPr algn="ctr"/>
            <a:r>
              <a:rPr lang="en-US" altLang="ko-KR" dirty="0" smtClean="0"/>
              <a:t>+ </a:t>
            </a:r>
            <a:r>
              <a:rPr lang="en-US" altLang="ko-KR" dirty="0" smtClean="0">
                <a:sym typeface="Wingdings" pitchFamily="2" charset="2"/>
              </a:rPr>
              <a:t> public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#  protected</a:t>
            </a:r>
          </a:p>
          <a:p>
            <a:pPr algn="ctr"/>
            <a:r>
              <a:rPr lang="en-US" altLang="ko-KR" dirty="0" smtClean="0">
                <a:sym typeface="Wingdings" pitchFamily="2" charset="2"/>
              </a:rPr>
              <a:t>-  private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Program Structure</a:t>
            </a:r>
            <a:br>
              <a:rPr lang="en-US" altLang="ko-KR" dirty="0" smtClean="0"/>
            </a:br>
            <a:r>
              <a:rPr lang="en-US" altLang="ko-KR" dirty="0" smtClean="0"/>
              <a:t>- Another Hello World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444" y="1600200"/>
            <a:ext cx="2999556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second Python program in this class</a:t>
            </a:r>
          </a:p>
          <a:p>
            <a:r>
              <a:rPr lang="en-US" altLang="ko-KR" dirty="0" smtClean="0"/>
              <a:t>Object-oriented program</a:t>
            </a:r>
          </a:p>
          <a:p>
            <a:pPr lvl="1"/>
            <a:r>
              <a:rPr lang="en-US" altLang="ko-KR" dirty="0" err="1" smtClean="0"/>
              <a:t>HelloWorld</a:t>
            </a:r>
            <a:r>
              <a:rPr lang="en-US" altLang="ko-KR" dirty="0" smtClean="0"/>
              <a:t> is an object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__, __del__, and </a:t>
            </a:r>
            <a:r>
              <a:rPr lang="en-US" altLang="ko-KR" dirty="0" err="1" smtClean="0"/>
              <a:t>performAverage</a:t>
            </a:r>
            <a:r>
              <a:rPr lang="en-US" altLang="ko-KR" dirty="0" smtClean="0"/>
              <a:t> are methods</a:t>
            </a:r>
          </a:p>
          <a:p>
            <a:r>
              <a:rPr lang="en-US" altLang="ko-KR" dirty="0" smtClean="0"/>
              <a:t>Largely in two parts</a:t>
            </a:r>
          </a:p>
          <a:p>
            <a:pPr lvl="1"/>
            <a:r>
              <a:rPr lang="en-US" altLang="ko-KR" dirty="0" smtClean="0"/>
              <a:t>Definition part</a:t>
            </a:r>
          </a:p>
          <a:p>
            <a:pPr lvl="1"/>
            <a:r>
              <a:rPr lang="en-US" altLang="ko-KR" dirty="0" smtClean="0"/>
              <a:t>Execution part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5" y="4509120"/>
            <a:ext cx="5124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6769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48" y="371112"/>
            <a:ext cx="8435280" cy="490066"/>
          </a:xfrm>
        </p:spPr>
        <p:txBody>
          <a:bodyPr/>
          <a:lstStyle/>
          <a:p>
            <a:r>
              <a:rPr lang="en-US" altLang="ko-KR" sz="4400" dirty="0" smtClean="0"/>
              <a:t>Additional Knowledge for Exercise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3168352" cy="5522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268760"/>
            <a:ext cx="3096344" cy="509986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691680" y="1556792"/>
            <a:ext cx="3888432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35796" y="2108390"/>
            <a:ext cx="2894130" cy="3124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91680" y="2828470"/>
            <a:ext cx="3938246" cy="96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11760" y="3332526"/>
            <a:ext cx="31683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47664" y="3985889"/>
            <a:ext cx="4082262" cy="1027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47664" y="4568172"/>
            <a:ext cx="4082262" cy="712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35696" y="5204734"/>
            <a:ext cx="3888432" cy="263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95736" y="5917048"/>
            <a:ext cx="3434190" cy="199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 Review and Sentiment Analysis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Objective</a:t>
            </a:r>
          </a:p>
          <a:p>
            <a:pPr lvl="1"/>
            <a:r>
              <a:rPr lang="en-US" altLang="ko-KR" dirty="0" smtClean="0"/>
              <a:t>Make the complete analysis: calculate the analysis accuracy</a:t>
            </a:r>
          </a:p>
          <a:p>
            <a:pPr lvl="1"/>
            <a:r>
              <a:rPr lang="en-US" altLang="ko-KR" dirty="0" smtClean="0"/>
              <a:t>Use the attribute of classes</a:t>
            </a:r>
          </a:p>
          <a:p>
            <a:pPr lvl="1"/>
            <a:r>
              <a:rPr lang="en-US" altLang="ko-KR" dirty="0" smtClean="0"/>
              <a:t>Make the charts</a:t>
            </a:r>
          </a:p>
          <a:p>
            <a:r>
              <a:rPr lang="en-US" altLang="ko-KR" dirty="0" smtClean="0"/>
              <a:t>Problem 1. </a:t>
            </a:r>
            <a:r>
              <a:rPr lang="en-US" altLang="ko-KR" b="1" i="1" dirty="0" err="1" smtClean="0"/>
              <a:t>runAnalysis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Complete the if-then statements to</a:t>
            </a:r>
            <a:br>
              <a:rPr lang="en-US" altLang="ko-KR" dirty="0" smtClean="0"/>
            </a:br>
            <a:r>
              <a:rPr lang="en-US" altLang="ko-KR" dirty="0" smtClean="0"/>
              <a:t>count the accuracy of analysis</a:t>
            </a:r>
          </a:p>
          <a:p>
            <a:r>
              <a:rPr lang="en-US" altLang="ko-KR" dirty="0" smtClean="0"/>
              <a:t>Problem 2. </a:t>
            </a:r>
            <a:r>
              <a:rPr lang="en-US" altLang="ko-KR" b="1" i="1" dirty="0" err="1" smtClean="0"/>
              <a:t>runWholeAnalysis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Complete the for loop and the related</a:t>
            </a:r>
            <a:br>
              <a:rPr lang="en-US" altLang="ko-KR" dirty="0" smtClean="0"/>
            </a:br>
            <a:r>
              <a:rPr lang="en-US" altLang="ko-KR" dirty="0" smtClean="0"/>
              <a:t>codes to run the analysis for </a:t>
            </a:r>
            <a:br>
              <a:rPr lang="en-US" altLang="ko-KR" dirty="0" smtClean="0"/>
            </a:br>
            <a:r>
              <a:rPr lang="en-US" altLang="ko-KR" dirty="0" smtClean="0"/>
              <a:t>the entire testing set.</a:t>
            </a:r>
          </a:p>
          <a:p>
            <a:r>
              <a:rPr lang="en-US" altLang="ko-KR" dirty="0" smtClean="0"/>
              <a:t>Problem 3. </a:t>
            </a:r>
            <a:r>
              <a:rPr lang="en-US" altLang="ko-KR" b="1" i="1" dirty="0" err="1" smtClean="0"/>
              <a:t>runExperiments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Complete the for loop to calculate</a:t>
            </a:r>
            <a:br>
              <a:rPr lang="en-US" altLang="ko-KR" dirty="0" smtClean="0"/>
            </a:br>
            <a:r>
              <a:rPr lang="en-US" altLang="ko-KR" dirty="0" smtClean="0"/>
              <a:t>the averages and the standard </a:t>
            </a:r>
            <a:br>
              <a:rPr lang="en-US" altLang="ko-KR" dirty="0" smtClean="0"/>
            </a:br>
            <a:r>
              <a:rPr lang="en-US" altLang="ko-KR" dirty="0" smtClean="0"/>
              <a:t>deviations</a:t>
            </a:r>
          </a:p>
          <a:p>
            <a:pPr lvl="1"/>
            <a:r>
              <a:rPr lang="en-US" altLang="ko-KR" dirty="0" smtClean="0"/>
              <a:t>Calculate the average and the standard</a:t>
            </a:r>
            <a:br>
              <a:rPr lang="en-US" altLang="ko-KR" dirty="0" smtClean="0"/>
            </a:br>
            <a:r>
              <a:rPr lang="en-US" altLang="ko-KR" dirty="0" smtClean="0"/>
              <a:t>deviations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28" y="4180250"/>
            <a:ext cx="3546955" cy="68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36" y="4869160"/>
            <a:ext cx="3546955" cy="13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1. </a:t>
            </a:r>
            <a:r>
              <a:rPr lang="en-US" altLang="ko-KR" b="1" i="1" dirty="0" err="1" smtClean="0"/>
              <a:t>runAnalysis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how to determine the correct case for a single trial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1" y="2852936"/>
            <a:ext cx="878759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6885</TotalTime>
  <Words>314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Arial Narrow</vt:lpstr>
      <vt:lpstr>Cambria</vt:lpstr>
      <vt:lpstr>Times New Roman</vt:lpstr>
      <vt:lpstr>Wingdings</vt:lpstr>
      <vt:lpstr>발표 템플릿</vt:lpstr>
      <vt:lpstr>IE 362 Lecture 2:  Implementing Class with Diagram </vt:lpstr>
      <vt:lpstr>Short recap</vt:lpstr>
      <vt:lpstr>Software Design as House Floorplan</vt:lpstr>
      <vt:lpstr>UML notation : Class and Instance</vt:lpstr>
      <vt:lpstr>Python Program Structure - Another Hello World</vt:lpstr>
      <vt:lpstr>Additional Knowledge for Exercise</vt:lpstr>
      <vt:lpstr>Offline class plan</vt:lpstr>
      <vt:lpstr>Product Review and Sentiment Analysis</vt:lpstr>
      <vt:lpstr>Problem 1. runAnalysis</vt:lpstr>
      <vt:lpstr>Problem 2. runWholeAnalysis</vt:lpstr>
      <vt:lpstr>Problem 3. runExperiments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123</cp:revision>
  <dcterms:created xsi:type="dcterms:W3CDTF">2011-08-19T05:41:09Z</dcterms:created>
  <dcterms:modified xsi:type="dcterms:W3CDTF">2018-03-04T22:07:37Z</dcterms:modified>
</cp:coreProperties>
</file>