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4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275" r:id="rId13"/>
    <p:sldId id="314" r:id="rId14"/>
    <p:sldId id="327" r:id="rId15"/>
    <p:sldId id="328" r:id="rId16"/>
    <p:sldId id="329" r:id="rId17"/>
    <p:sldId id="331" r:id="rId18"/>
    <p:sldId id="332" r:id="rId19"/>
    <p:sldId id="333" r:id="rId20"/>
    <p:sldId id="330" r:id="rId21"/>
    <p:sldId id="318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02" y="26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16741-985E-459F-BA82-093E789F700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327AF-32C1-4C9D-8AD5-75A9CA67E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4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0E6ED176-E9F4-4AA7-A0A0-FA63DD1285FC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EC7B-37FA-499F-8AC4-57A9D34F7F0A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DF2C49F-9EC9-44C9-8908-E979F5245E72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E49F9807-1E85-4B0D-BF9E-18619E19EE6F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2DBEE03C-6EB2-4E48-A09E-EED5F5DEEF3A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628736D-F3DA-496B-AEBA-8217763886D7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AAE0844-06C8-493B-B451-32C7607DDC1F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946550-2A8E-4FD2-9A63-E37D0A95DDE9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958F6B39-FD55-4FF2-A227-43E080771B4D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8B282794-A2FF-4193-A49A-6A390E0626D9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3A97782-5EBC-4408-8447-0DF425A696C9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8093" y="6590376"/>
            <a:ext cx="577502" cy="27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B545BF3-F11A-4CB7-B656-3F6707D24B81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6608385"/>
            <a:ext cx="5859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2010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archive.ics.uci.edu/ml/datasets/congressional+voting+record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IE 260 Lecture 7: </a:t>
            </a:r>
            <a:br>
              <a:rPr lang="en-US" altLang="ko-KR" dirty="0" smtClean="0"/>
            </a:br>
            <a:r>
              <a:rPr lang="en-US" altLang="ko-KR" dirty="0" smtClean="0"/>
              <a:t>Binary Tree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Il-</a:t>
            </a:r>
            <a:r>
              <a:rPr lang="en-US" altLang="ko-KR" dirty="0" err="1" smtClean="0"/>
              <a:t>Chul</a:t>
            </a:r>
            <a:r>
              <a:rPr lang="en-US" altLang="ko-KR" dirty="0" smtClean="0"/>
              <a:t> Moon</a:t>
            </a:r>
          </a:p>
          <a:p>
            <a:r>
              <a:rPr lang="en-US" altLang="ko-KR" dirty="0" smtClean="0"/>
              <a:t>Department of Industrial and Systems Engineering</a:t>
            </a:r>
          </a:p>
          <a:p>
            <a:r>
              <a:rPr lang="en-US" altLang="ko-KR" smtClean="0"/>
              <a:t>KAIST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5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435280" cy="1138138"/>
          </a:xfrm>
        </p:spPr>
        <p:txBody>
          <a:bodyPr/>
          <a:lstStyle/>
          <a:p>
            <a:r>
              <a:rPr lang="en-US" altLang="ko-KR" dirty="0" smtClean="0"/>
              <a:t>Depth first traverse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4402832" cy="233285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Pre-order traverse</a:t>
            </a:r>
          </a:p>
          <a:p>
            <a:pPr lvl="1"/>
            <a:r>
              <a:rPr lang="en-US" altLang="ko-KR" dirty="0" smtClean="0"/>
              <a:t>Order: Current, LHS, RHS</a:t>
            </a:r>
            <a:r>
              <a:rPr lang="en-US" altLang="ko-KR" dirty="0"/>
              <a:t> in </a:t>
            </a:r>
            <a:r>
              <a:rPr lang="en-US" altLang="ko-KR" b="1" i="1" dirty="0"/>
              <a:t>Recursion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en-US" altLang="ko-KR" dirty="0"/>
              <a:t>, 2, 0, 1, 5, 4, 7, 6, 9, </a:t>
            </a:r>
            <a:r>
              <a:rPr lang="en-US" altLang="ko-KR" dirty="0" smtClean="0"/>
              <a:t>8</a:t>
            </a:r>
          </a:p>
          <a:p>
            <a:r>
              <a:rPr lang="en-US" altLang="ko-KR" dirty="0" smtClean="0"/>
              <a:t>In-order traverse</a:t>
            </a:r>
          </a:p>
          <a:p>
            <a:pPr lvl="1"/>
            <a:r>
              <a:rPr lang="en-US" altLang="ko-KR" dirty="0"/>
              <a:t>Order: </a:t>
            </a:r>
            <a:r>
              <a:rPr lang="en-US" altLang="ko-KR" dirty="0" smtClean="0"/>
              <a:t>LHS, Current</a:t>
            </a:r>
            <a:r>
              <a:rPr lang="en-US" altLang="ko-KR" dirty="0"/>
              <a:t>, </a:t>
            </a:r>
            <a:r>
              <a:rPr lang="en-US" altLang="ko-KR" dirty="0" smtClean="0"/>
              <a:t>RHS</a:t>
            </a:r>
            <a:r>
              <a:rPr lang="en-US" altLang="ko-KR" dirty="0"/>
              <a:t> in </a:t>
            </a:r>
            <a:r>
              <a:rPr lang="en-US" altLang="ko-KR" b="1" i="1" dirty="0"/>
              <a:t>Recursion</a:t>
            </a:r>
            <a:endParaRPr lang="en-US" altLang="ko-KR" dirty="0"/>
          </a:p>
          <a:p>
            <a:pPr lvl="1"/>
            <a:r>
              <a:rPr lang="en-US" altLang="ko-KR" dirty="0" smtClean="0"/>
              <a:t>0</a:t>
            </a:r>
            <a:r>
              <a:rPr lang="en-US" altLang="ko-KR" dirty="0"/>
              <a:t>, 1, 2, 3, 4, 5, 6, 7, 8, </a:t>
            </a:r>
            <a:r>
              <a:rPr lang="en-US" altLang="ko-KR" dirty="0" smtClean="0"/>
              <a:t>9</a:t>
            </a:r>
          </a:p>
          <a:p>
            <a:r>
              <a:rPr lang="en-US" altLang="ko-KR" dirty="0" smtClean="0"/>
              <a:t>Post-order traverse</a:t>
            </a:r>
          </a:p>
          <a:p>
            <a:pPr lvl="1"/>
            <a:r>
              <a:rPr lang="en-US" altLang="ko-KR" dirty="0" smtClean="0"/>
              <a:t>Order: LHS, RHS, Current in </a:t>
            </a:r>
            <a:r>
              <a:rPr lang="en-US" altLang="ko-KR" b="1" i="1" dirty="0" smtClean="0"/>
              <a:t>Recursion</a:t>
            </a:r>
          </a:p>
          <a:p>
            <a:pPr lvl="1"/>
            <a:r>
              <a:rPr lang="en-US" altLang="ko-KR" dirty="0" smtClean="0"/>
              <a:t>1</a:t>
            </a:r>
            <a:r>
              <a:rPr lang="en-US" altLang="ko-KR" dirty="0"/>
              <a:t>, 0, 2, 4, 6, 8, 9, 7, 5,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2051720" y="357301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1547664" y="41490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1052224" y="4797152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2564977" y="41490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3067950" y="4797152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2195736" y="4797152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2699792" y="544522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1547664" y="544522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Oval 12"/>
          <p:cNvSpPr/>
          <p:nvPr/>
        </p:nvSpPr>
        <p:spPr>
          <a:xfrm>
            <a:off x="3491880" y="5450525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4" name="Oval 13"/>
          <p:cNvSpPr/>
          <p:nvPr/>
        </p:nvSpPr>
        <p:spPr>
          <a:xfrm>
            <a:off x="3203848" y="609329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977903" y="3880329"/>
            <a:ext cx="147634" cy="321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8" idx="1"/>
          </p:cNvCxnSpPr>
          <p:nvPr/>
        </p:nvCxnSpPr>
        <p:spPr>
          <a:xfrm>
            <a:off x="2481959" y="3880329"/>
            <a:ext cx="156835" cy="321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5"/>
            <a:endCxn id="9" idx="0"/>
          </p:cNvCxnSpPr>
          <p:nvPr/>
        </p:nvCxnSpPr>
        <p:spPr>
          <a:xfrm>
            <a:off x="2995216" y="4456393"/>
            <a:ext cx="324762" cy="340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0" idx="0"/>
          </p:cNvCxnSpPr>
          <p:nvPr/>
        </p:nvCxnSpPr>
        <p:spPr>
          <a:xfrm flipH="1">
            <a:off x="2447764" y="4456393"/>
            <a:ext cx="191030" cy="340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5"/>
            <a:endCxn id="13" idx="0"/>
          </p:cNvCxnSpPr>
          <p:nvPr/>
        </p:nvCxnSpPr>
        <p:spPr>
          <a:xfrm>
            <a:off x="3498189" y="5104465"/>
            <a:ext cx="245719" cy="3460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1" idx="0"/>
          </p:cNvCxnSpPr>
          <p:nvPr/>
        </p:nvCxnSpPr>
        <p:spPr>
          <a:xfrm flipH="1">
            <a:off x="2951820" y="5104465"/>
            <a:ext cx="189947" cy="340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4" idx="0"/>
          </p:cNvCxnSpPr>
          <p:nvPr/>
        </p:nvCxnSpPr>
        <p:spPr>
          <a:xfrm flipH="1">
            <a:off x="3455876" y="5757838"/>
            <a:ext cx="109821" cy="335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7" idx="0"/>
          </p:cNvCxnSpPr>
          <p:nvPr/>
        </p:nvCxnSpPr>
        <p:spPr>
          <a:xfrm flipH="1">
            <a:off x="1304252" y="4456393"/>
            <a:ext cx="317229" cy="340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5"/>
            <a:endCxn id="12" idx="0"/>
          </p:cNvCxnSpPr>
          <p:nvPr/>
        </p:nvCxnSpPr>
        <p:spPr>
          <a:xfrm>
            <a:off x="1482463" y="5104465"/>
            <a:ext cx="317229" cy="340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451" y="1484784"/>
            <a:ext cx="405765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25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Breadth first traverse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4978896" cy="233285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Queue-based level-order traverse</a:t>
            </a:r>
          </a:p>
          <a:p>
            <a:pPr lvl="1"/>
            <a:r>
              <a:rPr lang="en-US" altLang="ko-KR" dirty="0" smtClean="0"/>
              <a:t>3, 2, 5, 0, 4, 7, 1, 6, 9, 8</a:t>
            </a:r>
          </a:p>
          <a:p>
            <a:pPr lvl="1"/>
            <a:r>
              <a:rPr lang="en-US" altLang="ko-KR" dirty="0" err="1" smtClean="0"/>
              <a:t>Enqueue</a:t>
            </a:r>
            <a:r>
              <a:rPr lang="en-US" altLang="ko-KR" dirty="0" smtClean="0"/>
              <a:t> the root</a:t>
            </a:r>
          </a:p>
          <a:p>
            <a:pPr lvl="2"/>
            <a:r>
              <a:rPr lang="en-US" altLang="ko-KR" dirty="0" smtClean="0"/>
              <a:t>While until queue is empty</a:t>
            </a:r>
          </a:p>
          <a:p>
            <a:pPr lvl="3"/>
            <a:r>
              <a:rPr lang="en-US" altLang="ko-KR" dirty="0" smtClean="0"/>
              <a:t>Current = </a:t>
            </a:r>
            <a:r>
              <a:rPr lang="en-US" altLang="ko-KR" dirty="0" err="1" smtClean="0"/>
              <a:t>Dequeue</a:t>
            </a:r>
            <a:r>
              <a:rPr lang="en-US" altLang="ko-KR" dirty="0" smtClean="0"/>
              <a:t> one element</a:t>
            </a:r>
          </a:p>
          <a:p>
            <a:pPr lvl="3"/>
            <a:r>
              <a:rPr lang="en-US" altLang="ko-KR" dirty="0" smtClean="0"/>
              <a:t>Print current</a:t>
            </a:r>
          </a:p>
          <a:p>
            <a:pPr lvl="3"/>
            <a:r>
              <a:rPr lang="en-US" altLang="ko-KR" dirty="0" smtClean="0"/>
              <a:t>If Current’s LHS exist</a:t>
            </a:r>
          </a:p>
          <a:p>
            <a:pPr lvl="4"/>
            <a:r>
              <a:rPr lang="en-US" altLang="ko-KR" dirty="0" err="1" smtClean="0"/>
              <a:t>Enqueue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current.LHS</a:t>
            </a:r>
            <a:endParaRPr lang="en-US" altLang="ko-KR" dirty="0" smtClean="0"/>
          </a:p>
          <a:p>
            <a:pPr lvl="3"/>
            <a:r>
              <a:rPr lang="en-US" altLang="ko-KR" dirty="0"/>
              <a:t>If Current’s </a:t>
            </a:r>
            <a:r>
              <a:rPr lang="en-US" altLang="ko-KR" dirty="0" smtClean="0"/>
              <a:t>RHS </a:t>
            </a:r>
            <a:r>
              <a:rPr lang="en-US" altLang="ko-KR" dirty="0"/>
              <a:t>exist</a:t>
            </a:r>
          </a:p>
          <a:p>
            <a:pPr lvl="4"/>
            <a:r>
              <a:rPr lang="en-US" altLang="ko-KR" dirty="0" err="1"/>
              <a:t>Enqueue</a:t>
            </a:r>
            <a:r>
              <a:rPr lang="en-US" altLang="ko-KR" dirty="0"/>
              <a:t> </a:t>
            </a:r>
            <a:r>
              <a:rPr lang="en-US" altLang="ko-KR" dirty="0" err="1" smtClean="0"/>
              <a:t>current.RHS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93096"/>
            <a:ext cx="33147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6732240" y="10527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6228184" y="162880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5732744" y="2276872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7245497" y="162880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7748470" y="2276872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6876256" y="2276872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7380312" y="292494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Oval 12"/>
          <p:cNvSpPr/>
          <p:nvPr/>
        </p:nvSpPr>
        <p:spPr>
          <a:xfrm>
            <a:off x="6228184" y="292494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Oval 13"/>
          <p:cNvSpPr/>
          <p:nvPr/>
        </p:nvSpPr>
        <p:spPr>
          <a:xfrm>
            <a:off x="8172400" y="2930245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7884368" y="357301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16" name="Straight Arrow Connector 15"/>
          <p:cNvCxnSpPr>
            <a:stCxn id="6" idx="3"/>
            <a:endCxn id="7" idx="7"/>
          </p:cNvCxnSpPr>
          <p:nvPr/>
        </p:nvCxnSpPr>
        <p:spPr>
          <a:xfrm flipH="1">
            <a:off x="6658423" y="1360049"/>
            <a:ext cx="147634" cy="321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5"/>
            <a:endCxn id="9" idx="1"/>
          </p:cNvCxnSpPr>
          <p:nvPr/>
        </p:nvCxnSpPr>
        <p:spPr>
          <a:xfrm>
            <a:off x="7162479" y="1360049"/>
            <a:ext cx="156835" cy="321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5"/>
            <a:endCxn id="10" idx="0"/>
          </p:cNvCxnSpPr>
          <p:nvPr/>
        </p:nvCxnSpPr>
        <p:spPr>
          <a:xfrm>
            <a:off x="7675736" y="1936113"/>
            <a:ext cx="324762" cy="340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1" idx="0"/>
          </p:cNvCxnSpPr>
          <p:nvPr/>
        </p:nvCxnSpPr>
        <p:spPr>
          <a:xfrm flipH="1">
            <a:off x="7128284" y="1936113"/>
            <a:ext cx="191030" cy="340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5"/>
            <a:endCxn id="14" idx="0"/>
          </p:cNvCxnSpPr>
          <p:nvPr/>
        </p:nvCxnSpPr>
        <p:spPr>
          <a:xfrm>
            <a:off x="8178709" y="2584185"/>
            <a:ext cx="245719" cy="3460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12" idx="0"/>
          </p:cNvCxnSpPr>
          <p:nvPr/>
        </p:nvCxnSpPr>
        <p:spPr>
          <a:xfrm flipH="1">
            <a:off x="7632340" y="2584185"/>
            <a:ext cx="189947" cy="340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  <a:endCxn id="15" idx="0"/>
          </p:cNvCxnSpPr>
          <p:nvPr/>
        </p:nvCxnSpPr>
        <p:spPr>
          <a:xfrm flipH="1">
            <a:off x="8136396" y="3237558"/>
            <a:ext cx="109821" cy="335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8" idx="0"/>
          </p:cNvCxnSpPr>
          <p:nvPr/>
        </p:nvCxnSpPr>
        <p:spPr>
          <a:xfrm flipH="1">
            <a:off x="5984772" y="1936113"/>
            <a:ext cx="317229" cy="340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5"/>
            <a:endCxn id="13" idx="0"/>
          </p:cNvCxnSpPr>
          <p:nvPr/>
        </p:nvCxnSpPr>
        <p:spPr>
          <a:xfrm>
            <a:off x="6162983" y="2584185"/>
            <a:ext cx="317229" cy="340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55576" y="3632408"/>
          <a:ext cx="410445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Current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Queue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5, 0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0, 4, 7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4, 7, 1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7, 1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1, 6, 9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6, 9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52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Offline class plan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Party Classification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Political party</a:t>
            </a:r>
          </a:p>
          <a:p>
            <a:pPr lvl="1"/>
            <a:r>
              <a:rPr lang="en-US" altLang="ko-KR" dirty="0" smtClean="0"/>
              <a:t>Voting record</a:t>
            </a:r>
          </a:p>
          <a:p>
            <a:pPr lvl="2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archive.ics.uci.edu/ml/datasets/congressional+voting+records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Attribute</a:t>
            </a:r>
          </a:p>
          <a:p>
            <a:pPr lvl="2"/>
            <a:r>
              <a:rPr lang="en-US" altLang="ko-KR" dirty="0" smtClean="0"/>
              <a:t>Class</a:t>
            </a:r>
          </a:p>
          <a:p>
            <a:pPr lvl="3"/>
            <a:r>
              <a:rPr lang="en-US" altLang="ko-KR" dirty="0" smtClean="0"/>
              <a:t>Democrat or Republican</a:t>
            </a:r>
          </a:p>
          <a:p>
            <a:pPr lvl="2"/>
            <a:r>
              <a:rPr lang="en-US" altLang="ko-KR" dirty="0" smtClean="0"/>
              <a:t>Features (? means no record)</a:t>
            </a:r>
          </a:p>
          <a:p>
            <a:pPr lvl="3"/>
            <a:r>
              <a:rPr lang="en-US" altLang="ko-KR" dirty="0" smtClean="0"/>
              <a:t>handicapped-infants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water-project-cost-sharing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adoption-of-the-budget-resolution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physician-fee-freeze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el-</a:t>
            </a:r>
            <a:r>
              <a:rPr lang="en-US" altLang="ko-KR" dirty="0" err="1" smtClean="0"/>
              <a:t>salvador</a:t>
            </a:r>
            <a:r>
              <a:rPr lang="en-US" altLang="ko-KR" dirty="0" smtClean="0"/>
              <a:t>-aid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religious-groups-in-schools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anti-satellite-test-ban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aid-to-</a:t>
            </a:r>
            <a:r>
              <a:rPr lang="en-US" altLang="ko-KR" dirty="0" err="1" smtClean="0"/>
              <a:t>nicaraguan</a:t>
            </a:r>
            <a:r>
              <a:rPr lang="en-US" altLang="ko-KR" dirty="0" smtClean="0"/>
              <a:t>-contras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mx-missile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immigration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err="1" smtClean="0"/>
              <a:t>synfuels</a:t>
            </a:r>
            <a:r>
              <a:rPr lang="en-US" altLang="ko-KR" dirty="0" smtClean="0"/>
              <a:t>-corporation-cutback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education-spending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superfund-right-to-sue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crime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duty-free-exports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export-administration-act-south-</a:t>
            </a:r>
            <a:r>
              <a:rPr lang="en-US" altLang="ko-KR" dirty="0" err="1" smtClean="0"/>
              <a:t>africa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Can we classify the allegiance to the political party with the voting record? And How?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026" name="Picture 2" descr="https://archive.ics.uci.edu/ml/assets/MLimages/Large1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380" y="179174"/>
            <a:ext cx="2434728" cy="159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09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3816424" cy="1138138"/>
          </a:xfrm>
        </p:spPr>
        <p:txBody>
          <a:bodyPr/>
          <a:lstStyle/>
          <a:p>
            <a:r>
              <a:rPr lang="en-US" altLang="ko-KR" dirty="0" smtClean="0"/>
              <a:t>Decision Tree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need a better learning method</a:t>
            </a:r>
          </a:p>
          <a:p>
            <a:pPr lvl="1"/>
            <a:r>
              <a:rPr lang="en-US" altLang="ko-KR" dirty="0" smtClean="0"/>
              <a:t>We need to have more robust methods given the noises</a:t>
            </a:r>
          </a:p>
          <a:p>
            <a:pPr lvl="1"/>
            <a:r>
              <a:rPr lang="en-US" altLang="ko-KR" dirty="0" smtClean="0"/>
              <a:t>We need to have more concise presentations of the hypotheses</a:t>
            </a:r>
          </a:p>
          <a:p>
            <a:r>
              <a:rPr lang="en-US" altLang="ko-KR" dirty="0" smtClean="0"/>
              <a:t>One alternative is a decision tree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427982" y="14138"/>
          <a:ext cx="469187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2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Sky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Temp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Humid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Wind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Water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Forecst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EnjoySpt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Rainy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Cold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Change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Cool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Change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73275" y="3225138"/>
            <a:ext cx="223224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Sky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1763687" y="4005064"/>
            <a:ext cx="1341635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4401468" y="4005064"/>
            <a:ext cx="1331124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14592" y="3067650"/>
            <a:ext cx="1944216" cy="4034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&lt;Sunny, ?,?,?,?,?&gt;</a:t>
            </a:r>
            <a:endParaRPr lang="ko-KR" altLang="en-US" dirty="0"/>
          </a:p>
        </p:txBody>
      </p:sp>
      <p:cxnSp>
        <p:nvCxnSpPr>
          <p:cNvPr id="13" name="Straight Arrow Connector 12"/>
          <p:cNvCxnSpPr>
            <a:stCxn id="6" idx="2"/>
            <a:endCxn id="8" idx="7"/>
          </p:cNvCxnSpPr>
          <p:nvPr/>
        </p:nvCxnSpPr>
        <p:spPr>
          <a:xfrm flipH="1">
            <a:off x="2908844" y="3729194"/>
            <a:ext cx="880555" cy="345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9" idx="1"/>
          </p:cNvCxnSpPr>
          <p:nvPr/>
        </p:nvCxnSpPr>
        <p:spPr>
          <a:xfrm>
            <a:off x="3789399" y="3729194"/>
            <a:ext cx="807008" cy="345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3672" y="3713114"/>
            <a:ext cx="7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Rainy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821878" y="3713114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Sunny</a:t>
            </a:r>
            <a:endParaRPr lang="ko-KR" alt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2246251" y="4653136"/>
            <a:ext cx="1224136" cy="323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Sky</a:t>
            </a:r>
            <a:endParaRPr lang="ko-KR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62170" y="5208614"/>
            <a:ext cx="1224136" cy="323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3958201" y="5718077"/>
            <a:ext cx="1224136" cy="323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Wind</a:t>
            </a:r>
            <a:endParaRPr lang="ko-KR" altLang="en-US" dirty="0"/>
          </a:p>
        </p:txBody>
      </p:sp>
      <p:cxnSp>
        <p:nvCxnSpPr>
          <p:cNvPr id="22" name="Straight Arrow Connector 21"/>
          <p:cNvCxnSpPr>
            <a:stCxn id="19" idx="2"/>
            <a:endCxn id="20" idx="0"/>
          </p:cNvCxnSpPr>
          <p:nvPr/>
        </p:nvCxnSpPr>
        <p:spPr>
          <a:xfrm>
            <a:off x="2858319" y="4976573"/>
            <a:ext cx="915919" cy="23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21" idx="0"/>
          </p:cNvCxnSpPr>
          <p:nvPr/>
        </p:nvCxnSpPr>
        <p:spPr>
          <a:xfrm>
            <a:off x="3774238" y="5532051"/>
            <a:ext cx="796031" cy="18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</p:cNvCxnSpPr>
          <p:nvPr/>
        </p:nvCxnSpPr>
        <p:spPr>
          <a:xfrm flipH="1">
            <a:off x="1942400" y="4976573"/>
            <a:ext cx="915919" cy="23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2"/>
          </p:cNvCxnSpPr>
          <p:nvPr/>
        </p:nvCxnSpPr>
        <p:spPr>
          <a:xfrm flipH="1">
            <a:off x="2858319" y="5532051"/>
            <a:ext cx="915919" cy="23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2" idx="7"/>
          </p:cNvCxnSpPr>
          <p:nvPr/>
        </p:nvCxnSpPr>
        <p:spPr>
          <a:xfrm flipH="1">
            <a:off x="3791187" y="6046876"/>
            <a:ext cx="757124" cy="1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2"/>
          </p:cNvCxnSpPr>
          <p:nvPr/>
        </p:nvCxnSpPr>
        <p:spPr>
          <a:xfrm>
            <a:off x="4570269" y="6041514"/>
            <a:ext cx="935021" cy="19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09844" y="4950187"/>
            <a:ext cx="617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Sunny</a:t>
            </a:r>
            <a:endParaRPr lang="ko-KR" alt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950184" y="5464617"/>
            <a:ext cx="61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Warm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753440" y="6012961"/>
            <a:ext cx="648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Strong</a:t>
            </a:r>
            <a:endParaRPr lang="ko-KR" altLang="en-US" sz="1200" b="1" dirty="0"/>
          </a:p>
        </p:txBody>
      </p:sp>
      <p:sp>
        <p:nvSpPr>
          <p:cNvPr id="40" name="Oval 39"/>
          <p:cNvSpPr/>
          <p:nvPr/>
        </p:nvSpPr>
        <p:spPr>
          <a:xfrm>
            <a:off x="1259632" y="5163006"/>
            <a:ext cx="839638" cy="4010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41" name="Oval 40"/>
          <p:cNvSpPr/>
          <p:nvPr/>
        </p:nvSpPr>
        <p:spPr>
          <a:xfrm>
            <a:off x="2210029" y="5766117"/>
            <a:ext cx="839638" cy="4010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42" name="Oval 41"/>
          <p:cNvSpPr/>
          <p:nvPr/>
        </p:nvSpPr>
        <p:spPr>
          <a:xfrm>
            <a:off x="3074511" y="6166139"/>
            <a:ext cx="839638" cy="4010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44" name="Oval 43"/>
          <p:cNvSpPr/>
          <p:nvPr/>
        </p:nvSpPr>
        <p:spPr>
          <a:xfrm>
            <a:off x="5460891" y="6133770"/>
            <a:ext cx="839638" cy="4010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084036" y="4957324"/>
            <a:ext cx="58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Rainy</a:t>
            </a:r>
            <a:endParaRPr lang="ko-KR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908515" y="5507690"/>
            <a:ext cx="499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Cold</a:t>
            </a:r>
            <a:endParaRPr lang="ko-KR" alt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825789" y="6001486"/>
            <a:ext cx="544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Light</a:t>
            </a:r>
            <a:endParaRPr lang="ko-KR" altLang="en-US" sz="1200" b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5732591" y="4793431"/>
            <a:ext cx="3137596" cy="1058743"/>
            <a:chOff x="5621212" y="4907901"/>
            <a:chExt cx="3137596" cy="1058743"/>
          </a:xfrm>
        </p:grpSpPr>
        <p:sp>
          <p:nvSpPr>
            <p:cNvPr id="10" name="Rectangle 9"/>
            <p:cNvSpPr/>
            <p:nvPr/>
          </p:nvSpPr>
          <p:spPr>
            <a:xfrm>
              <a:off x="5621212" y="4907901"/>
              <a:ext cx="3137596" cy="4034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&lt;Sunny, Warm, ?, Strong, ?, ?&gt;</a:t>
              </a:r>
              <a:endParaRPr lang="ko-KR" alt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621212" y="5311349"/>
              <a:ext cx="3137596" cy="6552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Only one potential decision tree</a:t>
              </a:r>
              <a:br>
                <a:rPr lang="en-US" altLang="ko-KR" sz="1400" b="1" dirty="0"/>
              </a:br>
              <a:r>
                <a:rPr lang="en-US" altLang="ko-KR" sz="1400" b="1" dirty="0"/>
                <a:t>corresponding to the hypothesis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353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484" y="274638"/>
            <a:ext cx="3969508" cy="2385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Entropy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Better attribute to check?</a:t>
                </a:r>
              </a:p>
              <a:p>
                <a:pPr lvl="1"/>
                <a:r>
                  <a:rPr lang="en-US" altLang="ko-KR" dirty="0" smtClean="0"/>
                  <a:t>Reducing the most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uncertainty</a:t>
                </a:r>
              </a:p>
              <a:p>
                <a:pPr lvl="1"/>
                <a:r>
                  <a:rPr lang="en-US" altLang="ko-KR" dirty="0" smtClean="0"/>
                  <a:t>Then, how to measure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the uncertainty of a feature variable</a:t>
                </a:r>
              </a:p>
              <a:p>
                <a:r>
                  <a:rPr lang="en-US" altLang="ko-KR" dirty="0" smtClean="0"/>
                  <a:t>Entropy of a random variable</a:t>
                </a:r>
              </a:p>
              <a:p>
                <a:pPr lvl="1"/>
                <a:r>
                  <a:rPr lang="en-US" altLang="ko-KR" dirty="0" smtClean="0"/>
                  <a:t>Features are random variables</a:t>
                </a:r>
              </a:p>
              <a:p>
                <a:pPr lvl="1"/>
                <a:r>
                  <a:rPr lang="en-US" altLang="ko-KR" dirty="0" smtClean="0"/>
                  <a:t>Higher entropy means more uncertainty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Conditional Entropy</a:t>
                </a:r>
              </a:p>
              <a:p>
                <a:pPr lvl="1"/>
                <a:r>
                  <a:rPr lang="en-US" altLang="ko-KR" dirty="0" smtClean="0"/>
                  <a:t>We are interested in the entropy of the class given a feature variable</a:t>
                </a:r>
              </a:p>
              <a:p>
                <a:pPr lvl="1"/>
                <a:r>
                  <a:rPr lang="en-US" altLang="ko-KR" dirty="0" smtClean="0"/>
                  <a:t>Need to introduce a given condition in the entropy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{−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3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028" name="Picture 4" descr="Claude Elwood Shannon (1916-200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528" y="-12283"/>
            <a:ext cx="857472" cy="12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3635896" y="1996661"/>
            <a:ext cx="1296144" cy="792088"/>
          </a:xfrm>
          <a:prstGeom prst="wedgeRectCallout">
            <a:avLst>
              <a:gd name="adj1" fmla="val 60837"/>
              <a:gd name="adj2" fmla="val -3791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All instances are X=0</a:t>
            </a:r>
            <a:endParaRPr lang="ko-KR" alt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7638456" y="2392705"/>
            <a:ext cx="1296144" cy="792088"/>
          </a:xfrm>
          <a:prstGeom prst="wedgeRectCallout">
            <a:avLst>
              <a:gd name="adj1" fmla="val -819"/>
              <a:gd name="adj2" fmla="val -883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All instances are X=1</a:t>
            </a:r>
            <a:endParaRPr lang="ko-KR" alt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5364087" y="170032"/>
            <a:ext cx="2421359" cy="255986"/>
          </a:xfrm>
          <a:prstGeom prst="wedgeRectCallout">
            <a:avLst>
              <a:gd name="adj1" fmla="val 2390"/>
              <a:gd name="adj2" fmla="val 12883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Most random case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36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Information Gain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960352"/>
                <a:ext cx="8435280" cy="256499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Let’s calculate the entropy values</a:t>
                </a:r>
              </a:p>
              <a:p>
                <a:pPr lvl="1"/>
                <a:r>
                  <a:rPr lang="en-US" altLang="ko-KR" dirty="0" smtClean="0"/>
                  <a:t>H(Y)=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H(Y|A1)=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,?}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∈{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H(Y|A2) 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,?}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∈{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What’s the difference before and after?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𝐼𝐺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Who is the winner?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960352"/>
                <a:ext cx="8435280" cy="2564992"/>
              </a:xfrm>
              <a:blipFill>
                <a:blip r:embed="rId2"/>
                <a:stretch>
                  <a:fillRect t="-7381"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5880382" y="1988840"/>
            <a:ext cx="1584176" cy="36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A2 </a:t>
            </a:r>
            <a:r>
              <a:rPr lang="en-US" altLang="ko-KR" sz="1200" dirty="0" smtClean="0"/>
              <a:t>(168R,267D)</a:t>
            </a:r>
            <a:endParaRPr lang="ko-KR" altLang="en-US" dirty="0"/>
          </a:p>
        </p:txBody>
      </p:sp>
      <p:sp>
        <p:nvSpPr>
          <p:cNvPr id="29" name="Rectangle 28"/>
          <p:cNvSpPr/>
          <p:nvPr/>
        </p:nvSpPr>
        <p:spPr>
          <a:xfrm>
            <a:off x="1582123" y="1988840"/>
            <a:ext cx="1584176" cy="36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A1 </a:t>
            </a:r>
            <a:r>
              <a:rPr lang="en-US" altLang="ko-KR" sz="1200" dirty="0" smtClean="0"/>
              <a:t>(168R,267D)</a:t>
            </a:r>
            <a:endParaRPr lang="ko-KR" altLang="en-US" dirty="0"/>
          </a:p>
        </p:txBody>
      </p:sp>
      <p:sp>
        <p:nvSpPr>
          <p:cNvPr id="30" name="Oval 29"/>
          <p:cNvSpPr/>
          <p:nvPr/>
        </p:nvSpPr>
        <p:spPr>
          <a:xfrm>
            <a:off x="524306" y="2699704"/>
            <a:ext cx="1274122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31R,156D</a:t>
            </a:r>
            <a:endParaRPr lang="ko-KR" altLang="en-US" sz="1200" dirty="0"/>
          </a:p>
        </p:txBody>
      </p:sp>
      <p:sp>
        <p:nvSpPr>
          <p:cNvPr id="31" name="Oval 30"/>
          <p:cNvSpPr/>
          <p:nvPr/>
        </p:nvSpPr>
        <p:spPr>
          <a:xfrm>
            <a:off x="1855874" y="2699704"/>
            <a:ext cx="1302298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134R,102D</a:t>
            </a:r>
            <a:endParaRPr lang="ko-KR" altLang="en-US" sz="1200" dirty="0"/>
          </a:p>
        </p:txBody>
      </p:sp>
      <p:cxnSp>
        <p:nvCxnSpPr>
          <p:cNvPr id="32" name="Straight Arrow Connector 31"/>
          <p:cNvCxnSpPr>
            <a:stCxn id="29" idx="2"/>
            <a:endCxn id="30" idx="7"/>
          </p:cNvCxnSpPr>
          <p:nvPr/>
        </p:nvCxnSpPr>
        <p:spPr>
          <a:xfrm flipH="1">
            <a:off x="1611837" y="2353430"/>
            <a:ext cx="762374" cy="41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  <a:endCxn id="31" idx="0"/>
          </p:cNvCxnSpPr>
          <p:nvPr/>
        </p:nvCxnSpPr>
        <p:spPr>
          <a:xfrm>
            <a:off x="2374211" y="2353430"/>
            <a:ext cx="113733" cy="34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62543" y="237154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y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284594" y="233048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</a:t>
            </a:r>
            <a:endParaRPr lang="ko-KR" altLang="en-US" b="1" dirty="0"/>
          </a:p>
        </p:txBody>
      </p:sp>
      <p:sp>
        <p:nvSpPr>
          <p:cNvPr id="36" name="Oval 35"/>
          <p:cNvSpPr/>
          <p:nvPr/>
        </p:nvSpPr>
        <p:spPr>
          <a:xfrm>
            <a:off x="3177460" y="2699704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3R,9D</a:t>
            </a:r>
            <a:endParaRPr lang="ko-KR" altLang="en-US" sz="1200" dirty="0"/>
          </a:p>
        </p:txBody>
      </p:sp>
      <p:cxnSp>
        <p:nvCxnSpPr>
          <p:cNvPr id="37" name="Straight Arrow Connector 36"/>
          <p:cNvCxnSpPr>
            <a:stCxn id="29" idx="2"/>
            <a:endCxn id="36" idx="1"/>
          </p:cNvCxnSpPr>
          <p:nvPr/>
        </p:nvCxnSpPr>
        <p:spPr>
          <a:xfrm>
            <a:off x="2374211" y="2353430"/>
            <a:ext cx="988378" cy="41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41841" y="23798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39" name="Oval 38"/>
          <p:cNvSpPr/>
          <p:nvPr/>
        </p:nvSpPr>
        <p:spPr>
          <a:xfrm>
            <a:off x="1078067" y="1628800"/>
            <a:ext cx="6912768" cy="9361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/>
          <p:cNvSpPr/>
          <p:nvPr/>
        </p:nvSpPr>
        <p:spPr>
          <a:xfrm>
            <a:off x="357986" y="2673424"/>
            <a:ext cx="4187601" cy="61611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2922627" y="1269856"/>
            <a:ext cx="3334833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Entropy Before Decision Node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3660" y="3325538"/>
            <a:ext cx="3334833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Entropy After Decision Node A1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31304" y="3315814"/>
            <a:ext cx="3334833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</a:rPr>
              <a:t>Entropy After Decision Node A9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878055" y="2713892"/>
            <a:ext cx="1274122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75R,120D</a:t>
            </a:r>
            <a:endParaRPr lang="ko-KR" alt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6209623" y="2713892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73R,119D</a:t>
            </a:r>
            <a:endParaRPr lang="ko-KR" altLang="en-US" sz="1200" dirty="0"/>
          </a:p>
        </p:txBody>
      </p:sp>
      <p:cxnSp>
        <p:nvCxnSpPr>
          <p:cNvPr id="47" name="Straight Arrow Connector 46"/>
          <p:cNvCxnSpPr>
            <a:endCxn id="45" idx="7"/>
          </p:cNvCxnSpPr>
          <p:nvPr/>
        </p:nvCxnSpPr>
        <p:spPr>
          <a:xfrm flipH="1">
            <a:off x="5965586" y="2367618"/>
            <a:ext cx="762374" cy="41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6" idx="0"/>
          </p:cNvCxnSpPr>
          <p:nvPr/>
        </p:nvCxnSpPr>
        <p:spPr>
          <a:xfrm>
            <a:off x="6727960" y="2367618"/>
            <a:ext cx="113733" cy="34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6292" y="23857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y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638343" y="234467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</a:t>
            </a:r>
            <a:endParaRPr lang="ko-KR" altLang="en-US" b="1" dirty="0"/>
          </a:p>
        </p:txBody>
      </p:sp>
      <p:sp>
        <p:nvSpPr>
          <p:cNvPr id="51" name="Oval 50"/>
          <p:cNvSpPr/>
          <p:nvPr/>
        </p:nvSpPr>
        <p:spPr>
          <a:xfrm>
            <a:off x="7531209" y="2713892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20R,28D</a:t>
            </a:r>
            <a:endParaRPr lang="ko-KR" altLang="en-US" sz="1200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6727960" y="2367618"/>
            <a:ext cx="988378" cy="41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195590" y="239402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54" name="Oval 53"/>
          <p:cNvSpPr/>
          <p:nvPr/>
        </p:nvSpPr>
        <p:spPr>
          <a:xfrm>
            <a:off x="4711735" y="2687612"/>
            <a:ext cx="4187601" cy="61611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30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Top-Down Induction Algorithm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4402832" cy="492514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Many, many variations in learning a decision tree</a:t>
            </a:r>
          </a:p>
          <a:p>
            <a:pPr lvl="1"/>
            <a:r>
              <a:rPr lang="en-US" altLang="ko-KR" dirty="0" smtClean="0"/>
              <a:t>ID3, C4.5 CART….</a:t>
            </a:r>
          </a:p>
          <a:p>
            <a:r>
              <a:rPr lang="en-US" altLang="ko-KR" dirty="0" smtClean="0"/>
              <a:t>One example: ID3 algorithm</a:t>
            </a:r>
          </a:p>
          <a:p>
            <a:r>
              <a:rPr lang="en-US" altLang="ko-KR" dirty="0" smtClean="0"/>
              <a:t>ID3 algorithm</a:t>
            </a:r>
          </a:p>
          <a:p>
            <a:pPr lvl="1"/>
            <a:r>
              <a:rPr lang="en-US" altLang="ko-KR" dirty="0" smtClean="0"/>
              <a:t>Create an initial open node</a:t>
            </a:r>
          </a:p>
          <a:p>
            <a:pPr lvl="1"/>
            <a:r>
              <a:rPr lang="en-US" altLang="ko-KR" dirty="0" smtClean="0"/>
              <a:t>Put instances in the initial node</a:t>
            </a:r>
          </a:p>
          <a:p>
            <a:pPr lvl="1"/>
            <a:r>
              <a:rPr lang="en-US" altLang="ko-KR" dirty="0" smtClean="0"/>
              <a:t>Repeat until no open node</a:t>
            </a:r>
          </a:p>
          <a:p>
            <a:pPr lvl="2"/>
            <a:r>
              <a:rPr lang="en-US" altLang="ko-KR" dirty="0" smtClean="0"/>
              <a:t>Select an open node to split</a:t>
            </a:r>
          </a:p>
          <a:p>
            <a:pPr lvl="2"/>
            <a:r>
              <a:rPr lang="en-US" altLang="ko-KR" dirty="0" smtClean="0"/>
              <a:t>Select a best variable to split</a:t>
            </a:r>
          </a:p>
          <a:p>
            <a:pPr lvl="2"/>
            <a:r>
              <a:rPr lang="en-US" altLang="ko-KR" dirty="0" smtClean="0"/>
              <a:t>For values of the selected variable</a:t>
            </a:r>
          </a:p>
          <a:p>
            <a:pPr lvl="3"/>
            <a:r>
              <a:rPr lang="en-US" altLang="ko-KR" dirty="0" smtClean="0"/>
              <a:t>Sort instances with the value of the selected variable</a:t>
            </a:r>
          </a:p>
          <a:p>
            <a:pPr lvl="3"/>
            <a:r>
              <a:rPr lang="en-US" altLang="ko-KR" dirty="0" smtClean="0"/>
              <a:t>Put the sorted items under the branch of the value of the variable</a:t>
            </a:r>
          </a:p>
          <a:p>
            <a:pPr lvl="3"/>
            <a:r>
              <a:rPr lang="en-US" altLang="ko-KR" dirty="0" smtClean="0"/>
              <a:t>If the sorted items are all in one class</a:t>
            </a:r>
          </a:p>
          <a:p>
            <a:pPr lvl="4"/>
            <a:r>
              <a:rPr lang="en-US" altLang="ko-KR" dirty="0" smtClean="0"/>
              <a:t>Close the leaf node of the branch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2" name="Rectangle 61"/>
          <p:cNvSpPr/>
          <p:nvPr/>
        </p:nvSpPr>
        <p:spPr>
          <a:xfrm>
            <a:off x="4654352" y="1412776"/>
            <a:ext cx="4310136" cy="936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arenR"/>
            </a:pPr>
            <a:r>
              <a:rPr lang="en-US" altLang="ko-KR" dirty="0" smtClean="0"/>
              <a:t>Classify the majority cases in the leaf</a:t>
            </a:r>
          </a:p>
          <a:p>
            <a:pPr marL="342900" indent="-342900" algn="just">
              <a:buAutoNum type="arabicParenR"/>
            </a:pPr>
            <a:r>
              <a:rPr lang="en-US" altLang="ko-KR" dirty="0" smtClean="0"/>
              <a:t>Split the node until there is only type</a:t>
            </a:r>
            <a:endParaRPr lang="ko-KR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5891998" y="2550914"/>
            <a:ext cx="1584176" cy="36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A1 </a:t>
            </a:r>
            <a:r>
              <a:rPr lang="en-US" altLang="ko-KR" sz="1200" dirty="0" smtClean="0"/>
              <a:t>(168R,267D)</a:t>
            </a:r>
            <a:endParaRPr lang="ko-KR" altLang="en-US" dirty="0"/>
          </a:p>
        </p:txBody>
      </p:sp>
      <p:sp>
        <p:nvSpPr>
          <p:cNvPr id="39" name="Oval 38"/>
          <p:cNvSpPr/>
          <p:nvPr/>
        </p:nvSpPr>
        <p:spPr>
          <a:xfrm>
            <a:off x="4834181" y="3261778"/>
            <a:ext cx="1274122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31R,156D</a:t>
            </a:r>
            <a:endParaRPr lang="ko-KR" alt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6165749" y="3261778"/>
            <a:ext cx="1302298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134R,102D</a:t>
            </a:r>
            <a:endParaRPr lang="ko-KR" altLang="en-US" sz="1200" dirty="0"/>
          </a:p>
        </p:txBody>
      </p:sp>
      <p:cxnSp>
        <p:nvCxnSpPr>
          <p:cNvPr id="41" name="Straight Arrow Connector 40"/>
          <p:cNvCxnSpPr>
            <a:stCxn id="37" idx="2"/>
            <a:endCxn id="39" idx="7"/>
          </p:cNvCxnSpPr>
          <p:nvPr/>
        </p:nvCxnSpPr>
        <p:spPr>
          <a:xfrm flipH="1">
            <a:off x="5921712" y="2915504"/>
            <a:ext cx="762374" cy="41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2"/>
            <a:endCxn id="40" idx="0"/>
          </p:cNvCxnSpPr>
          <p:nvPr/>
        </p:nvCxnSpPr>
        <p:spPr>
          <a:xfrm>
            <a:off x="6684086" y="2915504"/>
            <a:ext cx="113733" cy="34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2418" y="293362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y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594469" y="28925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</a:t>
            </a:r>
            <a:endParaRPr lang="ko-KR" altLang="en-US" b="1" dirty="0"/>
          </a:p>
        </p:txBody>
      </p:sp>
      <p:sp>
        <p:nvSpPr>
          <p:cNvPr id="49" name="Oval 48"/>
          <p:cNvSpPr/>
          <p:nvPr/>
        </p:nvSpPr>
        <p:spPr>
          <a:xfrm>
            <a:off x="7487335" y="3261778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3R,9D</a:t>
            </a:r>
            <a:endParaRPr lang="ko-KR" altLang="en-US" sz="1200" dirty="0"/>
          </a:p>
        </p:txBody>
      </p:sp>
      <p:cxnSp>
        <p:nvCxnSpPr>
          <p:cNvPr id="50" name="Straight Arrow Connector 49"/>
          <p:cNvCxnSpPr>
            <a:stCxn id="37" idx="2"/>
            <a:endCxn id="49" idx="1"/>
          </p:cNvCxnSpPr>
          <p:nvPr/>
        </p:nvCxnSpPr>
        <p:spPr>
          <a:xfrm>
            <a:off x="6684086" y="2915504"/>
            <a:ext cx="988378" cy="41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151716" y="294190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12" name="Down Arrow 11"/>
          <p:cNvSpPr/>
          <p:nvPr/>
        </p:nvSpPr>
        <p:spPr>
          <a:xfrm>
            <a:off x="5955293" y="3828402"/>
            <a:ext cx="1883958" cy="432048"/>
          </a:xfrm>
          <a:prstGeom prst="downArrow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Rectangle 53"/>
          <p:cNvSpPr/>
          <p:nvPr/>
        </p:nvSpPr>
        <p:spPr>
          <a:xfrm>
            <a:off x="6005731" y="4350874"/>
            <a:ext cx="1584176" cy="36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A1 </a:t>
            </a:r>
            <a:r>
              <a:rPr lang="en-US" altLang="ko-KR" sz="1200" dirty="0" smtClean="0"/>
              <a:t>(168R,267D)</a:t>
            </a:r>
            <a:endParaRPr lang="ko-KR" altLang="en-US" dirty="0"/>
          </a:p>
        </p:txBody>
      </p:sp>
      <p:cxnSp>
        <p:nvCxnSpPr>
          <p:cNvPr id="58" name="Straight Arrow Connector 57"/>
          <p:cNvCxnSpPr>
            <a:stCxn id="54" idx="2"/>
          </p:cNvCxnSpPr>
          <p:nvPr/>
        </p:nvCxnSpPr>
        <p:spPr>
          <a:xfrm flipH="1">
            <a:off x="6035445" y="4715464"/>
            <a:ext cx="762374" cy="41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2"/>
          </p:cNvCxnSpPr>
          <p:nvPr/>
        </p:nvCxnSpPr>
        <p:spPr>
          <a:xfrm>
            <a:off x="6797819" y="4715464"/>
            <a:ext cx="113733" cy="34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186151" y="473358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y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708202" y="469252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</a:t>
            </a:r>
            <a:endParaRPr lang="ko-KR" altLang="en-US" b="1" dirty="0"/>
          </a:p>
        </p:txBody>
      </p:sp>
      <p:cxnSp>
        <p:nvCxnSpPr>
          <p:cNvPr id="66" name="Straight Arrow Connector 65"/>
          <p:cNvCxnSpPr>
            <a:stCxn id="54" idx="2"/>
          </p:cNvCxnSpPr>
          <p:nvPr/>
        </p:nvCxnSpPr>
        <p:spPr>
          <a:xfrm>
            <a:off x="6797819" y="4715464"/>
            <a:ext cx="988378" cy="41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65449" y="47418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68" name="Oval 67"/>
          <p:cNvSpPr/>
          <p:nvPr/>
        </p:nvSpPr>
        <p:spPr>
          <a:xfrm>
            <a:off x="6306754" y="5093723"/>
            <a:ext cx="1302298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134R,102D</a:t>
            </a:r>
            <a:endParaRPr lang="ko-KR" altLang="en-US" sz="1200" dirty="0"/>
          </a:p>
        </p:txBody>
      </p:sp>
      <p:sp>
        <p:nvSpPr>
          <p:cNvPr id="69" name="Oval 68"/>
          <p:cNvSpPr/>
          <p:nvPr/>
        </p:nvSpPr>
        <p:spPr>
          <a:xfrm>
            <a:off x="7628340" y="5093723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3R,9D</a:t>
            </a:r>
            <a:endParaRPr lang="ko-KR" alt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4712934" y="5121034"/>
            <a:ext cx="1584176" cy="36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A2 </a:t>
            </a:r>
            <a:r>
              <a:rPr lang="en-US" altLang="ko-KR" sz="1200" dirty="0"/>
              <a:t>(</a:t>
            </a:r>
            <a:r>
              <a:rPr lang="en-US" altLang="ko-KR" sz="1200" dirty="0" smtClean="0"/>
              <a:t>31R,156D)</a:t>
            </a:r>
            <a:endParaRPr lang="ko-KR" altLang="en-US" dirty="0"/>
          </a:p>
        </p:txBody>
      </p:sp>
      <p:sp>
        <p:nvSpPr>
          <p:cNvPr id="71" name="Oval 70"/>
          <p:cNvSpPr/>
          <p:nvPr/>
        </p:nvSpPr>
        <p:spPr>
          <a:xfrm>
            <a:off x="4858063" y="6030929"/>
            <a:ext cx="1274122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16R,72D</a:t>
            </a:r>
            <a:endParaRPr lang="ko-KR" altLang="en-US" sz="1200" dirty="0"/>
          </a:p>
        </p:txBody>
      </p:sp>
      <p:sp>
        <p:nvSpPr>
          <p:cNvPr id="72" name="Oval 71"/>
          <p:cNvSpPr/>
          <p:nvPr/>
        </p:nvSpPr>
        <p:spPr>
          <a:xfrm>
            <a:off x="6189631" y="6030929"/>
            <a:ext cx="1302298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11R,71D</a:t>
            </a:r>
            <a:endParaRPr lang="ko-KR" altLang="en-US" sz="1200" dirty="0"/>
          </a:p>
        </p:txBody>
      </p:sp>
      <p:sp>
        <p:nvSpPr>
          <p:cNvPr id="73" name="Oval 72"/>
          <p:cNvSpPr/>
          <p:nvPr/>
        </p:nvSpPr>
        <p:spPr>
          <a:xfrm>
            <a:off x="7511217" y="6030929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4R,13D</a:t>
            </a:r>
            <a:endParaRPr lang="ko-KR" altLang="en-US" sz="1200" dirty="0"/>
          </a:p>
        </p:txBody>
      </p:sp>
      <p:cxnSp>
        <p:nvCxnSpPr>
          <p:cNvPr id="74" name="Straight Arrow Connector 73"/>
          <p:cNvCxnSpPr>
            <a:stCxn id="70" idx="2"/>
            <a:endCxn id="71" idx="0"/>
          </p:cNvCxnSpPr>
          <p:nvPr/>
        </p:nvCxnSpPr>
        <p:spPr>
          <a:xfrm flipH="1">
            <a:off x="5495124" y="5485624"/>
            <a:ext cx="9898" cy="54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0" idx="2"/>
            <a:endCxn id="72" idx="1"/>
          </p:cNvCxnSpPr>
          <p:nvPr/>
        </p:nvCxnSpPr>
        <p:spPr>
          <a:xfrm>
            <a:off x="5505022" y="5485624"/>
            <a:ext cx="875326" cy="61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2"/>
            <a:endCxn id="73" idx="1"/>
          </p:cNvCxnSpPr>
          <p:nvPr/>
        </p:nvCxnSpPr>
        <p:spPr>
          <a:xfrm>
            <a:off x="5505022" y="5485624"/>
            <a:ext cx="2191324" cy="61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301050" y="55967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y</a:t>
            </a:r>
            <a:endParaRPr lang="ko-KR" alt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823101" y="55556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380348" y="560500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8073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you want more….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5239"/>
            <a:ext cx="2843808" cy="662445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/>
          <a:srcRect r="1248" b="61955"/>
          <a:stretch/>
        </p:blipFill>
        <p:spPr>
          <a:xfrm>
            <a:off x="428676" y="1496512"/>
            <a:ext cx="5727500" cy="514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2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of Decision Tree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03167" cy="4925144"/>
          </a:xfrm>
        </p:spPr>
        <p:txBody>
          <a:bodyPr/>
          <a:lstStyle/>
          <a:p>
            <a:r>
              <a:rPr lang="en-US" altLang="ko-KR" dirty="0" smtClean="0"/>
              <a:t>We did better in the given dataset!</a:t>
            </a:r>
          </a:p>
          <a:p>
            <a:pPr lvl="1"/>
            <a:r>
              <a:rPr lang="en-US" altLang="ko-KR" dirty="0" smtClean="0"/>
              <a:t>Only in the given experience, a.k.a. Training dataset</a:t>
            </a:r>
          </a:p>
          <a:p>
            <a:r>
              <a:rPr lang="en-US" altLang="ko-KR" dirty="0" smtClean="0"/>
              <a:t>What if we deploy the created decision tree in the field?</a:t>
            </a:r>
          </a:p>
          <a:p>
            <a:pPr lvl="1"/>
            <a:r>
              <a:rPr lang="en-US" altLang="ko-KR" dirty="0" smtClean="0"/>
              <a:t>World has so much noise and inconsistencies.</a:t>
            </a:r>
          </a:p>
          <a:p>
            <a:pPr lvl="1"/>
            <a:r>
              <a:rPr lang="en-US" altLang="ko-KR" dirty="0" smtClean="0"/>
              <a:t>The training dataset will not be a perfect sample of the real world</a:t>
            </a:r>
          </a:p>
          <a:p>
            <a:pPr lvl="2"/>
            <a:r>
              <a:rPr lang="en-US" altLang="ko-KR" dirty="0" smtClean="0"/>
              <a:t>Noise</a:t>
            </a:r>
          </a:p>
          <a:p>
            <a:pPr lvl="2"/>
            <a:r>
              <a:rPr lang="en-US" altLang="ko-KR" dirty="0" smtClean="0"/>
              <a:t>Inconsistencies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840" y="1844824"/>
            <a:ext cx="4432113" cy="2736304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7160777" y="692695"/>
            <a:ext cx="1731703" cy="903947"/>
          </a:xfrm>
          <a:prstGeom prst="wedgeRectCallout">
            <a:avLst>
              <a:gd name="adj1" fmla="val -26569"/>
              <a:gd name="adj2" fmla="val 7736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Typical result of decision tree</a:t>
            </a:r>
            <a:endParaRPr lang="ko-KR" altLang="en-US" dirty="0"/>
          </a:p>
        </p:txBody>
      </p:sp>
      <p:sp>
        <p:nvSpPr>
          <p:cNvPr id="7" name="Freeform 6"/>
          <p:cNvSpPr/>
          <p:nvPr/>
        </p:nvSpPr>
        <p:spPr>
          <a:xfrm>
            <a:off x="5431692" y="3005938"/>
            <a:ext cx="3040185" cy="636031"/>
          </a:xfrm>
          <a:custGeom>
            <a:avLst/>
            <a:gdLst>
              <a:gd name="connsiteX0" fmla="*/ 0 w 3040185"/>
              <a:gd name="connsiteY0" fmla="*/ 636031 h 636031"/>
              <a:gd name="connsiteX1" fmla="*/ 304800 w 3040185"/>
              <a:gd name="connsiteY1" fmla="*/ 18616 h 636031"/>
              <a:gd name="connsiteX2" fmla="*/ 1148862 w 3040185"/>
              <a:gd name="connsiteY2" fmla="*/ 182739 h 636031"/>
              <a:gd name="connsiteX3" fmla="*/ 3040185 w 3040185"/>
              <a:gd name="connsiteY3" fmla="*/ 409385 h 636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0185" h="636031">
                <a:moveTo>
                  <a:pt x="0" y="636031"/>
                </a:moveTo>
                <a:cubicBezTo>
                  <a:pt x="56661" y="365098"/>
                  <a:pt x="113323" y="94165"/>
                  <a:pt x="304800" y="18616"/>
                </a:cubicBezTo>
                <a:cubicBezTo>
                  <a:pt x="496277" y="-56933"/>
                  <a:pt x="692965" y="117611"/>
                  <a:pt x="1148862" y="182739"/>
                </a:cubicBezTo>
                <a:cubicBezTo>
                  <a:pt x="1604760" y="247867"/>
                  <a:pt x="2322472" y="328626"/>
                  <a:pt x="3040185" y="409385"/>
                </a:cubicBezTo>
              </a:path>
            </a:pathLst>
          </a:custGeom>
          <a:noFill/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7"/>
          <p:cNvSpPr/>
          <p:nvPr/>
        </p:nvSpPr>
        <p:spPr>
          <a:xfrm>
            <a:off x="5212862" y="2008554"/>
            <a:ext cx="3110523" cy="969108"/>
          </a:xfrm>
          <a:custGeom>
            <a:avLst/>
            <a:gdLst>
              <a:gd name="connsiteX0" fmla="*/ 0 w 3110523"/>
              <a:gd name="connsiteY0" fmla="*/ 969108 h 969108"/>
              <a:gd name="connsiteX1" fmla="*/ 296984 w 3110523"/>
              <a:gd name="connsiteY1" fmla="*/ 468923 h 969108"/>
              <a:gd name="connsiteX2" fmla="*/ 1664676 w 3110523"/>
              <a:gd name="connsiteY2" fmla="*/ 164123 h 969108"/>
              <a:gd name="connsiteX3" fmla="*/ 3110523 w 3110523"/>
              <a:gd name="connsiteY3" fmla="*/ 0 h 969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0523" h="969108">
                <a:moveTo>
                  <a:pt x="0" y="969108"/>
                </a:moveTo>
                <a:cubicBezTo>
                  <a:pt x="9769" y="786097"/>
                  <a:pt x="19538" y="603087"/>
                  <a:pt x="296984" y="468923"/>
                </a:cubicBezTo>
                <a:cubicBezTo>
                  <a:pt x="574430" y="334759"/>
                  <a:pt x="1195753" y="242277"/>
                  <a:pt x="1664676" y="164123"/>
                </a:cubicBezTo>
                <a:cubicBezTo>
                  <a:pt x="2133599" y="85969"/>
                  <a:pt x="2622061" y="42984"/>
                  <a:pt x="3110523" y="0"/>
                </a:cubicBezTo>
              </a:path>
            </a:pathLst>
          </a:custGeom>
          <a:noFill/>
          <a:ln w="63500">
            <a:solidFill>
              <a:srgbClr val="00206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796136" y="1700808"/>
            <a:ext cx="0" cy="31683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ular Callout 10"/>
          <p:cNvSpPr/>
          <p:nvPr/>
        </p:nvSpPr>
        <p:spPr>
          <a:xfrm>
            <a:off x="6012160" y="4653136"/>
            <a:ext cx="2995659" cy="316156"/>
          </a:xfrm>
          <a:prstGeom prst="wedgeRectCallout">
            <a:avLst>
              <a:gd name="adj1" fmla="val -57024"/>
              <a:gd name="adj2" fmla="val -10002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Should have stopped here!</a:t>
            </a:r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88024" y="5157192"/>
            <a:ext cx="4104456" cy="1224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Knowing when to stop is a pretty difficult task. How to do it?</a:t>
            </a:r>
          </a:p>
          <a:p>
            <a:r>
              <a:rPr lang="en-US" altLang="ko-KR" dirty="0" smtClean="0"/>
              <a:t>- Pruning by divided dataset?</a:t>
            </a:r>
          </a:p>
          <a:p>
            <a:r>
              <a:rPr lang="en-US" altLang="ko-KR" dirty="0" smtClean="0"/>
              <a:t>- Path length penalty?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89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Short recap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To-Dos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 are going to complete a decision tree</a:t>
            </a:r>
          </a:p>
          <a:p>
            <a:pPr lvl="1"/>
            <a:r>
              <a:rPr lang="en-US" altLang="ko-KR" dirty="0" smtClean="0"/>
              <a:t>Use recursion to perform ID3 algorithm</a:t>
            </a:r>
          </a:p>
          <a:p>
            <a:pPr lvl="1"/>
            <a:r>
              <a:rPr lang="en-US" altLang="ko-KR" dirty="0" smtClean="0"/>
              <a:t>Follow the tree structure to classify an instance</a:t>
            </a:r>
          </a:p>
          <a:p>
            <a:r>
              <a:rPr lang="en-US" altLang="ko-KR" dirty="0" smtClean="0"/>
              <a:t>To-dos </a:t>
            </a:r>
          </a:p>
          <a:p>
            <a:pPr lvl="1"/>
            <a:r>
              <a:rPr lang="en-US" altLang="ko-KR" dirty="0" smtClean="0"/>
              <a:t>Read the code in “voterecord.py” and “decisiontreenode.py”</a:t>
            </a:r>
          </a:p>
          <a:p>
            <a:pPr lvl="1"/>
            <a:r>
              <a:rPr lang="en-US" altLang="ko-KR" dirty="0" smtClean="0"/>
              <a:t>To-do 1: complete “performID3”</a:t>
            </a:r>
          </a:p>
          <a:p>
            <a:pPr lvl="2"/>
            <a:r>
              <a:rPr lang="en-US" altLang="ko-KR" dirty="0" smtClean="0"/>
              <a:t>How to start the recursion?</a:t>
            </a:r>
          </a:p>
          <a:p>
            <a:pPr lvl="2"/>
            <a:r>
              <a:rPr lang="en-US" altLang="ko-KR" dirty="0" smtClean="0"/>
              <a:t>What is the condition of no-split?</a:t>
            </a:r>
          </a:p>
          <a:p>
            <a:pPr lvl="2"/>
            <a:r>
              <a:rPr lang="en-US" altLang="ko-KR" dirty="0" smtClean="0"/>
              <a:t>How to perform the recursion?</a:t>
            </a:r>
          </a:p>
          <a:p>
            <a:pPr lvl="1"/>
            <a:r>
              <a:rPr lang="en-US" altLang="ko-KR" dirty="0" smtClean="0"/>
              <a:t>To-do 2: complete “classify”</a:t>
            </a:r>
          </a:p>
          <a:p>
            <a:pPr lvl="2"/>
            <a:r>
              <a:rPr lang="en-US" altLang="ko-KR" dirty="0" smtClean="0"/>
              <a:t>What is the decision node to start?</a:t>
            </a:r>
          </a:p>
          <a:p>
            <a:pPr lvl="2"/>
            <a:r>
              <a:rPr lang="en-US" altLang="ko-KR" dirty="0" smtClean="0"/>
              <a:t>How to find the next node to follow?</a:t>
            </a:r>
          </a:p>
          <a:p>
            <a:pPr lvl="2"/>
            <a:r>
              <a:rPr lang="en-US" altLang="ko-KR" dirty="0" smtClean="0"/>
              <a:t>How to recognize the node to stop?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9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98" y="116632"/>
            <a:ext cx="8435280" cy="504056"/>
          </a:xfrm>
        </p:spPr>
        <p:txBody>
          <a:bodyPr/>
          <a:lstStyle/>
          <a:p>
            <a:r>
              <a:rPr lang="en-US" altLang="ko-KR" dirty="0" smtClean="0"/>
              <a:t>Execution Result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4485079"/>
          </a:xfrm>
        </p:spPr>
        <p:txBody>
          <a:bodyPr/>
          <a:lstStyle/>
          <a:p>
            <a:r>
              <a:rPr lang="en-US" altLang="ko-KR" dirty="0" smtClean="0"/>
              <a:t>When you complete the codes, you are expected to see the below results.</a:t>
            </a:r>
          </a:p>
          <a:p>
            <a:pPr lvl="1"/>
            <a:r>
              <a:rPr lang="en-US" altLang="ko-KR" dirty="0" smtClean="0"/>
              <a:t>Execute ‘decisiontree.py’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" y="1655988"/>
            <a:ext cx="3924628" cy="49433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989" y="1631674"/>
            <a:ext cx="5473506" cy="499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4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025" y="2276870"/>
            <a:ext cx="3521642" cy="4320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 of tree node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92514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Has three references</a:t>
            </a:r>
          </a:p>
          <a:p>
            <a:pPr lvl="1"/>
            <a:r>
              <a:rPr lang="en-US" altLang="ko-KR" dirty="0" smtClean="0"/>
              <a:t>Left hand side (LHS)</a:t>
            </a:r>
          </a:p>
          <a:p>
            <a:pPr lvl="1"/>
            <a:r>
              <a:rPr lang="en-US" altLang="ko-KR" dirty="0" smtClean="0"/>
              <a:t>Right hand side (RHS)</a:t>
            </a:r>
          </a:p>
          <a:p>
            <a:pPr lvl="1"/>
            <a:r>
              <a:rPr lang="en-US" altLang="ko-KR" dirty="0" smtClean="0"/>
              <a:t>Its own value</a:t>
            </a:r>
          </a:p>
          <a:p>
            <a:pPr lvl="1"/>
            <a:r>
              <a:rPr lang="en-US" altLang="ko-KR" dirty="0" smtClean="0"/>
              <a:t>Its parent node</a:t>
            </a:r>
          </a:p>
          <a:p>
            <a:pPr lvl="1"/>
            <a:r>
              <a:rPr lang="en-US" altLang="ko-KR" dirty="0" smtClean="0"/>
              <a:t>Not implemented here, but</a:t>
            </a:r>
          </a:p>
          <a:p>
            <a:pPr lvl="2"/>
            <a:r>
              <a:rPr lang="en-US" altLang="ko-KR" dirty="0" smtClean="0"/>
              <a:t>LHS stores</a:t>
            </a:r>
          </a:p>
          <a:p>
            <a:pPr lvl="3"/>
            <a:r>
              <a:rPr lang="en-US" altLang="ko-KR" dirty="0" smtClean="0"/>
              <a:t>Values have lower than its own value</a:t>
            </a:r>
          </a:p>
          <a:p>
            <a:pPr lvl="2"/>
            <a:r>
              <a:rPr lang="en-US" altLang="ko-KR" dirty="0" smtClean="0"/>
              <a:t>RHS stores</a:t>
            </a:r>
          </a:p>
          <a:p>
            <a:pPr lvl="3"/>
            <a:r>
              <a:rPr lang="en-US" altLang="ko-KR" dirty="0" smtClean="0"/>
              <a:t>Values have higher than its own value</a:t>
            </a:r>
          </a:p>
          <a:p>
            <a:pPr lvl="2"/>
            <a:r>
              <a:rPr lang="en-US" altLang="ko-KR" dirty="0" smtClean="0"/>
              <a:t>Just as we all know that the department stores do not have a restroom on the first floor</a:t>
            </a:r>
          </a:p>
          <a:p>
            <a:r>
              <a:rPr lang="en-US" altLang="ko-KR" dirty="0" smtClean="0"/>
              <a:t>Other than four references,</a:t>
            </a:r>
          </a:p>
          <a:p>
            <a:pPr lvl="1"/>
            <a:r>
              <a:rPr lang="en-US" altLang="ko-KR" dirty="0" smtClean="0"/>
              <a:t>Simple get/set methods</a:t>
            </a:r>
          </a:p>
          <a:p>
            <a:pPr lvl="2"/>
            <a:r>
              <a:rPr lang="en-US" altLang="ko-KR" dirty="0" smtClean="0"/>
              <a:t>What are the get/set methods?</a:t>
            </a:r>
          </a:p>
          <a:p>
            <a:pPr lvl="3"/>
            <a:r>
              <a:rPr lang="en-US" altLang="ko-KR" dirty="0" smtClean="0"/>
              <a:t>Coming from encapsulation</a:t>
            </a:r>
          </a:p>
          <a:p>
            <a:pPr marL="411480" lvl="1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Right Brace 9"/>
          <p:cNvSpPr/>
          <p:nvPr/>
        </p:nvSpPr>
        <p:spPr>
          <a:xfrm>
            <a:off x="6876256" y="2564904"/>
            <a:ext cx="216024" cy="57606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45821" y="2654869"/>
            <a:ext cx="184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Four references</a:t>
            </a:r>
            <a:endParaRPr lang="ko-KR" alt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6741820" y="1473746"/>
            <a:ext cx="936104" cy="587102"/>
            <a:chOff x="6741820" y="1473746"/>
            <a:chExt cx="936104" cy="587102"/>
          </a:xfrm>
        </p:grpSpPr>
        <p:grpSp>
          <p:nvGrpSpPr>
            <p:cNvPr id="5" name="Group 4"/>
            <p:cNvGrpSpPr/>
            <p:nvPr/>
          </p:nvGrpSpPr>
          <p:grpSpPr>
            <a:xfrm>
              <a:off x="6741820" y="1484784"/>
              <a:ext cx="936104" cy="576064"/>
              <a:chOff x="4051263" y="2106072"/>
              <a:chExt cx="936104" cy="57606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051263" y="2106072"/>
                <a:ext cx="936104" cy="576064"/>
                <a:chOff x="6732240" y="4077072"/>
                <a:chExt cx="936104" cy="576064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6732240" y="4077072"/>
                  <a:ext cx="936104" cy="57606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6732240" y="4437112"/>
                  <a:ext cx="234026" cy="216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4739845" y="2466112"/>
                <a:ext cx="232705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748566" y="1473746"/>
              <a:ext cx="929358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491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 of BST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856" y="4581128"/>
            <a:ext cx="5688632" cy="165618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BST handles the data stored through its root</a:t>
            </a:r>
          </a:p>
          <a:p>
            <a:pPr lvl="1"/>
            <a:r>
              <a:rPr lang="en-US" altLang="ko-KR" dirty="0" smtClean="0"/>
              <a:t>Root has its own value</a:t>
            </a:r>
          </a:p>
          <a:p>
            <a:pPr lvl="1"/>
            <a:r>
              <a:rPr lang="en-US" altLang="ko-KR" dirty="0" smtClean="0"/>
              <a:t>Tree instance access to the root</a:t>
            </a:r>
          </a:p>
          <a:p>
            <a:pPr lvl="1"/>
            <a:r>
              <a:rPr lang="en-US" altLang="ko-KR" dirty="0" smtClean="0"/>
              <a:t>Only through the root, the tree instances access to the descendant nodes of the root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6876256" y="1556792"/>
            <a:ext cx="936104" cy="576064"/>
            <a:chOff x="4051263" y="2106072"/>
            <a:chExt cx="936104" cy="576064"/>
          </a:xfrm>
        </p:grpSpPr>
        <p:grpSp>
          <p:nvGrpSpPr>
            <p:cNvPr id="7" name="Group 6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A (</a:t>
                </a:r>
                <a:r>
                  <a:rPr lang="en-US" altLang="ko-KR" b="1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root</a:t>
                </a:r>
                <a:r>
                  <a:rPr lang="en-US" altLang="ko-KR" dirty="0" smtClean="0"/>
                  <a:t>)</a:t>
                </a: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4739845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74369" y="2636912"/>
            <a:ext cx="936104" cy="576064"/>
            <a:chOff x="6732240" y="4077072"/>
            <a:chExt cx="936104" cy="576064"/>
          </a:xfrm>
        </p:grpSpPr>
        <p:sp>
          <p:nvSpPr>
            <p:cNvPr id="12" name="Rectangle 11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738745" y="2636912"/>
            <a:ext cx="936104" cy="576064"/>
            <a:chOff x="6732240" y="4077072"/>
            <a:chExt cx="936104" cy="576064"/>
          </a:xfrm>
        </p:grpSpPr>
        <p:sp>
          <p:nvSpPr>
            <p:cNvPr id="16" name="Rectangle 15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92080" y="3861048"/>
            <a:ext cx="936104" cy="576064"/>
            <a:chOff x="6732240" y="4077072"/>
            <a:chExt cx="936104" cy="576064"/>
          </a:xfrm>
        </p:grpSpPr>
        <p:sp>
          <p:nvSpPr>
            <p:cNvPr id="20" name="Rectangle 19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00192" y="3861048"/>
            <a:ext cx="936104" cy="576064"/>
            <a:chOff x="6732240" y="4077072"/>
            <a:chExt cx="936104" cy="576064"/>
          </a:xfrm>
        </p:grpSpPr>
        <p:sp>
          <p:nvSpPr>
            <p:cNvPr id="24" name="Rectangle 23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" name="Straight Arrow Connector 26"/>
          <p:cNvCxnSpPr>
            <a:stCxn id="10" idx="2"/>
            <a:endCxn id="12" idx="0"/>
          </p:cNvCxnSpPr>
          <p:nvPr/>
        </p:nvCxnSpPr>
        <p:spPr>
          <a:xfrm flipH="1">
            <a:off x="6442421" y="2132856"/>
            <a:ext cx="550848" cy="504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16" idx="0"/>
          </p:cNvCxnSpPr>
          <p:nvPr/>
        </p:nvCxnSpPr>
        <p:spPr>
          <a:xfrm>
            <a:off x="7681191" y="2132856"/>
            <a:ext cx="525606" cy="504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2"/>
            <a:endCxn id="20" idx="0"/>
          </p:cNvCxnSpPr>
          <p:nvPr/>
        </p:nvCxnSpPr>
        <p:spPr>
          <a:xfrm flipH="1">
            <a:off x="5760132" y="3212976"/>
            <a:ext cx="331250" cy="648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  <a:endCxn id="24" idx="0"/>
          </p:cNvCxnSpPr>
          <p:nvPr/>
        </p:nvCxnSpPr>
        <p:spPr>
          <a:xfrm flipH="1">
            <a:off x="6768244" y="3212976"/>
            <a:ext cx="25876" cy="648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380312" y="3861048"/>
            <a:ext cx="936104" cy="576064"/>
            <a:chOff x="6732240" y="4077072"/>
            <a:chExt cx="936104" cy="576064"/>
          </a:xfrm>
        </p:grpSpPr>
        <p:sp>
          <p:nvSpPr>
            <p:cNvPr id="32" name="Rectangle 31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Straight Arrow Connector 34"/>
          <p:cNvCxnSpPr>
            <a:stCxn id="17" idx="2"/>
            <a:endCxn id="32" idx="0"/>
          </p:cNvCxnSpPr>
          <p:nvPr/>
        </p:nvCxnSpPr>
        <p:spPr>
          <a:xfrm flipH="1">
            <a:off x="7848364" y="3212976"/>
            <a:ext cx="7394" cy="648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730286" y="692696"/>
            <a:ext cx="121735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Tree instance</a:t>
            </a:r>
            <a:endParaRPr lang="ko-KR" altLang="en-US" dirty="0"/>
          </a:p>
        </p:txBody>
      </p:sp>
      <p:cxnSp>
        <p:nvCxnSpPr>
          <p:cNvPr id="37" name="Straight Arrow Connector 36"/>
          <p:cNvCxnSpPr>
            <a:stCxn id="36" idx="2"/>
            <a:endCxn id="9" idx="0"/>
          </p:cNvCxnSpPr>
          <p:nvPr/>
        </p:nvCxnSpPr>
        <p:spPr>
          <a:xfrm>
            <a:off x="7338966" y="1268760"/>
            <a:ext cx="5342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7692"/>
            <a:ext cx="3024336" cy="4466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9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Insert operation of binary search tree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247687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Insertion operation</a:t>
            </a:r>
          </a:p>
          <a:p>
            <a:pPr lvl="1"/>
            <a:r>
              <a:rPr lang="en-US" altLang="ko-KR" dirty="0" smtClean="0"/>
              <a:t>Retrieve the current node value</a:t>
            </a:r>
          </a:p>
          <a:p>
            <a:pPr lvl="2"/>
            <a:r>
              <a:rPr lang="en-US" altLang="ko-KR" dirty="0" smtClean="0"/>
              <a:t>If the value is equal to the value to insert</a:t>
            </a:r>
          </a:p>
          <a:p>
            <a:pPr lvl="3"/>
            <a:r>
              <a:rPr lang="en-US" altLang="ko-KR" dirty="0" smtClean="0"/>
              <a:t>Return already there!</a:t>
            </a:r>
          </a:p>
          <a:p>
            <a:pPr lvl="2"/>
            <a:r>
              <a:rPr lang="en-US" altLang="ko-KR" dirty="0" smtClean="0"/>
              <a:t>If the value is smaller than the value to insert</a:t>
            </a:r>
          </a:p>
          <a:p>
            <a:pPr lvl="3"/>
            <a:r>
              <a:rPr lang="en-US" altLang="ko-KR" dirty="0" smtClean="0"/>
              <a:t>If there is a node in the right hand-side (RHS), then move to the RHS node (</a:t>
            </a:r>
            <a:r>
              <a:rPr lang="en-US" altLang="ko-KR" b="1" i="1" dirty="0" smtClean="0"/>
              <a:t>Recursion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If there is no node in RHS, create a RHS node with the value to insert</a:t>
            </a:r>
          </a:p>
          <a:p>
            <a:pPr lvl="2"/>
            <a:r>
              <a:rPr lang="en-US" altLang="ko-KR" dirty="0"/>
              <a:t>If the value is </a:t>
            </a:r>
            <a:r>
              <a:rPr lang="en-US" altLang="ko-KR" dirty="0" smtClean="0"/>
              <a:t>larger </a:t>
            </a:r>
            <a:r>
              <a:rPr lang="en-US" altLang="ko-KR" dirty="0"/>
              <a:t>than the value to insert</a:t>
            </a:r>
          </a:p>
          <a:p>
            <a:pPr lvl="3"/>
            <a:r>
              <a:rPr lang="en-US" altLang="ko-KR" dirty="0"/>
              <a:t>If there is a node in the </a:t>
            </a:r>
            <a:r>
              <a:rPr lang="en-US" altLang="ko-KR" dirty="0" smtClean="0"/>
              <a:t>left </a:t>
            </a:r>
            <a:r>
              <a:rPr lang="en-US" altLang="ko-KR" dirty="0"/>
              <a:t>hand-side </a:t>
            </a:r>
            <a:r>
              <a:rPr lang="en-US" altLang="ko-KR" dirty="0" smtClean="0"/>
              <a:t>(LHS</a:t>
            </a:r>
            <a:r>
              <a:rPr lang="en-US" altLang="ko-KR" dirty="0"/>
              <a:t>), then move to the </a:t>
            </a:r>
            <a:r>
              <a:rPr lang="en-US" altLang="ko-KR" dirty="0" smtClean="0"/>
              <a:t>LHS node (</a:t>
            </a:r>
            <a:r>
              <a:rPr lang="en-US" altLang="ko-KR" b="1" i="1" dirty="0" smtClean="0"/>
              <a:t>Recursion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3"/>
            <a:r>
              <a:rPr lang="en-US" altLang="ko-KR" dirty="0"/>
              <a:t>If there is no node in </a:t>
            </a:r>
            <a:r>
              <a:rPr lang="en-US" altLang="ko-KR" dirty="0" smtClean="0"/>
              <a:t>LHS</a:t>
            </a:r>
            <a:r>
              <a:rPr lang="en-US" altLang="ko-KR" dirty="0"/>
              <a:t>, create a </a:t>
            </a:r>
            <a:r>
              <a:rPr lang="en-US" altLang="ko-KR" dirty="0" smtClean="0"/>
              <a:t>LHS node </a:t>
            </a:r>
            <a:r>
              <a:rPr lang="en-US" altLang="ko-KR" dirty="0"/>
              <a:t>with the value to insert</a:t>
            </a:r>
          </a:p>
          <a:p>
            <a:pPr lvl="3"/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69870"/>
            <a:ext cx="360045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6156176" y="4470544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5580112" y="5125818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5002348" y="5870070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6804248" y="5127896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6403129" y="5870070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7380312" y="5870070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13" name="Straight Arrow Connector 12"/>
          <p:cNvCxnSpPr>
            <a:stCxn id="6" idx="3"/>
            <a:endCxn id="7" idx="7"/>
          </p:cNvCxnSpPr>
          <p:nvPr/>
        </p:nvCxnSpPr>
        <p:spPr>
          <a:xfrm flipH="1">
            <a:off x="6071813" y="4845467"/>
            <a:ext cx="168726" cy="344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7"/>
          </p:cNvCxnSpPr>
          <p:nvPr/>
        </p:nvCxnSpPr>
        <p:spPr>
          <a:xfrm flipH="1">
            <a:off x="5494049" y="5500741"/>
            <a:ext cx="170426" cy="433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5"/>
            <a:endCxn id="9" idx="1"/>
          </p:cNvCxnSpPr>
          <p:nvPr/>
        </p:nvCxnSpPr>
        <p:spPr>
          <a:xfrm>
            <a:off x="6647877" y="4845467"/>
            <a:ext cx="240734" cy="346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0"/>
          </p:cNvCxnSpPr>
          <p:nvPr/>
        </p:nvCxnSpPr>
        <p:spPr>
          <a:xfrm flipH="1">
            <a:off x="6691161" y="5502819"/>
            <a:ext cx="197450" cy="367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5"/>
            <a:endCxn id="11" idx="0"/>
          </p:cNvCxnSpPr>
          <p:nvPr/>
        </p:nvCxnSpPr>
        <p:spPr>
          <a:xfrm>
            <a:off x="7295949" y="5502819"/>
            <a:ext cx="372395" cy="367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99992" y="4005064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Insert numbers: 3, 2, 0, 5, 7, 4…..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4998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/>
              <a:t>Search operation of binary search tree</a:t>
            </a:r>
            <a:endParaRPr lang="ko-KR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247687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Search operation</a:t>
            </a:r>
          </a:p>
          <a:p>
            <a:pPr lvl="1"/>
            <a:r>
              <a:rPr lang="en-US" altLang="ko-KR" dirty="0" smtClean="0"/>
              <a:t>Retrieve the current node value</a:t>
            </a:r>
          </a:p>
          <a:p>
            <a:pPr lvl="2"/>
            <a:r>
              <a:rPr lang="en-US" altLang="ko-KR" dirty="0" smtClean="0"/>
              <a:t>If the value is equal to the value to search</a:t>
            </a:r>
          </a:p>
          <a:p>
            <a:pPr lvl="3"/>
            <a:r>
              <a:rPr lang="en-US" altLang="ko-KR" dirty="0" smtClean="0"/>
              <a:t>Return </a:t>
            </a:r>
            <a:r>
              <a:rPr lang="en-US" altLang="ko-KR" b="1" dirty="0" smtClean="0"/>
              <a:t>TRUE</a:t>
            </a:r>
          </a:p>
          <a:p>
            <a:pPr lvl="2"/>
            <a:r>
              <a:rPr lang="en-US" altLang="ko-KR" dirty="0" smtClean="0"/>
              <a:t>If the value is smaller than the value to search</a:t>
            </a:r>
          </a:p>
          <a:p>
            <a:pPr lvl="3"/>
            <a:r>
              <a:rPr lang="en-US" altLang="ko-KR" dirty="0" smtClean="0"/>
              <a:t>If there is a node in the right hand-side (RHS), then move to the RHS node (</a:t>
            </a:r>
            <a:r>
              <a:rPr lang="en-US" altLang="ko-KR" b="1" i="1" dirty="0" smtClean="0"/>
              <a:t>Recursion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If there is no node in RHS, return </a:t>
            </a:r>
            <a:r>
              <a:rPr lang="en-US" altLang="ko-KR" b="1" dirty="0" smtClean="0"/>
              <a:t>FALSE</a:t>
            </a:r>
          </a:p>
          <a:p>
            <a:pPr lvl="2"/>
            <a:r>
              <a:rPr lang="en-US" altLang="ko-KR" dirty="0"/>
              <a:t>If the value is </a:t>
            </a:r>
            <a:r>
              <a:rPr lang="en-US" altLang="ko-KR" dirty="0" smtClean="0"/>
              <a:t>larger </a:t>
            </a:r>
            <a:r>
              <a:rPr lang="en-US" altLang="ko-KR" dirty="0"/>
              <a:t>than the value to </a:t>
            </a:r>
            <a:r>
              <a:rPr lang="en-US" altLang="ko-KR" dirty="0" smtClean="0"/>
              <a:t>search</a:t>
            </a:r>
            <a:endParaRPr lang="en-US" altLang="ko-KR" dirty="0"/>
          </a:p>
          <a:p>
            <a:pPr lvl="3"/>
            <a:r>
              <a:rPr lang="en-US" altLang="ko-KR" dirty="0"/>
              <a:t>If there is a node in the </a:t>
            </a:r>
            <a:r>
              <a:rPr lang="en-US" altLang="ko-KR" dirty="0" smtClean="0"/>
              <a:t>left </a:t>
            </a:r>
            <a:r>
              <a:rPr lang="en-US" altLang="ko-KR" dirty="0"/>
              <a:t>hand-side </a:t>
            </a:r>
            <a:r>
              <a:rPr lang="en-US" altLang="ko-KR" dirty="0" smtClean="0"/>
              <a:t>(LHS</a:t>
            </a:r>
            <a:r>
              <a:rPr lang="en-US" altLang="ko-KR" dirty="0"/>
              <a:t>), then move to the </a:t>
            </a:r>
            <a:r>
              <a:rPr lang="en-US" altLang="ko-KR" dirty="0" smtClean="0"/>
              <a:t>LHS node (</a:t>
            </a:r>
            <a:r>
              <a:rPr lang="en-US" altLang="ko-KR" b="1" i="1" dirty="0" smtClean="0"/>
              <a:t>Recursion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3"/>
            <a:r>
              <a:rPr lang="en-US" altLang="ko-KR" dirty="0"/>
              <a:t>If there is no node in </a:t>
            </a:r>
            <a:r>
              <a:rPr lang="en-US" altLang="ko-KR" dirty="0" smtClean="0"/>
              <a:t>LHS</a:t>
            </a:r>
            <a:r>
              <a:rPr lang="en-US" altLang="ko-KR" dirty="0"/>
              <a:t>, </a:t>
            </a:r>
            <a:r>
              <a:rPr lang="en-US" altLang="ko-KR" dirty="0" smtClean="0"/>
              <a:t>return </a:t>
            </a:r>
            <a:r>
              <a:rPr lang="en-US" altLang="ko-KR" b="1" dirty="0" smtClean="0"/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6156176" y="4470544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5580112" y="5125818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5002348" y="5870070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6804248" y="5127896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6403129" y="5870070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7380312" y="5870070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13" name="Straight Arrow Connector 12"/>
          <p:cNvCxnSpPr>
            <a:stCxn id="6" idx="3"/>
            <a:endCxn id="7" idx="7"/>
          </p:cNvCxnSpPr>
          <p:nvPr/>
        </p:nvCxnSpPr>
        <p:spPr>
          <a:xfrm flipH="1">
            <a:off x="6071813" y="4845467"/>
            <a:ext cx="168726" cy="344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7"/>
          </p:cNvCxnSpPr>
          <p:nvPr/>
        </p:nvCxnSpPr>
        <p:spPr>
          <a:xfrm flipH="1">
            <a:off x="5494049" y="5500741"/>
            <a:ext cx="170426" cy="433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5"/>
            <a:endCxn id="9" idx="1"/>
          </p:cNvCxnSpPr>
          <p:nvPr/>
        </p:nvCxnSpPr>
        <p:spPr>
          <a:xfrm>
            <a:off x="6647877" y="4845467"/>
            <a:ext cx="240734" cy="346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0"/>
          </p:cNvCxnSpPr>
          <p:nvPr/>
        </p:nvCxnSpPr>
        <p:spPr>
          <a:xfrm flipH="1">
            <a:off x="6691161" y="5502819"/>
            <a:ext cx="197450" cy="367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5"/>
            <a:endCxn id="11" idx="0"/>
          </p:cNvCxnSpPr>
          <p:nvPr/>
        </p:nvCxnSpPr>
        <p:spPr>
          <a:xfrm>
            <a:off x="7295949" y="5502819"/>
            <a:ext cx="372395" cy="367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8008" y="4005064"/>
            <a:ext cx="197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Find 4 in the BST</a:t>
            </a:r>
            <a:endParaRPr lang="ko-KR" altLang="en-US" b="1" dirty="0"/>
          </a:p>
        </p:txBody>
      </p:sp>
      <p:sp>
        <p:nvSpPr>
          <p:cNvPr id="16" name="Freeform 15"/>
          <p:cNvSpPr/>
          <p:nvPr/>
        </p:nvSpPr>
        <p:spPr>
          <a:xfrm>
            <a:off x="6845181" y="4512179"/>
            <a:ext cx="685629" cy="1427148"/>
          </a:xfrm>
          <a:custGeom>
            <a:avLst/>
            <a:gdLst>
              <a:gd name="connsiteX0" fmla="*/ 0 w 685629"/>
              <a:gd name="connsiteY0" fmla="*/ 0 h 1427148"/>
              <a:gd name="connsiteX1" fmla="*/ 683664 w 685629"/>
              <a:gd name="connsiteY1" fmla="*/ 692210 h 1427148"/>
              <a:gd name="connsiteX2" fmla="*/ 222191 w 685629"/>
              <a:gd name="connsiteY2" fmla="*/ 1427148 h 142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629" h="1427148">
                <a:moveTo>
                  <a:pt x="0" y="0"/>
                </a:moveTo>
                <a:cubicBezTo>
                  <a:pt x="323316" y="227176"/>
                  <a:pt x="646632" y="454352"/>
                  <a:pt x="683664" y="692210"/>
                </a:cubicBezTo>
                <a:cubicBezTo>
                  <a:pt x="720696" y="930068"/>
                  <a:pt x="222191" y="1427148"/>
                  <a:pt x="222191" y="1427148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33096"/>
            <a:ext cx="460057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68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Delete operation of binary search tree (1)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92514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First, you need to find the node to delete through recursions</a:t>
            </a:r>
          </a:p>
          <a:p>
            <a:r>
              <a:rPr lang="en-US" altLang="ko-KR" dirty="0" smtClean="0"/>
              <a:t>Three deletion cases</a:t>
            </a:r>
          </a:p>
          <a:p>
            <a:pPr lvl="1"/>
            <a:r>
              <a:rPr lang="en-US" altLang="ko-KR" dirty="0" smtClean="0"/>
              <a:t>Case 1: deleting a node with no children</a:t>
            </a:r>
          </a:p>
          <a:p>
            <a:pPr lvl="2"/>
            <a:r>
              <a:rPr lang="en-US" altLang="ko-KR" dirty="0" smtClean="0"/>
              <a:t>Just remove the node by modifying its parent</a:t>
            </a:r>
          </a:p>
          <a:p>
            <a:pPr lvl="1"/>
            <a:r>
              <a:rPr lang="en-US" altLang="ko-KR" dirty="0" smtClean="0"/>
              <a:t>Case 2: deleting a node with one child</a:t>
            </a:r>
          </a:p>
          <a:p>
            <a:pPr lvl="2"/>
            <a:r>
              <a:rPr lang="en-US" altLang="ko-KR" dirty="0" smtClean="0"/>
              <a:t>Replace the node with the child</a:t>
            </a:r>
            <a:endParaRPr lang="en-US" altLang="ko-KR" dirty="0"/>
          </a:p>
          <a:p>
            <a:pPr lvl="1"/>
            <a:r>
              <a:rPr lang="en-US" altLang="ko-KR" dirty="0" smtClean="0"/>
              <a:t>Case 3: deleting a node with two children</a:t>
            </a:r>
          </a:p>
          <a:p>
            <a:pPr lvl="2"/>
            <a:r>
              <a:rPr lang="en-US" altLang="ko-KR" dirty="0" smtClean="0"/>
              <a:t>Find either</a:t>
            </a:r>
          </a:p>
          <a:p>
            <a:pPr lvl="3"/>
            <a:r>
              <a:rPr lang="en-US" altLang="ko-KR" dirty="0" smtClean="0"/>
              <a:t>A maximum in the LHS or A minimum in the RHS</a:t>
            </a:r>
          </a:p>
          <a:p>
            <a:pPr lvl="3"/>
            <a:r>
              <a:rPr lang="en-US" altLang="ko-KR" dirty="0" smtClean="0"/>
              <a:t>Substitute the node to delete with the found value</a:t>
            </a:r>
          </a:p>
          <a:p>
            <a:pPr lvl="3"/>
            <a:r>
              <a:rPr lang="en-US" altLang="ko-KR" dirty="0" smtClean="0"/>
              <a:t>Delete the found node in the LHS or the RHS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6877956" y="1340768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6301892" y="1996042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5724128" y="2740294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7526028" y="1998120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7124909" y="2740294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8102092" y="2740294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6793593" y="1715691"/>
            <a:ext cx="168726" cy="344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7"/>
          </p:cNvCxnSpPr>
          <p:nvPr/>
        </p:nvCxnSpPr>
        <p:spPr>
          <a:xfrm flipH="1">
            <a:off x="6215829" y="2370965"/>
            <a:ext cx="170426" cy="433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1"/>
          </p:cNvCxnSpPr>
          <p:nvPr/>
        </p:nvCxnSpPr>
        <p:spPr>
          <a:xfrm>
            <a:off x="7369657" y="1715691"/>
            <a:ext cx="240734" cy="346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9" idx="0"/>
          </p:cNvCxnSpPr>
          <p:nvPr/>
        </p:nvCxnSpPr>
        <p:spPr>
          <a:xfrm flipH="1">
            <a:off x="7412941" y="2373043"/>
            <a:ext cx="197450" cy="367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10" idx="0"/>
          </p:cNvCxnSpPr>
          <p:nvPr/>
        </p:nvCxnSpPr>
        <p:spPr>
          <a:xfrm>
            <a:off x="8017729" y="2373043"/>
            <a:ext cx="372395" cy="367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12160" y="3275692"/>
            <a:ext cx="256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Case 1: Just Remove ‘0’</a:t>
            </a:r>
            <a:endParaRPr lang="ko-KR" alt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877956" y="3789040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Oval 18"/>
          <p:cNvSpPr/>
          <p:nvPr/>
        </p:nvSpPr>
        <p:spPr>
          <a:xfrm>
            <a:off x="6301892" y="4444314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5724128" y="5188566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1" name="Oval 20"/>
          <p:cNvSpPr/>
          <p:nvPr/>
        </p:nvSpPr>
        <p:spPr>
          <a:xfrm>
            <a:off x="7526028" y="4446392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2" name="Oval 21"/>
          <p:cNvSpPr/>
          <p:nvPr/>
        </p:nvSpPr>
        <p:spPr>
          <a:xfrm>
            <a:off x="7124909" y="5188566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Oval 22"/>
          <p:cNvSpPr/>
          <p:nvPr/>
        </p:nvSpPr>
        <p:spPr>
          <a:xfrm>
            <a:off x="8102092" y="5188566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24" name="Straight Arrow Connector 23"/>
          <p:cNvCxnSpPr>
            <a:stCxn id="18" idx="3"/>
            <a:endCxn id="19" idx="7"/>
          </p:cNvCxnSpPr>
          <p:nvPr/>
        </p:nvCxnSpPr>
        <p:spPr>
          <a:xfrm flipH="1">
            <a:off x="6793593" y="4163963"/>
            <a:ext cx="168726" cy="344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3"/>
            <a:endCxn id="20" idx="7"/>
          </p:cNvCxnSpPr>
          <p:nvPr/>
        </p:nvCxnSpPr>
        <p:spPr>
          <a:xfrm flipH="1">
            <a:off x="6215829" y="4819237"/>
            <a:ext cx="170426" cy="433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5"/>
            <a:endCxn id="21" idx="1"/>
          </p:cNvCxnSpPr>
          <p:nvPr/>
        </p:nvCxnSpPr>
        <p:spPr>
          <a:xfrm>
            <a:off x="7369657" y="4163963"/>
            <a:ext cx="240734" cy="346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3"/>
            <a:endCxn id="22" idx="0"/>
          </p:cNvCxnSpPr>
          <p:nvPr/>
        </p:nvCxnSpPr>
        <p:spPr>
          <a:xfrm flipH="1">
            <a:off x="7412941" y="4821315"/>
            <a:ext cx="197450" cy="367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5"/>
            <a:endCxn id="23" idx="0"/>
          </p:cNvCxnSpPr>
          <p:nvPr/>
        </p:nvCxnSpPr>
        <p:spPr>
          <a:xfrm>
            <a:off x="8017729" y="4821315"/>
            <a:ext cx="372395" cy="367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96136" y="5723964"/>
            <a:ext cx="292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Case 2: Replace ‘2’ with ‘0’</a:t>
            </a:r>
            <a:endParaRPr lang="ko-KR" altLang="en-US" b="1" dirty="0"/>
          </a:p>
        </p:txBody>
      </p:sp>
      <p:sp>
        <p:nvSpPr>
          <p:cNvPr id="30" name="Freeform 29"/>
          <p:cNvSpPr/>
          <p:nvPr/>
        </p:nvSpPr>
        <p:spPr>
          <a:xfrm>
            <a:off x="5805802" y="4003589"/>
            <a:ext cx="1081030" cy="1210962"/>
          </a:xfrm>
          <a:custGeom>
            <a:avLst/>
            <a:gdLst>
              <a:gd name="connsiteX0" fmla="*/ 1081030 w 1081030"/>
              <a:gd name="connsiteY0" fmla="*/ 0 h 1210962"/>
              <a:gd name="connsiteX1" fmla="*/ 117203 w 1081030"/>
              <a:gd name="connsiteY1" fmla="*/ 222422 h 1210962"/>
              <a:gd name="connsiteX2" fmla="*/ 51301 w 1081030"/>
              <a:gd name="connsiteY2" fmla="*/ 1210962 h 121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030" h="1210962">
                <a:moveTo>
                  <a:pt x="1081030" y="0"/>
                </a:moveTo>
                <a:cubicBezTo>
                  <a:pt x="684927" y="10297"/>
                  <a:pt x="288824" y="20595"/>
                  <a:pt x="117203" y="222422"/>
                </a:cubicBezTo>
                <a:cubicBezTo>
                  <a:pt x="-54418" y="424249"/>
                  <a:pt x="-1559" y="817605"/>
                  <a:pt x="51301" y="121096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7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611" y="638141"/>
            <a:ext cx="3175696" cy="448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lang="en-US" altLang="ko-KR" sz="4000" dirty="0" smtClean="0"/>
              <a:t>Delete operation of binary search tree (2)</a:t>
            </a:r>
            <a:endParaRPr lang="ko-KR" alt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1259632" y="3390424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683568" y="4045698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105804" y="4789950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1907704" y="4047776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1506585" y="4789950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2483768" y="4789950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1175269" y="3765347"/>
            <a:ext cx="168726" cy="344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7"/>
          </p:cNvCxnSpPr>
          <p:nvPr/>
        </p:nvCxnSpPr>
        <p:spPr>
          <a:xfrm flipH="1">
            <a:off x="597505" y="4420621"/>
            <a:ext cx="170426" cy="433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1"/>
          </p:cNvCxnSpPr>
          <p:nvPr/>
        </p:nvCxnSpPr>
        <p:spPr>
          <a:xfrm>
            <a:off x="1751333" y="3765347"/>
            <a:ext cx="240734" cy="346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9" idx="0"/>
          </p:cNvCxnSpPr>
          <p:nvPr/>
        </p:nvCxnSpPr>
        <p:spPr>
          <a:xfrm flipH="1">
            <a:off x="1794617" y="4422699"/>
            <a:ext cx="197450" cy="367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10" idx="0"/>
          </p:cNvCxnSpPr>
          <p:nvPr/>
        </p:nvCxnSpPr>
        <p:spPr>
          <a:xfrm>
            <a:off x="2399405" y="4422699"/>
            <a:ext cx="372395" cy="367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213660" y="5046608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Oval 18"/>
          <p:cNvSpPr/>
          <p:nvPr/>
        </p:nvSpPr>
        <p:spPr>
          <a:xfrm>
            <a:off x="3637596" y="5701882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3059832" y="6446134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1" name="Oval 20"/>
          <p:cNvSpPr/>
          <p:nvPr/>
        </p:nvSpPr>
        <p:spPr>
          <a:xfrm>
            <a:off x="4861732" y="5703960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2" name="Oval 21"/>
          <p:cNvSpPr/>
          <p:nvPr/>
        </p:nvSpPr>
        <p:spPr>
          <a:xfrm>
            <a:off x="4444775" y="6446134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Oval 22"/>
          <p:cNvSpPr/>
          <p:nvPr/>
        </p:nvSpPr>
        <p:spPr>
          <a:xfrm>
            <a:off x="5437796" y="6446134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24" name="Straight Arrow Connector 23"/>
          <p:cNvCxnSpPr>
            <a:stCxn id="18" idx="3"/>
            <a:endCxn id="19" idx="7"/>
          </p:cNvCxnSpPr>
          <p:nvPr/>
        </p:nvCxnSpPr>
        <p:spPr>
          <a:xfrm flipH="1">
            <a:off x="4129297" y="5421531"/>
            <a:ext cx="168726" cy="344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3"/>
            <a:endCxn id="20" idx="7"/>
          </p:cNvCxnSpPr>
          <p:nvPr/>
        </p:nvCxnSpPr>
        <p:spPr>
          <a:xfrm flipH="1">
            <a:off x="3551533" y="6076805"/>
            <a:ext cx="170426" cy="433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5"/>
            <a:endCxn id="21" idx="1"/>
          </p:cNvCxnSpPr>
          <p:nvPr/>
        </p:nvCxnSpPr>
        <p:spPr>
          <a:xfrm>
            <a:off x="4705361" y="5421531"/>
            <a:ext cx="240734" cy="346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3"/>
          </p:cNvCxnSpPr>
          <p:nvPr/>
        </p:nvCxnSpPr>
        <p:spPr>
          <a:xfrm flipH="1">
            <a:off x="4748645" y="6078883"/>
            <a:ext cx="197450" cy="367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5"/>
            <a:endCxn id="23" idx="0"/>
          </p:cNvCxnSpPr>
          <p:nvPr/>
        </p:nvCxnSpPr>
        <p:spPr>
          <a:xfrm>
            <a:off x="5353433" y="6078883"/>
            <a:ext cx="372395" cy="367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Up Arrow 30"/>
          <p:cNvSpPr/>
          <p:nvPr/>
        </p:nvSpPr>
        <p:spPr>
          <a:xfrm rot="19081022">
            <a:off x="1605094" y="5639630"/>
            <a:ext cx="2195736" cy="504056"/>
          </a:xfrm>
          <a:prstGeom prst="upArrow">
            <a:avLst>
              <a:gd name="adj1" fmla="val 86017"/>
              <a:gd name="adj2" fmla="val 25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Replace ‘3’ with ‘4’</a:t>
            </a:r>
            <a:endParaRPr lang="ko-KR" altLang="en-US" sz="1600" dirty="0"/>
          </a:p>
        </p:txBody>
      </p:sp>
      <p:sp>
        <p:nvSpPr>
          <p:cNvPr id="33" name="Up Arrow 32"/>
          <p:cNvSpPr/>
          <p:nvPr/>
        </p:nvSpPr>
        <p:spPr>
          <a:xfrm rot="2668766">
            <a:off x="5034496" y="5494172"/>
            <a:ext cx="2195736" cy="504056"/>
          </a:xfrm>
          <a:prstGeom prst="upArrow">
            <a:avLst>
              <a:gd name="adj1" fmla="val 86017"/>
              <a:gd name="adj2" fmla="val 25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Replace ‘3’ with ‘2’</a:t>
            </a:r>
            <a:endParaRPr lang="ko-KR" alt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7164288" y="3390424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5" name="Oval 34"/>
          <p:cNvSpPr/>
          <p:nvPr/>
        </p:nvSpPr>
        <p:spPr>
          <a:xfrm>
            <a:off x="6588224" y="4045698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6" name="Oval 35"/>
          <p:cNvSpPr/>
          <p:nvPr/>
        </p:nvSpPr>
        <p:spPr>
          <a:xfrm>
            <a:off x="6010460" y="4789950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7" name="Oval 36"/>
          <p:cNvSpPr/>
          <p:nvPr/>
        </p:nvSpPr>
        <p:spPr>
          <a:xfrm>
            <a:off x="7812360" y="4047776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8" name="Oval 37"/>
          <p:cNvSpPr/>
          <p:nvPr/>
        </p:nvSpPr>
        <p:spPr>
          <a:xfrm>
            <a:off x="7411241" y="4789950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9" name="Oval 38"/>
          <p:cNvSpPr/>
          <p:nvPr/>
        </p:nvSpPr>
        <p:spPr>
          <a:xfrm>
            <a:off x="8388424" y="4789950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40" name="Straight Arrow Connector 39"/>
          <p:cNvCxnSpPr>
            <a:stCxn id="34" idx="3"/>
            <a:endCxn id="35" idx="7"/>
          </p:cNvCxnSpPr>
          <p:nvPr/>
        </p:nvCxnSpPr>
        <p:spPr>
          <a:xfrm flipH="1">
            <a:off x="7079925" y="3765347"/>
            <a:ext cx="168726" cy="344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3"/>
            <a:endCxn id="36" idx="7"/>
          </p:cNvCxnSpPr>
          <p:nvPr/>
        </p:nvCxnSpPr>
        <p:spPr>
          <a:xfrm flipH="1">
            <a:off x="6502161" y="4420621"/>
            <a:ext cx="170426" cy="433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5"/>
            <a:endCxn id="37" idx="1"/>
          </p:cNvCxnSpPr>
          <p:nvPr/>
        </p:nvCxnSpPr>
        <p:spPr>
          <a:xfrm>
            <a:off x="7655989" y="3765347"/>
            <a:ext cx="240734" cy="346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3"/>
            <a:endCxn id="38" idx="0"/>
          </p:cNvCxnSpPr>
          <p:nvPr/>
        </p:nvCxnSpPr>
        <p:spPr>
          <a:xfrm flipH="1">
            <a:off x="7699273" y="4422699"/>
            <a:ext cx="197450" cy="367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5"/>
            <a:endCxn id="39" idx="0"/>
          </p:cNvCxnSpPr>
          <p:nvPr/>
        </p:nvCxnSpPr>
        <p:spPr>
          <a:xfrm>
            <a:off x="8304061" y="4422699"/>
            <a:ext cx="372395" cy="367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Up Arrow 44"/>
          <p:cNvSpPr/>
          <p:nvPr/>
        </p:nvSpPr>
        <p:spPr>
          <a:xfrm>
            <a:off x="449796" y="2680387"/>
            <a:ext cx="2195736" cy="504056"/>
          </a:xfrm>
          <a:prstGeom prst="upArrow">
            <a:avLst>
              <a:gd name="adj1" fmla="val 86017"/>
              <a:gd name="adj2" fmla="val 25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Delete ‘4’ in RHS</a:t>
            </a:r>
            <a:endParaRPr lang="ko-KR" altLang="en-US" sz="1600" dirty="0"/>
          </a:p>
        </p:txBody>
      </p:sp>
      <p:sp>
        <p:nvSpPr>
          <p:cNvPr id="46" name="Up Arrow 45"/>
          <p:cNvSpPr/>
          <p:nvPr/>
        </p:nvSpPr>
        <p:spPr>
          <a:xfrm>
            <a:off x="6739979" y="2680387"/>
            <a:ext cx="2195736" cy="504056"/>
          </a:xfrm>
          <a:prstGeom prst="upArrow">
            <a:avLst>
              <a:gd name="adj1" fmla="val 86017"/>
              <a:gd name="adj2" fmla="val 25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Delete ‘2’ in LHS</a:t>
            </a:r>
            <a:endParaRPr lang="ko-KR" altLang="en-US" sz="1600" dirty="0"/>
          </a:p>
        </p:txBody>
      </p:sp>
      <p:sp>
        <p:nvSpPr>
          <p:cNvPr id="47" name="Oval 46"/>
          <p:cNvSpPr/>
          <p:nvPr/>
        </p:nvSpPr>
        <p:spPr>
          <a:xfrm>
            <a:off x="7332639" y="764704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8" name="Oval 47"/>
          <p:cNvSpPr/>
          <p:nvPr/>
        </p:nvSpPr>
        <p:spPr>
          <a:xfrm>
            <a:off x="6756575" y="1419978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0" name="Oval 49"/>
          <p:cNvSpPr/>
          <p:nvPr/>
        </p:nvSpPr>
        <p:spPr>
          <a:xfrm>
            <a:off x="7980711" y="1422056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1" name="Oval 50"/>
          <p:cNvSpPr/>
          <p:nvPr/>
        </p:nvSpPr>
        <p:spPr>
          <a:xfrm>
            <a:off x="7579592" y="2164230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2" name="Oval 51"/>
          <p:cNvSpPr/>
          <p:nvPr/>
        </p:nvSpPr>
        <p:spPr>
          <a:xfrm>
            <a:off x="8556775" y="2164230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53" name="Straight Arrow Connector 52"/>
          <p:cNvCxnSpPr>
            <a:stCxn id="47" idx="3"/>
            <a:endCxn id="48" idx="7"/>
          </p:cNvCxnSpPr>
          <p:nvPr/>
        </p:nvCxnSpPr>
        <p:spPr>
          <a:xfrm flipH="1">
            <a:off x="7248276" y="1139627"/>
            <a:ext cx="168726" cy="344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5"/>
            <a:endCxn id="50" idx="1"/>
          </p:cNvCxnSpPr>
          <p:nvPr/>
        </p:nvCxnSpPr>
        <p:spPr>
          <a:xfrm>
            <a:off x="7824340" y="1139627"/>
            <a:ext cx="240734" cy="346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3"/>
            <a:endCxn id="51" idx="0"/>
          </p:cNvCxnSpPr>
          <p:nvPr/>
        </p:nvCxnSpPr>
        <p:spPr>
          <a:xfrm flipH="1">
            <a:off x="7867624" y="1796979"/>
            <a:ext cx="197450" cy="367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5"/>
            <a:endCxn id="52" idx="0"/>
          </p:cNvCxnSpPr>
          <p:nvPr/>
        </p:nvCxnSpPr>
        <p:spPr>
          <a:xfrm>
            <a:off x="8472412" y="1796979"/>
            <a:ext cx="372395" cy="367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376028" y="700377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9" name="Oval 58"/>
          <p:cNvSpPr/>
          <p:nvPr/>
        </p:nvSpPr>
        <p:spPr>
          <a:xfrm>
            <a:off x="799964" y="1355651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0" name="Oval 59"/>
          <p:cNvSpPr/>
          <p:nvPr/>
        </p:nvSpPr>
        <p:spPr>
          <a:xfrm>
            <a:off x="222200" y="2099903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61" name="Oval 60"/>
          <p:cNvSpPr/>
          <p:nvPr/>
        </p:nvSpPr>
        <p:spPr>
          <a:xfrm>
            <a:off x="2024100" y="1357729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3" name="Oval 62"/>
          <p:cNvSpPr/>
          <p:nvPr/>
        </p:nvSpPr>
        <p:spPr>
          <a:xfrm>
            <a:off x="2600164" y="2099903"/>
            <a:ext cx="576064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64" name="Straight Arrow Connector 63"/>
          <p:cNvCxnSpPr>
            <a:stCxn id="58" idx="3"/>
            <a:endCxn id="59" idx="7"/>
          </p:cNvCxnSpPr>
          <p:nvPr/>
        </p:nvCxnSpPr>
        <p:spPr>
          <a:xfrm flipH="1">
            <a:off x="1291665" y="1075300"/>
            <a:ext cx="168726" cy="344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9" idx="3"/>
            <a:endCxn id="60" idx="7"/>
          </p:cNvCxnSpPr>
          <p:nvPr/>
        </p:nvCxnSpPr>
        <p:spPr>
          <a:xfrm flipH="1">
            <a:off x="713901" y="1730574"/>
            <a:ext cx="170426" cy="433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8" idx="5"/>
            <a:endCxn id="61" idx="1"/>
          </p:cNvCxnSpPr>
          <p:nvPr/>
        </p:nvCxnSpPr>
        <p:spPr>
          <a:xfrm>
            <a:off x="1867729" y="1075300"/>
            <a:ext cx="240734" cy="346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5"/>
            <a:endCxn id="63" idx="0"/>
          </p:cNvCxnSpPr>
          <p:nvPr/>
        </p:nvCxnSpPr>
        <p:spPr>
          <a:xfrm>
            <a:off x="2515801" y="1732652"/>
            <a:ext cx="372395" cy="367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16307" y="6509820"/>
            <a:ext cx="29329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Case 3: Replace ‘3’ with ‘X’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3001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8" grpId="0" animBg="1"/>
      <p:bldP spid="59" grpId="0" animBg="1"/>
      <p:bldP spid="60" grpId="0" animBg="1"/>
      <p:bldP spid="61" grpId="0" animBg="1"/>
      <p:bldP spid="6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Tree traversing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925144"/>
          </a:xfrm>
        </p:spPr>
        <p:txBody>
          <a:bodyPr/>
          <a:lstStyle/>
          <a:p>
            <a:r>
              <a:rPr lang="en-US" altLang="ko-KR" dirty="0" smtClean="0"/>
              <a:t>Tree</a:t>
            </a:r>
          </a:p>
          <a:p>
            <a:pPr lvl="1"/>
            <a:r>
              <a:rPr lang="en-US" altLang="ko-KR" dirty="0" smtClean="0"/>
              <a:t>Complicated than a list</a:t>
            </a:r>
          </a:p>
          <a:p>
            <a:pPr lvl="1"/>
            <a:r>
              <a:rPr lang="en-US" altLang="ko-KR" dirty="0" smtClean="0"/>
              <a:t>Multiple ways to show the entire dataset</a:t>
            </a:r>
          </a:p>
          <a:p>
            <a:pPr lvl="2"/>
            <a:r>
              <a:rPr lang="en-US" altLang="ko-KR" dirty="0" smtClean="0"/>
              <a:t>If it were a list</a:t>
            </a:r>
          </a:p>
          <a:p>
            <a:pPr lvl="3"/>
            <a:r>
              <a:rPr lang="en-US" altLang="ko-KR" dirty="0" smtClean="0"/>
              <a:t>Just show the values from the beginning to the end</a:t>
            </a:r>
          </a:p>
          <a:p>
            <a:pPr lvl="2"/>
            <a:r>
              <a:rPr lang="en-US" altLang="ko-KR" dirty="0" smtClean="0"/>
              <a:t>Since this is a BST</a:t>
            </a:r>
          </a:p>
          <a:p>
            <a:pPr lvl="3"/>
            <a:r>
              <a:rPr lang="en-US" altLang="ko-KR" dirty="0" smtClean="0"/>
              <a:t>You have to choose what to show at a time</a:t>
            </a:r>
          </a:p>
          <a:p>
            <a:pPr lvl="4"/>
            <a:r>
              <a:rPr lang="en-US" altLang="ko-KR" dirty="0" smtClean="0"/>
              <a:t>The value in LHS</a:t>
            </a:r>
          </a:p>
          <a:p>
            <a:pPr lvl="4"/>
            <a:r>
              <a:rPr lang="en-US" altLang="ko-KR" dirty="0" smtClean="0"/>
              <a:t>The value in RHS</a:t>
            </a:r>
          </a:p>
          <a:p>
            <a:pPr lvl="4"/>
            <a:r>
              <a:rPr lang="en-US" altLang="ko-KR" dirty="0" smtClean="0"/>
              <a:t>The value that you have</a:t>
            </a:r>
          </a:p>
          <a:p>
            <a:r>
              <a:rPr lang="en-US" altLang="ko-KR" dirty="0" smtClean="0"/>
              <a:t>Hence there are multiple traversing approaches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6804248" y="2885048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6300192" y="3461112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5804752" y="410918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7317505" y="3461112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7820478" y="410918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6948264" y="410918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7452320" y="475725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6300192" y="475725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Oval 12"/>
          <p:cNvSpPr/>
          <p:nvPr/>
        </p:nvSpPr>
        <p:spPr>
          <a:xfrm>
            <a:off x="8244408" y="4762557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4" name="Oval 13"/>
          <p:cNvSpPr/>
          <p:nvPr/>
        </p:nvSpPr>
        <p:spPr>
          <a:xfrm>
            <a:off x="7956376" y="5405328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6730431" y="3192361"/>
            <a:ext cx="147634" cy="321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8" idx="1"/>
          </p:cNvCxnSpPr>
          <p:nvPr/>
        </p:nvCxnSpPr>
        <p:spPr>
          <a:xfrm>
            <a:off x="7234487" y="3192361"/>
            <a:ext cx="156835" cy="321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5"/>
            <a:endCxn id="9" idx="0"/>
          </p:cNvCxnSpPr>
          <p:nvPr/>
        </p:nvCxnSpPr>
        <p:spPr>
          <a:xfrm>
            <a:off x="7747744" y="3768425"/>
            <a:ext cx="324762" cy="340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0" idx="0"/>
          </p:cNvCxnSpPr>
          <p:nvPr/>
        </p:nvCxnSpPr>
        <p:spPr>
          <a:xfrm flipH="1">
            <a:off x="7200292" y="3768425"/>
            <a:ext cx="191030" cy="340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5"/>
            <a:endCxn id="13" idx="0"/>
          </p:cNvCxnSpPr>
          <p:nvPr/>
        </p:nvCxnSpPr>
        <p:spPr>
          <a:xfrm>
            <a:off x="8250717" y="4416497"/>
            <a:ext cx="245719" cy="3460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11" idx="0"/>
          </p:cNvCxnSpPr>
          <p:nvPr/>
        </p:nvCxnSpPr>
        <p:spPr>
          <a:xfrm flipH="1">
            <a:off x="7704348" y="4416497"/>
            <a:ext cx="189947" cy="340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3"/>
            <a:endCxn id="14" idx="0"/>
          </p:cNvCxnSpPr>
          <p:nvPr/>
        </p:nvCxnSpPr>
        <p:spPr>
          <a:xfrm flipH="1">
            <a:off x="8208404" y="5069870"/>
            <a:ext cx="109821" cy="335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3"/>
            <a:endCxn id="7" idx="0"/>
          </p:cNvCxnSpPr>
          <p:nvPr/>
        </p:nvCxnSpPr>
        <p:spPr>
          <a:xfrm flipH="1">
            <a:off x="6056780" y="3768425"/>
            <a:ext cx="317229" cy="340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5"/>
            <a:endCxn id="12" idx="0"/>
          </p:cNvCxnSpPr>
          <p:nvPr/>
        </p:nvCxnSpPr>
        <p:spPr>
          <a:xfrm>
            <a:off x="6234991" y="4416497"/>
            <a:ext cx="317229" cy="340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4427984" y="2633020"/>
            <a:ext cx="1008112" cy="900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Level 1</a:t>
            </a:r>
            <a:endParaRPr lang="ko-KR" altLang="en-US" sz="1400" dirty="0"/>
          </a:p>
        </p:txBody>
      </p:sp>
      <p:sp>
        <p:nvSpPr>
          <p:cNvPr id="43" name="Right Arrow 42"/>
          <p:cNvSpPr/>
          <p:nvPr/>
        </p:nvSpPr>
        <p:spPr>
          <a:xfrm>
            <a:off x="4439610" y="3251077"/>
            <a:ext cx="1008112" cy="900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Level 2</a:t>
            </a:r>
            <a:endParaRPr lang="ko-KR" altLang="en-US" sz="1400" dirty="0"/>
          </a:p>
        </p:txBody>
      </p:sp>
      <p:sp>
        <p:nvSpPr>
          <p:cNvPr id="44" name="Right Arrow 43"/>
          <p:cNvSpPr/>
          <p:nvPr/>
        </p:nvSpPr>
        <p:spPr>
          <a:xfrm>
            <a:off x="4427984" y="3890670"/>
            <a:ext cx="1008112" cy="900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Level 3</a:t>
            </a:r>
            <a:endParaRPr lang="ko-KR" altLang="en-US" sz="1400" dirty="0"/>
          </a:p>
        </p:txBody>
      </p:sp>
      <p:sp>
        <p:nvSpPr>
          <p:cNvPr id="45" name="Right Arrow 44"/>
          <p:cNvSpPr/>
          <p:nvPr/>
        </p:nvSpPr>
        <p:spPr>
          <a:xfrm>
            <a:off x="4457341" y="4469224"/>
            <a:ext cx="1008112" cy="900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Level 4</a:t>
            </a:r>
            <a:endParaRPr lang="ko-KR" altLang="en-US" sz="1400" dirty="0"/>
          </a:p>
        </p:txBody>
      </p:sp>
      <p:sp>
        <p:nvSpPr>
          <p:cNvPr id="46" name="Right Arrow 45"/>
          <p:cNvSpPr/>
          <p:nvPr/>
        </p:nvSpPr>
        <p:spPr>
          <a:xfrm>
            <a:off x="4471684" y="5049180"/>
            <a:ext cx="1008112" cy="900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Level 5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319320" y="1320675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Inserting 3, 2, 0, 5, 7, 4, 6, 1, 9, 8</a:t>
            </a:r>
            <a:endParaRPr lang="ko-KR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5580112" y="1988840"/>
            <a:ext cx="1224136" cy="644180"/>
          </a:xfrm>
          <a:prstGeom prst="downArrow">
            <a:avLst>
              <a:gd name="adj1" fmla="val 68843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LHS</a:t>
            </a:r>
            <a:endParaRPr lang="ko-KR" altLang="en-US" dirty="0"/>
          </a:p>
        </p:txBody>
      </p:sp>
      <p:sp>
        <p:nvSpPr>
          <p:cNvPr id="49" name="Down Arrow 48"/>
          <p:cNvSpPr/>
          <p:nvPr/>
        </p:nvSpPr>
        <p:spPr>
          <a:xfrm>
            <a:off x="7236296" y="1988840"/>
            <a:ext cx="1224136" cy="644180"/>
          </a:xfrm>
          <a:prstGeom prst="downArrow">
            <a:avLst>
              <a:gd name="adj1" fmla="val 68843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r>
              <a:rPr lang="en-US" altLang="ko-KR" smtClean="0"/>
              <a:t>HS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28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발표 템플릿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noFill/>
        <a:ln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7056</TotalTime>
  <Words>1607</Words>
  <Application>Microsoft Office PowerPoint</Application>
  <PresentationFormat>On-screen Show (4:3)</PresentationFormat>
  <Paragraphs>439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HY헤드라인M</vt:lpstr>
      <vt:lpstr>굴림</vt:lpstr>
      <vt:lpstr>맑은 고딕</vt:lpstr>
      <vt:lpstr>Arial</vt:lpstr>
      <vt:lpstr>Cambria</vt:lpstr>
      <vt:lpstr>Cambria Math</vt:lpstr>
      <vt:lpstr>Times New Roman</vt:lpstr>
      <vt:lpstr>발표 템플릿</vt:lpstr>
      <vt:lpstr>IE 260 Lecture 7:  Binary Tree</vt:lpstr>
      <vt:lpstr>Short recap</vt:lpstr>
      <vt:lpstr>Implementation of tree node</vt:lpstr>
      <vt:lpstr>Implementation of BST</vt:lpstr>
      <vt:lpstr>Insert operation of binary search tree</vt:lpstr>
      <vt:lpstr>Search operation of binary search tree</vt:lpstr>
      <vt:lpstr>Delete operation of binary search tree (1)</vt:lpstr>
      <vt:lpstr>Delete operation of binary search tree (2)</vt:lpstr>
      <vt:lpstr>Tree traversing</vt:lpstr>
      <vt:lpstr>Depth first traverse</vt:lpstr>
      <vt:lpstr>Breadth first traverse</vt:lpstr>
      <vt:lpstr>Offline class plan</vt:lpstr>
      <vt:lpstr>Party Classification</vt:lpstr>
      <vt:lpstr>Decision Tree</vt:lpstr>
      <vt:lpstr>Entropy</vt:lpstr>
      <vt:lpstr>Information Gain</vt:lpstr>
      <vt:lpstr>Top-Down Induction Algorithm</vt:lpstr>
      <vt:lpstr>If you want more….</vt:lpstr>
      <vt:lpstr>Problem of Decision Tree</vt:lpstr>
      <vt:lpstr>To-Dos</vt:lpstr>
      <vt:lpstr>Execution Result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Il-Chul Moon</cp:lastModifiedBy>
  <cp:revision>157</cp:revision>
  <dcterms:created xsi:type="dcterms:W3CDTF">2011-08-19T05:41:09Z</dcterms:created>
  <dcterms:modified xsi:type="dcterms:W3CDTF">2018-04-08T21:11:00Z</dcterms:modified>
</cp:coreProperties>
</file>