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275" r:id="rId11"/>
    <p:sldId id="314" r:id="rId12"/>
    <p:sldId id="327" r:id="rId13"/>
    <p:sldId id="328" r:id="rId14"/>
    <p:sldId id="329" r:id="rId15"/>
    <p:sldId id="331" r:id="rId16"/>
    <p:sldId id="333" r:id="rId17"/>
    <p:sldId id="346" r:id="rId18"/>
    <p:sldId id="330" r:id="rId19"/>
    <p:sldId id="31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rchive.ics.uci.edu/ml/datasets/congressional+voting+recor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</a:t>
            </a:r>
            <a:r>
              <a:rPr lang="en-US" altLang="ko-KR" dirty="0" smtClean="0"/>
              <a:t>9: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Priority Queue and Heap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Party Classification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Political party</a:t>
            </a:r>
          </a:p>
          <a:p>
            <a:pPr lvl="1"/>
            <a:r>
              <a:rPr lang="en-US" altLang="ko-KR" dirty="0" smtClean="0"/>
              <a:t>Voting record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archive.ics.uci.edu/ml/datasets/congressional+voting+records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Attribute</a:t>
            </a:r>
          </a:p>
          <a:p>
            <a:pPr lvl="2"/>
            <a:r>
              <a:rPr lang="en-US" altLang="ko-KR" dirty="0" smtClean="0"/>
              <a:t>Class</a:t>
            </a:r>
          </a:p>
          <a:p>
            <a:pPr lvl="3"/>
            <a:r>
              <a:rPr lang="en-US" altLang="ko-KR" dirty="0" smtClean="0"/>
              <a:t>Democrat or Republican</a:t>
            </a:r>
          </a:p>
          <a:p>
            <a:pPr lvl="2"/>
            <a:r>
              <a:rPr lang="en-US" altLang="ko-KR" dirty="0" smtClean="0"/>
              <a:t>Features (? means no record)</a:t>
            </a:r>
          </a:p>
          <a:p>
            <a:pPr lvl="3"/>
            <a:r>
              <a:rPr lang="en-US" altLang="ko-KR" dirty="0" smtClean="0"/>
              <a:t>handicapped-infants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water-project-cost-sharing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adoption-of-the-budget-resolution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physician-fee-freeze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el-</a:t>
            </a:r>
            <a:r>
              <a:rPr lang="en-US" altLang="ko-KR" dirty="0" err="1" smtClean="0"/>
              <a:t>salvador</a:t>
            </a:r>
            <a:r>
              <a:rPr lang="en-US" altLang="ko-KR" dirty="0" smtClean="0"/>
              <a:t>-aid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religious-groups-in-schools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anti-satellite-test-ban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aid-to-</a:t>
            </a:r>
            <a:r>
              <a:rPr lang="en-US" altLang="ko-KR" dirty="0" err="1" smtClean="0"/>
              <a:t>nicaraguan</a:t>
            </a:r>
            <a:r>
              <a:rPr lang="en-US" altLang="ko-KR" dirty="0" smtClean="0"/>
              <a:t>-contras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mx-missile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immigration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err="1" smtClean="0"/>
              <a:t>synfuels</a:t>
            </a:r>
            <a:r>
              <a:rPr lang="en-US" altLang="ko-KR" dirty="0" smtClean="0"/>
              <a:t>-corporation-cutback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education-spending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superfund-right-to-sue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crime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duty-free-exports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export-administration-act-south-</a:t>
            </a:r>
            <a:r>
              <a:rPr lang="en-US" altLang="ko-KR" dirty="0" err="1" smtClean="0"/>
              <a:t>africa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Can we classify the allegiance to the political party with the voting record? And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 descr="https://archive.ics.uci.edu/ml/assets/MLimages/Large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80" y="179174"/>
            <a:ext cx="2434728" cy="15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3816424" cy="1138138"/>
          </a:xfrm>
        </p:spPr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a better learning method</a:t>
            </a:r>
          </a:p>
          <a:p>
            <a:pPr lvl="1"/>
            <a:r>
              <a:rPr lang="en-US" altLang="ko-KR" dirty="0" smtClean="0"/>
              <a:t>We need to have more robust methods given the noises</a:t>
            </a:r>
          </a:p>
          <a:p>
            <a:pPr lvl="1"/>
            <a:r>
              <a:rPr lang="en-US" altLang="ko-KR" dirty="0" smtClean="0"/>
              <a:t>We need to have more concise presentations of the hypotheses</a:t>
            </a:r>
          </a:p>
          <a:p>
            <a:r>
              <a:rPr lang="en-US" altLang="ko-KR" dirty="0" smtClean="0"/>
              <a:t>One alternative is a decision tree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27982" y="14138"/>
          <a:ext cx="469187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Sky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Temp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Humid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Wind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Water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Forecst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EnjoySpt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Rainy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Cold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Cool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3275" y="3225138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63687" y="4005064"/>
            <a:ext cx="1341635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4401468" y="4005064"/>
            <a:ext cx="1331124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4592" y="3067650"/>
            <a:ext cx="1944216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&lt;Sunny, ?,?,?,?,?&gt;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6" idx="2"/>
            <a:endCxn id="8" idx="7"/>
          </p:cNvCxnSpPr>
          <p:nvPr/>
        </p:nvCxnSpPr>
        <p:spPr>
          <a:xfrm flipH="1">
            <a:off x="2908844" y="3729194"/>
            <a:ext cx="880555" cy="3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1"/>
          </p:cNvCxnSpPr>
          <p:nvPr/>
        </p:nvCxnSpPr>
        <p:spPr>
          <a:xfrm>
            <a:off x="3789399" y="3729194"/>
            <a:ext cx="807008" cy="3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3672" y="3713114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Rainy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21878" y="371311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Sunny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246251" y="4653136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2170" y="5208614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58201" y="5718077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</a:t>
            </a:r>
            <a:endParaRPr lang="ko-KR" altLang="en-US" dirty="0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2858319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>
            <a:off x="3774238" y="5532051"/>
            <a:ext cx="796031" cy="18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 flipH="1">
            <a:off x="1942400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2858319" y="5532051"/>
            <a:ext cx="915919" cy="23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2" idx="7"/>
          </p:cNvCxnSpPr>
          <p:nvPr/>
        </p:nvCxnSpPr>
        <p:spPr>
          <a:xfrm flipH="1">
            <a:off x="3791187" y="6046876"/>
            <a:ext cx="757124" cy="1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4570269" y="6041514"/>
            <a:ext cx="935021" cy="19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844" y="4950187"/>
            <a:ext cx="617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Sunny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50184" y="5464617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Warm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53440" y="6012961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Strong</a:t>
            </a:r>
            <a:endParaRPr lang="ko-KR" alt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1259632" y="5163006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2210029" y="5766117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2" name="Oval 41"/>
          <p:cNvSpPr/>
          <p:nvPr/>
        </p:nvSpPr>
        <p:spPr>
          <a:xfrm>
            <a:off x="3074511" y="6166139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4" name="Oval 43"/>
          <p:cNvSpPr/>
          <p:nvPr/>
        </p:nvSpPr>
        <p:spPr>
          <a:xfrm>
            <a:off x="5460891" y="6133770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84036" y="4957324"/>
            <a:ext cx="58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Rainy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08515" y="5507690"/>
            <a:ext cx="49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Cold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5789" y="6001486"/>
            <a:ext cx="544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Light</a:t>
            </a:r>
            <a:endParaRPr lang="ko-KR" altLang="en-US" sz="12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5732591" y="4793431"/>
            <a:ext cx="3137596" cy="1058743"/>
            <a:chOff x="5621212" y="4907901"/>
            <a:chExt cx="3137596" cy="1058743"/>
          </a:xfrm>
        </p:grpSpPr>
        <p:sp>
          <p:nvSpPr>
            <p:cNvPr id="10" name="Rectangle 9"/>
            <p:cNvSpPr/>
            <p:nvPr/>
          </p:nvSpPr>
          <p:spPr>
            <a:xfrm>
              <a:off x="5621212" y="4907901"/>
              <a:ext cx="3137596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&lt;Sunny, Warm, ?, Strong, ?, ?&gt;</a:t>
              </a:r>
              <a:endParaRPr lang="ko-KR" alt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21212" y="5311349"/>
              <a:ext cx="3137596" cy="6552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Only one potential decision tree</a:t>
              </a:r>
              <a:br>
                <a:rPr lang="en-US" altLang="ko-KR" sz="1400" b="1" dirty="0"/>
              </a:br>
              <a:r>
                <a:rPr lang="en-US" altLang="ko-KR" sz="1400" b="1" dirty="0"/>
                <a:t>corresponding to the hypothesis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84" y="274638"/>
            <a:ext cx="3969508" cy="238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Better attribute to check?</a:t>
                </a:r>
              </a:p>
              <a:p>
                <a:pPr lvl="1"/>
                <a:r>
                  <a:rPr lang="en-US" altLang="ko-KR" dirty="0" smtClean="0"/>
                  <a:t>Reducing the most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uncertainty</a:t>
                </a:r>
              </a:p>
              <a:p>
                <a:pPr lvl="1"/>
                <a:r>
                  <a:rPr lang="en-US" altLang="ko-KR" dirty="0" smtClean="0"/>
                  <a:t>Then, how to measure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 uncertainty of a feature variable</a:t>
                </a:r>
              </a:p>
              <a:p>
                <a:r>
                  <a:rPr lang="en-US" altLang="ko-KR" dirty="0" smtClean="0"/>
                  <a:t>Entropy of a random variable</a:t>
                </a:r>
              </a:p>
              <a:p>
                <a:pPr lvl="1"/>
                <a:r>
                  <a:rPr lang="en-US" altLang="ko-KR" dirty="0" smtClean="0"/>
                  <a:t>Features are random variables</a:t>
                </a:r>
              </a:p>
              <a:p>
                <a:pPr lvl="1"/>
                <a:r>
                  <a:rPr lang="en-US" altLang="ko-KR" dirty="0" smtClean="0"/>
                  <a:t>Higher entropy means more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Conditional Entropy</a:t>
                </a:r>
              </a:p>
              <a:p>
                <a:pPr lvl="1"/>
                <a:r>
                  <a:rPr lang="en-US" altLang="ko-KR" dirty="0" smtClean="0"/>
                  <a:t>We are interested in the entropy of the class given a feature variable</a:t>
                </a:r>
              </a:p>
              <a:p>
                <a:pPr lvl="1"/>
                <a:r>
                  <a:rPr lang="en-US" altLang="ko-KR" dirty="0" smtClean="0"/>
                  <a:t>Need to introduce a given condition in the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8" name="Picture 4" descr="Claude Elwood Shannon (1916-200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28" y="-12283"/>
            <a:ext cx="857472" cy="12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635896" y="1996661"/>
            <a:ext cx="1296144" cy="792088"/>
          </a:xfrm>
          <a:prstGeom prst="wedgeRectCallout">
            <a:avLst>
              <a:gd name="adj1" fmla="val 60837"/>
              <a:gd name="adj2" fmla="val -379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instances are X=0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38456" y="2392705"/>
            <a:ext cx="1296144" cy="792088"/>
          </a:xfrm>
          <a:prstGeom prst="wedgeRectCallout">
            <a:avLst>
              <a:gd name="adj1" fmla="val -819"/>
              <a:gd name="adj2" fmla="val -883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instances are X=1</a:t>
            </a:r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364087" y="170032"/>
            <a:ext cx="2421359" cy="255986"/>
          </a:xfrm>
          <a:prstGeom prst="wedgeRectCallout">
            <a:avLst>
              <a:gd name="adj1" fmla="val 2390"/>
              <a:gd name="adj2" fmla="val 1288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Most random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Gain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Let’s calculate the entropy values</a:t>
                </a:r>
              </a:p>
              <a:p>
                <a:pPr lvl="1"/>
                <a:r>
                  <a:rPr lang="en-US" altLang="ko-KR" dirty="0" smtClean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H(Y|A2)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What’s the difference before and after?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Who is the winner?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  <a:blipFill>
                <a:blip r:embed="rId2"/>
                <a:stretch>
                  <a:fillRect t="-738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880382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2123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30" name="Oval 29"/>
          <p:cNvSpPr/>
          <p:nvPr/>
        </p:nvSpPr>
        <p:spPr>
          <a:xfrm>
            <a:off x="524306" y="2699704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31R,156D</a:t>
            </a:r>
            <a:endParaRPr lang="ko-KR" alt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1855874" y="2699704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cxnSp>
        <p:nvCxnSpPr>
          <p:cNvPr id="32" name="Straight Arrow Connector 31"/>
          <p:cNvCxnSpPr>
            <a:stCxn id="29" idx="2"/>
            <a:endCxn id="30" idx="7"/>
          </p:cNvCxnSpPr>
          <p:nvPr/>
        </p:nvCxnSpPr>
        <p:spPr>
          <a:xfrm flipH="1">
            <a:off x="1611837" y="2353430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374211" y="2353430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2543" y="2371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84594" y="2330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36" name="Oval 35"/>
          <p:cNvSpPr/>
          <p:nvPr/>
        </p:nvSpPr>
        <p:spPr>
          <a:xfrm>
            <a:off x="3177460" y="269970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cxnSp>
        <p:nvCxnSpPr>
          <p:cNvPr id="37" name="Straight Arrow Connector 36"/>
          <p:cNvCxnSpPr>
            <a:stCxn id="29" idx="2"/>
            <a:endCxn id="36" idx="1"/>
          </p:cNvCxnSpPr>
          <p:nvPr/>
        </p:nvCxnSpPr>
        <p:spPr>
          <a:xfrm>
            <a:off x="2374211" y="2353430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41841" y="23798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078067" y="1628800"/>
            <a:ext cx="6912768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57986" y="2673424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2922627" y="1269856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Entropy Before Decision Node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660" y="3325538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Entropy After Decision Node 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31304" y="3315814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Entropy After Decision Node A9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78055" y="2713892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75R,120D</a:t>
            </a:r>
            <a:endParaRPr lang="ko-KR" alt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6209623" y="271389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73R,119D</a:t>
            </a:r>
            <a:endParaRPr lang="ko-KR" altLang="en-US" sz="1200" dirty="0"/>
          </a:p>
        </p:txBody>
      </p:sp>
      <p:cxnSp>
        <p:nvCxnSpPr>
          <p:cNvPr id="47" name="Straight Arrow Connector 46"/>
          <p:cNvCxnSpPr>
            <a:endCxn id="45" idx="7"/>
          </p:cNvCxnSpPr>
          <p:nvPr/>
        </p:nvCxnSpPr>
        <p:spPr>
          <a:xfrm flipH="1">
            <a:off x="5965586" y="2367618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6" idx="0"/>
          </p:cNvCxnSpPr>
          <p:nvPr/>
        </p:nvCxnSpPr>
        <p:spPr>
          <a:xfrm>
            <a:off x="6727960" y="2367618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6292" y="2385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38343" y="23446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51" name="Oval 50"/>
          <p:cNvSpPr/>
          <p:nvPr/>
        </p:nvSpPr>
        <p:spPr>
          <a:xfrm>
            <a:off x="7531209" y="271389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20R,28D</a:t>
            </a:r>
            <a:endParaRPr lang="ko-KR" altLang="en-US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6727960" y="2367618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95590" y="23940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4" name="Oval 53"/>
          <p:cNvSpPr/>
          <p:nvPr/>
        </p:nvSpPr>
        <p:spPr>
          <a:xfrm>
            <a:off x="4711735" y="2687612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Top-Down Induction Algorithm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402832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Many, many variations in learning a decision tree</a:t>
            </a:r>
          </a:p>
          <a:p>
            <a:pPr lvl="1"/>
            <a:r>
              <a:rPr lang="en-US" altLang="ko-KR" dirty="0" smtClean="0"/>
              <a:t>ID3, C4.5 CART….</a:t>
            </a:r>
          </a:p>
          <a:p>
            <a:r>
              <a:rPr lang="en-US" altLang="ko-KR" dirty="0" smtClean="0"/>
              <a:t>One example: ID3 algorithm</a:t>
            </a:r>
          </a:p>
          <a:p>
            <a:r>
              <a:rPr lang="en-US" altLang="ko-KR" dirty="0" smtClean="0"/>
              <a:t>ID3 algorithm</a:t>
            </a:r>
          </a:p>
          <a:p>
            <a:pPr lvl="1"/>
            <a:r>
              <a:rPr lang="en-US" altLang="ko-KR" dirty="0" smtClean="0"/>
              <a:t>Create an initial open node</a:t>
            </a:r>
          </a:p>
          <a:p>
            <a:pPr lvl="1"/>
            <a:r>
              <a:rPr lang="en-US" altLang="ko-KR" dirty="0" smtClean="0"/>
              <a:t>Put instances in the initial node</a:t>
            </a:r>
          </a:p>
          <a:p>
            <a:pPr lvl="1"/>
            <a:r>
              <a:rPr lang="en-US" altLang="ko-KR" dirty="0" smtClean="0"/>
              <a:t>Repeat until no open node</a:t>
            </a:r>
          </a:p>
          <a:p>
            <a:pPr lvl="2"/>
            <a:r>
              <a:rPr lang="en-US" altLang="ko-KR" dirty="0" smtClean="0"/>
              <a:t>Select an open node to split</a:t>
            </a:r>
          </a:p>
          <a:p>
            <a:pPr lvl="2"/>
            <a:r>
              <a:rPr lang="en-US" altLang="ko-KR" dirty="0" smtClean="0"/>
              <a:t>Select a best variable to split</a:t>
            </a:r>
          </a:p>
          <a:p>
            <a:pPr lvl="2"/>
            <a:r>
              <a:rPr lang="en-US" altLang="ko-KR" dirty="0" smtClean="0"/>
              <a:t>For values of the selected variable</a:t>
            </a:r>
          </a:p>
          <a:p>
            <a:pPr lvl="3"/>
            <a:r>
              <a:rPr lang="en-US" altLang="ko-KR" dirty="0" smtClean="0"/>
              <a:t>Sort instances with the value of the selected variable</a:t>
            </a:r>
          </a:p>
          <a:p>
            <a:pPr lvl="3"/>
            <a:r>
              <a:rPr lang="en-US" altLang="ko-KR" dirty="0" smtClean="0"/>
              <a:t>Put the sorted items under the branch of the value of the variable</a:t>
            </a:r>
          </a:p>
          <a:p>
            <a:pPr lvl="3"/>
            <a:r>
              <a:rPr lang="en-US" altLang="ko-KR" dirty="0" smtClean="0"/>
              <a:t>If the sorted items are all in one class</a:t>
            </a:r>
          </a:p>
          <a:p>
            <a:pPr lvl="4"/>
            <a:r>
              <a:rPr lang="en-US" altLang="ko-KR" dirty="0" smtClean="0"/>
              <a:t>Close the leaf node of the branch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Rectangle 61"/>
          <p:cNvSpPr/>
          <p:nvPr/>
        </p:nvSpPr>
        <p:spPr>
          <a:xfrm>
            <a:off x="4654352" y="1412776"/>
            <a:ext cx="4310136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arenR"/>
            </a:pPr>
            <a:r>
              <a:rPr lang="en-US" altLang="ko-KR" dirty="0" smtClean="0"/>
              <a:t>Classify the majority cases in the leaf</a:t>
            </a:r>
          </a:p>
          <a:p>
            <a:pPr marL="342900" indent="-342900" algn="just">
              <a:buAutoNum type="arabicParenR"/>
            </a:pPr>
            <a:r>
              <a:rPr lang="en-US" altLang="ko-KR" dirty="0" smtClean="0"/>
              <a:t>Split the node until there is only type</a:t>
            </a:r>
            <a:endParaRPr lang="ko-KR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91998" y="255091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>
            <a:off x="4834181" y="326177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31R,156D</a:t>
            </a:r>
            <a:endParaRPr lang="ko-KR" alt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165749" y="3261778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cxnSp>
        <p:nvCxnSpPr>
          <p:cNvPr id="41" name="Straight Arrow Connector 40"/>
          <p:cNvCxnSpPr>
            <a:stCxn id="37" idx="2"/>
            <a:endCxn id="39" idx="7"/>
          </p:cNvCxnSpPr>
          <p:nvPr/>
        </p:nvCxnSpPr>
        <p:spPr>
          <a:xfrm flipH="1">
            <a:off x="5921712" y="291550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40" idx="0"/>
          </p:cNvCxnSpPr>
          <p:nvPr/>
        </p:nvCxnSpPr>
        <p:spPr>
          <a:xfrm>
            <a:off x="6684086" y="291550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418" y="2933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94469" y="28925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49" name="Oval 48"/>
          <p:cNvSpPr/>
          <p:nvPr/>
        </p:nvSpPr>
        <p:spPr>
          <a:xfrm>
            <a:off x="7487335" y="326177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cxnSp>
        <p:nvCxnSpPr>
          <p:cNvPr id="50" name="Straight Arrow Connector 49"/>
          <p:cNvCxnSpPr>
            <a:stCxn id="37" idx="2"/>
            <a:endCxn id="49" idx="1"/>
          </p:cNvCxnSpPr>
          <p:nvPr/>
        </p:nvCxnSpPr>
        <p:spPr>
          <a:xfrm>
            <a:off x="6684086" y="291550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51716" y="29419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5955293" y="3828402"/>
            <a:ext cx="1883958" cy="432048"/>
          </a:xfrm>
          <a:prstGeom prst="downArrow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53"/>
          <p:cNvSpPr/>
          <p:nvPr/>
        </p:nvSpPr>
        <p:spPr>
          <a:xfrm>
            <a:off x="6005731" y="435087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cxnSp>
        <p:nvCxnSpPr>
          <p:cNvPr id="58" name="Straight Arrow Connector 57"/>
          <p:cNvCxnSpPr>
            <a:stCxn id="54" idx="2"/>
          </p:cNvCxnSpPr>
          <p:nvPr/>
        </p:nvCxnSpPr>
        <p:spPr>
          <a:xfrm flipH="1">
            <a:off x="6035445" y="471546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</p:cNvCxnSpPr>
          <p:nvPr/>
        </p:nvCxnSpPr>
        <p:spPr>
          <a:xfrm>
            <a:off x="6797819" y="471546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86151" y="47335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708202" y="46925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cxnSp>
        <p:nvCxnSpPr>
          <p:cNvPr id="66" name="Straight Arrow Connector 65"/>
          <p:cNvCxnSpPr>
            <a:stCxn id="54" idx="2"/>
          </p:cNvCxnSpPr>
          <p:nvPr/>
        </p:nvCxnSpPr>
        <p:spPr>
          <a:xfrm>
            <a:off x="6797819" y="471546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65449" y="4741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06754" y="5093723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7628340" y="5093723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712934" y="512103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31R,156D)</a:t>
            </a:r>
            <a:endParaRPr lang="ko-KR" altLang="en-US" dirty="0"/>
          </a:p>
        </p:txBody>
      </p:sp>
      <p:sp>
        <p:nvSpPr>
          <p:cNvPr id="71" name="Oval 70"/>
          <p:cNvSpPr/>
          <p:nvPr/>
        </p:nvSpPr>
        <p:spPr>
          <a:xfrm>
            <a:off x="4858063" y="6030929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16R,72D</a:t>
            </a:r>
            <a:endParaRPr lang="ko-KR" alt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6189631" y="6030929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11R,71D</a:t>
            </a:r>
            <a:endParaRPr lang="ko-KR" alt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7511217" y="6030929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4R,13D</a:t>
            </a:r>
            <a:endParaRPr lang="ko-KR" altLang="en-US" sz="1200" dirty="0"/>
          </a:p>
        </p:txBody>
      </p:sp>
      <p:cxnSp>
        <p:nvCxnSpPr>
          <p:cNvPr id="74" name="Straight Arrow Connector 73"/>
          <p:cNvCxnSpPr>
            <a:stCxn id="70" idx="2"/>
            <a:endCxn id="71" idx="0"/>
          </p:cNvCxnSpPr>
          <p:nvPr/>
        </p:nvCxnSpPr>
        <p:spPr>
          <a:xfrm flipH="1">
            <a:off x="5495124" y="5485624"/>
            <a:ext cx="9898" cy="54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2" idx="1"/>
          </p:cNvCxnSpPr>
          <p:nvPr/>
        </p:nvCxnSpPr>
        <p:spPr>
          <a:xfrm>
            <a:off x="5505022" y="5485624"/>
            <a:ext cx="875326" cy="61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3" idx="1"/>
          </p:cNvCxnSpPr>
          <p:nvPr/>
        </p:nvCxnSpPr>
        <p:spPr>
          <a:xfrm>
            <a:off x="5505022" y="5485624"/>
            <a:ext cx="2191324" cy="61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01050" y="55967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823101" y="55556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380348" y="5605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0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3167" cy="4925144"/>
          </a:xfrm>
        </p:spPr>
        <p:txBody>
          <a:bodyPr/>
          <a:lstStyle/>
          <a:p>
            <a:r>
              <a:rPr lang="en-US" altLang="ko-KR" dirty="0" smtClean="0"/>
              <a:t>We did better in the given dataset!</a:t>
            </a:r>
          </a:p>
          <a:p>
            <a:pPr lvl="1"/>
            <a:r>
              <a:rPr lang="en-US" altLang="ko-KR" dirty="0" smtClean="0"/>
              <a:t>Only in the given experience, a.k.a. Training dataset</a:t>
            </a:r>
          </a:p>
          <a:p>
            <a:r>
              <a:rPr lang="en-US" altLang="ko-KR" dirty="0" smtClean="0"/>
              <a:t>What if we deploy the created decision tree in the field?</a:t>
            </a:r>
          </a:p>
          <a:p>
            <a:pPr lvl="1"/>
            <a:r>
              <a:rPr lang="en-US" altLang="ko-KR" dirty="0" smtClean="0"/>
              <a:t>World has so much noise and inconsistencies.</a:t>
            </a:r>
          </a:p>
          <a:p>
            <a:pPr lvl="1"/>
            <a:r>
              <a:rPr lang="en-US" altLang="ko-KR" dirty="0" smtClean="0"/>
              <a:t>The training dataset will not be a perfect sample of the real world</a:t>
            </a:r>
          </a:p>
          <a:p>
            <a:pPr lvl="2"/>
            <a:r>
              <a:rPr lang="en-US" altLang="ko-KR" dirty="0" smtClean="0"/>
              <a:t>Noise</a:t>
            </a:r>
          </a:p>
          <a:p>
            <a:pPr lvl="2"/>
            <a:r>
              <a:rPr lang="en-US" altLang="ko-KR" dirty="0" smtClean="0"/>
              <a:t>Inconsistencies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40" y="1844824"/>
            <a:ext cx="4432113" cy="273630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160777" y="692695"/>
            <a:ext cx="1731703" cy="903947"/>
          </a:xfrm>
          <a:prstGeom prst="wedgeRectCallout">
            <a:avLst>
              <a:gd name="adj1" fmla="val -26569"/>
              <a:gd name="adj2" fmla="val 773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Typical result of decision tree</a:t>
            </a:r>
            <a:endParaRPr lang="ko-KR" altLang="en-US" dirty="0"/>
          </a:p>
        </p:txBody>
      </p:sp>
      <p:sp>
        <p:nvSpPr>
          <p:cNvPr id="7" name="Freeform 6"/>
          <p:cNvSpPr/>
          <p:nvPr/>
        </p:nvSpPr>
        <p:spPr>
          <a:xfrm>
            <a:off x="5431692" y="3005938"/>
            <a:ext cx="3040185" cy="636031"/>
          </a:xfrm>
          <a:custGeom>
            <a:avLst/>
            <a:gdLst>
              <a:gd name="connsiteX0" fmla="*/ 0 w 3040185"/>
              <a:gd name="connsiteY0" fmla="*/ 636031 h 636031"/>
              <a:gd name="connsiteX1" fmla="*/ 304800 w 3040185"/>
              <a:gd name="connsiteY1" fmla="*/ 18616 h 636031"/>
              <a:gd name="connsiteX2" fmla="*/ 1148862 w 3040185"/>
              <a:gd name="connsiteY2" fmla="*/ 182739 h 636031"/>
              <a:gd name="connsiteX3" fmla="*/ 3040185 w 3040185"/>
              <a:gd name="connsiteY3" fmla="*/ 409385 h 63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185" h="636031">
                <a:moveTo>
                  <a:pt x="0" y="636031"/>
                </a:moveTo>
                <a:cubicBezTo>
                  <a:pt x="56661" y="365098"/>
                  <a:pt x="113323" y="94165"/>
                  <a:pt x="304800" y="18616"/>
                </a:cubicBezTo>
                <a:cubicBezTo>
                  <a:pt x="496277" y="-56933"/>
                  <a:pt x="692965" y="117611"/>
                  <a:pt x="1148862" y="182739"/>
                </a:cubicBezTo>
                <a:cubicBezTo>
                  <a:pt x="1604760" y="247867"/>
                  <a:pt x="2322472" y="328626"/>
                  <a:pt x="3040185" y="409385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7"/>
          <p:cNvSpPr/>
          <p:nvPr/>
        </p:nvSpPr>
        <p:spPr>
          <a:xfrm>
            <a:off x="5212862" y="2008554"/>
            <a:ext cx="3110523" cy="969108"/>
          </a:xfrm>
          <a:custGeom>
            <a:avLst/>
            <a:gdLst>
              <a:gd name="connsiteX0" fmla="*/ 0 w 3110523"/>
              <a:gd name="connsiteY0" fmla="*/ 969108 h 969108"/>
              <a:gd name="connsiteX1" fmla="*/ 296984 w 3110523"/>
              <a:gd name="connsiteY1" fmla="*/ 468923 h 969108"/>
              <a:gd name="connsiteX2" fmla="*/ 1664676 w 3110523"/>
              <a:gd name="connsiteY2" fmla="*/ 164123 h 969108"/>
              <a:gd name="connsiteX3" fmla="*/ 3110523 w 3110523"/>
              <a:gd name="connsiteY3" fmla="*/ 0 h 9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523" h="969108">
                <a:moveTo>
                  <a:pt x="0" y="969108"/>
                </a:moveTo>
                <a:cubicBezTo>
                  <a:pt x="9769" y="786097"/>
                  <a:pt x="19538" y="603087"/>
                  <a:pt x="296984" y="468923"/>
                </a:cubicBezTo>
                <a:cubicBezTo>
                  <a:pt x="574430" y="334759"/>
                  <a:pt x="1195753" y="242277"/>
                  <a:pt x="1664676" y="164123"/>
                </a:cubicBezTo>
                <a:cubicBezTo>
                  <a:pt x="2133599" y="85969"/>
                  <a:pt x="2622061" y="42984"/>
                  <a:pt x="3110523" y="0"/>
                </a:cubicBezTo>
              </a:path>
            </a:pathLst>
          </a:custGeom>
          <a:noFill/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796136" y="1700808"/>
            <a:ext cx="0" cy="31683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6012160" y="4653136"/>
            <a:ext cx="2995659" cy="316156"/>
          </a:xfrm>
          <a:prstGeom prst="wedgeRectCallout">
            <a:avLst>
              <a:gd name="adj1" fmla="val -57024"/>
              <a:gd name="adj2" fmla="val -1000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Should have stopped here!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8024" y="5157192"/>
            <a:ext cx="4104456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Knowing when to stop is a pretty difficult task. How to do it?</a:t>
            </a:r>
          </a:p>
          <a:p>
            <a:r>
              <a:rPr lang="en-US" altLang="ko-KR" dirty="0" smtClean="0"/>
              <a:t>- Pruning by divided dataset?</a:t>
            </a:r>
          </a:p>
          <a:p>
            <a:r>
              <a:rPr lang="en-US" altLang="ko-KR" dirty="0" smtClean="0"/>
              <a:t>- Path length penalty?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8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30" y="126326"/>
            <a:ext cx="8435280" cy="480441"/>
          </a:xfrm>
        </p:spPr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7"/>
            <a:ext cx="4042792" cy="545599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Why tree becomes worse?</a:t>
            </a:r>
          </a:p>
          <a:p>
            <a:pPr lvl="1"/>
            <a:r>
              <a:rPr lang="en-US" altLang="ko-KR" dirty="0" smtClean="0"/>
              <a:t>Overfitting </a:t>
            </a:r>
          </a:p>
          <a:p>
            <a:pPr lvl="2"/>
            <a:r>
              <a:rPr lang="en-US" altLang="ko-KR" dirty="0" smtClean="0"/>
              <a:t>Model becomes too complex</a:t>
            </a:r>
          </a:p>
          <a:p>
            <a:pPr lvl="2"/>
            <a:r>
              <a:rPr lang="en-US" altLang="ko-KR" dirty="0" smtClean="0"/>
              <a:t>Complex model becomes </a:t>
            </a:r>
            <a:r>
              <a:rPr lang="en-US" altLang="ko-KR" dirty="0" err="1" smtClean="0"/>
              <a:t>mis</a:t>
            </a:r>
            <a:r>
              <a:rPr lang="en-US" altLang="ko-KR" dirty="0" smtClean="0"/>
              <a:t>-guided by noises</a:t>
            </a:r>
          </a:p>
          <a:p>
            <a:r>
              <a:rPr lang="en-US" altLang="ko-KR" dirty="0" smtClean="0"/>
              <a:t>How to solve the problem?</a:t>
            </a:r>
          </a:p>
          <a:p>
            <a:pPr lvl="1"/>
            <a:r>
              <a:rPr lang="en-US" altLang="ko-KR" dirty="0" smtClean="0"/>
              <a:t>Make the model simpler</a:t>
            </a:r>
          </a:p>
          <a:p>
            <a:pPr lvl="2"/>
            <a:r>
              <a:rPr lang="en-US" altLang="ko-KR" dirty="0" smtClean="0"/>
              <a:t>Inability to catch the key and true complexity</a:t>
            </a:r>
          </a:p>
          <a:p>
            <a:r>
              <a:rPr lang="en-US" altLang="ko-KR" dirty="0" smtClean="0"/>
              <a:t>Multiple simple models</a:t>
            </a:r>
            <a:br>
              <a:rPr lang="en-US" altLang="ko-KR" dirty="0" smtClean="0"/>
            </a:br>
            <a:r>
              <a:rPr lang="en-US" altLang="ko-KR" dirty="0" smtClean="0"/>
              <a:t>+ Voting</a:t>
            </a:r>
          </a:p>
          <a:p>
            <a:pPr lvl="1"/>
            <a:r>
              <a:rPr lang="en-US" altLang="ko-KR" dirty="0" smtClean="0"/>
              <a:t>Multiple stupid models work together to perform a complex task</a:t>
            </a:r>
          </a:p>
          <a:p>
            <a:pPr lvl="1"/>
            <a:r>
              <a:rPr lang="en-US" altLang="ko-KR" dirty="0" smtClean="0"/>
              <a:t>== Random Forest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Create a forest</a:t>
            </a:r>
          </a:p>
          <a:p>
            <a:pPr lvl="1"/>
            <a:r>
              <a:rPr lang="en-US" altLang="ko-KR" dirty="0" smtClean="0"/>
              <a:t>For number of trees:</a:t>
            </a:r>
          </a:p>
          <a:p>
            <a:pPr lvl="2"/>
            <a:r>
              <a:rPr lang="en-US" altLang="ko-KR" dirty="0" smtClean="0"/>
              <a:t>Sub-sample from the training set</a:t>
            </a:r>
          </a:p>
          <a:p>
            <a:pPr lvl="2"/>
            <a:r>
              <a:rPr lang="en-US" altLang="ko-KR" dirty="0" smtClean="0"/>
              <a:t>Create a tree with sub-samples</a:t>
            </a:r>
          </a:p>
          <a:p>
            <a:pPr lvl="2"/>
            <a:r>
              <a:rPr lang="en-US" altLang="ko-KR" dirty="0" smtClean="0"/>
              <a:t>Perform the ID3 algorithm with the maximum depth</a:t>
            </a:r>
          </a:p>
          <a:p>
            <a:r>
              <a:rPr lang="en-US" altLang="ko-KR" b="1" dirty="0" smtClean="0"/>
              <a:t>Classification with a forest</a:t>
            </a:r>
          </a:p>
          <a:p>
            <a:pPr lvl="1"/>
            <a:r>
              <a:rPr lang="en-US" altLang="ko-KR" dirty="0" smtClean="0"/>
              <a:t>For number of trees:</a:t>
            </a:r>
          </a:p>
          <a:p>
            <a:pPr lvl="2"/>
            <a:r>
              <a:rPr lang="en-US" altLang="ko-KR" dirty="0" smtClean="0"/>
              <a:t>Run a tree classification</a:t>
            </a:r>
          </a:p>
          <a:p>
            <a:pPr lvl="2"/>
            <a:r>
              <a:rPr lang="en-US" altLang="ko-KR" dirty="0" smtClean="0"/>
              <a:t>Voting on the result</a:t>
            </a:r>
          </a:p>
          <a:p>
            <a:pPr lvl="1"/>
            <a:r>
              <a:rPr lang="en-US" altLang="ko-KR" dirty="0" smtClean="0"/>
              <a:t>Return the majority of voting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637658" y="3645024"/>
            <a:ext cx="2164023" cy="1699292"/>
            <a:chOff x="6398685" y="4219386"/>
            <a:chExt cx="2713602" cy="2205050"/>
          </a:xfrm>
        </p:grpSpPr>
        <p:sp>
          <p:nvSpPr>
            <p:cNvPr id="53" name="Rectangle 52"/>
            <p:cNvSpPr/>
            <p:nvPr/>
          </p:nvSpPr>
          <p:spPr>
            <a:xfrm>
              <a:off x="7629779" y="4259502"/>
              <a:ext cx="572860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A1</a:t>
              </a:r>
              <a:endParaRPr lang="ko-KR" altLang="en-US" dirty="0"/>
            </a:p>
          </p:txBody>
        </p:sp>
        <p:cxnSp>
          <p:nvCxnSpPr>
            <p:cNvPr id="54" name="Straight Arrow Connector 53"/>
            <p:cNvCxnSpPr>
              <a:stCxn id="53" idx="2"/>
              <a:endCxn id="61" idx="0"/>
            </p:cNvCxnSpPr>
            <p:nvPr/>
          </p:nvCxnSpPr>
          <p:spPr>
            <a:xfrm flipH="1">
              <a:off x="7046396" y="4624092"/>
              <a:ext cx="869813" cy="51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71" idx="0"/>
            </p:cNvCxnSpPr>
            <p:nvPr/>
          </p:nvCxnSpPr>
          <p:spPr>
            <a:xfrm>
              <a:off x="7916209" y="4624092"/>
              <a:ext cx="35844" cy="43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67938" y="4651934"/>
              <a:ext cx="38433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y</a:t>
              </a:r>
              <a:endParaRPr lang="ko-KR" alt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4706" y="4621439"/>
              <a:ext cx="406444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cxnSp>
          <p:nvCxnSpPr>
            <p:cNvPr id="58" name="Straight Arrow Connector 57"/>
            <p:cNvCxnSpPr>
              <a:stCxn id="53" idx="2"/>
              <a:endCxn id="60" idx="0"/>
            </p:cNvCxnSpPr>
            <p:nvPr/>
          </p:nvCxnSpPr>
          <p:spPr>
            <a:xfrm>
              <a:off x="7916209" y="4624092"/>
              <a:ext cx="963318" cy="42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347236" y="4660216"/>
              <a:ext cx="36222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8646766" y="5049674"/>
              <a:ext cx="465521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20857" y="5134886"/>
              <a:ext cx="651078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A2</a:t>
              </a:r>
              <a:endParaRPr lang="ko-KR" alt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429377" y="5949280"/>
              <a:ext cx="510556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7108461" y="5949280"/>
              <a:ext cx="500574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7750997" y="5949280"/>
              <a:ext cx="519283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cxnSp>
          <p:nvCxnSpPr>
            <p:cNvPr id="65" name="Straight Arrow Connector 64"/>
            <p:cNvCxnSpPr>
              <a:stCxn id="61" idx="2"/>
              <a:endCxn id="62" idx="0"/>
            </p:cNvCxnSpPr>
            <p:nvPr/>
          </p:nvCxnSpPr>
          <p:spPr>
            <a:xfrm flipH="1">
              <a:off x="6684655" y="5499476"/>
              <a:ext cx="361742" cy="449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2"/>
              <a:endCxn id="63" idx="0"/>
            </p:cNvCxnSpPr>
            <p:nvPr/>
          </p:nvCxnSpPr>
          <p:spPr>
            <a:xfrm>
              <a:off x="7046396" y="5499476"/>
              <a:ext cx="312352" cy="449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2"/>
              <a:endCxn id="64" idx="0"/>
            </p:cNvCxnSpPr>
            <p:nvPr/>
          </p:nvCxnSpPr>
          <p:spPr>
            <a:xfrm>
              <a:off x="7046396" y="5499476"/>
              <a:ext cx="964243" cy="449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720857" y="5499477"/>
              <a:ext cx="38433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y</a:t>
              </a:r>
              <a:endParaRPr lang="ko-KR" alt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08841" y="5531202"/>
              <a:ext cx="406444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38057" y="5549179"/>
              <a:ext cx="36222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719292" y="5059396"/>
              <a:ext cx="465521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8685" y="4219386"/>
              <a:ext cx="1254626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Tree #1</a:t>
              </a:r>
              <a:endParaRPr lang="ko-KR" altLang="en-US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75207" y="4769664"/>
            <a:ext cx="2164023" cy="1699292"/>
            <a:chOff x="6398685" y="4219386"/>
            <a:chExt cx="2713602" cy="2205050"/>
          </a:xfrm>
        </p:grpSpPr>
        <p:sp>
          <p:nvSpPr>
            <p:cNvPr id="79" name="Rectangle 78"/>
            <p:cNvSpPr/>
            <p:nvPr/>
          </p:nvSpPr>
          <p:spPr>
            <a:xfrm>
              <a:off x="7629779" y="4259502"/>
              <a:ext cx="572860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A9</a:t>
              </a:r>
              <a:endParaRPr lang="ko-KR" altLang="en-US" dirty="0"/>
            </a:p>
          </p:txBody>
        </p:sp>
        <p:cxnSp>
          <p:nvCxnSpPr>
            <p:cNvPr id="80" name="Straight Arrow Connector 79"/>
            <p:cNvCxnSpPr>
              <a:stCxn id="79" idx="2"/>
              <a:endCxn id="87" idx="0"/>
            </p:cNvCxnSpPr>
            <p:nvPr/>
          </p:nvCxnSpPr>
          <p:spPr>
            <a:xfrm flipH="1">
              <a:off x="7046396" y="4624092"/>
              <a:ext cx="869813" cy="51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9" idx="2"/>
              <a:endCxn id="97" idx="0"/>
            </p:cNvCxnSpPr>
            <p:nvPr/>
          </p:nvCxnSpPr>
          <p:spPr>
            <a:xfrm>
              <a:off x="7916209" y="4624092"/>
              <a:ext cx="35844" cy="43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67938" y="4651934"/>
              <a:ext cx="38433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y</a:t>
              </a:r>
              <a:endParaRPr lang="ko-KR" alt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74706" y="4621439"/>
              <a:ext cx="406444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cxnSp>
          <p:nvCxnSpPr>
            <p:cNvPr id="84" name="Straight Arrow Connector 83"/>
            <p:cNvCxnSpPr>
              <a:stCxn id="79" idx="2"/>
              <a:endCxn id="86" idx="0"/>
            </p:cNvCxnSpPr>
            <p:nvPr/>
          </p:nvCxnSpPr>
          <p:spPr>
            <a:xfrm>
              <a:off x="7916209" y="4624092"/>
              <a:ext cx="963318" cy="42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8347236" y="4660216"/>
              <a:ext cx="36222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646766" y="5049674"/>
              <a:ext cx="465521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720857" y="5134886"/>
              <a:ext cx="651078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A5</a:t>
              </a:r>
              <a:endParaRPr lang="ko-KR" alt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6429377" y="5949280"/>
              <a:ext cx="510556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</a:t>
              </a:r>
              <a:endParaRPr lang="ko-KR" altLang="en-US" sz="12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7108461" y="5949280"/>
              <a:ext cx="500574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</a:t>
              </a:r>
              <a:endParaRPr lang="ko-KR" altLang="en-US" sz="12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750997" y="5949280"/>
              <a:ext cx="519283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cxnSp>
          <p:nvCxnSpPr>
            <p:cNvPr id="91" name="Straight Arrow Connector 90"/>
            <p:cNvCxnSpPr>
              <a:stCxn id="87" idx="2"/>
              <a:endCxn id="88" idx="0"/>
            </p:cNvCxnSpPr>
            <p:nvPr/>
          </p:nvCxnSpPr>
          <p:spPr>
            <a:xfrm flipH="1">
              <a:off x="6684655" y="5499476"/>
              <a:ext cx="361742" cy="449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7" idx="2"/>
              <a:endCxn id="89" idx="0"/>
            </p:cNvCxnSpPr>
            <p:nvPr/>
          </p:nvCxnSpPr>
          <p:spPr>
            <a:xfrm>
              <a:off x="7046396" y="5499476"/>
              <a:ext cx="312352" cy="449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2"/>
              <a:endCxn id="90" idx="0"/>
            </p:cNvCxnSpPr>
            <p:nvPr/>
          </p:nvCxnSpPr>
          <p:spPr>
            <a:xfrm>
              <a:off x="7046396" y="5499476"/>
              <a:ext cx="964243" cy="449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720857" y="5499477"/>
              <a:ext cx="38433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y</a:t>
              </a:r>
              <a:endParaRPr lang="ko-KR" alt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08841" y="5531202"/>
              <a:ext cx="406444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38057" y="5549179"/>
              <a:ext cx="362222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7719292" y="5059396"/>
              <a:ext cx="465521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98685" y="4219386"/>
              <a:ext cx="1280759" cy="47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Tree #N</a:t>
              </a:r>
              <a:endParaRPr lang="ko-KR" altLang="en-US" b="1" dirty="0"/>
            </a:p>
          </p:txBody>
        </p:sp>
      </p:grpSp>
      <p:sp>
        <p:nvSpPr>
          <p:cNvPr id="99" name="TextBox 98"/>
          <p:cNvSpPr txBox="1"/>
          <p:nvPr/>
        </p:nvSpPr>
        <p:spPr>
          <a:xfrm rot="1769681">
            <a:off x="6221381" y="4824739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…….</a:t>
            </a:r>
            <a:endParaRPr lang="ko-KR" altLang="en-US" sz="3200" b="1" dirty="0"/>
          </a:p>
        </p:txBody>
      </p:sp>
      <p:pic>
        <p:nvPicPr>
          <p:cNvPr id="100" name="Picture 2" descr="http://wp.patheos.com.s3.amazonaws.com/blogs/unequallyyoked/files/2011/11/underfitting-overfit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8048" b="-1084"/>
          <a:stretch/>
        </p:blipFill>
        <p:spPr bwMode="auto">
          <a:xfrm>
            <a:off x="4753990" y="167018"/>
            <a:ext cx="1881001" cy="15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http://wp.patheos.com.s3.amazonaws.com/blogs/unequallyyoked/files/2011/11/underfitting-overfit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8" t="665" b="-1"/>
          <a:stretch/>
        </p:blipFill>
        <p:spPr bwMode="auto">
          <a:xfrm>
            <a:off x="7120933" y="2061757"/>
            <a:ext cx="1880263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://wp.patheos.com.s3.amazonaws.com/blogs/unequallyyoked/files/2011/11/underfitting-overfit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t="-640" r="35361" b="641"/>
          <a:stretch/>
        </p:blipFill>
        <p:spPr bwMode="auto">
          <a:xfrm>
            <a:off x="7120343" y="167019"/>
            <a:ext cx="1851358" cy="15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/>
          <p:cNvGrpSpPr/>
          <p:nvPr/>
        </p:nvGrpSpPr>
        <p:grpSpPr>
          <a:xfrm>
            <a:off x="4484853" y="2078340"/>
            <a:ext cx="2024398" cy="1305963"/>
            <a:chOff x="4674840" y="1844824"/>
            <a:chExt cx="4432113" cy="2736304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4840" y="1844824"/>
              <a:ext cx="4432113" cy="2736304"/>
            </a:xfrm>
            <a:prstGeom prst="rect">
              <a:avLst/>
            </a:prstGeom>
          </p:spPr>
        </p:pic>
        <p:sp>
          <p:nvSpPr>
            <p:cNvPr id="104" name="Freeform 103"/>
            <p:cNvSpPr/>
            <p:nvPr/>
          </p:nvSpPr>
          <p:spPr>
            <a:xfrm>
              <a:off x="5431692" y="3005938"/>
              <a:ext cx="3040185" cy="636031"/>
            </a:xfrm>
            <a:custGeom>
              <a:avLst/>
              <a:gdLst>
                <a:gd name="connsiteX0" fmla="*/ 0 w 3040185"/>
                <a:gd name="connsiteY0" fmla="*/ 636031 h 636031"/>
                <a:gd name="connsiteX1" fmla="*/ 304800 w 3040185"/>
                <a:gd name="connsiteY1" fmla="*/ 18616 h 636031"/>
                <a:gd name="connsiteX2" fmla="*/ 1148862 w 3040185"/>
                <a:gd name="connsiteY2" fmla="*/ 182739 h 636031"/>
                <a:gd name="connsiteX3" fmla="*/ 3040185 w 3040185"/>
                <a:gd name="connsiteY3" fmla="*/ 409385 h 63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185" h="636031">
                  <a:moveTo>
                    <a:pt x="0" y="636031"/>
                  </a:moveTo>
                  <a:cubicBezTo>
                    <a:pt x="56661" y="365098"/>
                    <a:pt x="113323" y="94165"/>
                    <a:pt x="304800" y="18616"/>
                  </a:cubicBezTo>
                  <a:cubicBezTo>
                    <a:pt x="496277" y="-56933"/>
                    <a:pt x="692965" y="117611"/>
                    <a:pt x="1148862" y="182739"/>
                  </a:cubicBezTo>
                  <a:cubicBezTo>
                    <a:pt x="1604760" y="247867"/>
                    <a:pt x="2322472" y="328626"/>
                    <a:pt x="3040185" y="40938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212862" y="2008554"/>
              <a:ext cx="3110523" cy="969108"/>
            </a:xfrm>
            <a:custGeom>
              <a:avLst/>
              <a:gdLst>
                <a:gd name="connsiteX0" fmla="*/ 0 w 3110523"/>
                <a:gd name="connsiteY0" fmla="*/ 969108 h 969108"/>
                <a:gd name="connsiteX1" fmla="*/ 296984 w 3110523"/>
                <a:gd name="connsiteY1" fmla="*/ 468923 h 969108"/>
                <a:gd name="connsiteX2" fmla="*/ 1664676 w 3110523"/>
                <a:gd name="connsiteY2" fmla="*/ 164123 h 969108"/>
                <a:gd name="connsiteX3" fmla="*/ 3110523 w 3110523"/>
                <a:gd name="connsiteY3" fmla="*/ 0 h 9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523" h="969108">
                  <a:moveTo>
                    <a:pt x="0" y="969108"/>
                  </a:moveTo>
                  <a:cubicBezTo>
                    <a:pt x="9769" y="786097"/>
                    <a:pt x="19538" y="603087"/>
                    <a:pt x="296984" y="468923"/>
                  </a:cubicBezTo>
                  <a:cubicBezTo>
                    <a:pt x="574430" y="334759"/>
                    <a:pt x="1195753" y="242277"/>
                    <a:pt x="1664676" y="164123"/>
                  </a:cubicBezTo>
                  <a:cubicBezTo>
                    <a:pt x="2133599" y="85969"/>
                    <a:pt x="2622061" y="42984"/>
                    <a:pt x="3110523" y="0"/>
                  </a:cubicBezTo>
                </a:path>
              </a:pathLst>
            </a:custGeom>
            <a:noFill/>
            <a:ln w="6350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4830550" y="1484784"/>
            <a:ext cx="217278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047828" y="1573590"/>
            <a:ext cx="2178804" cy="662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637357" y="2423201"/>
            <a:ext cx="1548020" cy="233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11560" y="6076681"/>
            <a:ext cx="5688632" cy="448663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 be a complete model of random forest, the feature randomization is needed as well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9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are going to complete a decision tree</a:t>
            </a:r>
          </a:p>
          <a:p>
            <a:pPr lvl="1"/>
            <a:r>
              <a:rPr lang="en-US" altLang="ko-KR" dirty="0" smtClean="0"/>
              <a:t>Use recursion to perform ID3 algorithm</a:t>
            </a:r>
          </a:p>
          <a:p>
            <a:pPr lvl="1"/>
            <a:r>
              <a:rPr lang="en-US" altLang="ko-KR" dirty="0" smtClean="0"/>
              <a:t>Follow the tree structure to classify an instance</a:t>
            </a:r>
          </a:p>
          <a:p>
            <a:r>
              <a:rPr lang="en-US" altLang="ko-KR" dirty="0" smtClean="0"/>
              <a:t>To-dos </a:t>
            </a:r>
          </a:p>
          <a:p>
            <a:pPr lvl="1"/>
            <a:r>
              <a:rPr lang="en-US" altLang="ko-KR" dirty="0" smtClean="0"/>
              <a:t>Read the code in </a:t>
            </a:r>
            <a:r>
              <a:rPr lang="en-US" altLang="ko-KR" dirty="0" smtClean="0"/>
              <a:t>“randomforest.py”</a:t>
            </a:r>
          </a:p>
          <a:p>
            <a:pPr lvl="1"/>
            <a:r>
              <a:rPr lang="en-US" altLang="ko-KR" dirty="0" smtClean="0"/>
              <a:t>To-do 1: complete “__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__” in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 class</a:t>
            </a:r>
          </a:p>
          <a:p>
            <a:pPr lvl="2"/>
            <a:r>
              <a:rPr lang="en-US" altLang="ko-KR" dirty="0" smtClean="0"/>
              <a:t>Create a random forest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To-do 2: complete </a:t>
            </a:r>
            <a:r>
              <a:rPr lang="en-US" altLang="ko-KR" dirty="0" smtClean="0"/>
              <a:t>“classify” in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 class</a:t>
            </a:r>
          </a:p>
          <a:p>
            <a:pPr lvl="2"/>
            <a:r>
              <a:rPr lang="en-US" altLang="ko-KR" dirty="0" smtClean="0"/>
              <a:t>Return the type with the maximum voting from the trees in the forest</a:t>
            </a:r>
          </a:p>
          <a:p>
            <a:pPr lvl="3"/>
            <a:r>
              <a:rPr lang="en-US" altLang="ko-KR" dirty="0" smtClean="0"/>
              <a:t>Block 1 : Count the voting</a:t>
            </a:r>
          </a:p>
          <a:p>
            <a:pPr lvl="3"/>
            <a:r>
              <a:rPr lang="en-US" altLang="ko-KR" dirty="0"/>
              <a:t>Block </a:t>
            </a:r>
            <a:r>
              <a:rPr lang="en-US" altLang="ko-KR" dirty="0" smtClean="0"/>
              <a:t>2 </a:t>
            </a:r>
            <a:r>
              <a:rPr lang="en-US" altLang="ko-KR" dirty="0"/>
              <a:t>: </a:t>
            </a:r>
            <a:r>
              <a:rPr lang="en-US" altLang="ko-KR" dirty="0" smtClean="0"/>
              <a:t>Find the max voting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Today, you have to complete a block, not a single line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8" y="116632"/>
            <a:ext cx="8435280" cy="504056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5"/>
            <a:ext cx="4860032" cy="2520280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results.</a:t>
            </a:r>
          </a:p>
          <a:p>
            <a:pPr lvl="1"/>
            <a:r>
              <a:rPr lang="en-US" altLang="ko-KR" dirty="0" smtClean="0"/>
              <a:t>Execute </a:t>
            </a:r>
            <a:r>
              <a:rPr lang="en-US" altLang="ko-KR" dirty="0" smtClean="0"/>
              <a:t>‘randomforest.py’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0419"/>
          <a:stretch/>
        </p:blipFill>
        <p:spPr>
          <a:xfrm>
            <a:off x="198606" y="3370684"/>
            <a:ext cx="4741173" cy="3154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0426"/>
          <a:stretch/>
        </p:blipFill>
        <p:spPr>
          <a:xfrm>
            <a:off x="4974241" y="0"/>
            <a:ext cx="4169759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38138"/>
          </a:xfrm>
        </p:spPr>
        <p:txBody>
          <a:bodyPr/>
          <a:lstStyle/>
          <a:p>
            <a:r>
              <a:rPr lang="en-US" altLang="ko-KR" sz="4000" dirty="0" smtClean="0"/>
              <a:t>Binary heap for priority queue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Priority queue implementation</a:t>
            </a:r>
          </a:p>
          <a:p>
            <a:pPr lvl="1"/>
            <a:r>
              <a:rPr lang="en-US" altLang="ko-KR" dirty="0" smtClean="0"/>
              <a:t>Linked list based implementation</a:t>
            </a:r>
          </a:p>
          <a:p>
            <a:pPr lvl="2"/>
            <a:r>
              <a:rPr lang="en-US" altLang="ko-KR" dirty="0" smtClean="0"/>
              <a:t>Sorted implementation</a:t>
            </a:r>
          </a:p>
          <a:p>
            <a:pPr lvl="2"/>
            <a:r>
              <a:rPr lang="en-US" altLang="ko-KR" dirty="0" smtClean="0"/>
              <a:t>Unsorted implementation</a:t>
            </a:r>
          </a:p>
          <a:p>
            <a:pPr lvl="1"/>
            <a:r>
              <a:rPr lang="en-US" altLang="ko-KR" dirty="0" smtClean="0"/>
              <a:t>Tree based implementation</a:t>
            </a:r>
          </a:p>
          <a:p>
            <a:pPr lvl="2"/>
            <a:r>
              <a:rPr lang="en-US" altLang="ko-KR" dirty="0" smtClean="0"/>
              <a:t>Tree should be balanced to justify the reason of using trees</a:t>
            </a:r>
          </a:p>
          <a:p>
            <a:r>
              <a:rPr lang="en-US" altLang="ko-KR" dirty="0" smtClean="0"/>
              <a:t>Binary heap is a binary tree with two properties</a:t>
            </a:r>
          </a:p>
          <a:p>
            <a:pPr lvl="1"/>
            <a:r>
              <a:rPr lang="en-US" altLang="ko-KR" dirty="0" smtClean="0"/>
              <a:t>The shape property</a:t>
            </a:r>
          </a:p>
          <a:p>
            <a:pPr lvl="2"/>
            <a:r>
              <a:rPr lang="en-US" altLang="ko-KR" dirty="0" smtClean="0"/>
              <a:t>The tree is a complete tree</a:t>
            </a:r>
          </a:p>
          <a:p>
            <a:pPr lvl="1"/>
            <a:r>
              <a:rPr lang="en-US" altLang="ko-KR" dirty="0" smtClean="0"/>
              <a:t>The heap property</a:t>
            </a:r>
          </a:p>
          <a:p>
            <a:pPr lvl="2"/>
            <a:r>
              <a:rPr lang="en-US" altLang="ko-KR" dirty="0" smtClean="0"/>
              <a:t>Each node is greater than or equal to each of its children</a:t>
            </a:r>
          </a:p>
          <a:p>
            <a:pPr lvl="2"/>
            <a:r>
              <a:rPr lang="en-US" altLang="ko-KR" dirty="0" smtClean="0"/>
              <a:t>Max-heap since we defined a higher priority has a higher value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444706" y="332656"/>
            <a:ext cx="2447774" cy="1584176"/>
            <a:chOff x="6012160" y="1484784"/>
            <a:chExt cx="2447774" cy="1584176"/>
          </a:xfrm>
        </p:grpSpPr>
        <p:sp>
          <p:nvSpPr>
            <p:cNvPr id="6" name="Oval 5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83664" y="2708920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7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9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0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1" idx="0"/>
            </p:cNvCxnSpPr>
            <p:nvPr/>
          </p:nvCxnSpPr>
          <p:spPr>
            <a:xfrm flipH="1">
              <a:off x="7335692" y="2368161"/>
              <a:ext cx="191030" cy="3407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44208" y="2492896"/>
            <a:ext cx="2447774" cy="1584176"/>
            <a:chOff x="6012160" y="1484784"/>
            <a:chExt cx="2447774" cy="1584176"/>
          </a:xfrm>
        </p:grpSpPr>
        <p:sp>
          <p:nvSpPr>
            <p:cNvPr id="18" name="Oval 17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848733" y="2654862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24" name="Straight Arrow Connector 23"/>
            <p:cNvCxnSpPr>
              <a:stCxn id="18" idx="3"/>
              <a:endCxn id="19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5"/>
              <a:endCxn id="21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5"/>
              <a:endCxn id="22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3" idx="0"/>
            </p:cNvCxnSpPr>
            <p:nvPr/>
          </p:nvCxnSpPr>
          <p:spPr>
            <a:xfrm>
              <a:off x="6865831" y="2368161"/>
              <a:ext cx="234930" cy="286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20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44208" y="4653136"/>
            <a:ext cx="1944801" cy="1584176"/>
            <a:chOff x="6012160" y="1484784"/>
            <a:chExt cx="1944801" cy="1584176"/>
          </a:xfrm>
        </p:grpSpPr>
        <p:sp>
          <p:nvSpPr>
            <p:cNvPr id="32" name="Oval 31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431705" y="2708920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848733" y="2654862"/>
              <a:ext cx="504056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38" name="Straight Arrow Connector 37"/>
            <p:cNvCxnSpPr>
              <a:stCxn id="32" idx="3"/>
              <a:endCxn id="33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5"/>
              <a:endCxn id="35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3"/>
              <a:endCxn id="36" idx="0"/>
            </p:cNvCxnSpPr>
            <p:nvPr/>
          </p:nvCxnSpPr>
          <p:spPr>
            <a:xfrm>
              <a:off x="7526722" y="2368161"/>
              <a:ext cx="157011" cy="3407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5"/>
              <a:endCxn id="37" idx="0"/>
            </p:cNvCxnSpPr>
            <p:nvPr/>
          </p:nvCxnSpPr>
          <p:spPr>
            <a:xfrm>
              <a:off x="6865831" y="2368161"/>
              <a:ext cx="234930" cy="286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3"/>
              <a:endCxn id="34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372200" y="1949801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tree a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ax-heap?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72200" y="3995772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tree a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ax-heap?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1337" y="6228020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tree a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ax-heap?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79499" y="23035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77573" y="43566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77573" y="6488668"/>
            <a:ext cx="53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5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Structure of binary heap using reference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355976" y="1916832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99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915816" y="278092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695820" y="278092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36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123728" y="39330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3563888" y="39330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4991356" y="39330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6431516" y="39330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1259632" y="501317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2303748" y="501317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3149046" y="501317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468980" y="2408533"/>
            <a:ext cx="981904" cy="456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1"/>
          </p:cNvCxnSpPr>
          <p:nvPr/>
        </p:nvCxnSpPr>
        <p:spPr>
          <a:xfrm>
            <a:off x="4909140" y="2408533"/>
            <a:ext cx="881588" cy="456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0"/>
          </p:cNvCxnSpPr>
          <p:nvPr/>
        </p:nvCxnSpPr>
        <p:spPr>
          <a:xfrm flipH="1">
            <a:off x="2447764" y="3272629"/>
            <a:ext cx="562960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0"/>
          </p:cNvCxnSpPr>
          <p:nvPr/>
        </p:nvCxnSpPr>
        <p:spPr>
          <a:xfrm>
            <a:off x="3468980" y="3272629"/>
            <a:ext cx="418944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0"/>
          </p:cNvCxnSpPr>
          <p:nvPr/>
        </p:nvCxnSpPr>
        <p:spPr>
          <a:xfrm flipH="1">
            <a:off x="1583668" y="4424757"/>
            <a:ext cx="634968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3" idx="0"/>
          </p:cNvCxnSpPr>
          <p:nvPr/>
        </p:nvCxnSpPr>
        <p:spPr>
          <a:xfrm flipH="1">
            <a:off x="2627784" y="4424757"/>
            <a:ext cx="49108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4" idx="0"/>
          </p:cNvCxnSpPr>
          <p:nvPr/>
        </p:nvCxnSpPr>
        <p:spPr>
          <a:xfrm flipH="1">
            <a:off x="3473082" y="4424757"/>
            <a:ext cx="185714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10" idx="0"/>
          </p:cNvCxnSpPr>
          <p:nvPr/>
        </p:nvCxnSpPr>
        <p:spPr>
          <a:xfrm flipH="1">
            <a:off x="5315392" y="3272629"/>
            <a:ext cx="475336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1" idx="0"/>
          </p:cNvCxnSpPr>
          <p:nvPr/>
        </p:nvCxnSpPr>
        <p:spPr>
          <a:xfrm>
            <a:off x="6248984" y="3272629"/>
            <a:ext cx="506568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965247" y="5013176"/>
            <a:ext cx="648072" cy="576064"/>
          </a:xfrm>
          <a:prstGeom prst="ellipse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Arrow Connector 42"/>
          <p:cNvCxnSpPr>
            <a:stCxn id="9" idx="5"/>
            <a:endCxn id="42" idx="0"/>
          </p:cNvCxnSpPr>
          <p:nvPr/>
        </p:nvCxnSpPr>
        <p:spPr>
          <a:xfrm>
            <a:off x="4117052" y="4424757"/>
            <a:ext cx="172231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5790728" y="1484784"/>
            <a:ext cx="1373560" cy="648072"/>
          </a:xfrm>
          <a:prstGeom prst="wedgeRectCallout">
            <a:avLst>
              <a:gd name="adj1" fmla="val -100599"/>
              <a:gd name="adj2" fmla="val 38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5434704" y="5445224"/>
            <a:ext cx="2017616" cy="648072"/>
          </a:xfrm>
          <a:prstGeom prst="wedgeRectCallout">
            <a:avLst>
              <a:gd name="adj1" fmla="val -91539"/>
              <a:gd name="adj2" fmla="val -557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position for the next node</a:t>
            </a:r>
            <a:endParaRPr lang="ko-KR" altLang="en-US" dirty="0"/>
          </a:p>
        </p:txBody>
      </p:sp>
      <p:sp>
        <p:nvSpPr>
          <p:cNvPr id="48" name="Freeform 47"/>
          <p:cNvSpPr/>
          <p:nvPr/>
        </p:nvSpPr>
        <p:spPr>
          <a:xfrm>
            <a:off x="724930" y="1598141"/>
            <a:ext cx="6771502" cy="4069491"/>
          </a:xfrm>
          <a:custGeom>
            <a:avLst/>
            <a:gdLst>
              <a:gd name="connsiteX0" fmla="*/ 3888259 w 6771502"/>
              <a:gd name="connsiteY0" fmla="*/ 0 h 4069491"/>
              <a:gd name="connsiteX1" fmla="*/ 1721708 w 6771502"/>
              <a:gd name="connsiteY1" fmla="*/ 1260389 h 4069491"/>
              <a:gd name="connsiteX2" fmla="*/ 0 w 6771502"/>
              <a:gd name="connsiteY2" fmla="*/ 4061254 h 4069491"/>
              <a:gd name="connsiteX3" fmla="*/ 4209535 w 6771502"/>
              <a:gd name="connsiteY3" fmla="*/ 4069491 h 4069491"/>
              <a:gd name="connsiteX4" fmla="*/ 3995351 w 6771502"/>
              <a:gd name="connsiteY4" fmla="*/ 3039762 h 4069491"/>
              <a:gd name="connsiteX5" fmla="*/ 6771502 w 6771502"/>
              <a:gd name="connsiteY5" fmla="*/ 3023286 h 4069491"/>
              <a:gd name="connsiteX6" fmla="*/ 5725297 w 6771502"/>
              <a:gd name="connsiteY6" fmla="*/ 963827 h 4069491"/>
              <a:gd name="connsiteX7" fmla="*/ 3888259 w 6771502"/>
              <a:gd name="connsiteY7" fmla="*/ 0 h 406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1502" h="4069491">
                <a:moveTo>
                  <a:pt x="3888259" y="0"/>
                </a:moveTo>
                <a:lnTo>
                  <a:pt x="1721708" y="1260389"/>
                </a:lnTo>
                <a:lnTo>
                  <a:pt x="0" y="4061254"/>
                </a:lnTo>
                <a:lnTo>
                  <a:pt x="4209535" y="4069491"/>
                </a:lnTo>
                <a:lnTo>
                  <a:pt x="3995351" y="3039762"/>
                </a:lnTo>
                <a:lnTo>
                  <a:pt x="6771502" y="3023286"/>
                </a:lnTo>
                <a:lnTo>
                  <a:pt x="5725297" y="963827"/>
                </a:lnTo>
                <a:lnTo>
                  <a:pt x="3888259" y="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ular Callout 48"/>
          <p:cNvSpPr/>
          <p:nvPr/>
        </p:nvSpPr>
        <p:spPr>
          <a:xfrm>
            <a:off x="7403418" y="2460456"/>
            <a:ext cx="1373560" cy="648072"/>
          </a:xfrm>
          <a:prstGeom prst="wedgeRectCallout">
            <a:avLst>
              <a:gd name="adj1" fmla="val -100599"/>
              <a:gd name="adj2" fmla="val 38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Complete tree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5733256"/>
            <a:ext cx="3567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Size 11, 3</a:t>
            </a:r>
            <a:r>
              <a:rPr lang="en-US" altLang="ko-KR" b="1" baseline="30000" dirty="0" smtClean="0"/>
              <a:t>rd</a:t>
            </a:r>
            <a:r>
              <a:rPr lang="en-US" altLang="ko-KR" b="1" dirty="0" smtClean="0"/>
              <a:t> Leaf counting from 0</a:t>
            </a:r>
            <a:br>
              <a:rPr lang="en-US" altLang="ko-KR" b="1" dirty="0" smtClean="0"/>
            </a:br>
            <a:r>
              <a:rPr lang="en-US" altLang="ko-KR" b="1" dirty="0" smtClean="0"/>
              <a:t>(011: Left, Right, Right)</a:t>
            </a:r>
          </a:p>
          <a:p>
            <a:pPr algn="ctr"/>
            <a:r>
              <a:rPr lang="en-US" altLang="ko-KR" b="1" dirty="0" smtClean="0"/>
              <a:t>O(log n) to reach this node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15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Structure of binary heap using array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666542" y="2811587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99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226382" y="3675683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006386" y="3675683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36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434294" y="482781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874454" y="482781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4301922" y="482781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742082" y="482781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70198" y="590793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1614314" y="590793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2459612" y="5907931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2779546" y="3303288"/>
            <a:ext cx="981904" cy="456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1"/>
          </p:cNvCxnSpPr>
          <p:nvPr/>
        </p:nvCxnSpPr>
        <p:spPr>
          <a:xfrm>
            <a:off x="4219706" y="3303288"/>
            <a:ext cx="881588" cy="456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0"/>
          </p:cNvCxnSpPr>
          <p:nvPr/>
        </p:nvCxnSpPr>
        <p:spPr>
          <a:xfrm flipH="1">
            <a:off x="1758330" y="4167384"/>
            <a:ext cx="562960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0"/>
          </p:cNvCxnSpPr>
          <p:nvPr/>
        </p:nvCxnSpPr>
        <p:spPr>
          <a:xfrm>
            <a:off x="2779546" y="4167384"/>
            <a:ext cx="418944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0"/>
          </p:cNvCxnSpPr>
          <p:nvPr/>
        </p:nvCxnSpPr>
        <p:spPr>
          <a:xfrm flipH="1">
            <a:off x="894234" y="5319512"/>
            <a:ext cx="634968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3" idx="0"/>
          </p:cNvCxnSpPr>
          <p:nvPr/>
        </p:nvCxnSpPr>
        <p:spPr>
          <a:xfrm flipH="1">
            <a:off x="1938350" y="5319512"/>
            <a:ext cx="49108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4" idx="0"/>
          </p:cNvCxnSpPr>
          <p:nvPr/>
        </p:nvCxnSpPr>
        <p:spPr>
          <a:xfrm flipH="1">
            <a:off x="2783648" y="5319512"/>
            <a:ext cx="185714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10" idx="0"/>
          </p:cNvCxnSpPr>
          <p:nvPr/>
        </p:nvCxnSpPr>
        <p:spPr>
          <a:xfrm flipH="1">
            <a:off x="4625958" y="4167384"/>
            <a:ext cx="475336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1" idx="0"/>
          </p:cNvCxnSpPr>
          <p:nvPr/>
        </p:nvCxnSpPr>
        <p:spPr>
          <a:xfrm>
            <a:off x="5559550" y="4167384"/>
            <a:ext cx="506568" cy="660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275813" y="5907931"/>
            <a:ext cx="648072" cy="576064"/>
          </a:xfrm>
          <a:prstGeom prst="ellipse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Arrow Connector 42"/>
          <p:cNvCxnSpPr>
            <a:stCxn id="9" idx="5"/>
            <a:endCxn id="42" idx="0"/>
          </p:cNvCxnSpPr>
          <p:nvPr/>
        </p:nvCxnSpPr>
        <p:spPr>
          <a:xfrm>
            <a:off x="3427618" y="5319512"/>
            <a:ext cx="172231" cy="58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35496" y="2492896"/>
            <a:ext cx="6771502" cy="4069491"/>
          </a:xfrm>
          <a:custGeom>
            <a:avLst/>
            <a:gdLst>
              <a:gd name="connsiteX0" fmla="*/ 3888259 w 6771502"/>
              <a:gd name="connsiteY0" fmla="*/ 0 h 4069491"/>
              <a:gd name="connsiteX1" fmla="*/ 1721708 w 6771502"/>
              <a:gd name="connsiteY1" fmla="*/ 1260389 h 4069491"/>
              <a:gd name="connsiteX2" fmla="*/ 0 w 6771502"/>
              <a:gd name="connsiteY2" fmla="*/ 4061254 h 4069491"/>
              <a:gd name="connsiteX3" fmla="*/ 4209535 w 6771502"/>
              <a:gd name="connsiteY3" fmla="*/ 4069491 h 4069491"/>
              <a:gd name="connsiteX4" fmla="*/ 3995351 w 6771502"/>
              <a:gd name="connsiteY4" fmla="*/ 3039762 h 4069491"/>
              <a:gd name="connsiteX5" fmla="*/ 6771502 w 6771502"/>
              <a:gd name="connsiteY5" fmla="*/ 3023286 h 4069491"/>
              <a:gd name="connsiteX6" fmla="*/ 5725297 w 6771502"/>
              <a:gd name="connsiteY6" fmla="*/ 963827 h 4069491"/>
              <a:gd name="connsiteX7" fmla="*/ 3888259 w 6771502"/>
              <a:gd name="connsiteY7" fmla="*/ 0 h 406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1502" h="4069491">
                <a:moveTo>
                  <a:pt x="3888259" y="0"/>
                </a:moveTo>
                <a:lnTo>
                  <a:pt x="1721708" y="1260389"/>
                </a:lnTo>
                <a:lnTo>
                  <a:pt x="0" y="4061254"/>
                </a:lnTo>
                <a:lnTo>
                  <a:pt x="4209535" y="4069491"/>
                </a:lnTo>
                <a:lnTo>
                  <a:pt x="3995351" y="3039762"/>
                </a:lnTo>
                <a:lnTo>
                  <a:pt x="6771502" y="3023286"/>
                </a:lnTo>
                <a:lnTo>
                  <a:pt x="5725297" y="963827"/>
                </a:lnTo>
                <a:lnTo>
                  <a:pt x="3888259" y="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077" y="5837664"/>
            <a:ext cx="261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Size 11, Index 10, </a:t>
            </a:r>
            <a:br>
              <a:rPr lang="en-US" altLang="ko-KR" b="1" dirty="0" smtClean="0"/>
            </a:br>
            <a:r>
              <a:rPr lang="en-US" altLang="ko-KR" b="1" dirty="0" smtClean="0"/>
              <a:t>O(1) to reach this node</a:t>
            </a:r>
            <a:endParaRPr lang="ko-KR" alt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092280" y="1556792"/>
          <a:ext cx="1719396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 to Insert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435280" cy="12527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Root: value at </a:t>
                </a:r>
                <a:r>
                  <a:rPr lang="en-US" altLang="ko-KR" dirty="0" err="1" smtClean="0"/>
                  <a:t>idx</a:t>
                </a:r>
                <a:r>
                  <a:rPr lang="en-US" altLang="ko-KR" dirty="0" smtClean="0"/>
                  <a:t> 0</a:t>
                </a:r>
              </a:p>
              <a:p>
                <a:r>
                  <a:rPr lang="en-US" altLang="ko-KR" dirty="0" err="1" smtClean="0"/>
                  <a:t>i</a:t>
                </a:r>
                <a:r>
                  <a:rPr lang="en-US" altLang="ko-KR" baseline="30000" dirty="0" err="1" smtClean="0"/>
                  <a:t>th</a:t>
                </a:r>
                <a:r>
                  <a:rPr lang="en-US" altLang="ko-KR" dirty="0" smtClean="0"/>
                  <a:t> node’s parent: value 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i</a:t>
                </a:r>
                <a:r>
                  <a:rPr lang="en-US" altLang="ko-KR" baseline="30000" dirty="0" err="1" smtClean="0"/>
                  <a:t>th</a:t>
                </a:r>
                <a:r>
                  <a:rPr lang="en-US" altLang="ko-KR" dirty="0" smtClean="0"/>
                  <a:t> node’s left child: value at 2i+1</a:t>
                </a:r>
              </a:p>
              <a:p>
                <a:r>
                  <a:rPr lang="en-US" altLang="ko-KR" dirty="0" err="1"/>
                  <a:t>i</a:t>
                </a:r>
                <a:r>
                  <a:rPr lang="en-US" altLang="ko-KR" baseline="30000" dirty="0" err="1"/>
                  <a:t>th</a:t>
                </a:r>
                <a:r>
                  <a:rPr lang="en-US" altLang="ko-KR" dirty="0"/>
                  <a:t> node’s </a:t>
                </a:r>
                <a:r>
                  <a:rPr lang="en-US" altLang="ko-KR" dirty="0" smtClean="0"/>
                  <a:t>right </a:t>
                </a:r>
                <a:r>
                  <a:rPr lang="en-US" altLang="ko-KR" dirty="0"/>
                  <a:t>child: value at </a:t>
                </a:r>
                <a:r>
                  <a:rPr lang="en-US" altLang="ko-KR" dirty="0" smtClean="0"/>
                  <a:t>2i+2</a:t>
                </a:r>
              </a:p>
              <a:p>
                <a:r>
                  <a:rPr lang="en-US" altLang="ko-KR" dirty="0" smtClean="0"/>
                  <a:t>Node for the next insert: value at (tree size-1)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435280" cy="1252736"/>
              </a:xfrm>
              <a:blipFill rotWithShape="1">
                <a:blip r:embed="rId2"/>
                <a:stretch>
                  <a:fillRect t="-4369" b="-1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5987008" cy="706090"/>
          </a:xfrm>
        </p:spPr>
        <p:txBody>
          <a:bodyPr/>
          <a:lstStyle/>
          <a:p>
            <a:r>
              <a:rPr lang="en-US" altLang="ko-KR" sz="3600" dirty="0" smtClean="0"/>
              <a:t>Insert operation of binary heap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07288" cy="25922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Insert of binary heap, a.k.a. Percolate-up</a:t>
            </a:r>
          </a:p>
          <a:p>
            <a:pPr lvl="1"/>
            <a:r>
              <a:rPr lang="en-US" altLang="ko-KR" dirty="0" smtClean="0"/>
              <a:t>Starting from a leaf</a:t>
            </a:r>
          </a:p>
          <a:p>
            <a:pPr lvl="1"/>
            <a:r>
              <a:rPr lang="en-US" altLang="ko-KR" dirty="0" smtClean="0"/>
              <a:t>Approaching toward a root</a:t>
            </a:r>
          </a:p>
          <a:p>
            <a:pPr lvl="1"/>
            <a:r>
              <a:rPr lang="en-US" altLang="ko-KR" dirty="0" smtClean="0"/>
              <a:t>How to?</a:t>
            </a:r>
          </a:p>
          <a:p>
            <a:pPr lvl="2"/>
            <a:r>
              <a:rPr lang="en-US" altLang="ko-KR" dirty="0" smtClean="0"/>
              <a:t>Insert a value at the next node to insert</a:t>
            </a:r>
          </a:p>
          <a:p>
            <a:pPr lvl="2"/>
            <a:r>
              <a:rPr lang="en-US" altLang="ko-KR" dirty="0" smtClean="0"/>
              <a:t>Compare the value to the value of the inserted node’s parent</a:t>
            </a:r>
          </a:p>
          <a:p>
            <a:pPr lvl="2"/>
            <a:r>
              <a:rPr lang="en-US" altLang="ko-KR" dirty="0" smtClean="0"/>
              <a:t>If the value is bigger than the parent’s</a:t>
            </a:r>
          </a:p>
          <a:p>
            <a:pPr lvl="3"/>
            <a:r>
              <a:rPr lang="en-US" altLang="ko-KR" dirty="0" smtClean="0"/>
              <a:t>The heap property is broken</a:t>
            </a:r>
          </a:p>
          <a:p>
            <a:pPr lvl="3"/>
            <a:r>
              <a:rPr lang="en-US" altLang="ko-KR" dirty="0" smtClean="0"/>
              <a:t>Exchange the two values</a:t>
            </a:r>
          </a:p>
          <a:p>
            <a:pPr lvl="3"/>
            <a:r>
              <a:rPr lang="en-US" altLang="ko-KR" dirty="0" smtClean="0"/>
              <a:t>Repeat this comparison at the parent’s node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http://www.ecolotree.com/jpg/ecap_spongepump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64" y="116632"/>
            <a:ext cx="263337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752" y="3573016"/>
            <a:ext cx="4359232" cy="2802872"/>
            <a:chOff x="408228" y="2996952"/>
            <a:chExt cx="5819956" cy="3672408"/>
          </a:xfrm>
        </p:grpSpPr>
        <p:sp>
          <p:nvSpPr>
            <p:cNvPr id="6" name="Oval 5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99</a:t>
              </a:r>
              <a:endParaRPr lang="ko-KR" altLang="en-US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19</a:t>
              </a:r>
              <a:endParaRPr lang="ko-KR" altLang="en-US" sz="105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36</a:t>
              </a:r>
              <a:endParaRPr lang="ko-KR" altLang="en-US" sz="105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6" name="Straight Arrow Connector 15"/>
            <p:cNvCxnSpPr>
              <a:stCxn id="6" idx="3"/>
              <a:endCxn id="7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5"/>
              <a:endCxn id="8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5"/>
              <a:endCxn id="10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3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5"/>
              <a:endCxn id="14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5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70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0" idx="5"/>
              <a:endCxn id="25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09418" y="3580790"/>
            <a:ext cx="4359232" cy="2802872"/>
            <a:chOff x="408228" y="2996952"/>
            <a:chExt cx="5819956" cy="3672408"/>
          </a:xfrm>
        </p:grpSpPr>
        <p:sp>
          <p:nvSpPr>
            <p:cNvPr id="51" name="Oval 50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99</a:t>
              </a:r>
              <a:endParaRPr lang="ko-KR" altLang="en-US" sz="1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19</a:t>
              </a:r>
              <a:endParaRPr lang="ko-KR" altLang="en-US" sz="105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36</a:t>
              </a:r>
              <a:endParaRPr lang="ko-KR" altLang="en-US" sz="105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70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61" name="Straight Arrow Connector 60"/>
            <p:cNvCxnSpPr>
              <a:stCxn id="51" idx="3"/>
              <a:endCxn id="52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1" idx="5"/>
              <a:endCxn id="53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3"/>
              <a:endCxn id="54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2" idx="5"/>
              <a:endCxn id="55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8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5"/>
              <a:endCxn id="59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3"/>
              <a:endCxn id="60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  <a:endCxn id="56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5"/>
              <a:endCxn id="57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3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55" idx="5"/>
              <a:endCxn id="70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3995936" y="3143710"/>
            <a:ext cx="1737321" cy="1624716"/>
          </a:xfrm>
          <a:prstGeom prst="rightArrow">
            <a:avLst>
              <a:gd name="adj1" fmla="val 67307"/>
              <a:gd name="adj2" fmla="val 308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One level Percolate up</a:t>
            </a:r>
          </a:p>
          <a:p>
            <a:pPr algn="ctr"/>
            <a:r>
              <a:rPr lang="en-US" altLang="ko-KR" dirty="0" smtClean="0"/>
              <a:t>Need Recursions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" y="1177482"/>
            <a:ext cx="8424936" cy="203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74638"/>
            <a:ext cx="4536504" cy="1138138"/>
          </a:xfrm>
        </p:spPr>
        <p:txBody>
          <a:bodyPr/>
          <a:lstStyle/>
          <a:p>
            <a:r>
              <a:rPr lang="en-US" altLang="ko-KR" sz="4000" dirty="0" smtClean="0"/>
              <a:t>Implementation of insert of binary heap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609418" y="3580790"/>
            <a:ext cx="4359232" cy="2802872"/>
            <a:chOff x="408228" y="2996952"/>
            <a:chExt cx="5819956" cy="3672408"/>
          </a:xfrm>
        </p:grpSpPr>
        <p:sp>
          <p:nvSpPr>
            <p:cNvPr id="7" name="Oval 6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99</a:t>
              </a:r>
              <a:endParaRPr lang="ko-KR" altLang="en-US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70</a:t>
              </a:r>
              <a:endParaRPr lang="ko-KR" altLang="en-US" sz="105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36</a:t>
              </a:r>
              <a:endParaRPr lang="ko-KR" altLang="en-US" sz="10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19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7" name="Straight Arrow Connector 16"/>
            <p:cNvCxnSpPr>
              <a:stCxn id="7" idx="3"/>
              <a:endCxn id="8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9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0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5"/>
              <a:endCxn id="11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4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5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  <a:endCxn id="16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2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5"/>
              <a:endCxn id="13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cxnSp>
          <p:nvCxnSpPr>
            <p:cNvPr id="27" name="Straight Arrow Connector 26"/>
            <p:cNvCxnSpPr>
              <a:stCxn id="11" idx="5"/>
              <a:endCxn id="26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40760" y="3578456"/>
            <a:ext cx="4359232" cy="2802872"/>
            <a:chOff x="408228" y="2996952"/>
            <a:chExt cx="5819956" cy="3672408"/>
          </a:xfrm>
        </p:grpSpPr>
        <p:sp>
          <p:nvSpPr>
            <p:cNvPr id="30" name="Oval 29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99</a:t>
              </a:r>
              <a:endParaRPr lang="ko-KR" altLang="en-US" sz="1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70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36</a:t>
              </a:r>
              <a:endParaRPr lang="ko-KR" altLang="en-US" sz="105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19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40" name="Straight Arrow Connector 39"/>
            <p:cNvCxnSpPr>
              <a:stCxn id="30" idx="3"/>
              <a:endCxn id="31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5"/>
              <a:endCxn id="32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3"/>
              <a:endCxn id="33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4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3" idx="3"/>
              <a:endCxn id="37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5"/>
              <a:endCxn id="38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3"/>
              <a:endCxn id="39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3"/>
              <a:endCxn id="35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5"/>
              <a:endCxn id="36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cxnSp>
          <p:nvCxnSpPr>
            <p:cNvPr id="50" name="Straight Arrow Connector 49"/>
            <p:cNvCxnSpPr>
              <a:stCxn id="34" idx="5"/>
              <a:endCxn id="49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275918" y="3256006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 percolation!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97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5987008" cy="706090"/>
          </a:xfrm>
        </p:spPr>
        <p:txBody>
          <a:bodyPr/>
          <a:lstStyle/>
          <a:p>
            <a:r>
              <a:rPr lang="en-US" altLang="ko-KR" sz="3600" dirty="0" smtClean="0"/>
              <a:t>Delete operation of binary heap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07288" cy="25922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Delete of binary heap, a.k.a. Percolate-down or cascade-down</a:t>
            </a:r>
          </a:p>
          <a:p>
            <a:pPr lvl="1"/>
            <a:r>
              <a:rPr lang="en-US" altLang="ko-KR" dirty="0" smtClean="0"/>
              <a:t>Starting from a root</a:t>
            </a:r>
          </a:p>
          <a:p>
            <a:pPr lvl="1"/>
            <a:r>
              <a:rPr lang="en-US" altLang="ko-KR" dirty="0" smtClean="0"/>
              <a:t>Approaching toward a leaf</a:t>
            </a:r>
          </a:p>
          <a:p>
            <a:pPr lvl="1"/>
            <a:r>
              <a:rPr lang="en-US" altLang="ko-KR" dirty="0" smtClean="0"/>
              <a:t>How to?</a:t>
            </a:r>
          </a:p>
          <a:p>
            <a:pPr lvl="2"/>
            <a:r>
              <a:rPr lang="en-US" altLang="ko-KR" dirty="0" smtClean="0"/>
              <a:t>Delete the root node value by replacing the node with the last node</a:t>
            </a:r>
          </a:p>
          <a:p>
            <a:pPr lvl="2"/>
            <a:r>
              <a:rPr lang="en-US" altLang="ko-KR" dirty="0" smtClean="0"/>
              <a:t>Compare the value to the value of the inserted node’s children</a:t>
            </a:r>
          </a:p>
          <a:p>
            <a:pPr lvl="2"/>
            <a:r>
              <a:rPr lang="en-US" altLang="ko-KR" dirty="0" smtClean="0"/>
              <a:t>If the children’s value is bigger than the parent’s, (pick a bigger child)</a:t>
            </a:r>
          </a:p>
          <a:p>
            <a:pPr lvl="3"/>
            <a:r>
              <a:rPr lang="en-US" altLang="ko-KR" dirty="0" smtClean="0"/>
              <a:t>The heap property is broken</a:t>
            </a:r>
          </a:p>
          <a:p>
            <a:pPr lvl="3"/>
            <a:r>
              <a:rPr lang="en-US" altLang="ko-KR" dirty="0" smtClean="0"/>
              <a:t>Exchange the root value and the bigger value from children</a:t>
            </a:r>
          </a:p>
          <a:p>
            <a:pPr lvl="3"/>
            <a:r>
              <a:rPr lang="en-US" altLang="ko-KR" dirty="0" smtClean="0"/>
              <a:t>Repeat this comparison at the exchanged child’s node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8752" y="3573016"/>
            <a:ext cx="4359232" cy="2802872"/>
            <a:chOff x="408228" y="2996952"/>
            <a:chExt cx="5819956" cy="3672408"/>
          </a:xfrm>
        </p:grpSpPr>
        <p:sp>
          <p:nvSpPr>
            <p:cNvPr id="6" name="Oval 5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99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19</a:t>
              </a:r>
              <a:endParaRPr lang="ko-KR" altLang="en-US" sz="105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36</a:t>
              </a:r>
              <a:endParaRPr lang="ko-KR" altLang="en-US" sz="105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cxnSp>
          <p:nvCxnSpPr>
            <p:cNvPr id="16" name="Straight Arrow Connector 15"/>
            <p:cNvCxnSpPr>
              <a:stCxn id="6" idx="3"/>
              <a:endCxn id="7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5"/>
              <a:endCxn id="8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5"/>
              <a:endCxn id="10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3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5"/>
              <a:endCxn id="14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008" y="3580790"/>
            <a:ext cx="4172245" cy="2802872"/>
            <a:chOff x="408228" y="2996952"/>
            <a:chExt cx="5570312" cy="3672408"/>
          </a:xfrm>
        </p:grpSpPr>
        <p:sp>
          <p:nvSpPr>
            <p:cNvPr id="51" name="Oval 50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19</a:t>
              </a:r>
              <a:endParaRPr lang="ko-KR" altLang="en-US" sz="105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36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330469" y="5013939"/>
              <a:ext cx="648071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61" name="Straight Arrow Connector 60"/>
            <p:cNvCxnSpPr>
              <a:stCxn id="51" idx="3"/>
              <a:endCxn id="52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1" idx="5"/>
              <a:endCxn id="53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3"/>
              <a:endCxn id="54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2" idx="5"/>
              <a:endCxn id="55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8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5"/>
              <a:endCxn id="59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5"/>
              <a:endCxn id="60" idx="0"/>
            </p:cNvCxnSpPr>
            <p:nvPr/>
          </p:nvCxnSpPr>
          <p:spPr>
            <a:xfrm>
              <a:off x="5397581" y="4352748"/>
              <a:ext cx="256924" cy="6611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  <a:endCxn id="56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3995936" y="3143710"/>
            <a:ext cx="1737321" cy="1624716"/>
          </a:xfrm>
          <a:prstGeom prst="rightArrow">
            <a:avLst>
              <a:gd name="adj1" fmla="val 84052"/>
              <a:gd name="adj2" fmla="val 308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Exchange with the last element</a:t>
            </a:r>
            <a:endParaRPr lang="ko-KR" altLang="en-US" dirty="0"/>
          </a:p>
        </p:txBody>
      </p:sp>
      <p:cxnSp>
        <p:nvCxnSpPr>
          <p:cNvPr id="42" name="Straight Arrow Connector 41"/>
          <p:cNvCxnSpPr>
            <a:stCxn id="10" idx="3"/>
            <a:endCxn id="43" idx="0"/>
          </p:cNvCxnSpPr>
          <p:nvPr/>
        </p:nvCxnSpPr>
        <p:spPr>
          <a:xfrm flipH="1">
            <a:off x="1780453" y="5487126"/>
            <a:ext cx="85307" cy="449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537745" y="5936222"/>
            <a:ext cx="485415" cy="439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113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0" y="116632"/>
            <a:ext cx="707578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176" y="3580717"/>
            <a:ext cx="4039989" cy="2802872"/>
            <a:chOff x="408228" y="2996952"/>
            <a:chExt cx="5393738" cy="3672408"/>
          </a:xfrm>
        </p:grpSpPr>
        <p:sp>
          <p:nvSpPr>
            <p:cNvPr id="7" name="Oval 6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36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19</a:t>
              </a:r>
              <a:endParaRPr lang="ko-KR" altLang="en-US" sz="105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153895" y="5026732"/>
              <a:ext cx="648071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6" name="Straight Arrow Connector 15"/>
            <p:cNvCxnSpPr>
              <a:stCxn id="7" idx="3"/>
              <a:endCxn id="8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5"/>
              <a:endCxn id="9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5"/>
              <a:endCxn id="11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3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4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5"/>
              <a:endCxn id="15" idx="0"/>
            </p:cNvCxnSpPr>
            <p:nvPr/>
          </p:nvCxnSpPr>
          <p:spPr>
            <a:xfrm>
              <a:off x="5397580" y="4352748"/>
              <a:ext cx="80351" cy="673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2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3995936" y="3143710"/>
            <a:ext cx="1737321" cy="1624716"/>
          </a:xfrm>
          <a:prstGeom prst="rightArrow">
            <a:avLst>
              <a:gd name="adj1" fmla="val 84052"/>
              <a:gd name="adj2" fmla="val 308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Percolate the value from the root to a leaf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732" y="274638"/>
            <a:ext cx="5055747" cy="1138138"/>
          </a:xfrm>
        </p:spPr>
        <p:txBody>
          <a:bodyPr/>
          <a:lstStyle/>
          <a:p>
            <a:r>
              <a:rPr lang="en-US" altLang="ko-KR" sz="4000" dirty="0" smtClean="0"/>
              <a:t>Implementation of delete of binary heap</a:t>
            </a:r>
            <a:endParaRPr lang="ko-KR" altLang="en-US"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88024" y="3733117"/>
            <a:ext cx="4089095" cy="2802872"/>
            <a:chOff x="408228" y="2996952"/>
            <a:chExt cx="5459299" cy="3672408"/>
          </a:xfrm>
        </p:grpSpPr>
        <p:sp>
          <p:nvSpPr>
            <p:cNvPr id="26" name="Oval 25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36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19</a:t>
              </a:r>
              <a:endParaRPr lang="ko-KR" altLang="en-US" sz="105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25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17</a:t>
              </a:r>
              <a:endParaRPr lang="ko-KR" altLang="en-US" sz="105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219456" y="5013176"/>
              <a:ext cx="648071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35" name="Straight Arrow Connector 34"/>
            <p:cNvCxnSpPr>
              <a:stCxn id="26" idx="3"/>
              <a:endCxn id="27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5"/>
              <a:endCxn id="28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29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5"/>
              <a:endCxn id="30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3"/>
              <a:endCxn id="32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5"/>
              <a:endCxn id="33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5"/>
              <a:endCxn id="34" idx="0"/>
            </p:cNvCxnSpPr>
            <p:nvPr/>
          </p:nvCxnSpPr>
          <p:spPr>
            <a:xfrm>
              <a:off x="5397580" y="4352748"/>
              <a:ext cx="145912" cy="660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3"/>
              <a:endCxn id="31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8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7086</TotalTime>
  <Words>1256</Words>
  <Application>Microsoft Office PowerPoint</Application>
  <PresentationFormat>On-screen Show (4:3)</PresentationFormat>
  <Paragraphs>475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발표 템플릿</vt:lpstr>
      <vt:lpstr>IE 362 Lecture 9:  Priority Queue and Heap</vt:lpstr>
      <vt:lpstr>Short recap</vt:lpstr>
      <vt:lpstr>Binary heap for priority queue</vt:lpstr>
      <vt:lpstr>Structure of binary heap using reference</vt:lpstr>
      <vt:lpstr>Structure of binary heap using array</vt:lpstr>
      <vt:lpstr>Insert operation of binary heap</vt:lpstr>
      <vt:lpstr>Implementation of insert of binary heap</vt:lpstr>
      <vt:lpstr>Delete operation of binary heap</vt:lpstr>
      <vt:lpstr>Implementation of delete of binary heap</vt:lpstr>
      <vt:lpstr>Offline class plan</vt:lpstr>
      <vt:lpstr>Party Classification</vt:lpstr>
      <vt:lpstr>Decision Tree</vt:lpstr>
      <vt:lpstr>Entropy</vt:lpstr>
      <vt:lpstr>Information Gain</vt:lpstr>
      <vt:lpstr>Top-Down Induction Algorithm</vt:lpstr>
      <vt:lpstr>Problem of Decision Tree</vt:lpstr>
      <vt:lpstr>Random Forest</vt:lpstr>
      <vt:lpstr>To-Dos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164</cp:revision>
  <dcterms:created xsi:type="dcterms:W3CDTF">2011-08-19T05:41:09Z</dcterms:created>
  <dcterms:modified xsi:type="dcterms:W3CDTF">2017-10-30T02:44:46Z</dcterms:modified>
</cp:coreProperties>
</file>